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sldIdLst>
    <p:sldId id="256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9BD5"/>
    <a:srgbClr val="FFFF97"/>
    <a:srgbClr val="FFFF79"/>
    <a:srgbClr val="FBD7A7"/>
    <a:srgbClr val="E6D6F2"/>
    <a:srgbClr val="DAC2EC"/>
    <a:srgbClr val="F8BD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4779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656" y="65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5" Type="http://schemas.openxmlformats.org/officeDocument/2006/relationships/slideMaster" Target="slideMasters/slideMaster1.xml"/><Relationship Id="rId10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DB345-A7FF-43FD-B5B4-8FC1451697E6}" type="datetimeFigureOut">
              <a:rPr lang="en-GB" smtClean="0"/>
              <a:t>08/09/2025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3827-6D5C-4F4B-A894-9955C7266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67125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DB345-A7FF-43FD-B5B4-8FC1451697E6}" type="datetimeFigureOut">
              <a:rPr lang="en-GB" smtClean="0"/>
              <a:t>08/09/2025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3827-6D5C-4F4B-A894-9955C7266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22256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DB345-A7FF-43FD-B5B4-8FC1451697E6}" type="datetimeFigureOut">
              <a:rPr lang="en-GB" smtClean="0"/>
              <a:t>08/09/2025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3827-6D5C-4F4B-A894-9955C7266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0868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DB345-A7FF-43FD-B5B4-8FC1451697E6}" type="datetimeFigureOut">
              <a:rPr lang="en-GB" smtClean="0"/>
              <a:t>08/09/2025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3827-6D5C-4F4B-A894-9955C7266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6945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DB345-A7FF-43FD-B5B4-8FC1451697E6}" type="datetimeFigureOut">
              <a:rPr lang="en-GB" smtClean="0"/>
              <a:t>08/09/2025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3827-6D5C-4F4B-A894-9955C7266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4868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DB345-A7FF-43FD-B5B4-8FC1451697E6}" type="datetimeFigureOut">
              <a:rPr lang="en-GB" smtClean="0"/>
              <a:t>08/09/2025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3827-6D5C-4F4B-A894-9955C7266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68619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DB345-A7FF-43FD-B5B4-8FC1451697E6}" type="datetimeFigureOut">
              <a:rPr lang="en-GB" smtClean="0"/>
              <a:t>08/09/2025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3827-6D5C-4F4B-A894-9955C7266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03475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DB345-A7FF-43FD-B5B4-8FC1451697E6}" type="datetimeFigureOut">
              <a:rPr lang="en-GB" smtClean="0"/>
              <a:t>08/09/2025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3827-6D5C-4F4B-A894-9955C7266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79807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DB345-A7FF-43FD-B5B4-8FC1451697E6}" type="datetimeFigureOut">
              <a:rPr lang="en-GB" smtClean="0"/>
              <a:t>08/09/2025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3827-6D5C-4F4B-A894-9955C7266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42524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DB345-A7FF-43FD-B5B4-8FC1451697E6}" type="datetimeFigureOut">
              <a:rPr lang="en-GB" smtClean="0"/>
              <a:t>08/09/2025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3827-6D5C-4F4B-A894-9955C7266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3504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DB345-A7FF-43FD-B5B4-8FC1451697E6}" type="datetimeFigureOut">
              <a:rPr lang="en-GB" smtClean="0"/>
              <a:t>08/09/2025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3827-6D5C-4F4B-A894-9955C7266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4365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CDB345-A7FF-43FD-B5B4-8FC1451697E6}" type="datetimeFigureOut">
              <a:rPr lang="en-GB" smtClean="0"/>
              <a:t>08/09/2025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C33827-6D5C-4F4B-A894-9955C7266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2689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024846" y="65137"/>
            <a:ext cx="3441700" cy="892552"/>
          </a:xfrm>
          <a:prstGeom prst="rect">
            <a:avLst/>
          </a:prstGeom>
          <a:solidFill>
            <a:schemeClr val="accent1"/>
          </a:solidFill>
          <a:ln>
            <a:solidFill>
              <a:schemeClr val="accent5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/>
              <a:t>National Primary Care Board</a:t>
            </a:r>
          </a:p>
          <a:p>
            <a:pPr algn="ctr"/>
            <a:r>
              <a:rPr lang="en-GB" sz="1200" dirty="0"/>
              <a:t>Lead Health Board Chief Executive for Primary Care (Chair), Director of Primary Care &amp; Mental Health, Welsh Government (Co-chair)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73280" y="2011758"/>
            <a:ext cx="3892447" cy="923330"/>
          </a:xfrm>
          <a:prstGeom prst="rect">
            <a:avLst/>
          </a:prstGeom>
          <a:solidFill>
            <a:schemeClr val="accent1"/>
          </a:solidFill>
          <a:ln>
            <a:solidFill>
              <a:schemeClr val="accent5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Dental Strategic Oversight Group</a:t>
            </a:r>
          </a:p>
          <a:p>
            <a:pPr algn="ctr"/>
            <a:r>
              <a:rPr lang="en-GB" sz="1200" dirty="0"/>
              <a:t>Co-Chairs: The Deputy Director of Primary and Community Care, WG and the Deputy Chief Operating Officer SBUHB.</a:t>
            </a:r>
          </a:p>
          <a:p>
            <a:pPr algn="ctr"/>
            <a:r>
              <a:rPr lang="en-GB" sz="1200" dirty="0"/>
              <a:t>Professional Lead: Chief Dental Officer, WG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86711" y="3293335"/>
            <a:ext cx="2543524" cy="461665"/>
          </a:xfrm>
          <a:prstGeom prst="rect">
            <a:avLst/>
          </a:prstGeom>
          <a:solidFill>
            <a:schemeClr val="accent1"/>
          </a:solidFill>
          <a:ln>
            <a:solidFill>
              <a:schemeClr val="accent5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/>
              <a:t>Programme Coordinating Group</a:t>
            </a:r>
          </a:p>
          <a:p>
            <a:pPr algn="ctr"/>
            <a:r>
              <a:rPr lang="en-GB" sz="1200" dirty="0"/>
              <a:t>Chair – Chief Dental Officer, WG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230416" y="2915853"/>
            <a:ext cx="1814732" cy="1200329"/>
          </a:xfrm>
          <a:prstGeom prst="rect">
            <a:avLst/>
          </a:prstGeom>
          <a:solidFill>
            <a:schemeClr val="accent1"/>
          </a:solidFill>
          <a:ln>
            <a:solidFill>
              <a:schemeClr val="accent5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/>
              <a:t>*CDO and WG Dental Branch</a:t>
            </a:r>
          </a:p>
          <a:p>
            <a:pPr algn="ctr"/>
            <a:r>
              <a:rPr lang="en-GB" sz="1200" dirty="0"/>
              <a:t>Dental Policy and national plan, legal, regulatory issues and plan for amendments</a:t>
            </a:r>
          </a:p>
        </p:txBody>
      </p:sp>
      <p:cxnSp>
        <p:nvCxnSpPr>
          <p:cNvPr id="46" name="Straight Connector 45"/>
          <p:cNvCxnSpPr>
            <a:cxnSpLocks/>
          </p:cNvCxnSpPr>
          <p:nvPr/>
        </p:nvCxnSpPr>
        <p:spPr>
          <a:xfrm flipV="1">
            <a:off x="1266582" y="4381135"/>
            <a:ext cx="4669253" cy="47448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>
            <a:cxnSpLocks/>
          </p:cNvCxnSpPr>
          <p:nvPr/>
        </p:nvCxnSpPr>
        <p:spPr>
          <a:xfrm>
            <a:off x="2801440" y="4428583"/>
            <a:ext cx="0" cy="623839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cxnSpLocks/>
          </p:cNvCxnSpPr>
          <p:nvPr/>
        </p:nvCxnSpPr>
        <p:spPr>
          <a:xfrm flipH="1" flipV="1">
            <a:off x="5952372" y="957689"/>
            <a:ext cx="6811" cy="338008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Oval 85"/>
          <p:cNvSpPr/>
          <p:nvPr/>
        </p:nvSpPr>
        <p:spPr>
          <a:xfrm>
            <a:off x="7611052" y="4708017"/>
            <a:ext cx="2514276" cy="1995653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chemeClr val="tx1"/>
                </a:solidFill>
              </a:rPr>
              <a:t>Other relevant work areas, including, but not limited to:</a:t>
            </a:r>
          </a:p>
          <a:p>
            <a:pPr algn="ctr"/>
            <a:r>
              <a:rPr lang="en-GB" sz="1200" dirty="0">
                <a:solidFill>
                  <a:schemeClr val="tx1"/>
                </a:solidFill>
              </a:rPr>
              <a:t>Any GDS Projects in HBs, 111 Dental Project, D2S, Dental Projects within DHCW and other relevant groups</a:t>
            </a:r>
          </a:p>
        </p:txBody>
      </p:sp>
      <p:cxnSp>
        <p:nvCxnSpPr>
          <p:cNvPr id="92" name="Elbow Connector 91"/>
          <p:cNvCxnSpPr>
            <a:cxnSpLocks/>
            <a:stCxn id="9" idx="3"/>
            <a:endCxn id="10" idx="1"/>
          </p:cNvCxnSpPr>
          <p:nvPr/>
        </p:nvCxnSpPr>
        <p:spPr>
          <a:xfrm flipV="1">
            <a:off x="7130235" y="3516018"/>
            <a:ext cx="2100181" cy="8150"/>
          </a:xfrm>
          <a:prstGeom prst="bentConnector3">
            <a:avLst/>
          </a:prstGeom>
          <a:ln w="12700">
            <a:prstDash val="lg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110"/>
          <p:cNvCxnSpPr>
            <a:cxnSpLocks/>
            <a:stCxn id="86" idx="1"/>
          </p:cNvCxnSpPr>
          <p:nvPr/>
        </p:nvCxnSpPr>
        <p:spPr>
          <a:xfrm flipH="1" flipV="1">
            <a:off x="7182748" y="3770624"/>
            <a:ext cx="796511" cy="1229650"/>
          </a:xfrm>
          <a:prstGeom prst="straightConnector1">
            <a:avLst/>
          </a:prstGeom>
          <a:ln w="12700"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Arrow Connector 129"/>
          <p:cNvCxnSpPr>
            <a:cxnSpLocks/>
          </p:cNvCxnSpPr>
          <p:nvPr/>
        </p:nvCxnSpPr>
        <p:spPr>
          <a:xfrm>
            <a:off x="3491385" y="3547686"/>
            <a:ext cx="1419574" cy="0"/>
          </a:xfrm>
          <a:prstGeom prst="straightConnector1">
            <a:avLst/>
          </a:prstGeom>
          <a:ln w="12700">
            <a:solidFill>
              <a:srgbClr val="5B9BD5"/>
            </a:solidFill>
            <a:prstDash val="lg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/>
          <p:cNvSpPr/>
          <p:nvPr/>
        </p:nvSpPr>
        <p:spPr>
          <a:xfrm>
            <a:off x="249493" y="4629410"/>
            <a:ext cx="6566586" cy="857433"/>
          </a:xfrm>
          <a:prstGeom prst="rect">
            <a:avLst/>
          </a:prstGeom>
          <a:noFill/>
          <a:ln w="12700"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xtBox 36"/>
          <p:cNvSpPr txBox="1"/>
          <p:nvPr/>
        </p:nvSpPr>
        <p:spPr>
          <a:xfrm>
            <a:off x="595656" y="5052422"/>
            <a:ext cx="1377256" cy="1569660"/>
          </a:xfrm>
          <a:prstGeom prst="rect">
            <a:avLst/>
          </a:prstGeom>
          <a:solidFill>
            <a:srgbClr val="FBD7A7"/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/>
              <a:t>Work Stream 1</a:t>
            </a:r>
          </a:p>
          <a:p>
            <a:pPr algn="ctr"/>
            <a:endParaRPr lang="en-GB" sz="1200" b="1" dirty="0"/>
          </a:p>
          <a:p>
            <a:pPr algn="ctr"/>
            <a:r>
              <a:rPr lang="en-GB" sz="1200" dirty="0"/>
              <a:t>Data, Operations and Finance</a:t>
            </a:r>
          </a:p>
          <a:p>
            <a:pPr algn="ctr"/>
            <a:endParaRPr lang="en-GB" sz="1200" dirty="0"/>
          </a:p>
          <a:p>
            <a:pPr algn="ctr"/>
            <a:r>
              <a:rPr lang="en-GB" sz="1200" dirty="0"/>
              <a:t>Chair: Deputy Chief Dental Officer, WG 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2127405" y="5052422"/>
            <a:ext cx="1363980" cy="1569660"/>
          </a:xfrm>
          <a:prstGeom prst="rect">
            <a:avLst/>
          </a:prstGeom>
          <a:solidFill>
            <a:srgbClr val="E6D6F2"/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/>
              <a:t>Work Stream 2</a:t>
            </a:r>
          </a:p>
          <a:p>
            <a:pPr algn="ctr"/>
            <a:endParaRPr lang="en-GB" sz="1200" b="1" dirty="0"/>
          </a:p>
          <a:p>
            <a:pPr algn="ctr"/>
            <a:r>
              <a:rPr lang="en-GB" sz="1200" dirty="0"/>
              <a:t>Communications and Engagement</a:t>
            </a:r>
          </a:p>
          <a:p>
            <a:pPr algn="ctr"/>
            <a:endParaRPr lang="en-GB" sz="1200" dirty="0"/>
          </a:p>
          <a:p>
            <a:pPr algn="ctr"/>
            <a:r>
              <a:rPr lang="en-GB" sz="1200" dirty="0"/>
              <a:t>Chair: Head of Dental Policy, WG  </a:t>
            </a:r>
          </a:p>
          <a:p>
            <a:pPr algn="ctr"/>
            <a:endParaRPr lang="en-GB" sz="1200" dirty="0"/>
          </a:p>
        </p:txBody>
      </p:sp>
      <p:sp>
        <p:nvSpPr>
          <p:cNvPr id="40" name="TextBox 39"/>
          <p:cNvSpPr txBox="1"/>
          <p:nvPr/>
        </p:nvSpPr>
        <p:spPr>
          <a:xfrm>
            <a:off x="3707851" y="5052422"/>
            <a:ext cx="1363980" cy="1569660"/>
          </a:xfrm>
          <a:prstGeom prst="rect">
            <a:avLst/>
          </a:prstGeom>
          <a:solidFill>
            <a:srgbClr val="FFFF97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/>
              <a:t>Work Stream 3</a:t>
            </a:r>
          </a:p>
          <a:p>
            <a:pPr algn="ctr"/>
            <a:endParaRPr lang="en-GB" sz="1200" b="1" dirty="0"/>
          </a:p>
          <a:p>
            <a:pPr algn="ctr"/>
            <a:r>
              <a:rPr lang="en-GB" sz="1200" dirty="0"/>
              <a:t>Clinical Development</a:t>
            </a:r>
          </a:p>
          <a:p>
            <a:pPr algn="ctr"/>
            <a:endParaRPr lang="en-GB" sz="1200" dirty="0"/>
          </a:p>
          <a:p>
            <a:pPr algn="ctr"/>
            <a:r>
              <a:rPr lang="en-GB" sz="1200" dirty="0"/>
              <a:t>Chair: Chief Dental Officer, WG</a:t>
            </a:r>
            <a:endParaRPr lang="en-GB" sz="1200" b="1" dirty="0"/>
          </a:p>
          <a:p>
            <a:pPr algn="ctr"/>
            <a:endParaRPr lang="en-GB" sz="1200" b="1" dirty="0"/>
          </a:p>
        </p:txBody>
      </p:sp>
      <p:cxnSp>
        <p:nvCxnSpPr>
          <p:cNvPr id="73" name="Straight Arrow Connector 72"/>
          <p:cNvCxnSpPr>
            <a:cxnSpLocks/>
          </p:cNvCxnSpPr>
          <p:nvPr/>
        </p:nvCxnSpPr>
        <p:spPr>
          <a:xfrm flipV="1">
            <a:off x="3491385" y="2943647"/>
            <a:ext cx="0" cy="1476377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>
            <a:cxnSpLocks/>
          </p:cNvCxnSpPr>
          <p:nvPr/>
        </p:nvCxnSpPr>
        <p:spPr>
          <a:xfrm>
            <a:off x="1266582" y="4428583"/>
            <a:ext cx="12395" cy="623839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>
            <a:cxnSpLocks/>
          </p:cNvCxnSpPr>
          <p:nvPr/>
        </p:nvCxnSpPr>
        <p:spPr>
          <a:xfrm>
            <a:off x="4389841" y="4408131"/>
            <a:ext cx="7995" cy="647872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16"/>
          <p:cNvGrpSpPr/>
          <p:nvPr/>
        </p:nvGrpSpPr>
        <p:grpSpPr>
          <a:xfrm>
            <a:off x="10385460" y="5853116"/>
            <a:ext cx="1663928" cy="886046"/>
            <a:chOff x="10108759" y="5714760"/>
            <a:chExt cx="1663928" cy="769448"/>
          </a:xfrm>
        </p:grpSpPr>
        <p:sp>
          <p:nvSpPr>
            <p:cNvPr id="31" name="Content Placeholder 2"/>
            <p:cNvSpPr txBox="1">
              <a:spLocks/>
            </p:cNvSpPr>
            <p:nvPr/>
          </p:nvSpPr>
          <p:spPr>
            <a:xfrm>
              <a:off x="10108759" y="5714760"/>
              <a:ext cx="1663928" cy="76944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vert="horz" lIns="91440" tIns="45720" rIns="91440" bIns="45720" rtlCol="0">
              <a:norm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00000"/>
                </a:lnSpc>
                <a:spcBef>
                  <a:spcPts val="600"/>
                </a:spcBef>
              </a:pPr>
              <a:r>
                <a:rPr lang="en-GB" sz="800" b="1" u="sng" dirty="0"/>
                <a:t>KEY</a:t>
              </a:r>
              <a:r>
                <a:rPr lang="en-GB" sz="800" b="1" dirty="0"/>
                <a:t>:</a:t>
              </a:r>
            </a:p>
            <a:p>
              <a:pPr algn="l">
                <a:lnSpc>
                  <a:spcPct val="100000"/>
                </a:lnSpc>
                <a:spcBef>
                  <a:spcPts val="600"/>
                </a:spcBef>
              </a:pPr>
              <a:r>
                <a:rPr lang="en-GB" sz="800" dirty="0"/>
                <a:t>Governance and reporting:</a:t>
              </a:r>
            </a:p>
            <a:p>
              <a:pPr algn="l">
                <a:lnSpc>
                  <a:spcPct val="100000"/>
                </a:lnSpc>
                <a:spcBef>
                  <a:spcPts val="600"/>
                </a:spcBef>
              </a:pPr>
              <a:r>
                <a:rPr lang="en-GB" sz="800" dirty="0"/>
                <a:t>Reporting:</a:t>
              </a:r>
            </a:p>
            <a:p>
              <a:pPr algn="l">
                <a:lnSpc>
                  <a:spcPct val="100000"/>
                </a:lnSpc>
                <a:spcBef>
                  <a:spcPts val="600"/>
                </a:spcBef>
              </a:pPr>
              <a:r>
                <a:rPr lang="en-GB" sz="800" dirty="0"/>
                <a:t>Interdependency:</a:t>
              </a:r>
            </a:p>
            <a:p>
              <a:pPr algn="l">
                <a:lnSpc>
                  <a:spcPct val="100000"/>
                </a:lnSpc>
                <a:spcBef>
                  <a:spcPts val="0"/>
                </a:spcBef>
              </a:pPr>
              <a:endParaRPr lang="en-GB" sz="800" dirty="0"/>
            </a:p>
          </p:txBody>
        </p:sp>
        <p:cxnSp>
          <p:nvCxnSpPr>
            <p:cNvPr id="32" name="Straight Arrow Connector 31"/>
            <p:cNvCxnSpPr/>
            <p:nvPr/>
          </p:nvCxnSpPr>
          <p:spPr>
            <a:xfrm flipV="1">
              <a:off x="11455006" y="5873037"/>
              <a:ext cx="101" cy="262868"/>
            </a:xfrm>
            <a:prstGeom prst="straightConnector1">
              <a:avLst/>
            </a:prstGeom>
            <a:ln w="254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 flipV="1">
              <a:off x="10674122" y="6151841"/>
              <a:ext cx="561570" cy="3149"/>
            </a:xfrm>
            <a:prstGeom prst="straightConnector1">
              <a:avLst/>
            </a:prstGeom>
            <a:ln w="12700">
              <a:solidFill>
                <a:srgbClr val="5B9BD5"/>
              </a:solidFill>
              <a:prstDash val="lgDash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Rectangle 33"/>
            <p:cNvSpPr/>
            <p:nvPr/>
          </p:nvSpPr>
          <p:spPr>
            <a:xfrm>
              <a:off x="10954907" y="6248658"/>
              <a:ext cx="636497" cy="154457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49" name="Straight Arrow Connector 48"/>
          <p:cNvCxnSpPr>
            <a:cxnSpLocks/>
          </p:cNvCxnSpPr>
          <p:nvPr/>
        </p:nvCxnSpPr>
        <p:spPr>
          <a:xfrm flipV="1">
            <a:off x="6184777" y="2956897"/>
            <a:ext cx="0" cy="328289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cxnSpLocks/>
            <a:endCxn id="4" idx="3"/>
          </p:cNvCxnSpPr>
          <p:nvPr/>
        </p:nvCxnSpPr>
        <p:spPr>
          <a:xfrm flipH="1" flipV="1">
            <a:off x="7466546" y="511413"/>
            <a:ext cx="2378790" cy="1295892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9586843" y="1832561"/>
            <a:ext cx="1363980" cy="646331"/>
          </a:xfrm>
          <a:prstGeom prst="rect">
            <a:avLst/>
          </a:prstGeom>
          <a:solidFill>
            <a:schemeClr val="accent1"/>
          </a:solidFill>
          <a:ln>
            <a:solidFill>
              <a:schemeClr val="accent5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Arial" panose="020B0604020202020204" pitchFamily="34" charset="0"/>
              </a:rPr>
              <a:t>Strategic Programme for Primary Care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E6EB499-A06F-CCB2-DF46-B182527B5341}"/>
              </a:ext>
            </a:extLst>
          </p:cNvPr>
          <p:cNvSpPr txBox="1"/>
          <p:nvPr/>
        </p:nvSpPr>
        <p:spPr>
          <a:xfrm>
            <a:off x="5277259" y="5052422"/>
            <a:ext cx="1304958" cy="156966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/>
              <a:t>Work Stream 4</a:t>
            </a:r>
          </a:p>
          <a:p>
            <a:pPr algn="ctr"/>
            <a:endParaRPr lang="en-GB" sz="1200" dirty="0"/>
          </a:p>
          <a:p>
            <a:pPr algn="ctr"/>
            <a:r>
              <a:rPr lang="en-GB" sz="1200" dirty="0"/>
              <a:t>Workforce</a:t>
            </a:r>
          </a:p>
          <a:p>
            <a:pPr algn="ctr"/>
            <a:endParaRPr lang="en-GB" sz="1200" dirty="0"/>
          </a:p>
          <a:p>
            <a:pPr algn="ctr"/>
            <a:endParaRPr lang="en-GB" sz="1200" dirty="0"/>
          </a:p>
          <a:p>
            <a:pPr algn="ctr"/>
            <a:r>
              <a:rPr lang="en-GB" sz="1200" dirty="0"/>
              <a:t>Chair: Deputy Chief Dental Officer, WG </a:t>
            </a:r>
            <a:endParaRPr lang="en-GB" sz="1200" b="1" dirty="0"/>
          </a:p>
        </p:txBody>
      </p:sp>
      <p:cxnSp>
        <p:nvCxnSpPr>
          <p:cNvPr id="14" name="Elbow Connector 91">
            <a:extLst>
              <a:ext uri="{FF2B5EF4-FFF2-40B4-BE49-F238E27FC236}">
                <a16:creationId xmlns:a16="http://schemas.microsoft.com/office/drawing/2014/main" id="{B5421F9C-188C-9607-D21F-410E8D65F350}"/>
              </a:ext>
            </a:extLst>
          </p:cNvPr>
          <p:cNvCxnSpPr>
            <a:cxnSpLocks/>
          </p:cNvCxnSpPr>
          <p:nvPr/>
        </p:nvCxnSpPr>
        <p:spPr>
          <a:xfrm>
            <a:off x="6765727" y="2275075"/>
            <a:ext cx="2821116" cy="6494"/>
          </a:xfrm>
          <a:prstGeom prst="bentConnector3">
            <a:avLst/>
          </a:prstGeom>
          <a:ln w="12700">
            <a:prstDash val="lg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8E5544A-F048-BC8D-2036-033DF817AD92}"/>
              </a:ext>
            </a:extLst>
          </p:cNvPr>
          <p:cNvCxnSpPr>
            <a:cxnSpLocks/>
            <a:endCxn id="2" idx="0"/>
          </p:cNvCxnSpPr>
          <p:nvPr/>
        </p:nvCxnSpPr>
        <p:spPr>
          <a:xfrm>
            <a:off x="5912488" y="4386257"/>
            <a:ext cx="17250" cy="666165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00F5AA19-6982-42B0-AB68-873F93E9107D}"/>
              </a:ext>
            </a:extLst>
          </p:cNvPr>
          <p:cNvSpPr txBox="1"/>
          <p:nvPr/>
        </p:nvSpPr>
        <p:spPr>
          <a:xfrm>
            <a:off x="4258620" y="1291682"/>
            <a:ext cx="3173314" cy="338554"/>
          </a:xfrm>
          <a:prstGeom prst="rect">
            <a:avLst/>
          </a:prstGeom>
          <a:solidFill>
            <a:schemeClr val="accent1"/>
          </a:solidFill>
          <a:ln>
            <a:solidFill>
              <a:schemeClr val="accent5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/>
              <a:t>Directors of Primary Care Group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A00C5E88-0805-AC82-B789-8E19B57FD4C5}"/>
              </a:ext>
            </a:extLst>
          </p:cNvPr>
          <p:cNvCxnSpPr>
            <a:cxnSpLocks/>
          </p:cNvCxnSpPr>
          <p:nvPr/>
        </p:nvCxnSpPr>
        <p:spPr>
          <a:xfrm flipV="1">
            <a:off x="5952372" y="1660124"/>
            <a:ext cx="0" cy="351634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57005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8178e244-c0f0-4fb3-b293-096d258c9704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7A48AD6A00E774793FE3C25E54E6B7A" ma:contentTypeVersion="14" ma:contentTypeDescription="Create a new document." ma:contentTypeScope="" ma:versionID="c715b907b3ba66c2df36483a2f346ca2">
  <xsd:schema xmlns:xsd="http://www.w3.org/2001/XMLSchema" xmlns:xs="http://www.w3.org/2001/XMLSchema" xmlns:p="http://schemas.microsoft.com/office/2006/metadata/properties" xmlns:ns3="8178e244-c0f0-4fb3-b293-096d258c9704" xmlns:ns4="6f580f1f-60c0-4d64-8c43-27e666edd922" targetNamespace="http://schemas.microsoft.com/office/2006/metadata/properties" ma:root="true" ma:fieldsID="8d242f7e67ccd76b0275bdd3225ece3a" ns3:_="" ns4:_="">
    <xsd:import namespace="8178e244-c0f0-4fb3-b293-096d258c9704"/>
    <xsd:import namespace="6f580f1f-60c0-4d64-8c43-27e666edd922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SearchProperties" minOccurs="0"/>
                <xsd:element ref="ns3:MediaServiceObjectDetectorVersions" minOccurs="0"/>
                <xsd:element ref="ns3:MediaServiceDateTaken" minOccurs="0"/>
                <xsd:element ref="ns3:MediaServiceSystem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LengthInSeconds" minOccurs="0"/>
                <xsd:element ref="ns3:_activity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178e244-c0f0-4fb3-b293-096d258c970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SystemTags" ma:index="13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_activity" ma:index="18" nillable="true" ma:displayName="_activity" ma:hidden="true" ma:internalName="_activity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f580f1f-60c0-4d64-8c43-27e666edd922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1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metadata xmlns="http://www.objective.com/ecm/document/metadata/FF3C5B18883D4E21973B57C2EEED7FD1" version="1.0.0">
  <systemFields>
    <field name="Objective-Id">
      <value order="0">A41321453</value>
    </field>
    <field name="Objective-Title">
      <value order="0">DRAFT UPDATED Dental SOG - governance and structure for reporting v0.9</value>
    </field>
    <field name="Objective-Description">
      <value order="0">Message registered by Dickenson, Andrew (HSS - Primary Care &amp; Mental Health - Dental) on 06 July 2022 09:03:50</value>
    </field>
    <field name="Objective-CreationStamp">
      <value order="0">2022-06-27T14:51:06Z</value>
    </field>
    <field name="Objective-IsApproved">
      <value order="0">false</value>
    </field>
    <field name="Objective-IsPublished">
      <value order="0">false</value>
    </field>
    <field name="Objective-DatePublished">
      <value order="0"/>
    </field>
    <field name="Objective-ModificationStamp">
      <value order="0">2022-09-23T07:28:54Z</value>
    </field>
    <field name="Objective-Owner">
      <value order="0">Dickenson, Andrew (HSS - Primary Care &amp; Mental Health - Dental)</value>
    </field>
    <field name="Objective-Path">
      <value order="0">Objective Global Folder:Classified Object:Dickenson, Andrew (HSS - Primary Care &amp; Mental Health - Dental):Special Folder - Dickenson, Andrew (HSS - Primary Care &amp; Mental Health - Dental):Handy - Dickenson, Andrew (HSS - Primary Care &amp; Mental Health - Dental):Contract Reform:Policy</value>
    </field>
    <field name="Objective-Parent">
      <value order="0">Policy</value>
    </field>
    <field name="Objective-State">
      <value order="0">Being Edited</value>
    </field>
    <field name="Objective-VersionId">
      <value order="0">vA80764781</value>
    </field>
    <field name="Objective-Version">
      <value order="0">1.1</value>
    </field>
    <field name="Objective-VersionNumber">
      <value order="0">2</value>
    </field>
    <field name="Objective-VersionComment">
      <value order="0"/>
    </field>
    <field name="Objective-FileNumber">
      <value order="0"/>
    </field>
    <field name="Objective-Classification">
      <value order="0">Official - Sensitive</value>
    </field>
    <field name="Objective-Caveats">
      <value order="0"/>
    </field>
  </systemFields>
  <catalogues>
    <catalogue name="Document Type Catalogue" type="type" ori="id:cA14">
      <field name="Objective-Date Acquired">
        <value order="0"/>
      </field>
      <field name="Objective-Official Translation">
        <value order="0"/>
      </field>
      <field name="Objective-Connect Creator">
        <value order="0"/>
      </field>
    </catalogue>
  </catalogues>
</metadata>
</file>

<file path=customXml/itemProps1.xml><?xml version="1.0" encoding="utf-8"?>
<ds:datastoreItem xmlns:ds="http://schemas.openxmlformats.org/officeDocument/2006/customXml" ds:itemID="{8D547003-0916-4ED4-82A1-B99EBD02179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D26EFE4-CE0F-4897-9844-42A9BF3CEEB5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6f580f1f-60c0-4d64-8c43-27e666edd922"/>
    <ds:schemaRef ds:uri="http://purl.org/dc/elements/1.1/"/>
    <ds:schemaRef ds:uri="http://schemas.microsoft.com/office/2006/metadata/properties"/>
    <ds:schemaRef ds:uri="8178e244-c0f0-4fb3-b293-096d258c9704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4B0C35DC-0AEE-431B-8C48-480AA9F6159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178e244-c0f0-4fb3-b293-096d258c9704"/>
    <ds:schemaRef ds:uri="6f580f1f-60c0-4d64-8c43-27e666edd92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5745109E-2DDF-40CB-AC2B-FF9B10C90820}">
  <ds:schemaRefs>
    <ds:schemaRef ds:uri="http://www.objective.com/ecm/document/metadata/FF3C5B18883D4E21973B57C2EEED7FD1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1482</TotalTime>
  <Words>196</Words>
  <Application>Microsoft Office PowerPoint</Application>
  <PresentationFormat>Widescreen</PresentationFormat>
  <Paragraphs>38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Public Health Wales NHS Trust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Kate Eyre (Public Health Wales - No. 2 Capital Quarter)</dc:creator>
  <cp:lastModifiedBy>Natasha Hill (Public Health Wales - No. 2 Capital Quarter)</cp:lastModifiedBy>
  <cp:revision>74</cp:revision>
  <dcterms:created xsi:type="dcterms:W3CDTF">2021-11-25T14:24:20Z</dcterms:created>
  <dcterms:modified xsi:type="dcterms:W3CDTF">2025-09-08T13:42:52Z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0x010100A7A48AD6A00E774793FE3C25E54E6B7A</vt:lpwstr>
  </property>
  <property fmtid="{D5CDD505-2E9C-101B-9397-08002B2CF9AE}" pid="3" name="Objective-Id">
    <vt:lpwstr>A41321453</vt:lpwstr>
  </property>
  <property fmtid="{D5CDD505-2E9C-101B-9397-08002B2CF9AE}" pid="4" name="Objective-Title">
    <vt:lpwstr>DRAFT UPDATED Dental SOG - governance and structure for reporting v0.9</vt:lpwstr>
  </property>
  <property fmtid="{D5CDD505-2E9C-101B-9397-08002B2CF9AE}" pid="5" name="Objective-Description">
    <vt:lpwstr>Message registered by Dickenson, Andrew (HSS - Primary Care &amp; Mental Health - Dental) on 06 July 2022 09:03:50</vt:lpwstr>
  </property>
  <property fmtid="{D5CDD505-2E9C-101B-9397-08002B2CF9AE}" pid="6" name="Objective-CreationStamp">
    <vt:filetime>2022-07-06T08:05:28Z</vt:filetime>
  </property>
  <property fmtid="{D5CDD505-2E9C-101B-9397-08002B2CF9AE}" pid="7" name="Objective-IsApproved">
    <vt:bool>false</vt:bool>
  </property>
  <property fmtid="{D5CDD505-2E9C-101B-9397-08002B2CF9AE}" pid="8" name="Objective-IsPublished">
    <vt:bool>false</vt:bool>
  </property>
  <property fmtid="{D5CDD505-2E9C-101B-9397-08002B2CF9AE}" pid="9" name="Objective-DatePublished">
    <vt:lpwstr/>
  </property>
  <property fmtid="{D5CDD505-2E9C-101B-9397-08002B2CF9AE}" pid="10" name="Objective-ModificationStamp">
    <vt:filetime>2022-09-23T07:28:54Z</vt:filetime>
  </property>
  <property fmtid="{D5CDD505-2E9C-101B-9397-08002B2CF9AE}" pid="11" name="Objective-Owner">
    <vt:lpwstr>Dickenson, Andrew (HSS - Primary Care &amp; Mental Health - Dental)</vt:lpwstr>
  </property>
  <property fmtid="{D5CDD505-2E9C-101B-9397-08002B2CF9AE}" pid="12" name="Objective-Path">
    <vt:lpwstr>Dickenson, Andrew (HSS - Primary Care &amp; Mental Health - Dental):Special Folder - Dickenson, Andrew (HSS - Primary Care &amp; Mental Health - Dental):Handy - Dickenson, Andrew (HSS - Primary Care &amp; Mental Health - Dental):Contract Reform:Policy:</vt:lpwstr>
  </property>
  <property fmtid="{D5CDD505-2E9C-101B-9397-08002B2CF9AE}" pid="13" name="Objective-Parent">
    <vt:lpwstr>Policy</vt:lpwstr>
  </property>
  <property fmtid="{D5CDD505-2E9C-101B-9397-08002B2CF9AE}" pid="14" name="Objective-State">
    <vt:lpwstr>Being Edited</vt:lpwstr>
  </property>
  <property fmtid="{D5CDD505-2E9C-101B-9397-08002B2CF9AE}" pid="15" name="Objective-VersionId">
    <vt:lpwstr>vA80764781</vt:lpwstr>
  </property>
  <property fmtid="{D5CDD505-2E9C-101B-9397-08002B2CF9AE}" pid="16" name="Objective-Version">
    <vt:lpwstr>1.1</vt:lpwstr>
  </property>
  <property fmtid="{D5CDD505-2E9C-101B-9397-08002B2CF9AE}" pid="17" name="Objective-VersionNumber">
    <vt:r8>2</vt:r8>
  </property>
  <property fmtid="{D5CDD505-2E9C-101B-9397-08002B2CF9AE}" pid="18" name="Objective-VersionComment">
    <vt:lpwstr/>
  </property>
  <property fmtid="{D5CDD505-2E9C-101B-9397-08002B2CF9AE}" pid="19" name="Objective-FileNumber">
    <vt:lpwstr/>
  </property>
  <property fmtid="{D5CDD505-2E9C-101B-9397-08002B2CF9AE}" pid="20" name="Objective-Classification">
    <vt:lpwstr>[Inherited - Official - Sensitive]</vt:lpwstr>
  </property>
  <property fmtid="{D5CDD505-2E9C-101B-9397-08002B2CF9AE}" pid="21" name="Objective-Caveats">
    <vt:lpwstr/>
  </property>
  <property fmtid="{D5CDD505-2E9C-101B-9397-08002B2CF9AE}" pid="22" name="Objective-Date Acquired">
    <vt:lpwstr/>
  </property>
  <property fmtid="{D5CDD505-2E9C-101B-9397-08002B2CF9AE}" pid="23" name="Objective-Official Translation">
    <vt:lpwstr/>
  </property>
  <property fmtid="{D5CDD505-2E9C-101B-9397-08002B2CF9AE}" pid="24" name="Objective-Connect Creator">
    <vt:lpwstr/>
  </property>
  <property fmtid="{D5CDD505-2E9C-101B-9397-08002B2CF9AE}" pid="25" name="Objective-Comment">
    <vt:lpwstr>Message registered by Dickenson, Andrew (HSS - Primary Care &amp; Mental Health - Dental) on 06 July 2022 09:03:50</vt:lpwstr>
  </property>
</Properties>
</file>