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6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6268"/>
    <a:srgbClr val="00CC99"/>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2F722E-EA3F-4351-B14C-130041989ED1}" v="3" dt="2026-01-14T12:10:59.537"/>
    <p1510:client id="{98D73446-9279-9C2D-A8D3-0C0D4E238CA7}" v="1" dt="2026-01-14T12:09:28.9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gharad Wooldridge (Public Health Wales - No. 2 Capital Quarter)" userId="6a141fa5-9814-4292-9ac2-98e765999924" providerId="ADAL" clId="{CF5A23BB-A3C2-44E2-B205-44E226430FBD}"/>
    <pc:docChg chg="custSel modSld">
      <pc:chgData name="Angharad Wooldridge (Public Health Wales - No. 2 Capital Quarter)" userId="6a141fa5-9814-4292-9ac2-98e765999924" providerId="ADAL" clId="{CF5A23BB-A3C2-44E2-B205-44E226430FBD}" dt="2025-12-22T12:05:32.959" v="557" actId="20577"/>
      <pc:docMkLst>
        <pc:docMk/>
      </pc:docMkLst>
      <pc:sldChg chg="addSp delSp modSp mod">
        <pc:chgData name="Angharad Wooldridge (Public Health Wales - No. 2 Capital Quarter)" userId="6a141fa5-9814-4292-9ac2-98e765999924" providerId="ADAL" clId="{CF5A23BB-A3C2-44E2-B205-44E226430FBD}" dt="2025-12-22T12:05:32.959" v="557" actId="20577"/>
        <pc:sldMkLst>
          <pc:docMk/>
          <pc:sldMk cId="1010276274" sldId="264"/>
        </pc:sldMkLst>
        <pc:spChg chg="mod">
          <ac:chgData name="Angharad Wooldridge (Public Health Wales - No. 2 Capital Quarter)" userId="6a141fa5-9814-4292-9ac2-98e765999924" providerId="ADAL" clId="{CF5A23BB-A3C2-44E2-B205-44E226430FBD}" dt="2025-12-22T12:03:52.882" v="528" actId="21"/>
          <ac:spMkLst>
            <pc:docMk/>
            <pc:sldMk cId="1010276274" sldId="264"/>
            <ac:spMk id="3" creationId="{C0EA9043-F8F0-0F46-0E63-7261008B8A48}"/>
          </ac:spMkLst>
        </pc:spChg>
        <pc:spChg chg="mod">
          <ac:chgData name="Angharad Wooldridge (Public Health Wales - No. 2 Capital Quarter)" userId="6a141fa5-9814-4292-9ac2-98e765999924" providerId="ADAL" clId="{CF5A23BB-A3C2-44E2-B205-44E226430FBD}" dt="2025-12-22T12:05:01.789" v="553" actId="14100"/>
          <ac:spMkLst>
            <pc:docMk/>
            <pc:sldMk cId="1010276274" sldId="264"/>
            <ac:spMk id="5" creationId="{BD15A07D-27E3-1BF0-6DBE-AB29AA58869E}"/>
          </ac:spMkLst>
        </pc:spChg>
        <pc:spChg chg="mod">
          <ac:chgData name="Angharad Wooldridge (Public Health Wales - No. 2 Capital Quarter)" userId="6a141fa5-9814-4292-9ac2-98e765999924" providerId="ADAL" clId="{CF5A23BB-A3C2-44E2-B205-44E226430FBD}" dt="2025-12-22T12:00:12.266" v="482" actId="1076"/>
          <ac:spMkLst>
            <pc:docMk/>
            <pc:sldMk cId="1010276274" sldId="264"/>
            <ac:spMk id="6" creationId="{EF03DA07-D2B0-015A-1B93-0BED30EBB2CE}"/>
          </ac:spMkLst>
        </pc:spChg>
        <pc:spChg chg="mod">
          <ac:chgData name="Angharad Wooldridge (Public Health Wales - No. 2 Capital Quarter)" userId="6a141fa5-9814-4292-9ac2-98e765999924" providerId="ADAL" clId="{CF5A23BB-A3C2-44E2-B205-44E226430FBD}" dt="2025-12-22T11:59:39.403" v="477" actId="1076"/>
          <ac:spMkLst>
            <pc:docMk/>
            <pc:sldMk cId="1010276274" sldId="264"/>
            <ac:spMk id="9" creationId="{0784A686-8095-1756-5E07-DB075E613A45}"/>
          </ac:spMkLst>
        </pc:spChg>
        <pc:spChg chg="add mod">
          <ac:chgData name="Angharad Wooldridge (Public Health Wales - No. 2 Capital Quarter)" userId="6a141fa5-9814-4292-9ac2-98e765999924" providerId="ADAL" clId="{CF5A23BB-A3C2-44E2-B205-44E226430FBD}" dt="2025-12-22T12:05:28.818" v="556" actId="20577"/>
          <ac:spMkLst>
            <pc:docMk/>
            <pc:sldMk cId="1010276274" sldId="264"/>
            <ac:spMk id="11" creationId="{234335CF-0BCD-44F5-3E62-880804B826C2}"/>
          </ac:spMkLst>
        </pc:spChg>
        <pc:spChg chg="mod">
          <ac:chgData name="Angharad Wooldridge (Public Health Wales - No. 2 Capital Quarter)" userId="6a141fa5-9814-4292-9ac2-98e765999924" providerId="ADAL" clId="{CF5A23BB-A3C2-44E2-B205-44E226430FBD}" dt="2025-12-22T12:04:46.573" v="542" actId="1035"/>
          <ac:spMkLst>
            <pc:docMk/>
            <pc:sldMk cId="1010276274" sldId="264"/>
            <ac:spMk id="12" creationId="{1562A412-A7CF-4B73-5AC7-5A19EC3B326A}"/>
          </ac:spMkLst>
        </pc:spChg>
        <pc:spChg chg="mod">
          <ac:chgData name="Angharad Wooldridge (Public Health Wales - No. 2 Capital Quarter)" userId="6a141fa5-9814-4292-9ac2-98e765999924" providerId="ADAL" clId="{CF5A23BB-A3C2-44E2-B205-44E226430FBD}" dt="2025-12-22T12:05:32.959" v="557" actId="20577"/>
          <ac:spMkLst>
            <pc:docMk/>
            <pc:sldMk cId="1010276274" sldId="264"/>
            <ac:spMk id="14" creationId="{2686DB4E-E008-8B93-6A33-7B2B7FB526EB}"/>
          </ac:spMkLst>
        </pc:spChg>
        <pc:spChg chg="mod">
          <ac:chgData name="Angharad Wooldridge (Public Health Wales - No. 2 Capital Quarter)" userId="6a141fa5-9814-4292-9ac2-98e765999924" providerId="ADAL" clId="{CF5A23BB-A3C2-44E2-B205-44E226430FBD}" dt="2025-12-22T11:59:29.361" v="475" actId="1076"/>
          <ac:spMkLst>
            <pc:docMk/>
            <pc:sldMk cId="1010276274" sldId="264"/>
            <ac:spMk id="25" creationId="{67220F72-3A33-3CDF-A14E-8FD11723B2FD}"/>
          </ac:spMkLst>
        </pc:spChg>
        <pc:picChg chg="mod">
          <ac:chgData name="Angharad Wooldridge (Public Health Wales - No. 2 Capital Quarter)" userId="6a141fa5-9814-4292-9ac2-98e765999924" providerId="ADAL" clId="{CF5A23BB-A3C2-44E2-B205-44E226430FBD}" dt="2025-12-22T12:04:34.390" v="537" actId="1076"/>
          <ac:picMkLst>
            <pc:docMk/>
            <pc:sldMk cId="1010276274" sldId="264"/>
            <ac:picMk id="2" creationId="{4091377F-8146-8F1D-60EA-A86C2FB2943E}"/>
          </ac:picMkLst>
        </pc:picChg>
        <pc:picChg chg="mod">
          <ac:chgData name="Angharad Wooldridge (Public Health Wales - No. 2 Capital Quarter)" userId="6a141fa5-9814-4292-9ac2-98e765999924" providerId="ADAL" clId="{CF5A23BB-A3C2-44E2-B205-44E226430FBD}" dt="2025-12-22T11:59:05.834" v="471" actId="14100"/>
          <ac:picMkLst>
            <pc:docMk/>
            <pc:sldMk cId="1010276274" sldId="264"/>
            <ac:picMk id="15" creationId="{D843EAF3-92BE-EDD1-CF7C-83EF0C0B6D39}"/>
          </ac:picMkLst>
        </pc:picChg>
        <pc:picChg chg="mod">
          <ac:chgData name="Angharad Wooldridge (Public Health Wales - No. 2 Capital Quarter)" userId="6a141fa5-9814-4292-9ac2-98e765999924" providerId="ADAL" clId="{CF5A23BB-A3C2-44E2-B205-44E226430FBD}" dt="2025-12-22T12:00:16.755" v="483" actId="1076"/>
          <ac:picMkLst>
            <pc:docMk/>
            <pc:sldMk cId="1010276274" sldId="264"/>
            <ac:picMk id="19" creationId="{33A99A9B-32CB-2938-1C48-3F80FD9EAF67}"/>
          </ac:picMkLst>
        </pc:picChg>
        <pc:picChg chg="add del mod">
          <ac:chgData name="Angharad Wooldridge (Public Health Wales - No. 2 Capital Quarter)" userId="6a141fa5-9814-4292-9ac2-98e765999924" providerId="ADAL" clId="{CF5A23BB-A3C2-44E2-B205-44E226430FBD}" dt="2025-12-22T12:05:08.250" v="554" actId="1076"/>
          <ac:picMkLst>
            <pc:docMk/>
            <pc:sldMk cId="1010276274" sldId="264"/>
            <ac:picMk id="29" creationId="{A662069A-81A3-533E-50E5-506627C77CB6}"/>
          </ac:picMkLst>
        </pc:picChg>
        <pc:picChg chg="add mod">
          <ac:chgData name="Angharad Wooldridge (Public Health Wales - No. 2 Capital Quarter)" userId="6a141fa5-9814-4292-9ac2-98e765999924" providerId="ADAL" clId="{CF5A23BB-A3C2-44E2-B205-44E226430FBD}" dt="2025-12-22T12:04:24.852" v="535" actId="208"/>
          <ac:picMkLst>
            <pc:docMk/>
            <pc:sldMk cId="1010276274" sldId="264"/>
            <ac:picMk id="1027" creationId="{4FBE3146-D99F-4B4A-531B-31B0E60BE5FE}"/>
          </ac:picMkLst>
        </pc:picChg>
        <pc:picChg chg="add mod">
          <ac:chgData name="Angharad Wooldridge (Public Health Wales - No. 2 Capital Quarter)" userId="6a141fa5-9814-4292-9ac2-98e765999924" providerId="ADAL" clId="{CF5A23BB-A3C2-44E2-B205-44E226430FBD}" dt="2025-12-22T12:04:26.492" v="536" actId="208"/>
          <ac:picMkLst>
            <pc:docMk/>
            <pc:sldMk cId="1010276274" sldId="264"/>
            <ac:picMk id="1028" creationId="{B0A9000A-492C-5CAF-F63F-428313BE3E01}"/>
          </ac:picMkLst>
        </pc:picChg>
        <pc:cxnChg chg="mod">
          <ac:chgData name="Angharad Wooldridge (Public Health Wales - No. 2 Capital Quarter)" userId="6a141fa5-9814-4292-9ac2-98e765999924" providerId="ADAL" clId="{CF5A23BB-A3C2-44E2-B205-44E226430FBD}" dt="2025-12-22T12:04:43.207" v="540" actId="1035"/>
          <ac:cxnSpMkLst>
            <pc:docMk/>
            <pc:sldMk cId="1010276274" sldId="264"/>
            <ac:cxnSpMk id="7" creationId="{DE744CE2-D174-91C5-6406-DD9E2E464FF2}"/>
          </ac:cxnSpMkLst>
        </pc:cxnChg>
        <pc:cxnChg chg="mod">
          <ac:chgData name="Angharad Wooldridge (Public Health Wales - No. 2 Capital Quarter)" userId="6a141fa5-9814-4292-9ac2-98e765999924" providerId="ADAL" clId="{CF5A23BB-A3C2-44E2-B205-44E226430FBD}" dt="2025-12-22T12:04:52.857" v="547" actId="1035"/>
          <ac:cxnSpMkLst>
            <pc:docMk/>
            <pc:sldMk cId="1010276274" sldId="264"/>
            <ac:cxnSpMk id="8" creationId="{4CFB051D-75D8-06F6-C14F-888CF7CFFE55}"/>
          </ac:cxnSpMkLst>
        </pc:cxnChg>
      </pc:sldChg>
    </pc:docChg>
  </pc:docChgLst>
  <pc:docChgLst>
    <pc:chgData name="Sian Evans (Public Health Wales - No. 2 Capital Quarter)" userId="475bccbc-5ce5-4a1e-bb20-e63baa5a2044" providerId="ADAL" clId="{50E56616-96B3-438A-92C1-915EC1B2A1CE}"/>
    <pc:docChg chg="modSld">
      <pc:chgData name="Sian Evans (Public Health Wales - No. 2 Capital Quarter)" userId="475bccbc-5ce5-4a1e-bb20-e63baa5a2044" providerId="ADAL" clId="{50E56616-96B3-438A-92C1-915EC1B2A1CE}" dt="2026-01-14T12:10:59.537" v="2" actId="1076"/>
      <pc:docMkLst>
        <pc:docMk/>
      </pc:docMkLst>
      <pc:sldChg chg="modSp mod">
        <pc:chgData name="Sian Evans (Public Health Wales - No. 2 Capital Quarter)" userId="475bccbc-5ce5-4a1e-bb20-e63baa5a2044" providerId="ADAL" clId="{50E56616-96B3-438A-92C1-915EC1B2A1CE}" dt="2026-01-14T12:10:59.537" v="2" actId="1076"/>
        <pc:sldMkLst>
          <pc:docMk/>
          <pc:sldMk cId="1010276274" sldId="264"/>
        </pc:sldMkLst>
        <pc:spChg chg="mod">
          <ac:chgData name="Sian Evans (Public Health Wales - No. 2 Capital Quarter)" userId="475bccbc-5ce5-4a1e-bb20-e63baa5a2044" providerId="ADAL" clId="{50E56616-96B3-438A-92C1-915EC1B2A1CE}" dt="2026-01-14T12:10:18.972" v="0" actId="20577"/>
          <ac:spMkLst>
            <pc:docMk/>
            <pc:sldMk cId="1010276274" sldId="264"/>
            <ac:spMk id="14" creationId="{2686DB4E-E008-8B93-6A33-7B2B7FB526EB}"/>
          </ac:spMkLst>
        </pc:spChg>
        <pc:picChg chg="mod">
          <ac:chgData name="Sian Evans (Public Health Wales - No. 2 Capital Quarter)" userId="475bccbc-5ce5-4a1e-bb20-e63baa5a2044" providerId="ADAL" clId="{50E56616-96B3-438A-92C1-915EC1B2A1CE}" dt="2026-01-14T12:10:59.537" v="2" actId="1076"/>
          <ac:picMkLst>
            <pc:docMk/>
            <pc:sldMk cId="1010276274" sldId="264"/>
            <ac:picMk id="29" creationId="{A662069A-81A3-533E-50E5-506627C77CB6}"/>
          </ac:picMkLst>
        </pc:picChg>
      </pc:sldChg>
    </pc:docChg>
  </pc:docChgLst>
  <pc:docChgLst>
    <pc:chgData name="Sian Evans (Public Health Wales - No. 2 Capital Quarter)" userId="S::sian.evans14@wales.nhs.uk::475bccbc-5ce5-4a1e-bb20-e63baa5a2044" providerId="AD" clId="Web-{98D73446-9279-9C2D-A8D3-0C0D4E238CA7}"/>
    <pc:docChg chg="modSld">
      <pc:chgData name="Sian Evans (Public Health Wales - No. 2 Capital Quarter)" userId="S::sian.evans14@wales.nhs.uk::475bccbc-5ce5-4a1e-bb20-e63baa5a2044" providerId="AD" clId="Web-{98D73446-9279-9C2D-A8D3-0C0D4E238CA7}" dt="2026-01-14T12:09:28.933" v="0" actId="1076"/>
      <pc:docMkLst>
        <pc:docMk/>
      </pc:docMkLst>
      <pc:sldChg chg="modSp">
        <pc:chgData name="Sian Evans (Public Health Wales - No. 2 Capital Quarter)" userId="S::sian.evans14@wales.nhs.uk::475bccbc-5ce5-4a1e-bb20-e63baa5a2044" providerId="AD" clId="Web-{98D73446-9279-9C2D-A8D3-0C0D4E238CA7}" dt="2026-01-14T12:09:28.933" v="0" actId="1076"/>
        <pc:sldMkLst>
          <pc:docMk/>
          <pc:sldMk cId="1010276274" sldId="264"/>
        </pc:sldMkLst>
        <pc:picChg chg="mod">
          <ac:chgData name="Sian Evans (Public Health Wales - No. 2 Capital Quarter)" userId="S::sian.evans14@wales.nhs.uk::475bccbc-5ce5-4a1e-bb20-e63baa5a2044" providerId="AD" clId="Web-{98D73446-9279-9C2D-A8D3-0C0D4E238CA7}" dt="2026-01-14T12:09:28.933" v="0" actId="1076"/>
          <ac:picMkLst>
            <pc:docMk/>
            <pc:sldMk cId="1010276274" sldId="264"/>
            <ac:picMk id="29" creationId="{A662069A-81A3-533E-50E5-506627C77CB6}"/>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6DF18C-A568-448C-A97F-35092A0E0397}" type="datetimeFigureOut">
              <a:rPr lang="en-GB" smtClean="0"/>
              <a:t>14/01/2026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7A5406-D647-4E32-A3D1-1397D4BFFC06}" type="slidenum">
              <a:rPr lang="en-GB" smtClean="0"/>
              <a:t>‹#›</a:t>
            </a:fld>
            <a:endParaRPr lang="en-GB"/>
          </a:p>
        </p:txBody>
      </p:sp>
    </p:spTree>
    <p:extLst>
      <p:ext uri="{BB962C8B-B14F-4D97-AF65-F5344CB8AC3E}">
        <p14:creationId xmlns:p14="http://schemas.microsoft.com/office/powerpoint/2010/main" val="1460016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17A5406-D647-4E32-A3D1-1397D4BFFC06}" type="slidenum">
              <a:rPr lang="en-GB" smtClean="0"/>
              <a:t>1</a:t>
            </a:fld>
            <a:endParaRPr lang="en-GB"/>
          </a:p>
        </p:txBody>
      </p:sp>
    </p:spTree>
    <p:extLst>
      <p:ext uri="{BB962C8B-B14F-4D97-AF65-F5344CB8AC3E}">
        <p14:creationId xmlns:p14="http://schemas.microsoft.com/office/powerpoint/2010/main" val="1807665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CE2625-AF11-CA8E-C2B3-2F03F992467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D5F534-E0B5-2BB5-8797-E8B98985D7D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4AAA25E-2BA8-2B63-2231-32B85AAABA1C}"/>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5" name="Footer Placeholder 4">
            <a:extLst>
              <a:ext uri="{FF2B5EF4-FFF2-40B4-BE49-F238E27FC236}">
                <a16:creationId xmlns:a16="http://schemas.microsoft.com/office/drawing/2014/main" id="{662FBC66-09B5-F2F9-CE5D-3344ADB00C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B977BB-CBF4-8E08-C67B-4CDDC6DFB238}"/>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224294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2FD10-38B7-9078-C8CD-28C5D8E63A5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D75EA97-6031-EF99-FD7B-7B4B58E8E0F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0EB8A67-21DF-0A68-5210-B21674125B41}"/>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5" name="Footer Placeholder 4">
            <a:extLst>
              <a:ext uri="{FF2B5EF4-FFF2-40B4-BE49-F238E27FC236}">
                <a16:creationId xmlns:a16="http://schemas.microsoft.com/office/drawing/2014/main" id="{973DDA90-9A01-054A-E7D5-C7CBFB58C9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FD6BB8-AB92-A4AD-8ECD-41079DFB3DC4}"/>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493098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0D4DC9D-BDB5-FB7A-DB9A-D9506AC6675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3E78441-4804-8AB3-5B03-3AFBEA488DF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BE575AD-27DF-065A-68AF-ECFB89E212E0}"/>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5" name="Footer Placeholder 4">
            <a:extLst>
              <a:ext uri="{FF2B5EF4-FFF2-40B4-BE49-F238E27FC236}">
                <a16:creationId xmlns:a16="http://schemas.microsoft.com/office/drawing/2014/main" id="{6329E171-3D75-D511-E691-CE411F8282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D6F2196-C2E4-D056-BFF3-563D05FF7258}"/>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3139560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FA1C3-B4A4-8416-7AB2-7498BDFDE4F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1F2CDC2-D0FD-EB14-0E0D-23FAEE66FAA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71A1501-8361-E8FD-F3E0-E4ADCDBA420B}"/>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5" name="Footer Placeholder 4">
            <a:extLst>
              <a:ext uri="{FF2B5EF4-FFF2-40B4-BE49-F238E27FC236}">
                <a16:creationId xmlns:a16="http://schemas.microsoft.com/office/drawing/2014/main" id="{E474D021-23E2-B526-CA96-E33A5A807F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D5CC78-0793-51D5-7231-84198261DEFA}"/>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946947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DBCA9-F01F-BC8A-9126-028045FC43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01A12AE-170B-03A8-DED8-5298A0D4C7D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2BDA46-776B-3C3C-5FB5-E1A368217253}"/>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5" name="Footer Placeholder 4">
            <a:extLst>
              <a:ext uri="{FF2B5EF4-FFF2-40B4-BE49-F238E27FC236}">
                <a16:creationId xmlns:a16="http://schemas.microsoft.com/office/drawing/2014/main" id="{4CC626EE-2DEA-DA6F-ABB5-DFB7D8E4BB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F8B4A6-29BC-A4D9-697E-21A2802F7550}"/>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3306817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24BB5-70DA-EA52-1942-BBEFDE305A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815A312-E9DB-9A12-CD5E-A49E0A8EBD8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213AE67-FB82-D42C-78C6-A6347607C0D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9870CE0-8C66-12CE-1272-602DDDD53789}"/>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6" name="Footer Placeholder 5">
            <a:extLst>
              <a:ext uri="{FF2B5EF4-FFF2-40B4-BE49-F238E27FC236}">
                <a16:creationId xmlns:a16="http://schemas.microsoft.com/office/drawing/2014/main" id="{55324583-AC5C-8157-3798-1A5986BF1B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F85A4BC-BB04-08D7-72EF-B2F71D0B98E2}"/>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1433818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38282-5E41-038F-35E5-4C4EBC724E6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E50AF8E-7F4A-C48C-5C7D-23C2E33BA3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49DF41-345F-BAE7-9F6F-BF2EA5D2FE8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9970405-8CA1-DC48-D87A-52B2B5B41E9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C12E98-60CB-754C-8AA2-A02927A58B4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15947B4-BC5B-A91C-9E9F-E48F1DDC01C7}"/>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8" name="Footer Placeholder 7">
            <a:extLst>
              <a:ext uri="{FF2B5EF4-FFF2-40B4-BE49-F238E27FC236}">
                <a16:creationId xmlns:a16="http://schemas.microsoft.com/office/drawing/2014/main" id="{31D56762-3DF4-0F8A-21B5-6E7C596D723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AF932F8-A0B4-8E32-F231-EB5A7CD12334}"/>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778238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64B07-341D-112B-DC03-26F0B877CB9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AD322BA-25A6-1127-780B-8FB0CF342F64}"/>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4" name="Footer Placeholder 3">
            <a:extLst>
              <a:ext uri="{FF2B5EF4-FFF2-40B4-BE49-F238E27FC236}">
                <a16:creationId xmlns:a16="http://schemas.microsoft.com/office/drawing/2014/main" id="{8842E20F-16C8-7F35-1D10-1AB5B92A054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07BBD89-EC55-0EE8-4FAF-75D8124DFF55}"/>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556437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B1B759-00CF-FED3-ADCE-9DDF276F919A}"/>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3" name="Footer Placeholder 2">
            <a:extLst>
              <a:ext uri="{FF2B5EF4-FFF2-40B4-BE49-F238E27FC236}">
                <a16:creationId xmlns:a16="http://schemas.microsoft.com/office/drawing/2014/main" id="{F3F68179-EEF1-DFFE-F375-99223798A44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406FADB-A10A-1DFE-F387-D0AB9DF032DF}"/>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2912389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FC2B9-9E72-10A4-5A4A-F2DB3F8FF4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05DD6BE-57AE-C4F5-146D-652792C306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414FA6E-C9CB-5DA3-E76C-AB0F8E2EB7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FA7CA8-D08A-8096-EB8C-A0B86D5B70B9}"/>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6" name="Footer Placeholder 5">
            <a:extLst>
              <a:ext uri="{FF2B5EF4-FFF2-40B4-BE49-F238E27FC236}">
                <a16:creationId xmlns:a16="http://schemas.microsoft.com/office/drawing/2014/main" id="{2586E2A6-7660-BCC7-C8A2-E024D1A5A5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74C871-C84D-154A-57F2-9EF9756F367E}"/>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3417096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4DEA-4126-11FB-9695-DE45280D73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F65ADFC-7C51-6DAC-EAED-A5C4F2234B1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A57CDA6-D300-96AF-A447-AAD613AC98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A43B8C-158D-A4D3-610B-D6E55F201054}"/>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6" name="Footer Placeholder 5">
            <a:extLst>
              <a:ext uri="{FF2B5EF4-FFF2-40B4-BE49-F238E27FC236}">
                <a16:creationId xmlns:a16="http://schemas.microsoft.com/office/drawing/2014/main" id="{85F05160-EE95-B4E8-DCFC-0D98A0D9567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2E76487-2F21-5512-C6FA-643C0848F776}"/>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2501839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6CC094-100A-D55C-82BB-3C6E1294F7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B08200-55C8-FF61-85F3-DF7FE722C8E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C097048-FD42-6933-178E-CD54CEA4EA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436E3C0-9B71-4CED-B466-04E07C66C6C4}" type="datetimeFigureOut">
              <a:rPr lang="en-GB" smtClean="0"/>
              <a:t>14/01/2026</a:t>
            </a:fld>
            <a:endParaRPr lang="en-GB"/>
          </a:p>
        </p:txBody>
      </p:sp>
      <p:sp>
        <p:nvSpPr>
          <p:cNvPr id="5" name="Footer Placeholder 4">
            <a:extLst>
              <a:ext uri="{FF2B5EF4-FFF2-40B4-BE49-F238E27FC236}">
                <a16:creationId xmlns:a16="http://schemas.microsoft.com/office/drawing/2014/main" id="{BE1E18EB-2C03-FDAA-B12B-A435C259B1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82862D40-3140-0E11-8507-8FF20A91F5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D498761-72AB-42B5-92B5-A8C06B3A7A15}" type="slidenum">
              <a:rPr lang="en-GB" smtClean="0"/>
              <a:t>‹#›</a:t>
            </a:fld>
            <a:endParaRPr lang="en-GB"/>
          </a:p>
        </p:txBody>
      </p:sp>
    </p:spTree>
    <p:extLst>
      <p:ext uri="{BB962C8B-B14F-4D97-AF65-F5344CB8AC3E}">
        <p14:creationId xmlns:p14="http://schemas.microsoft.com/office/powerpoint/2010/main" val="2333971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jpeg"/><Relationship Id="rId5" Type="http://schemas.openxmlformats.org/officeDocument/2006/relationships/image" Target="../media/image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C86FE40-1228-90FB-5533-83EA8FAC8843}"/>
              </a:ext>
            </a:extLst>
          </p:cNvPr>
          <p:cNvPicPr>
            <a:picLocks noChangeAspect="1"/>
          </p:cNvPicPr>
          <p:nvPr/>
        </p:nvPicPr>
        <p:blipFill>
          <a:blip r:embed="rId3"/>
          <a:srcRect t="9547" b="1"/>
          <a:stretch/>
        </p:blipFill>
        <p:spPr>
          <a:xfrm>
            <a:off x="-4483" y="6346481"/>
            <a:ext cx="12192000" cy="501630"/>
          </a:xfrm>
          <a:prstGeom prst="rect">
            <a:avLst/>
          </a:prstGeom>
          <a:solidFill>
            <a:srgbClr val="016268"/>
          </a:solidFill>
        </p:spPr>
      </p:pic>
      <p:pic>
        <p:nvPicPr>
          <p:cNvPr id="2" name="Image 703">
            <a:extLst>
              <a:ext uri="{FF2B5EF4-FFF2-40B4-BE49-F238E27FC236}">
                <a16:creationId xmlns:a16="http://schemas.microsoft.com/office/drawing/2014/main" id="{4091377F-8146-8F1D-60EA-A86C2FB2943E}"/>
              </a:ext>
            </a:extLst>
          </p:cNvPr>
          <p:cNvPicPr/>
          <p:nvPr/>
        </p:nvPicPr>
        <p:blipFill rotWithShape="1">
          <a:blip r:embed="rId4" cstate="print"/>
          <a:srcRect l="734" t="-586" r="181" b="93690"/>
          <a:stretch/>
        </p:blipFill>
        <p:spPr>
          <a:xfrm>
            <a:off x="11617" y="-55435"/>
            <a:ext cx="12213590" cy="783089"/>
          </a:xfrm>
          <a:prstGeom prst="rect">
            <a:avLst/>
          </a:prstGeom>
          <a:noFill/>
          <a:ln w="25400">
            <a:noFill/>
          </a:ln>
        </p:spPr>
      </p:pic>
      <p:sp>
        <p:nvSpPr>
          <p:cNvPr id="4" name="TextBox 3">
            <a:extLst>
              <a:ext uri="{FF2B5EF4-FFF2-40B4-BE49-F238E27FC236}">
                <a16:creationId xmlns:a16="http://schemas.microsoft.com/office/drawing/2014/main" id="{5E5AEFCB-6918-0909-193A-C4B7A9A3438B}"/>
              </a:ext>
            </a:extLst>
          </p:cNvPr>
          <p:cNvSpPr txBox="1"/>
          <p:nvPr/>
        </p:nvSpPr>
        <p:spPr>
          <a:xfrm>
            <a:off x="125506" y="391543"/>
            <a:ext cx="11985812" cy="307777"/>
          </a:xfrm>
          <a:prstGeom prst="rect">
            <a:avLst/>
          </a:prstGeom>
          <a:noFill/>
        </p:spPr>
        <p:txBody>
          <a:bodyPr wrap="square">
            <a:spAutoFit/>
          </a:bodyPr>
          <a:lstStyle/>
          <a:p>
            <a:r>
              <a:rPr kumimoji="0" lang="en-GB" altLang="en-US" sz="1400" b="0" i="0" u="none" strike="noStrike" cap="none" normalizeH="0" baseline="0">
                <a:ln>
                  <a:noFill/>
                </a:ln>
                <a:solidFill>
                  <a:srgbClr val="016268"/>
                </a:solidFill>
                <a:effectLst/>
                <a:latin typeface="Calibri" panose="020F0502020204030204" pitchFamily="34" charset="0"/>
                <a:ea typeface="Calibri" panose="020F0502020204030204" pitchFamily="34" charset="0"/>
                <a:cs typeface="Calibri" panose="020F0502020204030204" pitchFamily="34" charset="0"/>
              </a:rPr>
              <a:t>Greener Primary Care Wales</a:t>
            </a:r>
            <a:r>
              <a:rPr kumimoji="0" lang="en-GB" altLang="en-US" sz="1400" b="0" i="0" u="none" strike="noStrike" cap="none" normalizeH="0" baseline="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kumimoji="0" lang="en-GB" altLang="en-US" sz="1400" b="1" i="0" u="none" strike="noStrike" cap="none" normalizeH="0" baseline="0">
                <a:ln>
                  <a:noFill/>
                </a:ln>
                <a:solidFill>
                  <a:srgbClr val="016268"/>
                </a:solidFill>
                <a:effectLst/>
                <a:latin typeface="Calibri" panose="020F0502020204030204" pitchFamily="34" charset="0"/>
                <a:ea typeface="Calibri" panose="020F0502020204030204" pitchFamily="34" charset="0"/>
                <a:cs typeface="Calibri" panose="020F0502020204030204" pitchFamily="34" charset="0"/>
              </a:rPr>
              <a:t>                                                                                                                                                Case Study: </a:t>
            </a:r>
            <a:r>
              <a:rPr lang="en-GB" altLang="en-US" sz="1400">
                <a:solidFill>
                  <a:srgbClr val="016268"/>
                </a:solidFill>
                <a:latin typeface="Calibri" panose="020F0502020204030204" pitchFamily="34" charset="0"/>
                <a:ea typeface="Calibri" panose="020F0502020204030204" pitchFamily="34" charset="0"/>
                <a:cs typeface="Calibri" panose="020F0502020204030204" pitchFamily="34" charset="0"/>
              </a:rPr>
              <a:t>DENTAL</a:t>
            </a:r>
            <a:r>
              <a:rPr kumimoji="0" lang="en-GB" altLang="en-US" sz="1400" b="0" i="0" u="none" strike="noStrike" cap="none" normalizeH="0" baseline="0">
                <a:ln>
                  <a:noFill/>
                </a:ln>
                <a:solidFill>
                  <a:srgbClr val="016268"/>
                </a:solidFill>
                <a:effectLst/>
                <a:latin typeface="Calibri" panose="020F0502020204030204" pitchFamily="34" charset="0"/>
                <a:ea typeface="Calibri" panose="020F0502020204030204" pitchFamily="34" charset="0"/>
                <a:cs typeface="Calibri" panose="020F0502020204030204" pitchFamily="34" charset="0"/>
              </a:rPr>
              <a:t> PRACTICE        </a:t>
            </a:r>
            <a:endParaRPr lang="en-GB" sz="1400">
              <a:latin typeface="Calibri" panose="020F0502020204030204" pitchFamily="34" charset="0"/>
              <a:ea typeface="Calibri" panose="020F0502020204030204" pitchFamily="34" charset="0"/>
              <a:cs typeface="Calibri" panose="020F0502020204030204" pitchFamily="34" charset="0"/>
            </a:endParaRPr>
          </a:p>
        </p:txBody>
      </p:sp>
      <p:cxnSp>
        <p:nvCxnSpPr>
          <p:cNvPr id="7" name="Straight Connector 6">
            <a:extLst>
              <a:ext uri="{FF2B5EF4-FFF2-40B4-BE49-F238E27FC236}">
                <a16:creationId xmlns:a16="http://schemas.microsoft.com/office/drawing/2014/main" id="{DE744CE2-D174-91C5-6406-DD9E2E464FF2}"/>
              </a:ext>
            </a:extLst>
          </p:cNvPr>
          <p:cNvCxnSpPr/>
          <p:nvPr/>
        </p:nvCxnSpPr>
        <p:spPr>
          <a:xfrm>
            <a:off x="0" y="750814"/>
            <a:ext cx="1220993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4CFB051D-75D8-06F6-C14F-888CF7CFFE55}"/>
              </a:ext>
            </a:extLst>
          </p:cNvPr>
          <p:cNvCxnSpPr/>
          <p:nvPr/>
        </p:nvCxnSpPr>
        <p:spPr>
          <a:xfrm>
            <a:off x="0" y="1240287"/>
            <a:ext cx="12209930" cy="0"/>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562A412-A7CF-4B73-5AC7-5A19EC3B326A}"/>
              </a:ext>
            </a:extLst>
          </p:cNvPr>
          <p:cNvSpPr txBox="1"/>
          <p:nvPr/>
        </p:nvSpPr>
        <p:spPr>
          <a:xfrm>
            <a:off x="125505" y="811385"/>
            <a:ext cx="7197631" cy="40011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GB" altLang="en-US" sz="2000">
                <a:solidFill>
                  <a:srgbClr val="006838"/>
                </a:solidFill>
                <a:latin typeface="Calibri" panose="020F0502020204030204" pitchFamily="34" charset="0"/>
                <a:cs typeface="Calibri" panose="020F0502020204030204" pitchFamily="34" charset="0"/>
              </a:rPr>
              <a:t>Greenacre Orthodontics, Betsi Cadwaladr University Health Board </a:t>
            </a:r>
            <a:endParaRPr kumimoji="0" lang="en-GB" altLang="en-US" sz="2000" b="0" i="0" u="none" strike="noStrike" cap="none" normalizeH="0" baseline="0">
              <a:ln>
                <a:noFill/>
              </a:ln>
              <a:solidFill>
                <a:schemeClr val="tx1"/>
              </a:solidFill>
              <a:effectLst/>
            </a:endParaRPr>
          </a:p>
        </p:txBody>
      </p:sp>
      <p:pic>
        <p:nvPicPr>
          <p:cNvPr id="17" name="Image 22">
            <a:extLst>
              <a:ext uri="{FF2B5EF4-FFF2-40B4-BE49-F238E27FC236}">
                <a16:creationId xmlns:a16="http://schemas.microsoft.com/office/drawing/2014/main" id="{3FB2C705-5A90-4964-85D6-4CE2CF557D1D}"/>
              </a:ext>
            </a:extLst>
          </p:cNvPr>
          <p:cNvPicPr>
            <a:picLocks/>
          </p:cNvPicPr>
          <p:nvPr/>
        </p:nvPicPr>
        <p:blipFill>
          <a:blip r:embed="rId5" cstate="print"/>
          <a:stretch>
            <a:fillRect/>
          </a:stretch>
        </p:blipFill>
        <p:spPr>
          <a:xfrm>
            <a:off x="55745" y="6410885"/>
            <a:ext cx="1000125" cy="381000"/>
          </a:xfrm>
          <a:prstGeom prst="rect">
            <a:avLst/>
          </a:prstGeom>
          <a:solidFill>
            <a:schemeClr val="bg1"/>
          </a:solidFill>
        </p:spPr>
      </p:pic>
      <p:pic>
        <p:nvPicPr>
          <p:cNvPr id="18" name="Picture 17" descr="Public Health Wales - The National Joint Registry">
            <a:extLst>
              <a:ext uri="{FF2B5EF4-FFF2-40B4-BE49-F238E27FC236}">
                <a16:creationId xmlns:a16="http://schemas.microsoft.com/office/drawing/2014/main" id="{2971BCA5-F33B-5484-B634-5AE5C4001CA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1155" t="21132" r="16633" b="18287"/>
          <a:stretch/>
        </p:blipFill>
        <p:spPr bwMode="auto">
          <a:xfrm>
            <a:off x="10953190" y="6393033"/>
            <a:ext cx="1171575" cy="409575"/>
          </a:xfrm>
          <a:prstGeom prst="rect">
            <a:avLst/>
          </a:prstGeom>
          <a:noFill/>
          <a:ln>
            <a:noFill/>
          </a:ln>
          <a:extLst>
            <a:ext uri="{53640926-AAD7-44D8-BBD7-CCE9431645EC}">
              <a14:shadowObscured xmlns:a14="http://schemas.microsoft.com/office/drawing/2010/main"/>
            </a:ext>
          </a:extLst>
        </p:spPr>
      </p:pic>
      <p:sp>
        <p:nvSpPr>
          <p:cNvPr id="5" name="Graphic 763">
            <a:extLst>
              <a:ext uri="{FF2B5EF4-FFF2-40B4-BE49-F238E27FC236}">
                <a16:creationId xmlns:a16="http://schemas.microsoft.com/office/drawing/2014/main" id="{BD15A07D-27E3-1BF0-6DBE-AB29AA58869E}"/>
              </a:ext>
            </a:extLst>
          </p:cNvPr>
          <p:cNvSpPr/>
          <p:nvPr/>
        </p:nvSpPr>
        <p:spPr>
          <a:xfrm>
            <a:off x="9260488" y="1260349"/>
            <a:ext cx="2949442" cy="5087181"/>
          </a:xfrm>
          <a:custGeom>
            <a:avLst/>
            <a:gdLst/>
            <a:ahLst/>
            <a:cxnLst/>
            <a:rect l="l" t="t" r="r" b="b"/>
            <a:pathLst>
              <a:path w="3856354" h="9290050">
                <a:moveTo>
                  <a:pt x="3856190" y="0"/>
                </a:moveTo>
                <a:lnTo>
                  <a:pt x="0" y="0"/>
                </a:lnTo>
                <a:lnTo>
                  <a:pt x="0" y="9289592"/>
                </a:lnTo>
                <a:lnTo>
                  <a:pt x="3856190" y="9289592"/>
                </a:lnTo>
                <a:lnTo>
                  <a:pt x="3856190" y="0"/>
                </a:lnTo>
                <a:close/>
              </a:path>
            </a:pathLst>
          </a:custGeom>
          <a:solidFill>
            <a:srgbClr val="E9F8E4"/>
          </a:solidFill>
          <a:ln>
            <a:noFill/>
          </a:ln>
        </p:spPr>
        <p:txBody>
          <a:bodyPr wrap="square" lIns="0" tIns="0" rIns="0" bIns="0" rtlCol="0">
            <a:prstTxWarp prst="textNoShape">
              <a:avLst/>
            </a:prstTxWarp>
            <a:noAutofit/>
          </a:bodyPr>
          <a:lstStyle/>
          <a:p>
            <a:endParaRPr lang="en-GB"/>
          </a:p>
        </p:txBody>
      </p:sp>
      <p:sp>
        <p:nvSpPr>
          <p:cNvPr id="14" name="Text Box 2">
            <a:extLst>
              <a:ext uri="{FF2B5EF4-FFF2-40B4-BE49-F238E27FC236}">
                <a16:creationId xmlns:a16="http://schemas.microsoft.com/office/drawing/2014/main" id="{2686DB4E-E008-8B93-6A33-7B2B7FB526EB}"/>
              </a:ext>
            </a:extLst>
          </p:cNvPr>
          <p:cNvSpPr txBox="1">
            <a:spLocks noChangeArrowheads="1"/>
          </p:cNvSpPr>
          <p:nvPr/>
        </p:nvSpPr>
        <p:spPr bwMode="auto">
          <a:xfrm>
            <a:off x="125505" y="1401759"/>
            <a:ext cx="4591705" cy="49912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spcAft>
                <a:spcPct val="0"/>
              </a:spcAft>
              <a:buClrTx/>
              <a:buSzTx/>
              <a:buFontTx/>
              <a:buNone/>
              <a:tabLst/>
            </a:pPr>
            <a:r>
              <a:rPr kumimoji="0" lang="en-US" altLang="en-US" sz="1400" b="1" i="0" u="none" strike="noStrike" cap="none" normalizeH="0" baseline="0">
                <a:ln>
                  <a:noFill/>
                </a:ln>
                <a:solidFill>
                  <a:srgbClr val="016268"/>
                </a:solidFill>
                <a:effectLst/>
                <a:latin typeface="Calibri" panose="020F0502020204030204" pitchFamily="34" charset="0"/>
                <a:ea typeface="Aptos" panose="020B0004020202020204" pitchFamily="34" charset="0"/>
                <a:cs typeface="Calibri" panose="020F0502020204030204" pitchFamily="34" charset="0"/>
              </a:rPr>
              <a:t>WHAT WE DID</a:t>
            </a:r>
            <a:endParaRPr kumimoji="0" lang="en-US" altLang="en-US" sz="1400" b="1" i="0" u="none" strike="noStrike" cap="none" normalizeH="0" baseline="0">
              <a:ln>
                <a:noFill/>
              </a:ln>
              <a:solidFill>
                <a:srgbClr val="016268"/>
              </a:solidFill>
              <a:effectLst/>
            </a:endParaRPr>
          </a:p>
          <a:p>
            <a:pPr lvl="0" algn="just" eaLnBrk="0" fontAlgn="base" hangingPunct="0">
              <a:spcAft>
                <a:spcPct val="0"/>
              </a:spcAft>
            </a:pPr>
            <a:r>
              <a:rPr lang="en-GB" sz="1200" b="0" i="0" u="none" strike="noStrike" baseline="0">
                <a:solidFill>
                  <a:srgbClr val="000000"/>
                </a:solidFill>
                <a:latin typeface="Calibri" panose="020F0502020204030204" pitchFamily="34" charset="0"/>
                <a:ea typeface="Calibri" panose="020F0502020204030204" pitchFamily="34" charset="0"/>
                <a:cs typeface="Calibri" panose="020F0502020204030204" pitchFamily="34" charset="0"/>
              </a:rPr>
              <a:t>We </a:t>
            </a:r>
            <a:r>
              <a:rPr lang="en-GB" sz="1200">
                <a:latin typeface="Calibri" panose="020F0502020204030204" pitchFamily="34" charset="0"/>
                <a:ea typeface="Calibri" panose="020F0502020204030204" pitchFamily="34" charset="0"/>
                <a:cs typeface="Calibri" panose="020F0502020204030204" pitchFamily="34" charset="0"/>
              </a:rPr>
              <a:t>were</a:t>
            </a:r>
            <a:r>
              <a:rPr lang="en-GB" sz="1200" b="0" i="0" u="none" strike="noStrike" baseline="0">
                <a:latin typeface="Calibri" panose="020F0502020204030204" pitchFamily="34" charset="0"/>
                <a:ea typeface="Calibri" panose="020F0502020204030204" pitchFamily="34" charset="0"/>
                <a:cs typeface="Calibri" panose="020F0502020204030204" pitchFamily="34" charset="0"/>
              </a:rPr>
              <a:t> thrilled to </a:t>
            </a:r>
            <a:r>
              <a:rPr lang="en-GB" sz="1200">
                <a:latin typeface="Calibri" panose="020F0502020204030204" pitchFamily="34" charset="0"/>
                <a:ea typeface="Calibri" panose="020F0502020204030204" pitchFamily="34" charset="0"/>
                <a:cs typeface="Calibri" panose="020F0502020204030204" pitchFamily="34" charset="0"/>
              </a:rPr>
              <a:t>be</a:t>
            </a:r>
            <a:r>
              <a:rPr lang="en-GB" sz="1200" b="0" i="0" u="none" strike="noStrike" baseline="0">
                <a:latin typeface="Calibri" panose="020F0502020204030204" pitchFamily="34" charset="0"/>
                <a:ea typeface="Calibri" panose="020F0502020204030204" pitchFamily="34" charset="0"/>
                <a:cs typeface="Calibri" panose="020F0502020204030204" pitchFamily="34" charset="0"/>
              </a:rPr>
              <a:t> awarded the prestigious Greener Primary Care Wales Gold Award for </a:t>
            </a:r>
            <a:r>
              <a:rPr lang="en-GB" sz="1200">
                <a:latin typeface="Calibri" panose="020F0502020204030204" pitchFamily="34" charset="0"/>
                <a:ea typeface="Calibri" panose="020F0502020204030204" pitchFamily="34" charset="0"/>
                <a:cs typeface="Calibri" panose="020F0502020204030204" pitchFamily="34" charset="0"/>
              </a:rPr>
              <a:t>a</a:t>
            </a:r>
            <a:r>
              <a:rPr lang="en-GB" sz="1200" b="0" i="0" u="none" strike="noStrike" baseline="0">
                <a:latin typeface="Calibri" panose="020F0502020204030204" pitchFamily="34" charset="0"/>
                <a:ea typeface="Calibri" panose="020F0502020204030204" pitchFamily="34" charset="0"/>
                <a:cs typeface="Calibri" panose="020F0502020204030204" pitchFamily="34" charset="0"/>
              </a:rPr>
              <a:t> second consecutive year in 2024. </a:t>
            </a:r>
            <a:r>
              <a:rPr lang="en-GB" sz="1200">
                <a:latin typeface="Calibri" panose="020F0502020204030204" pitchFamily="34" charset="0"/>
                <a:ea typeface="Calibri" panose="020F0502020204030204" pitchFamily="34" charset="0"/>
                <a:cs typeface="Calibri" panose="020F0502020204030204" pitchFamily="34" charset="0"/>
              </a:rPr>
              <a:t>The awards </a:t>
            </a:r>
            <a:r>
              <a:rPr lang="en-GB" sz="1200" b="0" i="0" u="none" strike="noStrike" baseline="0">
                <a:latin typeface="Calibri" panose="020F0502020204030204" pitchFamily="34" charset="0"/>
                <a:ea typeface="Calibri" panose="020F0502020204030204" pitchFamily="34" charset="0"/>
                <a:cs typeface="Calibri" panose="020F0502020204030204" pitchFamily="34" charset="0"/>
              </a:rPr>
              <a:t>recognise our unwavering commitment to sustainability in healthcare</a:t>
            </a:r>
            <a:r>
              <a:rPr lang="en-GB" sz="1200" b="0" i="0" u="none" strike="noStrike" baseline="0">
                <a:solidFill>
                  <a:srgbClr val="000000"/>
                </a:solidFill>
                <a:latin typeface="Calibri" panose="020F0502020204030204" pitchFamily="34" charset="0"/>
                <a:ea typeface="Calibri" panose="020F0502020204030204" pitchFamily="34" charset="0"/>
                <a:cs typeface="Calibri" panose="020F0502020204030204" pitchFamily="34" charset="0"/>
              </a:rPr>
              <a:t>. This reflects our belief that healthcare and sustainability can go hand-in-hand, ensuring not only the highest standard of care but also making a meaningful contribution to a greener planet.</a:t>
            </a:r>
            <a:endParaRPr lang="en-GB" sz="1200">
              <a:latin typeface="Calibri" panose="020F0502020204030204" pitchFamily="34" charset="0"/>
              <a:ea typeface="Calibri" panose="020F0502020204030204" pitchFamily="34" charset="0"/>
              <a:cs typeface="Calibri" panose="020F0502020204030204" pitchFamily="34" charset="0"/>
            </a:endParaRPr>
          </a:p>
          <a:p>
            <a:pPr lvl="0" algn="just" eaLnBrk="0" fontAlgn="base" hangingPunct="0">
              <a:spcBef>
                <a:spcPts val="1200"/>
              </a:spcBef>
              <a:spcAft>
                <a:spcPct val="0"/>
              </a:spcAft>
            </a:pPr>
            <a:r>
              <a:rPr lang="en-GB" sz="1200">
                <a:latin typeface="Calibri" panose="020F0502020204030204" pitchFamily="34" charset="0"/>
                <a:ea typeface="Calibri" panose="020F0502020204030204" pitchFamily="34" charset="0"/>
                <a:cs typeface="Calibri" panose="020F0502020204030204" pitchFamily="34" charset="0"/>
              </a:rPr>
              <a:t>In addition to our Gold Award, we were honoured to receive the SOS UK Green Impact Environmental Hero Special Award for 2024. This serves as a powerful reminder of the dedication and hard work our team has put into creating a more sustainable future.</a:t>
            </a:r>
          </a:p>
          <a:p>
            <a:pPr algn="just" eaLnBrk="0" fontAlgn="base" hangingPunct="0">
              <a:spcBef>
                <a:spcPts val="1200"/>
              </a:spcBef>
              <a:spcAft>
                <a:spcPct val="0"/>
              </a:spcAft>
            </a:pPr>
            <a:r>
              <a:rPr lang="en-US" altLang="en-US" sz="1400" b="1">
                <a:solidFill>
                  <a:srgbClr val="016268"/>
                </a:solidFill>
                <a:latin typeface="Calibri" panose="020F0502020204030204" pitchFamily="34" charset="0"/>
                <a:cs typeface="Calibri" panose="020F0502020204030204" pitchFamily="34" charset="0"/>
              </a:rPr>
              <a:t>HOW WE DID THIS</a:t>
            </a:r>
          </a:p>
          <a:p>
            <a:pPr algn="just">
              <a:buNone/>
            </a:pPr>
            <a:r>
              <a:rPr lang="en-GB" sz="1200">
                <a:latin typeface="Calibri" panose="020F0502020204030204" pitchFamily="34" charset="0"/>
                <a:ea typeface="Calibri" panose="020F0502020204030204" pitchFamily="34" charset="0"/>
                <a:cs typeface="Calibri" panose="020F0502020204030204" pitchFamily="34" charset="0"/>
              </a:rPr>
              <a:t>We have embedded sustainability into our everyday clinical and administrative processes. This included reducing single-use items where safe and appropriate, improving recycling streams, optimising energy use within the practice, and engaging the whole team through regular sustainability discussions and training. We also reviewed our procurement choices, favouring suppliers with strong environmental credentials and choosing products with lower carbon impact.</a:t>
            </a:r>
          </a:p>
          <a:p>
            <a:pPr>
              <a:buNone/>
            </a:pPr>
            <a:endParaRPr lang="en-GB" sz="1200">
              <a:latin typeface="Calibri" panose="020F0502020204030204" pitchFamily="34" charset="0"/>
              <a:ea typeface="Calibri" panose="020F0502020204030204" pitchFamily="34" charset="0"/>
              <a:cs typeface="Calibri" panose="020F0502020204030204" pitchFamily="34" charset="0"/>
            </a:endParaRPr>
          </a:p>
          <a:p>
            <a:pPr algn="ctr">
              <a:buNone/>
            </a:pPr>
            <a:r>
              <a:rPr lang="en-GB" sz="1400" i="1">
                <a:solidFill>
                  <a:srgbClr val="016268"/>
                </a:solidFill>
                <a:latin typeface="Calibri" panose="020F0502020204030204" pitchFamily="34" charset="0"/>
                <a:ea typeface="Calibri" panose="020F0502020204030204" pitchFamily="34" charset="0"/>
                <a:cs typeface="Calibri" panose="020F0502020204030204" pitchFamily="34" charset="0"/>
              </a:rPr>
              <a:t>“Sustainability is not an optional consideration; it is a professional and ethical imperative. Our role extends beyond the chairside, and the environmental consequences of our practice must be acknowledged and addressed” </a:t>
            </a:r>
          </a:p>
        </p:txBody>
      </p:sp>
      <p:sp>
        <p:nvSpPr>
          <p:cNvPr id="25" name="TextBox 24">
            <a:extLst>
              <a:ext uri="{FF2B5EF4-FFF2-40B4-BE49-F238E27FC236}">
                <a16:creationId xmlns:a16="http://schemas.microsoft.com/office/drawing/2014/main" id="{67220F72-3A33-3CDF-A14E-8FD11723B2FD}"/>
              </a:ext>
            </a:extLst>
          </p:cNvPr>
          <p:cNvSpPr txBox="1"/>
          <p:nvPr/>
        </p:nvSpPr>
        <p:spPr>
          <a:xfrm>
            <a:off x="9340298" y="3583245"/>
            <a:ext cx="2888350" cy="461665"/>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16268"/>
                </a:solidFill>
                <a:effectLst/>
                <a:latin typeface="Calibri" panose="020F0502020204030204" pitchFamily="34" charset="0"/>
                <a:ea typeface="Calibri" panose="020F0502020204030204" pitchFamily="34" charset="0"/>
                <a:cs typeface="Calibri" panose="020F0502020204030204" pitchFamily="34" charset="0"/>
              </a:rPr>
              <a:t>TO FIND OUT MORE VISIT:</a:t>
            </a:r>
            <a:endParaRPr lang="en-US" altLang="en-US" sz="120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a:ln>
                  <a:noFill/>
                </a:ln>
                <a:solidFill>
                  <a:srgbClr val="016268"/>
                </a:solidFill>
                <a:effectLst/>
                <a:latin typeface="Calibri" panose="020F0502020204030204" pitchFamily="34" charset="0"/>
                <a:ea typeface="Calibri" panose="020F0502020204030204" pitchFamily="34" charset="0"/>
                <a:cs typeface="Calibri" panose="020F0502020204030204" pitchFamily="34" charset="0"/>
              </a:rPr>
              <a:t>https://www.greenacreortho.co.uk/</a:t>
            </a:r>
          </a:p>
        </p:txBody>
      </p:sp>
      <p:pic>
        <p:nvPicPr>
          <p:cNvPr id="29" name="Image 19">
            <a:extLst>
              <a:ext uri="{FF2B5EF4-FFF2-40B4-BE49-F238E27FC236}">
                <a16:creationId xmlns:a16="http://schemas.microsoft.com/office/drawing/2014/main" id="{A662069A-81A3-533E-50E5-506627C77CB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996" y="1211495"/>
            <a:ext cx="4676775" cy="4819650"/>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2">
            <a:extLst>
              <a:ext uri="{FF2B5EF4-FFF2-40B4-BE49-F238E27FC236}">
                <a16:creationId xmlns:a16="http://schemas.microsoft.com/office/drawing/2014/main" id="{C0EA9043-F8F0-0F46-0E63-7261008B8A48}"/>
              </a:ext>
            </a:extLst>
          </p:cNvPr>
          <p:cNvSpPr txBox="1">
            <a:spLocks noChangeArrowheads="1"/>
          </p:cNvSpPr>
          <p:nvPr/>
        </p:nvSpPr>
        <p:spPr bwMode="auto">
          <a:xfrm>
            <a:off x="4782645" y="1401760"/>
            <a:ext cx="4431309" cy="49385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a:ln>
                  <a:noFill/>
                </a:ln>
                <a:solidFill>
                  <a:srgbClr val="016268"/>
                </a:solidFill>
                <a:effectLst/>
                <a:latin typeface="Calibri" panose="020F0502020204030204" pitchFamily="34" charset="0"/>
                <a:ea typeface="Aptos" panose="020B0004020202020204" pitchFamily="34" charset="0"/>
                <a:cs typeface="Calibri" panose="020F0502020204030204" pitchFamily="34" charset="0"/>
              </a:rPr>
              <a:t>WHAT </a:t>
            </a:r>
            <a:r>
              <a:rPr lang="en-US" altLang="en-US" sz="1400" b="1">
                <a:solidFill>
                  <a:srgbClr val="016268"/>
                </a:solidFill>
                <a:latin typeface="Calibri" panose="020F0502020204030204" pitchFamily="34" charset="0"/>
                <a:ea typeface="Aptos" panose="020B0004020202020204" pitchFamily="34" charset="0"/>
                <a:cs typeface="Calibri" panose="020F0502020204030204" pitchFamily="34" charset="0"/>
              </a:rPr>
              <a:t>DIFFERENCE DID IT MAKE</a:t>
            </a:r>
          </a:p>
          <a:p>
            <a:pPr>
              <a:buNone/>
            </a:pPr>
            <a:r>
              <a:rPr lang="en-GB" sz="1200" b="1">
                <a:effectLst/>
                <a:latin typeface="Calibri" panose="020F0502020204030204" pitchFamily="34" charset="0"/>
                <a:ea typeface="Calibri" panose="020F0502020204030204" pitchFamily="34" charset="0"/>
                <a:cs typeface="Calibri" panose="020F0502020204030204" pitchFamily="34" charset="0"/>
              </a:rPr>
              <a:t>Environmental</a:t>
            </a:r>
          </a:p>
          <a:p>
            <a:pPr>
              <a:buNone/>
            </a:pPr>
            <a:r>
              <a:rPr lang="en-GB" sz="1200">
                <a:latin typeface="Calibri" panose="020F0502020204030204" pitchFamily="34" charset="0"/>
                <a:ea typeface="Calibri" panose="020F0502020204030204" pitchFamily="34" charset="0"/>
                <a:cs typeface="Calibri" panose="020F0502020204030204" pitchFamily="34" charset="0"/>
              </a:rPr>
              <a:t>We have i</a:t>
            </a:r>
            <a:r>
              <a:rPr lang="en-GB" sz="1200">
                <a:effectLst/>
                <a:latin typeface="Calibri" panose="020F0502020204030204" pitchFamily="34" charset="0"/>
                <a:ea typeface="Calibri" panose="020F0502020204030204" pitchFamily="34" charset="0"/>
                <a:cs typeface="Calibri" panose="020F0502020204030204" pitchFamily="34" charset="0"/>
              </a:rPr>
              <a:t>ntroduced a structured waste-segregation system that has significantly increased recycling rates.</a:t>
            </a:r>
          </a:p>
          <a:p>
            <a:pPr>
              <a:buNone/>
            </a:pPr>
            <a:r>
              <a:rPr lang="en-GB" sz="1200">
                <a:effectLst/>
                <a:latin typeface="Calibri" panose="020F0502020204030204" pitchFamily="34" charset="0"/>
                <a:ea typeface="Calibri" panose="020F0502020204030204" pitchFamily="34" charset="0"/>
                <a:cs typeface="Calibri" panose="020F0502020204030204" pitchFamily="34" charset="0"/>
              </a:rPr>
              <a:t> </a:t>
            </a:r>
          </a:p>
          <a:p>
            <a:pPr>
              <a:buNone/>
            </a:pPr>
            <a:r>
              <a:rPr lang="en-GB" sz="1200" b="1">
                <a:effectLst/>
                <a:latin typeface="Calibri" panose="020F0502020204030204" pitchFamily="34" charset="0"/>
                <a:ea typeface="Calibri" panose="020F0502020204030204" pitchFamily="34" charset="0"/>
                <a:cs typeface="Calibri" panose="020F0502020204030204" pitchFamily="34" charset="0"/>
              </a:rPr>
              <a:t>Financial</a:t>
            </a:r>
          </a:p>
          <a:p>
            <a:pPr>
              <a:buNone/>
            </a:pPr>
            <a:r>
              <a:rPr lang="en-GB" sz="1200">
                <a:latin typeface="Calibri" panose="020F0502020204030204" pitchFamily="34" charset="0"/>
                <a:ea typeface="Calibri" panose="020F0502020204030204" pitchFamily="34" charset="0"/>
                <a:cs typeface="Calibri" panose="020F0502020204030204" pitchFamily="34" charset="0"/>
              </a:rPr>
              <a:t>Our </a:t>
            </a:r>
            <a:r>
              <a:rPr lang="en-GB" sz="1200">
                <a:effectLst/>
                <a:latin typeface="Calibri" panose="020F0502020204030204" pitchFamily="34" charset="0"/>
                <a:ea typeface="Calibri" panose="020F0502020204030204" pitchFamily="34" charset="0"/>
                <a:cs typeface="Calibri" panose="020F0502020204030204" pitchFamily="34" charset="0"/>
              </a:rPr>
              <a:t>energy usage has reduced by switching to LED lighting, installing automatic shut-off systems, and monitoring equipment efficiency.</a:t>
            </a:r>
          </a:p>
          <a:p>
            <a:pPr>
              <a:buNone/>
            </a:pPr>
            <a:r>
              <a:rPr lang="en-GB" sz="1200">
                <a:effectLst/>
                <a:latin typeface="Calibri" panose="020F0502020204030204" pitchFamily="34" charset="0"/>
                <a:ea typeface="Calibri" panose="020F0502020204030204" pitchFamily="34" charset="0"/>
                <a:cs typeface="Calibri" panose="020F0502020204030204" pitchFamily="34" charset="0"/>
              </a:rPr>
              <a:t> </a:t>
            </a:r>
          </a:p>
          <a:p>
            <a:pPr>
              <a:buNone/>
            </a:pPr>
            <a:r>
              <a:rPr lang="en-GB" sz="1200" b="1">
                <a:effectLst/>
                <a:latin typeface="Calibri" panose="020F0502020204030204" pitchFamily="34" charset="0"/>
                <a:ea typeface="Calibri" panose="020F0502020204030204" pitchFamily="34" charset="0"/>
                <a:cs typeface="Calibri" panose="020F0502020204030204" pitchFamily="34" charset="0"/>
              </a:rPr>
              <a:t>Clinical</a:t>
            </a:r>
          </a:p>
          <a:p>
            <a:pPr>
              <a:buNone/>
            </a:pPr>
            <a:r>
              <a:rPr lang="en-GB" sz="1200">
                <a:latin typeface="Calibri" panose="020F0502020204030204" pitchFamily="34" charset="0"/>
                <a:ea typeface="Calibri" panose="020F0502020204030204" pitchFamily="34" charset="0"/>
                <a:cs typeface="Calibri" panose="020F0502020204030204" pitchFamily="34" charset="0"/>
              </a:rPr>
              <a:t>We have i</a:t>
            </a:r>
            <a:r>
              <a:rPr lang="en-GB" sz="1200">
                <a:effectLst/>
                <a:latin typeface="Calibri" panose="020F0502020204030204" pitchFamily="34" charset="0"/>
                <a:ea typeface="Calibri" panose="020F0502020204030204" pitchFamily="34" charset="0"/>
                <a:cs typeface="Calibri" panose="020F0502020204030204" pitchFamily="34" charset="0"/>
              </a:rPr>
              <a:t>mplemented more efficient digital workflows (digital forms, electronic correspondence, digital treatment planning) to reduce paper and postage.</a:t>
            </a:r>
          </a:p>
          <a:p>
            <a:pPr>
              <a:buNone/>
            </a:pPr>
            <a:r>
              <a:rPr lang="en-GB" sz="1200">
                <a:effectLst/>
                <a:latin typeface="Calibri" panose="020F0502020204030204" pitchFamily="34" charset="0"/>
                <a:ea typeface="Calibri" panose="020F0502020204030204" pitchFamily="34" charset="0"/>
                <a:cs typeface="Calibri" panose="020F0502020204030204" pitchFamily="34" charset="0"/>
              </a:rPr>
              <a:t> </a:t>
            </a:r>
          </a:p>
          <a:p>
            <a:pPr>
              <a:buNone/>
            </a:pPr>
            <a:r>
              <a:rPr lang="en-GB" sz="1200" b="1">
                <a:effectLst/>
                <a:latin typeface="Calibri" panose="020F0502020204030204" pitchFamily="34" charset="0"/>
                <a:ea typeface="Calibri" panose="020F0502020204030204" pitchFamily="34" charset="0"/>
                <a:cs typeface="Calibri" panose="020F0502020204030204" pitchFamily="34" charset="0"/>
              </a:rPr>
              <a:t>Social</a:t>
            </a:r>
          </a:p>
          <a:p>
            <a:pPr>
              <a:buNone/>
            </a:pPr>
            <a:r>
              <a:rPr lang="en-GB" sz="1200">
                <a:latin typeface="Calibri" panose="020F0502020204030204" pitchFamily="34" charset="0"/>
                <a:ea typeface="Calibri" panose="020F0502020204030204" pitchFamily="34" charset="0"/>
                <a:cs typeface="Calibri" panose="020F0502020204030204" pitchFamily="34" charset="0"/>
              </a:rPr>
              <a:t>Staff and patients are e</a:t>
            </a:r>
            <a:r>
              <a:rPr lang="en-GB" sz="1200">
                <a:effectLst/>
                <a:latin typeface="Calibri" panose="020F0502020204030204" pitchFamily="34" charset="0"/>
                <a:ea typeface="Calibri" panose="020F0502020204030204" pitchFamily="34" charset="0"/>
                <a:cs typeface="Calibri" panose="020F0502020204030204" pitchFamily="34" charset="0"/>
              </a:rPr>
              <a:t>ncouraged to utilise active travel through bicycle storage, promoting public transport, and flexible scheduling.</a:t>
            </a:r>
          </a:p>
          <a:p>
            <a:pPr marL="0" marR="0" lvl="0" indent="0" algn="just" defTabSz="914400" rtl="0" eaLnBrk="0" fontAlgn="base" latinLnBrk="0" hangingPunct="0">
              <a:lnSpc>
                <a:spcPct val="100000"/>
              </a:lnSpc>
              <a:spcBef>
                <a:spcPct val="0"/>
              </a:spcBef>
              <a:spcAft>
                <a:spcPct val="0"/>
              </a:spcAft>
              <a:buClrTx/>
              <a:buSzTx/>
              <a:buFontTx/>
              <a:buNone/>
              <a:tabLst/>
            </a:pPr>
            <a:endParaRPr lang="en-GB" sz="120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120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120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120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120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120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120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1200" b="0" i="0" u="none" strike="noStrike" baseline="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sp>
        <p:nvSpPr>
          <p:cNvPr id="6" name="Textbox 737">
            <a:extLst>
              <a:ext uri="{FF2B5EF4-FFF2-40B4-BE49-F238E27FC236}">
                <a16:creationId xmlns:a16="http://schemas.microsoft.com/office/drawing/2014/main" id="{EF03DA07-D2B0-015A-1B93-0BED30EBB2CE}"/>
              </a:ext>
            </a:extLst>
          </p:cNvPr>
          <p:cNvSpPr txBox="1">
            <a:spLocks/>
          </p:cNvSpPr>
          <p:nvPr/>
        </p:nvSpPr>
        <p:spPr>
          <a:xfrm>
            <a:off x="9326235" y="1945058"/>
            <a:ext cx="2821913" cy="1662907"/>
          </a:xfrm>
          <a:prstGeom prst="rect">
            <a:avLst/>
          </a:prstGeom>
          <a:solidFill>
            <a:srgbClr val="016268"/>
          </a:solidFill>
        </p:spPr>
        <p:txBody>
          <a:bodyPr wrap="square" lIns="0" tIns="0" rIns="0" bIns="0" rtlCol="0">
            <a:noAutofit/>
          </a:bodyPr>
          <a:lstStyle/>
          <a:p>
            <a:pPr marL="109220">
              <a:lnSpc>
                <a:spcPct val="107000"/>
              </a:lnSpc>
              <a:spcBef>
                <a:spcPts val="480"/>
              </a:spcBef>
              <a:spcAft>
                <a:spcPts val="800"/>
              </a:spcAft>
            </a:pPr>
            <a:r>
              <a:rPr lang="en-GB" sz="1500" kern="100">
                <a:solidFill>
                  <a:srgbClr val="FFFFFF"/>
                </a:solidFill>
                <a:effectLst/>
                <a:latin typeface="Calibri" panose="020F0502020204030204" pitchFamily="34" charset="0"/>
                <a:ea typeface="Aptos" panose="020B0004020202020204" pitchFamily="34" charset="0"/>
                <a:cs typeface="Times New Roman" panose="02020603050405020304" pitchFamily="18" charset="0"/>
              </a:rPr>
              <a:t>TOP</a:t>
            </a:r>
            <a:r>
              <a:rPr lang="en-GB" sz="1500" kern="100" spc="15">
                <a:solidFill>
                  <a:srgbClr val="FFFFFF"/>
                </a:solidFill>
                <a:effectLst/>
                <a:latin typeface="Calibri" panose="020F0502020204030204" pitchFamily="34" charset="0"/>
                <a:ea typeface="Aptos" panose="020B0004020202020204" pitchFamily="34" charset="0"/>
                <a:cs typeface="Times New Roman" panose="02020603050405020304" pitchFamily="18" charset="0"/>
              </a:rPr>
              <a:t> </a:t>
            </a:r>
            <a:r>
              <a:rPr lang="en-GB" sz="1500" kern="100" spc="-20">
                <a:solidFill>
                  <a:srgbClr val="FFFFFF"/>
                </a:solidFill>
                <a:effectLst/>
                <a:latin typeface="Calibri" panose="020F0502020204030204" pitchFamily="34" charset="0"/>
                <a:ea typeface="Aptos" panose="020B0004020202020204" pitchFamily="34" charset="0"/>
                <a:cs typeface="Times New Roman" panose="02020603050405020304" pitchFamily="18" charset="0"/>
              </a:rPr>
              <a:t>TIPS</a:t>
            </a:r>
            <a:endParaRPr lang="en-GB" sz="1100" kern="100">
              <a:effectLst/>
              <a:latin typeface="Aptos" panose="020B0004020202020204" pitchFamily="34" charset="0"/>
              <a:ea typeface="Aptos" panose="020B0004020202020204" pitchFamily="34" charset="0"/>
              <a:cs typeface="Times New Roman" panose="02020603050405020304" pitchFamily="18" charset="0"/>
            </a:endParaRPr>
          </a:p>
          <a:p>
            <a:pPr marL="268288" lvl="0" indent="-179388">
              <a:lnSpc>
                <a:spcPct val="110000"/>
              </a:lnSpc>
              <a:spcBef>
                <a:spcPts val="245"/>
              </a:spcBef>
              <a:spcAft>
                <a:spcPts val="0"/>
              </a:spcAft>
              <a:buFont typeface="Arial" panose="020B0604020202020204" pitchFamily="34" charset="0"/>
              <a:buChar char="•"/>
            </a:pPr>
            <a:r>
              <a:rPr lang="en-GB" sz="1100">
                <a:solidFill>
                  <a:schemeClr val="bg1"/>
                </a:solidFill>
                <a:latin typeface="Calibri" panose="020F0502020204030204" pitchFamily="34" charset="0"/>
                <a:ea typeface="Calibri" panose="020F0502020204030204" pitchFamily="34" charset="0"/>
                <a:cs typeface="Calibri" panose="020F0502020204030204" pitchFamily="34" charset="0"/>
              </a:rPr>
              <a:t>We’re always available to offer advice and guidance—let’s join forces for a healthier, greener future.</a:t>
            </a:r>
            <a:endParaRPr lang="en-US" sz="1100">
              <a:solidFill>
                <a:schemeClr val="bg1"/>
              </a:solidFill>
              <a:effectLst/>
              <a:highlight>
                <a:srgbClr val="FFFF00"/>
              </a:highlight>
              <a:latin typeface="Calibri" panose="020F0502020204030204" pitchFamily="34" charset="0"/>
              <a:ea typeface="Arial" panose="020B0604020202020204" pitchFamily="34" charset="0"/>
            </a:endParaRPr>
          </a:p>
          <a:p>
            <a:pPr marL="88900" lvl="0">
              <a:lnSpc>
                <a:spcPct val="110000"/>
              </a:lnSpc>
              <a:spcBef>
                <a:spcPts val="245"/>
              </a:spcBef>
              <a:spcAft>
                <a:spcPts val="0"/>
              </a:spcAft>
            </a:pPr>
            <a:endParaRPr lang="en-GB" sz="600">
              <a:effectLst/>
              <a:highlight>
                <a:srgbClr val="FFFF00"/>
              </a:highlight>
              <a:latin typeface="Arial" panose="020B0604020202020204" pitchFamily="34" charset="0"/>
              <a:ea typeface="Arial" panose="020B0604020202020204" pitchFamily="34" charset="0"/>
            </a:endParaRPr>
          </a:p>
          <a:p>
            <a:pPr marL="268288" lvl="0" indent="-179388">
              <a:lnSpc>
                <a:spcPct val="110000"/>
              </a:lnSpc>
              <a:spcBef>
                <a:spcPts val="245"/>
              </a:spcBef>
              <a:spcAft>
                <a:spcPts val="0"/>
              </a:spcAft>
              <a:buFont typeface="Arial" panose="020B0604020202020204" pitchFamily="34" charset="0"/>
              <a:buChar char="•"/>
            </a:pPr>
            <a:r>
              <a:rPr lang="en-GB" sz="1100">
                <a:solidFill>
                  <a:schemeClr val="bg1"/>
                </a:solidFill>
                <a:latin typeface="Calibri" panose="020F0502020204030204" pitchFamily="34" charset="0"/>
                <a:ea typeface="Calibri" panose="020F0502020204030204" pitchFamily="34" charset="0"/>
                <a:cs typeface="Calibri" panose="020F0502020204030204" pitchFamily="34" charset="0"/>
              </a:rPr>
              <a:t>Sustainability in orthodontics is not about a single breakthrough, but a series of incremental steps.</a:t>
            </a:r>
          </a:p>
        </p:txBody>
      </p:sp>
      <p:sp>
        <p:nvSpPr>
          <p:cNvPr id="9" name="TextBox 8">
            <a:extLst>
              <a:ext uri="{FF2B5EF4-FFF2-40B4-BE49-F238E27FC236}">
                <a16:creationId xmlns:a16="http://schemas.microsoft.com/office/drawing/2014/main" id="{0784A686-8095-1756-5E07-DB075E613A45}"/>
              </a:ext>
            </a:extLst>
          </p:cNvPr>
          <p:cNvSpPr txBox="1"/>
          <p:nvPr/>
        </p:nvSpPr>
        <p:spPr>
          <a:xfrm>
            <a:off x="9148207" y="3836567"/>
            <a:ext cx="2973420" cy="2662267"/>
          </a:xfrm>
          <a:prstGeom prst="rect">
            <a:avLst/>
          </a:prstGeom>
          <a:noFill/>
        </p:spPr>
        <p:txBody>
          <a:bodyPr wrap="square">
            <a:spAutoFit/>
          </a:bodyPr>
          <a:lstStyle/>
          <a:p>
            <a:pPr marL="179388" marR="0" lvl="0" algn="l" defTabSz="914400" rtl="0" eaLnBrk="0" fontAlgn="base" latinLnBrk="0" hangingPunct="0">
              <a:lnSpc>
                <a:spcPct val="100000"/>
              </a:lnSpc>
              <a:spcBef>
                <a:spcPct val="0"/>
              </a:spcBef>
              <a:spcAft>
                <a:spcPct val="0"/>
              </a:spcAft>
              <a:buClrTx/>
              <a:buSzTx/>
              <a:buFontTx/>
              <a:buNone/>
              <a:tabLst/>
            </a:pPr>
            <a:endParaRPr kumimoji="0" lang="en-US" altLang="en-US" sz="1200" b="1" i="0" u="none" strike="noStrike" cap="none" normalizeH="0" baseline="0">
              <a:ln>
                <a:noFill/>
              </a:ln>
              <a:solidFill>
                <a:srgbClr val="016268"/>
              </a:solidFill>
              <a:effectLst/>
              <a:latin typeface="Calibri" panose="020F0502020204030204" pitchFamily="34" charset="0"/>
              <a:cs typeface="Calibri" panose="020F0502020204030204" pitchFamily="34" charset="0"/>
            </a:endParaRPr>
          </a:p>
          <a:p>
            <a:pPr marL="179388" marR="0" lvl="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16268"/>
                </a:solidFill>
                <a:effectLst/>
                <a:latin typeface="Calibri" panose="020F0502020204030204" pitchFamily="34" charset="0"/>
                <a:cs typeface="Calibri" panose="020F0502020204030204" pitchFamily="34" charset="0"/>
              </a:rPr>
              <a:t>CONTACT</a:t>
            </a:r>
            <a:endParaRPr kumimoji="0" lang="en-US" altLang="en-US" sz="1200" b="0" i="0" u="none" strike="noStrike" cap="none" normalizeH="0" baseline="0">
              <a:ln>
                <a:noFill/>
              </a:ln>
              <a:solidFill>
                <a:srgbClr val="016268"/>
              </a:solidFill>
              <a:effectLst/>
            </a:endParaRPr>
          </a:p>
          <a:p>
            <a:pPr marL="179388" marR="0" lvl="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Calibri" panose="020F0502020204030204" pitchFamily="34" charset="0"/>
                <a:ea typeface="Aptos" panose="020B0004020202020204" pitchFamily="34" charset="0"/>
                <a:cs typeface="Calibri" panose="020F0502020204030204" pitchFamily="34" charset="0"/>
              </a:rPr>
              <a:t>Owaise Sharif and Kelly Hughes</a:t>
            </a:r>
            <a:endParaRPr lang="en-GB" sz="1200">
              <a:latin typeface="Calibri" panose="020F0502020204030204" pitchFamily="34" charset="0"/>
              <a:cs typeface="Calibri" panose="020F0502020204030204" pitchFamily="34" charset="0"/>
            </a:endParaRPr>
          </a:p>
          <a:p>
            <a:pPr marL="179388" lvl="0" eaLnBrk="0" fontAlgn="base" hangingPunct="0">
              <a:spcBef>
                <a:spcPts val="600"/>
              </a:spcBef>
              <a:spcAft>
                <a:spcPct val="0"/>
              </a:spcAft>
            </a:pPr>
            <a:endParaRPr lang="en-GB" sz="1200">
              <a:latin typeface="Calibri" panose="020F0502020204030204" pitchFamily="34" charset="0"/>
              <a:cs typeface="Calibri" panose="020F0502020204030204" pitchFamily="34" charset="0"/>
            </a:endParaRPr>
          </a:p>
          <a:p>
            <a:pPr marL="179388" lvl="0" eaLnBrk="0" fontAlgn="base" hangingPunct="0">
              <a:spcBef>
                <a:spcPts val="600"/>
              </a:spcBef>
              <a:spcAft>
                <a:spcPct val="0"/>
              </a:spcAft>
            </a:pPr>
            <a:endParaRPr lang="en-GB" sz="1200">
              <a:latin typeface="Calibri" panose="020F0502020204030204" pitchFamily="34" charset="0"/>
              <a:cs typeface="Calibri" panose="020F0502020204030204" pitchFamily="34" charset="0"/>
            </a:endParaRPr>
          </a:p>
          <a:p>
            <a:pPr marL="179388" lvl="0" eaLnBrk="0" fontAlgn="base" hangingPunct="0">
              <a:spcBef>
                <a:spcPts val="600"/>
              </a:spcBef>
              <a:spcAft>
                <a:spcPct val="0"/>
              </a:spcAft>
            </a:pPr>
            <a:endParaRPr lang="en-GB" sz="1200">
              <a:latin typeface="Calibri" panose="020F0502020204030204" pitchFamily="34" charset="0"/>
              <a:cs typeface="Calibri" panose="020F0502020204030204" pitchFamily="34" charset="0"/>
            </a:endParaRPr>
          </a:p>
          <a:p>
            <a:pPr marL="179388" lvl="0" eaLnBrk="0" fontAlgn="base" hangingPunct="0">
              <a:spcBef>
                <a:spcPts val="600"/>
              </a:spcBef>
              <a:spcAft>
                <a:spcPct val="0"/>
              </a:spcAft>
            </a:pPr>
            <a:endParaRPr lang="en-GB" sz="1200">
              <a:latin typeface="Calibri" panose="020F0502020204030204" pitchFamily="34" charset="0"/>
              <a:cs typeface="Calibri" panose="020F0502020204030204" pitchFamily="34" charset="0"/>
            </a:endParaRPr>
          </a:p>
          <a:p>
            <a:pPr marL="179388" lvl="0" eaLnBrk="0" fontAlgn="base" hangingPunct="0">
              <a:spcBef>
                <a:spcPts val="600"/>
              </a:spcBef>
              <a:spcAft>
                <a:spcPct val="0"/>
              </a:spcAft>
            </a:pPr>
            <a:r>
              <a:rPr lang="en-GB" sz="1200">
                <a:latin typeface="Calibri" panose="020F0502020204030204" pitchFamily="34" charset="0"/>
                <a:cs typeface="Calibri" panose="020F0502020204030204" pitchFamily="34" charset="0"/>
              </a:rPr>
              <a:t>info@greenacreortho.co.uk</a:t>
            </a:r>
            <a:endParaRPr lang="en-US" altLang="en-US" sz="1200">
              <a:latin typeface="Calibri" panose="020F0502020204030204" pitchFamily="34" charset="0"/>
              <a:cs typeface="Calibri" panose="020F0502020204030204" pitchFamily="34" charset="0"/>
            </a:endParaRPr>
          </a:p>
          <a:p>
            <a:pPr marL="179388" eaLnBrk="0" fontAlgn="base" hangingPunct="0">
              <a:spcBef>
                <a:spcPts val="600"/>
              </a:spcBef>
              <a:spcAft>
                <a:spcPct val="0"/>
              </a:spcAft>
            </a:pPr>
            <a:r>
              <a:rPr lang="en-US" altLang="en-US" sz="1200">
                <a:latin typeface="Calibri" panose="020F0502020204030204" pitchFamily="34" charset="0"/>
                <a:ea typeface="Aptos" panose="020B0004020202020204" pitchFamily="34" charset="0"/>
                <a:cs typeface="Calibri" panose="020F0502020204030204" pitchFamily="34" charset="0"/>
              </a:rPr>
              <a:t>(Sustainability Lead and Sustainability Champion) </a:t>
            </a:r>
            <a:endParaRPr lang="en-US" altLang="en-US" sz="1200"/>
          </a:p>
          <a:p>
            <a:pPr marL="179388" marR="0" lvl="0" algn="l" defTabSz="914400" rtl="0" eaLnBrk="0" fontAlgn="base" latinLnBrk="0" hangingPunct="0">
              <a:lnSpc>
                <a:spcPct val="100000"/>
              </a:lnSpc>
              <a:spcBef>
                <a:spcPts val="600"/>
              </a:spcBef>
              <a:spcAft>
                <a:spcPct val="0"/>
              </a:spcAft>
              <a:buClrTx/>
              <a:buSzTx/>
              <a:buFontTx/>
              <a:buNone/>
              <a:tabLst/>
            </a:pPr>
            <a:endParaRPr lang="en-US" altLang="en-US" sz="1200">
              <a:highlight>
                <a:srgbClr val="FFFF00"/>
              </a:highlight>
              <a:latin typeface="Calibri" panose="020F0502020204030204" pitchFamily="34" charset="0"/>
              <a:cs typeface="Calibri" panose="020F0502020204030204" pitchFamily="34" charset="0"/>
            </a:endParaRPr>
          </a:p>
        </p:txBody>
      </p:sp>
      <p:pic>
        <p:nvPicPr>
          <p:cNvPr id="15" name="Picture 14">
            <a:extLst>
              <a:ext uri="{FF2B5EF4-FFF2-40B4-BE49-F238E27FC236}">
                <a16:creationId xmlns:a16="http://schemas.microsoft.com/office/drawing/2014/main" id="{D843EAF3-92BE-EDD1-CF7C-83EF0C0B6D39}"/>
              </a:ext>
            </a:extLst>
          </p:cNvPr>
          <p:cNvPicPr>
            <a:picLocks noChangeAspect="1"/>
          </p:cNvPicPr>
          <p:nvPr/>
        </p:nvPicPr>
        <p:blipFill>
          <a:blip r:embed="rId8"/>
          <a:stretch>
            <a:fillRect/>
          </a:stretch>
        </p:blipFill>
        <p:spPr>
          <a:xfrm>
            <a:off x="9438968" y="4462694"/>
            <a:ext cx="1637071" cy="1084417"/>
          </a:xfrm>
          <a:prstGeom prst="rect">
            <a:avLst/>
          </a:prstGeom>
          <a:ln>
            <a:solidFill>
              <a:schemeClr val="tx1"/>
            </a:solidFill>
          </a:ln>
        </p:spPr>
      </p:pic>
      <p:pic>
        <p:nvPicPr>
          <p:cNvPr id="19" name="Picture 18">
            <a:extLst>
              <a:ext uri="{FF2B5EF4-FFF2-40B4-BE49-F238E27FC236}">
                <a16:creationId xmlns:a16="http://schemas.microsoft.com/office/drawing/2014/main" id="{33A99A9B-32CB-2938-1C48-3F80FD9EAF67}"/>
              </a:ext>
            </a:extLst>
          </p:cNvPr>
          <p:cNvPicPr>
            <a:picLocks noChangeAspect="1"/>
          </p:cNvPicPr>
          <p:nvPr/>
        </p:nvPicPr>
        <p:blipFill>
          <a:blip r:embed="rId9"/>
          <a:stretch>
            <a:fillRect/>
          </a:stretch>
        </p:blipFill>
        <p:spPr>
          <a:xfrm>
            <a:off x="9502977" y="1372530"/>
            <a:ext cx="2464464" cy="503380"/>
          </a:xfrm>
          <a:prstGeom prst="rect">
            <a:avLst/>
          </a:prstGeom>
          <a:ln>
            <a:solidFill>
              <a:schemeClr val="tx1"/>
            </a:solidFill>
          </a:ln>
        </p:spPr>
      </p:pic>
      <p:pic>
        <p:nvPicPr>
          <p:cNvPr id="1027" name="Picture 3">
            <a:extLst>
              <a:ext uri="{FF2B5EF4-FFF2-40B4-BE49-F238E27FC236}">
                <a16:creationId xmlns:a16="http://schemas.microsoft.com/office/drawing/2014/main" id="{4FBE3146-D99F-4B4A-531B-31B0E60BE5FE}"/>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19191" b="26872"/>
          <a:stretch>
            <a:fillRect/>
          </a:stretch>
        </p:blipFill>
        <p:spPr bwMode="auto">
          <a:xfrm>
            <a:off x="4879933" y="4699322"/>
            <a:ext cx="1301766" cy="150628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B0A9000A-492C-5CAF-F63F-428313BE3E01}"/>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10489" t="24240" r="18718" b="33724"/>
          <a:stretch>
            <a:fillRect/>
          </a:stretch>
        </p:blipFill>
        <p:spPr bwMode="auto">
          <a:xfrm>
            <a:off x="6344423" y="4706876"/>
            <a:ext cx="1176570" cy="149872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234335CF-0BCD-44F5-3E62-880804B826C2}"/>
              </a:ext>
            </a:extLst>
          </p:cNvPr>
          <p:cNvSpPr txBox="1"/>
          <p:nvPr/>
        </p:nvSpPr>
        <p:spPr>
          <a:xfrm>
            <a:off x="7524390" y="4798051"/>
            <a:ext cx="1535514" cy="1384995"/>
          </a:xfrm>
          <a:prstGeom prst="rect">
            <a:avLst/>
          </a:prstGeom>
          <a:noFill/>
        </p:spPr>
        <p:txBody>
          <a:bodyPr wrap="square" rtlCol="0">
            <a:spAutoFit/>
          </a:bodyPr>
          <a:lstStyle/>
          <a:p>
            <a:pPr lvl="0" algn="ctr" eaLnBrk="0" fontAlgn="base" hangingPunct="0">
              <a:spcBef>
                <a:spcPct val="0"/>
              </a:spcBef>
              <a:spcAft>
                <a:spcPct val="0"/>
              </a:spcAft>
            </a:pPr>
            <a:r>
              <a:rPr lang="en-GB" sz="1400" i="1">
                <a:solidFill>
                  <a:srgbClr val="016268"/>
                </a:solidFill>
                <a:latin typeface="Calibri" panose="020F0502020204030204" pitchFamily="34" charset="0"/>
                <a:ea typeface="Calibri" panose="020F0502020204030204" pitchFamily="34" charset="0"/>
                <a:cs typeface="Calibri" panose="020F0502020204030204" pitchFamily="34" charset="0"/>
              </a:rPr>
              <a:t>“The journey demands creativity and collaboration, but it is one worth undertaking”</a:t>
            </a:r>
          </a:p>
        </p:txBody>
      </p:sp>
    </p:spTree>
    <p:extLst>
      <p:ext uri="{BB962C8B-B14F-4D97-AF65-F5344CB8AC3E}">
        <p14:creationId xmlns:p14="http://schemas.microsoft.com/office/powerpoint/2010/main" val="10102762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etingtype xmlns="2e920aae-e81d-44c3-9bf1-a4827f32e6ee" xsi:nil="true"/>
    <BusinessFunction xmlns="2e920aae-e81d-44c3-9bf1-a4827f32e6ee" xsi:nil="true"/>
    <DataAnalysis xmlns="2e920aae-e81d-44c3-9bf1-a4827f32e6ee" xsi:nil="true"/>
    <Year xmlns="2e920aae-e81d-44c3-9bf1-a4827f32e6ee">2025/26</Year>
    <Groupormeeting xmlns="2e920aae-e81d-44c3-9bf1-a4827f32e6ee" xsi:nil="true"/>
    <lcf76f155ced4ddcb4097134ff3c332f xmlns="2e920aae-e81d-44c3-9bf1-a4827f32e6ee">
      <Terms xmlns="http://schemas.microsoft.com/office/infopath/2007/PartnerControls"/>
    </lcf76f155ced4ddcb4097134ff3c332f>
    <Workstream xmlns="2e920aae-e81d-44c3-9bf1-a4827f32e6ee">Environmentally Sustainable Health and Care</Workstream>
    <Archive xmlns="2e920aae-e81d-44c3-9bf1-a4827f32e6ee">false</Archive>
    <Month xmlns="2e920aae-e81d-44c3-9bf1-a4827f32e6ee" xsi:nil="true"/>
    <Programmesandprojects xmlns="2e920aae-e81d-44c3-9bf1-a4827f32e6ee">
      <Value>Greener Primary Care Wales</Value>
    </Programmesandprojects>
    <DocumentType xmlns="2e920aae-e81d-44c3-9bf1-a4827f32e6ee">
      <Value>Template</Value>
    </DocumentType>
    <TaxCatchAll xmlns="4167e674-6a9f-4892-8806-05d2e97a6b2a" xsi:nil="true"/>
    <HealthBoard xmlns="2e920aae-e81d-44c3-9bf1-a4827f32e6ee" xsi:nil="true"/>
    <Project xmlns="2e920aae-e81d-44c3-9bf1-a4827f32e6ee" xsi:nil="true"/>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AEF0D0A79E04A4CA437FAEBBC5C41B3" ma:contentTypeVersion="27" ma:contentTypeDescription="Create a new document." ma:contentTypeScope="" ma:versionID="8ea3f3b8601372b32e1e4cb06f732afa">
  <xsd:schema xmlns:xsd="http://www.w3.org/2001/XMLSchema" xmlns:xs="http://www.w3.org/2001/XMLSchema" xmlns:p="http://schemas.microsoft.com/office/2006/metadata/properties" xmlns:ns1="http://schemas.microsoft.com/sharepoint/v3" xmlns:ns2="2e920aae-e81d-44c3-9bf1-a4827f32e6ee" xmlns:ns3="4167e674-6a9f-4892-8806-05d2e97a6b2a" targetNamespace="http://schemas.microsoft.com/office/2006/metadata/properties" ma:root="true" ma:fieldsID="56a1543f6290946e4aca17ed04ab3223" ns1:_="" ns2:_="" ns3:_="">
    <xsd:import namespace="http://schemas.microsoft.com/sharepoint/v3"/>
    <xsd:import namespace="2e920aae-e81d-44c3-9bf1-a4827f32e6ee"/>
    <xsd:import namespace="4167e674-6a9f-4892-8806-05d2e97a6b2a"/>
    <xsd:element name="properties">
      <xsd:complexType>
        <xsd:sequence>
          <xsd:element name="documentManagement">
            <xsd:complexType>
              <xsd:all>
                <xsd:element ref="ns2:Workstream" minOccurs="0"/>
                <xsd:element ref="ns2:Programmesandprojects" minOccurs="0"/>
                <xsd:element ref="ns2:Groupormeeting" minOccurs="0"/>
                <xsd:element ref="ns2:DocumentType" minOccurs="0"/>
                <xsd:element ref="ns2:Year" minOccurs="0"/>
                <xsd:element ref="ns2:Month" minOccurs="0"/>
                <xsd:element ref="ns2:DataAnalysis" minOccurs="0"/>
                <xsd:element ref="ns2:BusinessFunction" minOccurs="0"/>
                <xsd:element ref="ns2:Meetingtype" minOccurs="0"/>
                <xsd:element ref="ns2:Archive"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HealthBoard" minOccurs="0"/>
                <xsd:element ref="ns2:Project" minOccurs="0"/>
                <xsd:element ref="ns1:_ip_UnifiedCompliancePolicyProperties" minOccurs="0"/>
                <xsd:element ref="ns1:_ip_UnifiedCompliancePolicyUIAc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32" nillable="true" ma:displayName="Unified Compliance Policy Properties" ma:hidden="true" ma:internalName="_ip_UnifiedCompliancePolicyProperties">
      <xsd:simpleType>
        <xsd:restriction base="dms:Note"/>
      </xsd:simpleType>
    </xsd:element>
    <xsd:element name="_ip_UnifiedCompliancePolicyUIAction" ma:index="3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e920aae-e81d-44c3-9bf1-a4827f32e6ee" elementFormDefault="qualified">
    <xsd:import namespace="http://schemas.microsoft.com/office/2006/documentManagement/types"/>
    <xsd:import namespace="http://schemas.microsoft.com/office/infopath/2007/PartnerControls"/>
    <xsd:element name="Workstream" ma:index="8" nillable="true" ma:displayName="Workstream" ma:format="Dropdown" ma:internalName="Workstream">
      <xsd:simpleType>
        <xsd:restriction base="dms:Choice">
          <xsd:enumeration value="Dental Public Health"/>
          <xsd:enumeration value="Business Support"/>
          <xsd:enumeration value="Environmentally Sustainable Health and Care"/>
          <xsd:enumeration value="Healthcare Public Health"/>
          <xsd:enumeration value="Inequalities and Inequity"/>
          <xsd:enumeration value="Prevention in Health and Care"/>
          <xsd:enumeration value="Transformation of Primary Care"/>
          <xsd:enumeration value="QI"/>
          <xsd:enumeration value="Research &amp; Evaluation"/>
        </xsd:restriction>
      </xsd:simpleType>
    </xsd:element>
    <xsd:element name="Programmesandprojects" ma:index="9" nillable="true" ma:displayName="Programmes and projects" ma:format="Dropdown" ma:internalName="Programmesandprojects">
      <xsd:complexType>
        <xsd:complexContent>
          <xsd:extension base="dms:MultiChoice">
            <xsd:sequence>
              <xsd:element name="Value" maxOccurs="unbounded" minOccurs="0" nillable="true">
                <xsd:simpleType>
                  <xsd:restriction base="dms:Choice">
                    <xsd:enumeration value="Antimicrobial prescribing"/>
                    <xsd:enumeration value="Cardio Vascular Disease"/>
                    <xsd:enumeration value="Child General Anaesthesia"/>
                    <xsd:enumeration value="Climate Change Other"/>
                    <xsd:enumeration value="Clusters"/>
                    <xsd:enumeration value="Community by Design"/>
                    <xsd:enumeration value="Delivering Integrated Services"/>
                    <xsd:enumeration value="Dental Epidemiology Programme"/>
                    <xsd:enumeration value="Dental Quality &amp; safety"/>
                    <xsd:enumeration value="Dental Services Innovation and Quality"/>
                    <xsd:enumeration value="Designed to Smile"/>
                    <xsd:enumeration value="Diabetes"/>
                    <xsd:enumeration value="Evaluation"/>
                    <xsd:enumeration value="GMS QI"/>
                    <xsd:enumeration value="Greener Primary Care Wales"/>
                    <xsd:enumeration value="Gwen am Byth"/>
                    <xsd:enumeration value="Health Equity"/>
                    <xsd:enumeration value="Health Inequalities"/>
                    <xsd:enumeration value="Inclusion Health"/>
                    <xsd:enumeration value="Inhalers"/>
                    <xsd:enumeration value="IMTP"/>
                    <xsd:enumeration value="MECC"/>
                    <xsd:enumeration value="MSK"/>
                    <xsd:enumeration value="Oral Cancer"/>
                    <xsd:enumeration value="Oral Health Improvement"/>
                    <xsd:enumeration value="Oral Health Intelligence: Other"/>
                    <xsd:enumeration value="Other Dental"/>
                    <xsd:enumeration value="PCMW"/>
                    <xsd:enumeration value="Population Healthcare based planning"/>
                    <xsd:enumeration value="Population Health Enablers"/>
                    <xsd:enumeration value="Population Health Management"/>
                    <xsd:enumeration value="Population Indicators"/>
                    <xsd:enumeration value="Prevention-Based Health and Care"/>
                    <xsd:enumeration value="Primary Care One"/>
                    <xsd:enumeration value="Primary Care Workforce"/>
                    <xsd:enumeration value="Public Health approach to Primary Care 2035"/>
                    <xsd:enumeration value="QAS"/>
                    <xsd:enumeration value="Research"/>
                    <xsd:enumeration value="SAIL analysis"/>
                    <xsd:enumeration value="Social Prescribing"/>
                    <xsd:enumeration value="Supporting Healthy Behaviours"/>
                    <xsd:enumeration value="Value Based Healthcare"/>
                    <xsd:enumeration value="Website Development"/>
                    <xsd:enumeration value="Women's Health"/>
                  </xsd:restriction>
                </xsd:simpleType>
              </xsd:element>
            </xsd:sequence>
          </xsd:extension>
        </xsd:complexContent>
      </xsd:complexType>
    </xsd:element>
    <xsd:element name="Groupormeeting" ma:index="10" nillable="true" ma:displayName="Group or meeting" ma:format="Dropdown" ma:internalName="Groupormeeting">
      <xsd:complexType>
        <xsd:complexContent>
          <xsd:extension base="dms:MultiChoice">
            <xsd:sequence>
              <xsd:element name="Value" maxOccurs="unbounded" minOccurs="0" nillable="true">
                <xsd:simpleType>
                  <xsd:restriction base="dms:Choice">
                    <xsd:enumeration value="BET"/>
                    <xsd:enumeration value="CDSON"/>
                    <xsd:enumeration value="D2S National Steering Commite"/>
                    <xsd:enumeration value="D2S Op Managers' Meeting"/>
                    <xsd:enumeration value="Dental T&amp;F Groups"/>
                    <xsd:enumeration value="DPH consultant"/>
                    <xsd:enumeration value="DPH-CDO"/>
                    <xsd:enumeration value="DsPH Peer Group"/>
                    <xsd:enumeration value="DSOG"/>
                    <xsd:enumeration value="GAB National Advisory Group"/>
                    <xsd:enumeration value="HOPC"/>
                    <xsd:enumeration value="HWB DLT"/>
                    <xsd:enumeration value="HWB EDLT"/>
                    <xsd:enumeration value="KRIC"/>
                    <xsd:enumeration value="National Primary Care Board"/>
                    <xsd:enumeration value="OMD CPH meeting"/>
                    <xsd:enumeration value="Other Dental"/>
                    <xsd:enumeration value="PCD Divisional Meetings"/>
                    <xsd:enumeration value="PCG"/>
                    <xsd:enumeration value="PHW Duty of Quality"/>
                    <xsd:enumeration value="PHW IG forum"/>
                    <xsd:enumeration value="PHW Leadership Forum"/>
                    <xsd:enumeration value="PHW R&amp;E Group"/>
                    <xsd:enumeration value="Practitioner Peer Group"/>
                    <xsd:enumeration value="Primary Care Interests Group"/>
                    <xsd:enumeration value="QSIC"/>
                    <xsd:enumeration value="SPPC"/>
                    <xsd:enumeration value="WS1"/>
                    <xsd:enumeration value="WS2"/>
                    <xsd:enumeration value="WS3"/>
                    <xsd:enumeration value="WS4"/>
                  </xsd:restriction>
                </xsd:simpleType>
              </xsd:element>
            </xsd:sequence>
          </xsd:extension>
        </xsd:complexContent>
      </xsd:complexType>
    </xsd:element>
    <xsd:element name="DocumentType" ma:index="11" nillable="true" ma:displayName="Document Type" ma:format="Dropdown" ma:internalName="DocumentType">
      <xsd:complexType>
        <xsd:complexContent>
          <xsd:extension base="dms:MultiChoice">
            <xsd:sequence>
              <xsd:element name="Value" maxOccurs="unbounded" minOccurs="0" nillable="true">
                <xsd:simpleType>
                  <xsd:restriction base="dms:Choice">
                    <xsd:enumeration value="Action List"/>
                    <xsd:enumeration value="Agenda"/>
                    <xsd:enumeration value="Also in Welsh"/>
                    <xsd:enumeration value="Background Paper / Evidence"/>
                    <xsd:enumeration value="Contract/Agreement"/>
                    <xsd:enumeration value="Case Studies"/>
                    <xsd:enumeration value="Education"/>
                    <xsd:enumeration value="email"/>
                    <xsd:enumeration value="Evaluation plan"/>
                    <xsd:enumeration value="Evaluation report"/>
                    <xsd:enumeration value="Evidence review"/>
                    <xsd:enumeration value="Form / Sway / Video / Image"/>
                    <xsd:enumeration value="Framework"/>
                    <xsd:enumeration value="Funding / Business case"/>
                    <xsd:enumeration value="Gantt Chart / Timeline"/>
                    <xsd:enumeration value="Impact Assessment"/>
                    <xsd:enumeration value="Infographic"/>
                    <xsd:enumeration value="Informal Notes"/>
                    <xsd:enumeration value="Job Description"/>
                    <xsd:enumeration value="Letter"/>
                    <xsd:enumeration value="Logic model"/>
                    <xsd:enumeration value="Minutes/notes"/>
                    <xsd:enumeration value="PCD external paper"/>
                    <xsd:enumeration value="Policy / Protocol"/>
                    <xsd:enumeration value="Poster"/>
                    <xsd:enumeration value="Presentation"/>
                    <xsd:enumeration value="Procedure document"/>
                    <xsd:enumeration value="Programme Comms"/>
                    <xsd:enumeration value="Project Governance"/>
                    <xsd:enumeration value="Project Plan"/>
                    <xsd:enumeration value="Published Papers"/>
                    <xsd:enumeration value="Questionnaire"/>
                    <xsd:enumeration value="RAID / Risk log"/>
                    <xsd:enumeration value="Report"/>
                    <xsd:enumeration value="Research proposal"/>
                    <xsd:enumeration value="Strategy"/>
                    <xsd:enumeration value="Template"/>
                    <xsd:enumeration value="Tender/Spec"/>
                    <xsd:enumeration value="Terms of Reference"/>
                    <xsd:enumeration value="Toolkit"/>
                    <xsd:enumeration value="Training document"/>
                    <xsd:enumeration value="Welsh version"/>
                  </xsd:restriction>
                </xsd:simpleType>
              </xsd:element>
            </xsd:sequence>
          </xsd:extension>
        </xsd:complexContent>
      </xsd:complexType>
    </xsd:element>
    <xsd:element name="Year" ma:index="12" nillable="true" ma:displayName="Year" ma:description="Financial/planning year" ma:format="Dropdown" ma:internalName="Year">
      <xsd:simpleType>
        <xsd:restriction base="dms:Choice">
          <xsd:enumeration value="2023/24"/>
          <xsd:enumeration value="2024/25"/>
          <xsd:enumeration value="2025/26"/>
          <xsd:enumeration value="2026/27"/>
          <xsd:enumeration value="2027/28"/>
          <xsd:enumeration value="Pre 2023/24"/>
        </xsd:restriction>
      </xsd:simpleType>
    </xsd:element>
    <xsd:element name="Month" ma:index="13" nillable="true" ma:displayName="Month" ma:format="Dropdown" ma:internalName="Month">
      <xsd:simpleType>
        <xsd:restriction base="dms:Choice">
          <xsd:enumeration value="January"/>
          <xsd:enumeration value="February"/>
          <xsd:enumeration value="March"/>
          <xsd:enumeration value="April"/>
          <xsd:enumeration value="May"/>
          <xsd:enumeration value="June"/>
          <xsd:enumeration value="July"/>
          <xsd:enumeration value="August"/>
          <xsd:enumeration value="September"/>
          <xsd:enumeration value="October"/>
          <xsd:enumeration value="November"/>
          <xsd:enumeration value="December"/>
        </xsd:restriction>
      </xsd:simpleType>
    </xsd:element>
    <xsd:element name="DataAnalysis" ma:index="14" nillable="true" ma:displayName="Data Analysis" ma:format="Dropdown" ma:internalName="DataAnalysis">
      <xsd:simpleType>
        <xsd:restriction base="dms:Choice">
          <xsd:enumeration value="Analysis Plan"/>
          <xsd:enumeration value="Data - Cleaned"/>
          <xsd:enumeration value="Data - Other"/>
          <xsd:enumeration value="Data - Raw"/>
          <xsd:enumeration value="Data dictionary"/>
          <xsd:enumeration value="Draft Analysis"/>
          <xsd:enumeration value="Output - Chart"/>
          <xsd:enumeration value="Output - Dashboard"/>
          <xsd:enumeration value="Output - Infographic"/>
          <xsd:enumeration value="Output - Map"/>
          <xsd:enumeration value="Output - Other"/>
          <xsd:enumeration value="Output - Table"/>
          <xsd:enumeration value="Script"/>
        </xsd:restriction>
      </xsd:simpleType>
    </xsd:element>
    <xsd:element name="BusinessFunction" ma:index="15" nillable="true" ma:displayName="Business Function" ma:format="Dropdown" ma:internalName="BusinessFunction">
      <xsd:simpleType>
        <xsd:restriction base="dms:Choice">
          <xsd:enumeration value="Communications"/>
          <xsd:enumeration value="Emergency Planning"/>
          <xsd:enumeration value="Finance &amp; Procurement"/>
          <xsd:enumeration value="Grants"/>
          <xsd:enumeration value="Invoice"/>
          <xsd:enumeration value="Operating Procedures"/>
          <xsd:enumeration value="People"/>
          <xsd:enumeration value="Planning and performance"/>
          <xsd:enumeration value="PH30"/>
          <xsd:enumeration value="PH31"/>
          <xsd:enumeration value="PH32"/>
          <xsd:enumeration value="PH35"/>
          <xsd:enumeration value="PH53"/>
          <xsd:enumeration value="Quote"/>
          <xsd:enumeration value="Resources"/>
          <xsd:enumeration value="SharePoint"/>
          <xsd:enumeration value="STA"/>
        </xsd:restriction>
      </xsd:simpleType>
    </xsd:element>
    <xsd:element name="Meetingtype" ma:index="16" nillable="true" ma:displayName="Meeting type" ma:format="Dropdown" ma:internalName="Meetingtype">
      <xsd:complexType>
        <xsd:complexContent>
          <xsd:extension base="dms:MultiChoice">
            <xsd:sequence>
              <xsd:element name="Value" maxOccurs="unbounded" minOccurs="0" nillable="true">
                <xsd:simpleType>
                  <xsd:restriction base="dms:Choice">
                    <xsd:enumeration value="Communications / Engagement"/>
                    <xsd:enumeration value="Confrences and other events"/>
                    <xsd:enumeration value="Co-ordinating Group"/>
                    <xsd:enumeration value="Implementation Group"/>
                    <xsd:enumeration value="Insight Group"/>
                    <xsd:enumeration value="Leadership Group"/>
                    <xsd:enumeration value="Networks"/>
                    <xsd:enumeration value="Programme Board"/>
                    <xsd:enumeration value="Reference Group"/>
                    <xsd:enumeration value="Stakeholder Group"/>
                    <xsd:enumeration value="Steering Group"/>
                    <xsd:enumeration value="Strategy Group"/>
                    <xsd:enumeration value="T and F Group"/>
                    <xsd:enumeration value="Team Meeting"/>
                  </xsd:restriction>
                </xsd:simpleType>
              </xsd:element>
            </xsd:sequence>
          </xsd:extension>
        </xsd:complexContent>
      </xsd:complexType>
    </xsd:element>
    <xsd:element name="Archive" ma:index="17" nillable="true" ma:displayName="Archive" ma:default="0" ma:description="To mark a file for archiving please select yes" ma:format="Dropdown" ma:internalName="Archive">
      <xsd:simpleType>
        <xsd:restriction base="dms:Boolean"/>
      </xsd:simpleType>
    </xsd:element>
    <xsd:element name="MediaServiceMetadata" ma:index="18" nillable="true" ma:displayName="MediaServiceMetadata" ma:hidden="true" ma:internalName="MediaServiceMetadata" ma:readOnly="true">
      <xsd:simpleType>
        <xsd:restriction base="dms:Note"/>
      </xsd:simpleType>
    </xsd:element>
    <xsd:element name="MediaServiceFastMetadata" ma:index="19" nillable="true" ma:displayName="MediaServiceFastMetadata" ma:hidden="true" ma:internalName="MediaServiceFastMetadata" ma:readOnly="true">
      <xsd:simpleType>
        <xsd:restriction base="dms:Note"/>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25" nillable="true" ma:displayName="MediaServiceDateTaken" ma:hidden="true" ma:indexed="true" ma:internalName="MediaServiceDateTaken" ma:readOnly="true">
      <xsd:simpleType>
        <xsd:restriction base="dms:Text"/>
      </xsd:simpleType>
    </xsd:element>
    <xsd:element name="MediaServiceOCR" ma:index="26" nillable="true" ma:displayName="Extracted Text" ma:internalName="MediaServiceOCR" ma:readOnly="true">
      <xsd:simpleType>
        <xsd:restriction base="dms:Note">
          <xsd:maxLength value="255"/>
        </xsd:restriction>
      </xsd:simpleType>
    </xsd:element>
    <xsd:element name="MediaServiceGenerationTime" ma:index="27" nillable="true" ma:displayName="MediaServiceGenerationTime" ma:hidden="true" ma:internalName="MediaServiceGenerationTime" ma:readOnly="true">
      <xsd:simpleType>
        <xsd:restriction base="dms:Text"/>
      </xsd:simpleType>
    </xsd:element>
    <xsd:element name="MediaServiceEventHashCode" ma:index="28" nillable="true" ma:displayName="MediaServiceEventHashCode" ma:hidden="true" ma:internalName="MediaServiceEventHashCode" ma:readOnly="true">
      <xsd:simpleType>
        <xsd:restriction base="dms:Text"/>
      </xsd:simpleType>
    </xsd:element>
    <xsd:element name="MediaLengthInSeconds" ma:index="29" nillable="true" ma:displayName="MediaLengthInSeconds" ma:hidden="true" ma:internalName="MediaLengthInSeconds" ma:readOnly="true">
      <xsd:simpleType>
        <xsd:restriction base="dms:Unknown"/>
      </xsd:simpleType>
    </xsd:element>
    <xsd:element name="HealthBoard" ma:index="30" nillable="true" ma:displayName="Health Board" ma:format="Dropdown" ma:internalName="HealthBoard">
      <xsd:simpleType>
        <xsd:restriction base="dms:Choice">
          <xsd:enumeration value="ABUHB"/>
          <xsd:enumeration value="BCUHB"/>
          <xsd:enumeration value="C&amp;V UHB"/>
          <xsd:enumeration value="CTMUHB"/>
          <xsd:enumeration value="HDUHB"/>
          <xsd:enumeration value="PTB"/>
          <xsd:enumeration value="SBUHB"/>
        </xsd:restriction>
      </xsd:simpleType>
    </xsd:element>
    <xsd:element name="Project" ma:index="31" nillable="true" ma:displayName="Project" ma:format="Dropdown" ma:internalName="Project">
      <xsd:simpleType>
        <xsd:restriction base="dms:Choice">
          <xsd:enumeration value="CVD Commissioned Research"/>
          <xsd:enumeration value="CVD Prevention Implementation"/>
          <xsd:enumeration value="CVD Prevention Strategic Plan"/>
          <xsd:enumeration value="CVD QI Project - Hypertension"/>
          <xsd:enumeration value="Dietetics"/>
          <xsd:enumeration value="HI Health Inequalities Action Plan"/>
          <xsd:enumeration value="IH Criminal Justice"/>
          <xsd:enumeration value="IH Gypsy and traveller"/>
          <xsd:enumeration value="IH Homelessness"/>
          <xsd:enumeration value="IH Refugees &amp; Asylum Seekers"/>
          <xsd:enumeration value="IH Safer Surgeries"/>
          <xsd:enumeration value="PCMW Key Indicators"/>
          <xsd:enumeration value="PCMW Peer Review"/>
          <xsd:enumeration value="PCMW Self Reflection"/>
          <xsd:enumeration value="PCMW System Working"/>
          <xsd:enumeration value="SP CAMHS"/>
          <xsd:enumeration value="SP Competence Framework"/>
          <xsd:enumeration value="SP Core Data Set"/>
          <xsd:enumeration value="SP CYP"/>
          <xsd:enumeration value="SP Financial Wellbeing"/>
          <xsd:enumeration value="SP Financial WB Scoping Review"/>
          <xsd:enumeration value="SP NFfSP"/>
          <xsd:enumeration value="SP Outcomes Framework"/>
          <xsd:enumeration value="SP Quality Standards for Community Assets"/>
          <xsd:enumeration value="SP Warm Wales Evaluation"/>
          <xsd:enumeration value="WH Health &amp; Wellbeing After Pregnancy"/>
          <xsd:enumeration value="WH Contraception After Pregnancy"/>
          <xsd:enumeration value="WH Weight Management After Pregnancy"/>
        </xsd:restriction>
      </xsd:simpleType>
    </xsd:element>
    <xsd:element name="MediaServiceBillingMetadata" ma:index="3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167e674-6a9f-4892-8806-05d2e97a6b2a"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8e8a41ad-8522-457e-916e-ff2a16022778}" ma:internalName="TaxCatchAll" ma:showField="CatchAllData" ma:web="4167e674-6a9f-4892-8806-05d2e97a6b2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75FD833-4165-42C8-B741-E2B083F44150}">
  <ds:schemaRefs>
    <ds:schemaRef ds:uri="2e920aae-e81d-44c3-9bf1-a4827f32e6ee"/>
    <ds:schemaRef ds:uri="4167e674-6a9f-4892-8806-05d2e97a6b2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41A47664-6E2E-442E-BD91-46A31EDF7618}">
  <ds:schemaRefs>
    <ds:schemaRef ds:uri="http://schemas.microsoft.com/sharepoint/v3/contenttype/forms"/>
  </ds:schemaRefs>
</ds:datastoreItem>
</file>

<file path=customXml/itemProps3.xml><?xml version="1.0" encoding="utf-8"?>
<ds:datastoreItem xmlns:ds="http://schemas.openxmlformats.org/officeDocument/2006/customXml" ds:itemID="{E138CCE1-4615-4645-8DE3-2105DCAA0BB3}"/>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Slides>
  <Notes>1</Notes>
  <HiddenSlides>0</HiddenSlide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Sian Evans (Public Health Wales - No. 2 Capital Quarter)</dc:creator>
  <cp:revision>2</cp:revision>
  <dcterms:created xsi:type="dcterms:W3CDTF">2025-05-28T09:18:40Z</dcterms:created>
  <dcterms:modified xsi:type="dcterms:W3CDTF">2026-01-14T14:50:59Z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0x0101003AEF0D0A79E04A4CA437FAEBBC5C41B3</vt:lpwstr>
  </property>
  <property fmtid="{D5CDD505-2E9C-101B-9397-08002B2CF9AE}" pid="3" name="MediaServiceImageTags">
    <vt:lpwstr/>
  </property>
</Properties>
</file>