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handoutMasterIdLst>
    <p:handoutMasterId r:id="rId21"/>
  </p:handoutMasterIdLst>
  <p:sldIdLst>
    <p:sldId id="260" r:id="rId5"/>
    <p:sldId id="263" r:id="rId6"/>
    <p:sldId id="317" r:id="rId7"/>
    <p:sldId id="338" r:id="rId8"/>
    <p:sldId id="326" r:id="rId9"/>
    <p:sldId id="322" r:id="rId10"/>
    <p:sldId id="342" r:id="rId11"/>
    <p:sldId id="341" r:id="rId12"/>
    <p:sldId id="340" r:id="rId13"/>
    <p:sldId id="344" r:id="rId14"/>
    <p:sldId id="319" r:id="rId15"/>
    <p:sldId id="325" r:id="rId16"/>
    <p:sldId id="346" r:id="rId17"/>
    <p:sldId id="347" r:id="rId18"/>
    <p:sldId id="348" r:id="rId1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6F71A6C-8387-FDC8-DE9E-AD2EC1440C8B}" name="Rebecca Williams Howells (Public Health Wales - No. 2 Capital Quarter)" initials="RWH(HWN2CQ" userId="S::Rebecca.WilliamsHowells@wales.nhs.uk::0817a401-6563-49fb-9c29-6aaae8678a1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3882"/>
    <a:srgbClr val="CCFFFF"/>
    <a:srgbClr val="CCECFF"/>
    <a:srgbClr val="F9C402"/>
    <a:srgbClr val="324F82"/>
    <a:srgbClr val="4FB9AB"/>
    <a:srgbClr val="28B8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A7FF93-2D64-4341-B4B2-851E2977FD21}" v="1375" dt="2024-06-11T15:41:33.9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8357"/>
    <p:restoredTop sz="94660"/>
  </p:normalViewPr>
  <p:slideViewPr>
    <p:cSldViewPr snapToGrid="0" snapToObjects="1" showGuides="1">
      <p:cViewPr varScale="1">
        <p:scale>
          <a:sx n="108" d="100"/>
          <a:sy n="108" d="100"/>
        </p:scale>
        <p:origin x="1092" y="10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57C5DD-070E-D746-9CE7-82449A7CCAB3}" type="doc">
      <dgm:prSet loTypeId="urn:microsoft.com/office/officeart/2005/8/layout/list1" loCatId="" qsTypeId="urn:microsoft.com/office/officeart/2005/8/quickstyle/simple4" qsCatId="simple" csTypeId="urn:microsoft.com/office/officeart/2005/8/colors/accent1_2" csCatId="accent1" phldr="1"/>
      <dgm:spPr/>
      <dgm:t>
        <a:bodyPr/>
        <a:lstStyle/>
        <a:p>
          <a:endParaRPr lang="en-GB"/>
        </a:p>
      </dgm:t>
    </dgm:pt>
    <dgm:pt modelId="{1FE7AA91-A872-2144-8109-301030A7F1F5}">
      <dgm:prSet phldrT="[Text]" custT="1"/>
      <dgm:spPr>
        <a:solidFill>
          <a:srgbClr val="002060"/>
        </a:solidFill>
        <a:ln>
          <a:solidFill>
            <a:schemeClr val="accent1">
              <a:lumMod val="50000"/>
            </a:schemeClr>
          </a:solidFill>
        </a:ln>
      </dgm:spPr>
      <dgm:t>
        <a:bodyPr/>
        <a:lstStyle/>
        <a:p>
          <a:r>
            <a:rPr lang="en-GB" sz="1500" dirty="0">
              <a:latin typeface="Arial"/>
              <a:cs typeface="Arial"/>
            </a:rPr>
            <a:t>1. Reflective Motivation</a:t>
          </a:r>
        </a:p>
      </dgm:t>
    </dgm:pt>
    <dgm:pt modelId="{215817E7-CF55-1244-86C7-29413000E70E}" type="parTrans" cxnId="{6DD5142F-239D-504B-9947-F0C06BD1D69F}">
      <dgm:prSet/>
      <dgm:spPr/>
      <dgm:t>
        <a:bodyPr/>
        <a:lstStyle/>
        <a:p>
          <a:endParaRPr lang="en-GB"/>
        </a:p>
      </dgm:t>
    </dgm:pt>
    <dgm:pt modelId="{36DC2D53-1286-CE40-A61A-95235CD0163E}" type="sibTrans" cxnId="{6DD5142F-239D-504B-9947-F0C06BD1D69F}">
      <dgm:prSet/>
      <dgm:spPr/>
      <dgm:t>
        <a:bodyPr/>
        <a:lstStyle/>
        <a:p>
          <a:endParaRPr lang="en-GB"/>
        </a:p>
      </dgm:t>
    </dgm:pt>
    <dgm:pt modelId="{6650C278-96F9-B048-81A8-51805EC66B0F}">
      <dgm:prSet phldrT="[Text]" custT="1"/>
      <dgm:spPr>
        <a:solidFill>
          <a:srgbClr val="203864"/>
        </a:solidFill>
        <a:ln>
          <a:solidFill>
            <a:srgbClr val="203864"/>
          </a:solidFill>
        </a:ln>
      </dgm:spPr>
      <dgm:t>
        <a:bodyPr/>
        <a:lstStyle/>
        <a:p>
          <a:r>
            <a:rPr lang="en-GB" sz="1500" dirty="0">
              <a:latin typeface="Arial"/>
              <a:cs typeface="Arial"/>
            </a:rPr>
            <a:t>2. Psychological Capability</a:t>
          </a:r>
        </a:p>
      </dgm:t>
    </dgm:pt>
    <dgm:pt modelId="{3F73CF27-73EA-B04D-8F24-3BAC5AFB3430}" type="parTrans" cxnId="{D40F30FF-8B02-EE49-A831-01E3415864D7}">
      <dgm:prSet/>
      <dgm:spPr/>
      <dgm:t>
        <a:bodyPr/>
        <a:lstStyle/>
        <a:p>
          <a:endParaRPr lang="en-GB"/>
        </a:p>
      </dgm:t>
    </dgm:pt>
    <dgm:pt modelId="{B2C5B756-2145-BF48-9E19-865F027FE5F2}" type="sibTrans" cxnId="{D40F30FF-8B02-EE49-A831-01E3415864D7}">
      <dgm:prSet/>
      <dgm:spPr/>
      <dgm:t>
        <a:bodyPr/>
        <a:lstStyle/>
        <a:p>
          <a:endParaRPr lang="en-GB"/>
        </a:p>
      </dgm:t>
    </dgm:pt>
    <dgm:pt modelId="{A4103EC2-1E71-854F-923A-0D3D090550DB}">
      <dgm:prSet phldrT="[Text]" custT="1"/>
      <dgm:spPr>
        <a:solidFill>
          <a:srgbClr val="203864"/>
        </a:solidFill>
        <a:ln>
          <a:solidFill>
            <a:srgbClr val="203864"/>
          </a:solidFill>
        </a:ln>
      </dgm:spPr>
      <dgm:t>
        <a:bodyPr/>
        <a:lstStyle/>
        <a:p>
          <a:r>
            <a:rPr lang="en-GB" sz="1500" dirty="0">
              <a:latin typeface="Arial"/>
              <a:cs typeface="Arial"/>
            </a:rPr>
            <a:t>3. Automatic Motivation</a:t>
          </a:r>
        </a:p>
      </dgm:t>
    </dgm:pt>
    <dgm:pt modelId="{D6097E6D-1D90-E444-9661-2B0EB4AB2949}" type="parTrans" cxnId="{125B5896-11CB-D64A-8E23-0E8C665CF616}">
      <dgm:prSet/>
      <dgm:spPr/>
      <dgm:t>
        <a:bodyPr/>
        <a:lstStyle/>
        <a:p>
          <a:endParaRPr lang="en-GB"/>
        </a:p>
      </dgm:t>
    </dgm:pt>
    <dgm:pt modelId="{A2EE3699-3163-D543-863D-D77A932FB288}" type="sibTrans" cxnId="{125B5896-11CB-D64A-8E23-0E8C665CF616}">
      <dgm:prSet/>
      <dgm:spPr/>
      <dgm:t>
        <a:bodyPr/>
        <a:lstStyle/>
        <a:p>
          <a:endParaRPr lang="en-GB"/>
        </a:p>
      </dgm:t>
    </dgm:pt>
    <dgm:pt modelId="{744D0F16-13F4-B649-82F7-9E52D243779A}">
      <dgm:prSet custT="1"/>
      <dgm:spPr>
        <a:solidFill>
          <a:srgbClr val="203864"/>
        </a:solidFill>
        <a:ln>
          <a:solidFill>
            <a:srgbClr val="203864"/>
          </a:solidFill>
        </a:ln>
      </dgm:spPr>
      <dgm:t>
        <a:bodyPr/>
        <a:lstStyle/>
        <a:p>
          <a:r>
            <a:rPr lang="en-GB" sz="1500" dirty="0">
              <a:latin typeface="Arial"/>
              <a:cs typeface="Arial"/>
            </a:rPr>
            <a:t>4. Social Opportunity, Physical Capability</a:t>
          </a:r>
        </a:p>
      </dgm:t>
    </dgm:pt>
    <dgm:pt modelId="{12829490-EEE3-8C4D-A014-39B5F3B32471}" type="parTrans" cxnId="{7BA9E17C-DB07-FC41-AF9F-83E2B7435051}">
      <dgm:prSet/>
      <dgm:spPr/>
      <dgm:t>
        <a:bodyPr/>
        <a:lstStyle/>
        <a:p>
          <a:endParaRPr lang="en-GB"/>
        </a:p>
      </dgm:t>
    </dgm:pt>
    <dgm:pt modelId="{BECB61AD-8548-834F-825A-4BF0DD8AF275}" type="sibTrans" cxnId="{7BA9E17C-DB07-FC41-AF9F-83E2B7435051}">
      <dgm:prSet/>
      <dgm:spPr/>
      <dgm:t>
        <a:bodyPr/>
        <a:lstStyle/>
        <a:p>
          <a:endParaRPr lang="en-GB"/>
        </a:p>
      </dgm:t>
    </dgm:pt>
    <dgm:pt modelId="{F9F48D92-BE4E-B54E-AC58-F7FF6D39CB72}">
      <dgm:prSet custT="1"/>
      <dgm:spPr>
        <a:solidFill>
          <a:srgbClr val="203864"/>
        </a:solidFill>
        <a:ln>
          <a:solidFill>
            <a:srgbClr val="203864"/>
          </a:solidFill>
        </a:ln>
      </dgm:spPr>
      <dgm:t>
        <a:bodyPr/>
        <a:lstStyle/>
        <a:p>
          <a:r>
            <a:rPr lang="en-US" sz="1500" dirty="0">
              <a:latin typeface="Arial"/>
              <a:cs typeface="Arial"/>
            </a:rPr>
            <a:t>5. </a:t>
          </a:r>
          <a:r>
            <a:rPr lang="en-GB" sz="1500" dirty="0">
              <a:latin typeface="Arial"/>
              <a:cs typeface="Arial"/>
            </a:rPr>
            <a:t>Physical Opportunity	</a:t>
          </a:r>
        </a:p>
      </dgm:t>
    </dgm:pt>
    <dgm:pt modelId="{7800406B-B76F-2143-929D-1E416E5F1342}" type="parTrans" cxnId="{1766BAC8-DFF3-8046-B108-96DAB17C03F4}">
      <dgm:prSet/>
      <dgm:spPr/>
      <dgm:t>
        <a:bodyPr/>
        <a:lstStyle/>
        <a:p>
          <a:endParaRPr lang="en-GB"/>
        </a:p>
      </dgm:t>
    </dgm:pt>
    <dgm:pt modelId="{88FCC24C-F60B-304E-85B6-ABC7C444976B}" type="sibTrans" cxnId="{1766BAC8-DFF3-8046-B108-96DAB17C03F4}">
      <dgm:prSet/>
      <dgm:spPr/>
      <dgm:t>
        <a:bodyPr/>
        <a:lstStyle/>
        <a:p>
          <a:endParaRPr lang="en-GB"/>
        </a:p>
      </dgm:t>
    </dgm:pt>
    <dgm:pt modelId="{75C40DC8-FCC4-AE4E-B5EE-0D682EE72F22}" type="pres">
      <dgm:prSet presAssocID="{4857C5DD-070E-D746-9CE7-82449A7CCAB3}" presName="linear" presStyleCnt="0">
        <dgm:presLayoutVars>
          <dgm:dir/>
          <dgm:animLvl val="lvl"/>
          <dgm:resizeHandles val="exact"/>
        </dgm:presLayoutVars>
      </dgm:prSet>
      <dgm:spPr/>
    </dgm:pt>
    <dgm:pt modelId="{49A26220-8265-2F4B-A1C7-E6437971F057}" type="pres">
      <dgm:prSet presAssocID="{1FE7AA91-A872-2144-8109-301030A7F1F5}" presName="parentLin" presStyleCnt="0"/>
      <dgm:spPr/>
    </dgm:pt>
    <dgm:pt modelId="{E03FB130-385F-9645-AF34-17D17506C095}" type="pres">
      <dgm:prSet presAssocID="{1FE7AA91-A872-2144-8109-301030A7F1F5}" presName="parentLeftMargin" presStyleLbl="node1" presStyleIdx="0" presStyleCnt="5"/>
      <dgm:spPr/>
    </dgm:pt>
    <dgm:pt modelId="{CC8FD3B5-7F7B-9B47-B08A-BCAAA38327DD}" type="pres">
      <dgm:prSet presAssocID="{1FE7AA91-A872-2144-8109-301030A7F1F5}" presName="parentText" presStyleLbl="node1" presStyleIdx="0" presStyleCnt="5">
        <dgm:presLayoutVars>
          <dgm:chMax val="0"/>
          <dgm:bulletEnabled val="1"/>
        </dgm:presLayoutVars>
      </dgm:prSet>
      <dgm:spPr/>
    </dgm:pt>
    <dgm:pt modelId="{AC6FF710-E0D0-7843-918C-F99FC06BD545}" type="pres">
      <dgm:prSet presAssocID="{1FE7AA91-A872-2144-8109-301030A7F1F5}" presName="negativeSpace" presStyleCnt="0"/>
      <dgm:spPr/>
    </dgm:pt>
    <dgm:pt modelId="{A6905EAA-CA0B-7E49-BA67-707B4A71D56A}" type="pres">
      <dgm:prSet presAssocID="{1FE7AA91-A872-2144-8109-301030A7F1F5}" presName="childText" presStyleLbl="conFgAcc1" presStyleIdx="0" presStyleCnt="5">
        <dgm:presLayoutVars>
          <dgm:bulletEnabled val="1"/>
        </dgm:presLayoutVars>
      </dgm:prSet>
      <dgm:spPr/>
    </dgm:pt>
    <dgm:pt modelId="{274F4753-E4CC-2448-BDFE-0782006D0F90}" type="pres">
      <dgm:prSet presAssocID="{36DC2D53-1286-CE40-A61A-95235CD0163E}" presName="spaceBetweenRectangles" presStyleCnt="0"/>
      <dgm:spPr/>
    </dgm:pt>
    <dgm:pt modelId="{21D7C8A9-0BB5-8445-8813-2661F7D3BEC9}" type="pres">
      <dgm:prSet presAssocID="{6650C278-96F9-B048-81A8-51805EC66B0F}" presName="parentLin" presStyleCnt="0"/>
      <dgm:spPr/>
    </dgm:pt>
    <dgm:pt modelId="{89D8285C-4E1D-074A-8472-A8B7A8C9121E}" type="pres">
      <dgm:prSet presAssocID="{6650C278-96F9-B048-81A8-51805EC66B0F}" presName="parentLeftMargin" presStyleLbl="node1" presStyleIdx="0" presStyleCnt="5"/>
      <dgm:spPr/>
    </dgm:pt>
    <dgm:pt modelId="{3CE885B9-1FFD-AD4A-AC8F-A590165C8DBB}" type="pres">
      <dgm:prSet presAssocID="{6650C278-96F9-B048-81A8-51805EC66B0F}" presName="parentText" presStyleLbl="node1" presStyleIdx="1" presStyleCnt="5">
        <dgm:presLayoutVars>
          <dgm:chMax val="0"/>
          <dgm:bulletEnabled val="1"/>
        </dgm:presLayoutVars>
      </dgm:prSet>
      <dgm:spPr/>
    </dgm:pt>
    <dgm:pt modelId="{671830AC-57D0-5348-9D3A-0EA1C1E85BA6}" type="pres">
      <dgm:prSet presAssocID="{6650C278-96F9-B048-81A8-51805EC66B0F}" presName="negativeSpace" presStyleCnt="0"/>
      <dgm:spPr/>
    </dgm:pt>
    <dgm:pt modelId="{43AC3DF9-2371-1E46-81D1-36D604443BDC}" type="pres">
      <dgm:prSet presAssocID="{6650C278-96F9-B048-81A8-51805EC66B0F}" presName="childText" presStyleLbl="conFgAcc1" presStyleIdx="1" presStyleCnt="5">
        <dgm:presLayoutVars>
          <dgm:bulletEnabled val="1"/>
        </dgm:presLayoutVars>
      </dgm:prSet>
      <dgm:spPr/>
    </dgm:pt>
    <dgm:pt modelId="{A9D71932-4FDD-474B-800E-3C236F1AAB61}" type="pres">
      <dgm:prSet presAssocID="{B2C5B756-2145-BF48-9E19-865F027FE5F2}" presName="spaceBetweenRectangles" presStyleCnt="0"/>
      <dgm:spPr/>
    </dgm:pt>
    <dgm:pt modelId="{28D8D8B3-4155-4845-B939-BA3BF96DF850}" type="pres">
      <dgm:prSet presAssocID="{A4103EC2-1E71-854F-923A-0D3D090550DB}" presName="parentLin" presStyleCnt="0"/>
      <dgm:spPr/>
    </dgm:pt>
    <dgm:pt modelId="{EE713DE3-46A1-784E-989E-3392F9AE0025}" type="pres">
      <dgm:prSet presAssocID="{A4103EC2-1E71-854F-923A-0D3D090550DB}" presName="parentLeftMargin" presStyleLbl="node1" presStyleIdx="1" presStyleCnt="5"/>
      <dgm:spPr/>
    </dgm:pt>
    <dgm:pt modelId="{7277B5B2-BFFB-BE40-BD9D-CB8818A450B6}" type="pres">
      <dgm:prSet presAssocID="{A4103EC2-1E71-854F-923A-0D3D090550DB}" presName="parentText" presStyleLbl="node1" presStyleIdx="2" presStyleCnt="5">
        <dgm:presLayoutVars>
          <dgm:chMax val="0"/>
          <dgm:bulletEnabled val="1"/>
        </dgm:presLayoutVars>
      </dgm:prSet>
      <dgm:spPr/>
    </dgm:pt>
    <dgm:pt modelId="{2CD77ED7-33D3-F747-BE8D-810A97E1B552}" type="pres">
      <dgm:prSet presAssocID="{A4103EC2-1E71-854F-923A-0D3D090550DB}" presName="negativeSpace" presStyleCnt="0"/>
      <dgm:spPr/>
    </dgm:pt>
    <dgm:pt modelId="{F78E6F66-F7F2-9E40-B864-F1F9E18A35B9}" type="pres">
      <dgm:prSet presAssocID="{A4103EC2-1E71-854F-923A-0D3D090550DB}" presName="childText" presStyleLbl="conFgAcc1" presStyleIdx="2" presStyleCnt="5">
        <dgm:presLayoutVars>
          <dgm:bulletEnabled val="1"/>
        </dgm:presLayoutVars>
      </dgm:prSet>
      <dgm:spPr/>
    </dgm:pt>
    <dgm:pt modelId="{5EC6F57A-7689-2C4F-8022-69D8BBA2EA3D}" type="pres">
      <dgm:prSet presAssocID="{A2EE3699-3163-D543-863D-D77A932FB288}" presName="spaceBetweenRectangles" presStyleCnt="0"/>
      <dgm:spPr/>
    </dgm:pt>
    <dgm:pt modelId="{628D26D6-0B0C-2E4E-81BD-F1997B1CFF26}" type="pres">
      <dgm:prSet presAssocID="{744D0F16-13F4-B649-82F7-9E52D243779A}" presName="parentLin" presStyleCnt="0"/>
      <dgm:spPr/>
    </dgm:pt>
    <dgm:pt modelId="{4DF6EC38-F788-D94B-ADCD-680FD0F840C2}" type="pres">
      <dgm:prSet presAssocID="{744D0F16-13F4-B649-82F7-9E52D243779A}" presName="parentLeftMargin" presStyleLbl="node1" presStyleIdx="2" presStyleCnt="5"/>
      <dgm:spPr/>
    </dgm:pt>
    <dgm:pt modelId="{285F3A22-1DDC-DF4E-8112-2200FFCB440E}" type="pres">
      <dgm:prSet presAssocID="{744D0F16-13F4-B649-82F7-9E52D243779A}" presName="parentText" presStyleLbl="node1" presStyleIdx="3" presStyleCnt="5">
        <dgm:presLayoutVars>
          <dgm:chMax val="0"/>
          <dgm:bulletEnabled val="1"/>
        </dgm:presLayoutVars>
      </dgm:prSet>
      <dgm:spPr/>
    </dgm:pt>
    <dgm:pt modelId="{E9E28100-4438-4349-9F05-6174D904EDE9}" type="pres">
      <dgm:prSet presAssocID="{744D0F16-13F4-B649-82F7-9E52D243779A}" presName="negativeSpace" presStyleCnt="0"/>
      <dgm:spPr/>
    </dgm:pt>
    <dgm:pt modelId="{51E4F50F-E31D-3749-8162-CD0980C3D5C5}" type="pres">
      <dgm:prSet presAssocID="{744D0F16-13F4-B649-82F7-9E52D243779A}" presName="childText" presStyleLbl="conFgAcc1" presStyleIdx="3" presStyleCnt="5">
        <dgm:presLayoutVars>
          <dgm:bulletEnabled val="1"/>
        </dgm:presLayoutVars>
      </dgm:prSet>
      <dgm:spPr/>
    </dgm:pt>
    <dgm:pt modelId="{6F7D01D9-1263-994D-95DF-2D78A801F056}" type="pres">
      <dgm:prSet presAssocID="{BECB61AD-8548-834F-825A-4BF0DD8AF275}" presName="spaceBetweenRectangles" presStyleCnt="0"/>
      <dgm:spPr/>
    </dgm:pt>
    <dgm:pt modelId="{BDC994B0-73F6-414E-B020-74892C0BB58C}" type="pres">
      <dgm:prSet presAssocID="{F9F48D92-BE4E-B54E-AC58-F7FF6D39CB72}" presName="parentLin" presStyleCnt="0"/>
      <dgm:spPr/>
    </dgm:pt>
    <dgm:pt modelId="{E83B4C40-CC35-8A46-A1F8-F96B67CAF3FF}" type="pres">
      <dgm:prSet presAssocID="{F9F48D92-BE4E-B54E-AC58-F7FF6D39CB72}" presName="parentLeftMargin" presStyleLbl="node1" presStyleIdx="3" presStyleCnt="5"/>
      <dgm:spPr/>
    </dgm:pt>
    <dgm:pt modelId="{A54B9E53-6FEC-364B-B8A6-93AA3EF7D06D}" type="pres">
      <dgm:prSet presAssocID="{F9F48D92-BE4E-B54E-AC58-F7FF6D39CB72}" presName="parentText" presStyleLbl="node1" presStyleIdx="4" presStyleCnt="5">
        <dgm:presLayoutVars>
          <dgm:chMax val="0"/>
          <dgm:bulletEnabled val="1"/>
        </dgm:presLayoutVars>
      </dgm:prSet>
      <dgm:spPr/>
    </dgm:pt>
    <dgm:pt modelId="{FC273222-D55C-7542-9687-C32FC2D7C477}" type="pres">
      <dgm:prSet presAssocID="{F9F48D92-BE4E-B54E-AC58-F7FF6D39CB72}" presName="negativeSpace" presStyleCnt="0"/>
      <dgm:spPr/>
    </dgm:pt>
    <dgm:pt modelId="{E6CD2843-4B8C-1D4F-8AA5-CB75BA8592C1}" type="pres">
      <dgm:prSet presAssocID="{F9F48D92-BE4E-B54E-AC58-F7FF6D39CB72}" presName="childText" presStyleLbl="conFgAcc1" presStyleIdx="4" presStyleCnt="5">
        <dgm:presLayoutVars>
          <dgm:bulletEnabled val="1"/>
        </dgm:presLayoutVars>
      </dgm:prSet>
      <dgm:spPr/>
    </dgm:pt>
  </dgm:ptLst>
  <dgm:cxnLst>
    <dgm:cxn modelId="{EF2B310F-399E-4B4A-8983-5A1C48CB85B8}" type="presOf" srcId="{1FE7AA91-A872-2144-8109-301030A7F1F5}" destId="{CC8FD3B5-7F7B-9B47-B08A-BCAAA38327DD}" srcOrd="1" destOrd="0" presId="urn:microsoft.com/office/officeart/2005/8/layout/list1"/>
    <dgm:cxn modelId="{6DD5142F-239D-504B-9947-F0C06BD1D69F}" srcId="{4857C5DD-070E-D746-9CE7-82449A7CCAB3}" destId="{1FE7AA91-A872-2144-8109-301030A7F1F5}" srcOrd="0" destOrd="0" parTransId="{215817E7-CF55-1244-86C7-29413000E70E}" sibTransId="{36DC2D53-1286-CE40-A61A-95235CD0163E}"/>
    <dgm:cxn modelId="{DBFDED5C-32BA-B140-88B4-F81773B448B5}" type="presOf" srcId="{6650C278-96F9-B048-81A8-51805EC66B0F}" destId="{89D8285C-4E1D-074A-8472-A8B7A8C9121E}" srcOrd="0" destOrd="0" presId="urn:microsoft.com/office/officeart/2005/8/layout/list1"/>
    <dgm:cxn modelId="{CA3A385A-4E22-164F-9665-EB6114F27AE1}" type="presOf" srcId="{A4103EC2-1E71-854F-923A-0D3D090550DB}" destId="{7277B5B2-BFFB-BE40-BD9D-CB8818A450B6}" srcOrd="1" destOrd="0" presId="urn:microsoft.com/office/officeart/2005/8/layout/list1"/>
    <dgm:cxn modelId="{7BA9E17C-DB07-FC41-AF9F-83E2B7435051}" srcId="{4857C5DD-070E-D746-9CE7-82449A7CCAB3}" destId="{744D0F16-13F4-B649-82F7-9E52D243779A}" srcOrd="3" destOrd="0" parTransId="{12829490-EEE3-8C4D-A014-39B5F3B32471}" sibTransId="{BECB61AD-8548-834F-825A-4BF0DD8AF275}"/>
    <dgm:cxn modelId="{615F2381-E215-ED4E-B68F-66A75B6803CB}" type="presOf" srcId="{744D0F16-13F4-B649-82F7-9E52D243779A}" destId="{4DF6EC38-F788-D94B-ADCD-680FD0F840C2}" srcOrd="0" destOrd="0" presId="urn:microsoft.com/office/officeart/2005/8/layout/list1"/>
    <dgm:cxn modelId="{125B5896-11CB-D64A-8E23-0E8C665CF616}" srcId="{4857C5DD-070E-D746-9CE7-82449A7CCAB3}" destId="{A4103EC2-1E71-854F-923A-0D3D090550DB}" srcOrd="2" destOrd="0" parTransId="{D6097E6D-1D90-E444-9661-2B0EB4AB2949}" sibTransId="{A2EE3699-3163-D543-863D-D77A932FB288}"/>
    <dgm:cxn modelId="{F5B38A9E-3A0A-CE4F-A111-7DAF3413ADC3}" type="presOf" srcId="{6650C278-96F9-B048-81A8-51805EC66B0F}" destId="{3CE885B9-1FFD-AD4A-AC8F-A590165C8DBB}" srcOrd="1" destOrd="0" presId="urn:microsoft.com/office/officeart/2005/8/layout/list1"/>
    <dgm:cxn modelId="{3943B9A7-BEE7-4B41-83D1-BF1AC9F9047E}" type="presOf" srcId="{4857C5DD-070E-D746-9CE7-82449A7CCAB3}" destId="{75C40DC8-FCC4-AE4E-B5EE-0D682EE72F22}" srcOrd="0" destOrd="0" presId="urn:microsoft.com/office/officeart/2005/8/layout/list1"/>
    <dgm:cxn modelId="{B7FD62A9-CC58-8942-A8BF-586394588329}" type="presOf" srcId="{F9F48D92-BE4E-B54E-AC58-F7FF6D39CB72}" destId="{E83B4C40-CC35-8A46-A1F8-F96B67CAF3FF}" srcOrd="0" destOrd="0" presId="urn:microsoft.com/office/officeart/2005/8/layout/list1"/>
    <dgm:cxn modelId="{44E51BB7-5D29-C640-BD46-6694893EF1ED}" type="presOf" srcId="{A4103EC2-1E71-854F-923A-0D3D090550DB}" destId="{EE713DE3-46A1-784E-989E-3392F9AE0025}" srcOrd="0" destOrd="0" presId="urn:microsoft.com/office/officeart/2005/8/layout/list1"/>
    <dgm:cxn modelId="{F43957C3-C785-2247-A9D0-20737712DFE0}" type="presOf" srcId="{F9F48D92-BE4E-B54E-AC58-F7FF6D39CB72}" destId="{A54B9E53-6FEC-364B-B8A6-93AA3EF7D06D}" srcOrd="1" destOrd="0" presId="urn:microsoft.com/office/officeart/2005/8/layout/list1"/>
    <dgm:cxn modelId="{1766BAC8-DFF3-8046-B108-96DAB17C03F4}" srcId="{4857C5DD-070E-D746-9CE7-82449A7CCAB3}" destId="{F9F48D92-BE4E-B54E-AC58-F7FF6D39CB72}" srcOrd="4" destOrd="0" parTransId="{7800406B-B76F-2143-929D-1E416E5F1342}" sibTransId="{88FCC24C-F60B-304E-85B6-ABC7C444976B}"/>
    <dgm:cxn modelId="{58BE4DFC-C5C2-674E-B5C3-984AC95905EA}" type="presOf" srcId="{1FE7AA91-A872-2144-8109-301030A7F1F5}" destId="{E03FB130-385F-9645-AF34-17D17506C095}" srcOrd="0" destOrd="0" presId="urn:microsoft.com/office/officeart/2005/8/layout/list1"/>
    <dgm:cxn modelId="{645EE1FD-3CEE-6A42-9978-5AA9D03C25D0}" type="presOf" srcId="{744D0F16-13F4-B649-82F7-9E52D243779A}" destId="{285F3A22-1DDC-DF4E-8112-2200FFCB440E}" srcOrd="1" destOrd="0" presId="urn:microsoft.com/office/officeart/2005/8/layout/list1"/>
    <dgm:cxn modelId="{D40F30FF-8B02-EE49-A831-01E3415864D7}" srcId="{4857C5DD-070E-D746-9CE7-82449A7CCAB3}" destId="{6650C278-96F9-B048-81A8-51805EC66B0F}" srcOrd="1" destOrd="0" parTransId="{3F73CF27-73EA-B04D-8F24-3BAC5AFB3430}" sibTransId="{B2C5B756-2145-BF48-9E19-865F027FE5F2}"/>
    <dgm:cxn modelId="{F283C0DA-A958-7D41-85F6-30F20E470032}" type="presParOf" srcId="{75C40DC8-FCC4-AE4E-B5EE-0D682EE72F22}" destId="{49A26220-8265-2F4B-A1C7-E6437971F057}" srcOrd="0" destOrd="0" presId="urn:microsoft.com/office/officeart/2005/8/layout/list1"/>
    <dgm:cxn modelId="{6E33A671-A8D8-1D49-846D-06CED8C75D33}" type="presParOf" srcId="{49A26220-8265-2F4B-A1C7-E6437971F057}" destId="{E03FB130-385F-9645-AF34-17D17506C095}" srcOrd="0" destOrd="0" presId="urn:microsoft.com/office/officeart/2005/8/layout/list1"/>
    <dgm:cxn modelId="{933056EC-FF2D-3046-B8B5-F1E0B12480F9}" type="presParOf" srcId="{49A26220-8265-2F4B-A1C7-E6437971F057}" destId="{CC8FD3B5-7F7B-9B47-B08A-BCAAA38327DD}" srcOrd="1" destOrd="0" presId="urn:microsoft.com/office/officeart/2005/8/layout/list1"/>
    <dgm:cxn modelId="{23A1900E-0AF7-DE4E-A8B4-D989A2891A86}" type="presParOf" srcId="{75C40DC8-FCC4-AE4E-B5EE-0D682EE72F22}" destId="{AC6FF710-E0D0-7843-918C-F99FC06BD545}" srcOrd="1" destOrd="0" presId="urn:microsoft.com/office/officeart/2005/8/layout/list1"/>
    <dgm:cxn modelId="{AB4367EA-551C-8D4E-AC46-9676E03E0E25}" type="presParOf" srcId="{75C40DC8-FCC4-AE4E-B5EE-0D682EE72F22}" destId="{A6905EAA-CA0B-7E49-BA67-707B4A71D56A}" srcOrd="2" destOrd="0" presId="urn:microsoft.com/office/officeart/2005/8/layout/list1"/>
    <dgm:cxn modelId="{48DF8FFE-BD9C-5048-89DE-E827A3F66DDC}" type="presParOf" srcId="{75C40DC8-FCC4-AE4E-B5EE-0D682EE72F22}" destId="{274F4753-E4CC-2448-BDFE-0782006D0F90}" srcOrd="3" destOrd="0" presId="urn:microsoft.com/office/officeart/2005/8/layout/list1"/>
    <dgm:cxn modelId="{A20EC051-900D-2341-BAEE-66F6B5FB3158}" type="presParOf" srcId="{75C40DC8-FCC4-AE4E-B5EE-0D682EE72F22}" destId="{21D7C8A9-0BB5-8445-8813-2661F7D3BEC9}" srcOrd="4" destOrd="0" presId="urn:microsoft.com/office/officeart/2005/8/layout/list1"/>
    <dgm:cxn modelId="{CDC6DC2F-DFD0-514B-9A2A-8C38D57E123F}" type="presParOf" srcId="{21D7C8A9-0BB5-8445-8813-2661F7D3BEC9}" destId="{89D8285C-4E1D-074A-8472-A8B7A8C9121E}" srcOrd="0" destOrd="0" presId="urn:microsoft.com/office/officeart/2005/8/layout/list1"/>
    <dgm:cxn modelId="{5B95A65B-2888-B040-BDE5-AC34B9C5B6D7}" type="presParOf" srcId="{21D7C8A9-0BB5-8445-8813-2661F7D3BEC9}" destId="{3CE885B9-1FFD-AD4A-AC8F-A590165C8DBB}" srcOrd="1" destOrd="0" presId="urn:microsoft.com/office/officeart/2005/8/layout/list1"/>
    <dgm:cxn modelId="{D9CC8923-210D-0B45-B7F8-6D82209E9330}" type="presParOf" srcId="{75C40DC8-FCC4-AE4E-B5EE-0D682EE72F22}" destId="{671830AC-57D0-5348-9D3A-0EA1C1E85BA6}" srcOrd="5" destOrd="0" presId="urn:microsoft.com/office/officeart/2005/8/layout/list1"/>
    <dgm:cxn modelId="{7F6B4DCF-ADBF-8944-9995-53FC4B446505}" type="presParOf" srcId="{75C40DC8-FCC4-AE4E-B5EE-0D682EE72F22}" destId="{43AC3DF9-2371-1E46-81D1-36D604443BDC}" srcOrd="6" destOrd="0" presId="urn:microsoft.com/office/officeart/2005/8/layout/list1"/>
    <dgm:cxn modelId="{42799FDA-4850-6E41-97BB-90C31D4904BB}" type="presParOf" srcId="{75C40DC8-FCC4-AE4E-B5EE-0D682EE72F22}" destId="{A9D71932-4FDD-474B-800E-3C236F1AAB61}" srcOrd="7" destOrd="0" presId="urn:microsoft.com/office/officeart/2005/8/layout/list1"/>
    <dgm:cxn modelId="{DB476C65-1889-2E43-B156-68A1BF59C100}" type="presParOf" srcId="{75C40DC8-FCC4-AE4E-B5EE-0D682EE72F22}" destId="{28D8D8B3-4155-4845-B939-BA3BF96DF850}" srcOrd="8" destOrd="0" presId="urn:microsoft.com/office/officeart/2005/8/layout/list1"/>
    <dgm:cxn modelId="{E1467AC6-C46A-194F-B67D-59ED00B270AF}" type="presParOf" srcId="{28D8D8B3-4155-4845-B939-BA3BF96DF850}" destId="{EE713DE3-46A1-784E-989E-3392F9AE0025}" srcOrd="0" destOrd="0" presId="urn:microsoft.com/office/officeart/2005/8/layout/list1"/>
    <dgm:cxn modelId="{CE8FCC86-04BB-A94B-9CB3-68B6DAD9A115}" type="presParOf" srcId="{28D8D8B3-4155-4845-B939-BA3BF96DF850}" destId="{7277B5B2-BFFB-BE40-BD9D-CB8818A450B6}" srcOrd="1" destOrd="0" presId="urn:microsoft.com/office/officeart/2005/8/layout/list1"/>
    <dgm:cxn modelId="{A8F0FA51-DD56-1C46-98D3-87DAD39D3964}" type="presParOf" srcId="{75C40DC8-FCC4-AE4E-B5EE-0D682EE72F22}" destId="{2CD77ED7-33D3-F747-BE8D-810A97E1B552}" srcOrd="9" destOrd="0" presId="urn:microsoft.com/office/officeart/2005/8/layout/list1"/>
    <dgm:cxn modelId="{ED73617B-B418-6C43-A01E-9294F82E7AC1}" type="presParOf" srcId="{75C40DC8-FCC4-AE4E-B5EE-0D682EE72F22}" destId="{F78E6F66-F7F2-9E40-B864-F1F9E18A35B9}" srcOrd="10" destOrd="0" presId="urn:microsoft.com/office/officeart/2005/8/layout/list1"/>
    <dgm:cxn modelId="{BF71A4E8-17F0-F040-B894-029C63374276}" type="presParOf" srcId="{75C40DC8-FCC4-AE4E-B5EE-0D682EE72F22}" destId="{5EC6F57A-7689-2C4F-8022-69D8BBA2EA3D}" srcOrd="11" destOrd="0" presId="urn:microsoft.com/office/officeart/2005/8/layout/list1"/>
    <dgm:cxn modelId="{9E86EB72-C99D-594D-8955-6103815BC22E}" type="presParOf" srcId="{75C40DC8-FCC4-AE4E-B5EE-0D682EE72F22}" destId="{628D26D6-0B0C-2E4E-81BD-F1997B1CFF26}" srcOrd="12" destOrd="0" presId="urn:microsoft.com/office/officeart/2005/8/layout/list1"/>
    <dgm:cxn modelId="{8A0B7EDB-73D6-9442-B0E3-A76D03180F01}" type="presParOf" srcId="{628D26D6-0B0C-2E4E-81BD-F1997B1CFF26}" destId="{4DF6EC38-F788-D94B-ADCD-680FD0F840C2}" srcOrd="0" destOrd="0" presId="urn:microsoft.com/office/officeart/2005/8/layout/list1"/>
    <dgm:cxn modelId="{45865E9C-68D6-2B4C-98D3-8D5B46DF6485}" type="presParOf" srcId="{628D26D6-0B0C-2E4E-81BD-F1997B1CFF26}" destId="{285F3A22-1DDC-DF4E-8112-2200FFCB440E}" srcOrd="1" destOrd="0" presId="urn:microsoft.com/office/officeart/2005/8/layout/list1"/>
    <dgm:cxn modelId="{C195CC3E-080E-F84D-92C2-4A44A4E8BA5C}" type="presParOf" srcId="{75C40DC8-FCC4-AE4E-B5EE-0D682EE72F22}" destId="{E9E28100-4438-4349-9F05-6174D904EDE9}" srcOrd="13" destOrd="0" presId="urn:microsoft.com/office/officeart/2005/8/layout/list1"/>
    <dgm:cxn modelId="{13A7C90C-4609-7745-816B-8B5A0BB60624}" type="presParOf" srcId="{75C40DC8-FCC4-AE4E-B5EE-0D682EE72F22}" destId="{51E4F50F-E31D-3749-8162-CD0980C3D5C5}" srcOrd="14" destOrd="0" presId="urn:microsoft.com/office/officeart/2005/8/layout/list1"/>
    <dgm:cxn modelId="{50163E32-16FA-5C49-96EF-1296B3854FB1}" type="presParOf" srcId="{75C40DC8-FCC4-AE4E-B5EE-0D682EE72F22}" destId="{6F7D01D9-1263-994D-95DF-2D78A801F056}" srcOrd="15" destOrd="0" presId="urn:microsoft.com/office/officeart/2005/8/layout/list1"/>
    <dgm:cxn modelId="{15C4C551-7A2A-254E-9E33-F9913850FB19}" type="presParOf" srcId="{75C40DC8-FCC4-AE4E-B5EE-0D682EE72F22}" destId="{BDC994B0-73F6-414E-B020-74892C0BB58C}" srcOrd="16" destOrd="0" presId="urn:microsoft.com/office/officeart/2005/8/layout/list1"/>
    <dgm:cxn modelId="{47EE583C-48B7-C24D-8A83-91329F6073CC}" type="presParOf" srcId="{BDC994B0-73F6-414E-B020-74892C0BB58C}" destId="{E83B4C40-CC35-8A46-A1F8-F96B67CAF3FF}" srcOrd="0" destOrd="0" presId="urn:microsoft.com/office/officeart/2005/8/layout/list1"/>
    <dgm:cxn modelId="{BCAB9133-EA0C-EB43-AB05-98E379953DD1}" type="presParOf" srcId="{BDC994B0-73F6-414E-B020-74892C0BB58C}" destId="{A54B9E53-6FEC-364B-B8A6-93AA3EF7D06D}" srcOrd="1" destOrd="0" presId="urn:microsoft.com/office/officeart/2005/8/layout/list1"/>
    <dgm:cxn modelId="{5D30FEDE-C4B4-B749-A82D-8E585240FAE3}" type="presParOf" srcId="{75C40DC8-FCC4-AE4E-B5EE-0D682EE72F22}" destId="{FC273222-D55C-7542-9687-C32FC2D7C477}" srcOrd="17" destOrd="0" presId="urn:microsoft.com/office/officeart/2005/8/layout/list1"/>
    <dgm:cxn modelId="{7E7C3386-67CE-A640-94E9-AB9268DBF5E1}" type="presParOf" srcId="{75C40DC8-FCC4-AE4E-B5EE-0D682EE72F22}" destId="{E6CD2843-4B8C-1D4F-8AA5-CB75BA8592C1}"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57C5DD-070E-D746-9CE7-82449A7CCAB3}" type="doc">
      <dgm:prSet loTypeId="urn:microsoft.com/office/officeart/2005/8/layout/list1" loCatId="" qsTypeId="urn:microsoft.com/office/officeart/2005/8/quickstyle/simple4" qsCatId="simple" csTypeId="urn:microsoft.com/office/officeart/2005/8/colors/accent1_2" csCatId="accent1" phldr="1"/>
      <dgm:spPr/>
      <dgm:t>
        <a:bodyPr/>
        <a:lstStyle/>
        <a:p>
          <a:endParaRPr lang="en-GB"/>
        </a:p>
      </dgm:t>
    </dgm:pt>
    <dgm:pt modelId="{1FE7AA91-A872-2144-8109-301030A7F1F5}">
      <dgm:prSet phldrT="[Text]"/>
      <dgm:spPr>
        <a:solidFill>
          <a:srgbClr val="002060"/>
        </a:solidFill>
        <a:ln>
          <a:solidFill>
            <a:schemeClr val="accent1">
              <a:lumMod val="50000"/>
            </a:schemeClr>
          </a:solidFill>
        </a:ln>
      </dgm:spPr>
      <dgm:t>
        <a:bodyPr/>
        <a:lstStyle/>
        <a:p>
          <a:r>
            <a:rPr lang="en-GB" dirty="0">
              <a:latin typeface="Arial"/>
              <a:cs typeface="Arial"/>
            </a:rPr>
            <a:t>1. Psychological Capability</a:t>
          </a:r>
        </a:p>
      </dgm:t>
    </dgm:pt>
    <dgm:pt modelId="{215817E7-CF55-1244-86C7-29413000E70E}" type="parTrans" cxnId="{6DD5142F-239D-504B-9947-F0C06BD1D69F}">
      <dgm:prSet/>
      <dgm:spPr/>
      <dgm:t>
        <a:bodyPr/>
        <a:lstStyle/>
        <a:p>
          <a:endParaRPr lang="en-GB"/>
        </a:p>
      </dgm:t>
    </dgm:pt>
    <dgm:pt modelId="{36DC2D53-1286-CE40-A61A-95235CD0163E}" type="sibTrans" cxnId="{6DD5142F-239D-504B-9947-F0C06BD1D69F}">
      <dgm:prSet/>
      <dgm:spPr/>
      <dgm:t>
        <a:bodyPr/>
        <a:lstStyle/>
        <a:p>
          <a:endParaRPr lang="en-GB"/>
        </a:p>
      </dgm:t>
    </dgm:pt>
    <dgm:pt modelId="{6650C278-96F9-B048-81A8-51805EC66B0F}">
      <dgm:prSet phldrT="[Text]"/>
      <dgm:spPr>
        <a:solidFill>
          <a:srgbClr val="203864"/>
        </a:solidFill>
        <a:ln>
          <a:solidFill>
            <a:srgbClr val="203864"/>
          </a:solidFill>
        </a:ln>
      </dgm:spPr>
      <dgm:t>
        <a:bodyPr/>
        <a:lstStyle/>
        <a:p>
          <a:r>
            <a:rPr lang="en-GB" dirty="0">
              <a:latin typeface="Arial"/>
              <a:cs typeface="Arial"/>
            </a:rPr>
            <a:t>2. Reflective Motivation</a:t>
          </a:r>
        </a:p>
      </dgm:t>
    </dgm:pt>
    <dgm:pt modelId="{3F73CF27-73EA-B04D-8F24-3BAC5AFB3430}" type="parTrans" cxnId="{D40F30FF-8B02-EE49-A831-01E3415864D7}">
      <dgm:prSet/>
      <dgm:spPr/>
      <dgm:t>
        <a:bodyPr/>
        <a:lstStyle/>
        <a:p>
          <a:endParaRPr lang="en-GB"/>
        </a:p>
      </dgm:t>
    </dgm:pt>
    <dgm:pt modelId="{B2C5B756-2145-BF48-9E19-865F027FE5F2}" type="sibTrans" cxnId="{D40F30FF-8B02-EE49-A831-01E3415864D7}">
      <dgm:prSet/>
      <dgm:spPr/>
      <dgm:t>
        <a:bodyPr/>
        <a:lstStyle/>
        <a:p>
          <a:endParaRPr lang="en-GB"/>
        </a:p>
      </dgm:t>
    </dgm:pt>
    <dgm:pt modelId="{A4103EC2-1E71-854F-923A-0D3D090550DB}">
      <dgm:prSet phldrT="[Text]"/>
      <dgm:spPr>
        <a:solidFill>
          <a:srgbClr val="203864"/>
        </a:solidFill>
        <a:ln>
          <a:solidFill>
            <a:srgbClr val="203864"/>
          </a:solidFill>
        </a:ln>
      </dgm:spPr>
      <dgm:t>
        <a:bodyPr/>
        <a:lstStyle/>
        <a:p>
          <a:r>
            <a:rPr lang="en-GB" dirty="0">
              <a:latin typeface="Arial"/>
              <a:cs typeface="Arial"/>
            </a:rPr>
            <a:t>3. Social Opportunity</a:t>
          </a:r>
        </a:p>
      </dgm:t>
    </dgm:pt>
    <dgm:pt modelId="{D6097E6D-1D90-E444-9661-2B0EB4AB2949}" type="parTrans" cxnId="{125B5896-11CB-D64A-8E23-0E8C665CF616}">
      <dgm:prSet/>
      <dgm:spPr/>
      <dgm:t>
        <a:bodyPr/>
        <a:lstStyle/>
        <a:p>
          <a:endParaRPr lang="en-GB"/>
        </a:p>
      </dgm:t>
    </dgm:pt>
    <dgm:pt modelId="{A2EE3699-3163-D543-863D-D77A932FB288}" type="sibTrans" cxnId="{125B5896-11CB-D64A-8E23-0E8C665CF616}">
      <dgm:prSet/>
      <dgm:spPr/>
      <dgm:t>
        <a:bodyPr/>
        <a:lstStyle/>
        <a:p>
          <a:endParaRPr lang="en-GB"/>
        </a:p>
      </dgm:t>
    </dgm:pt>
    <dgm:pt modelId="{744D0F16-13F4-B649-82F7-9E52D243779A}">
      <dgm:prSet/>
      <dgm:spPr>
        <a:solidFill>
          <a:srgbClr val="203864"/>
        </a:solidFill>
        <a:ln>
          <a:solidFill>
            <a:srgbClr val="203864"/>
          </a:solidFill>
        </a:ln>
      </dgm:spPr>
      <dgm:t>
        <a:bodyPr/>
        <a:lstStyle/>
        <a:p>
          <a:r>
            <a:rPr lang="en-GB" dirty="0">
              <a:latin typeface="Arial"/>
              <a:cs typeface="Arial"/>
            </a:rPr>
            <a:t>4. Physical Opportunity</a:t>
          </a:r>
        </a:p>
      </dgm:t>
    </dgm:pt>
    <dgm:pt modelId="{12829490-EEE3-8C4D-A014-39B5F3B32471}" type="parTrans" cxnId="{7BA9E17C-DB07-FC41-AF9F-83E2B7435051}">
      <dgm:prSet/>
      <dgm:spPr/>
      <dgm:t>
        <a:bodyPr/>
        <a:lstStyle/>
        <a:p>
          <a:endParaRPr lang="en-GB"/>
        </a:p>
      </dgm:t>
    </dgm:pt>
    <dgm:pt modelId="{BECB61AD-8548-834F-825A-4BF0DD8AF275}" type="sibTrans" cxnId="{7BA9E17C-DB07-FC41-AF9F-83E2B7435051}">
      <dgm:prSet/>
      <dgm:spPr/>
      <dgm:t>
        <a:bodyPr/>
        <a:lstStyle/>
        <a:p>
          <a:endParaRPr lang="en-GB"/>
        </a:p>
      </dgm:t>
    </dgm:pt>
    <dgm:pt modelId="{F9F48D92-BE4E-B54E-AC58-F7FF6D39CB72}">
      <dgm:prSet/>
      <dgm:spPr>
        <a:solidFill>
          <a:srgbClr val="203864"/>
        </a:solidFill>
        <a:ln>
          <a:solidFill>
            <a:srgbClr val="203864"/>
          </a:solidFill>
        </a:ln>
      </dgm:spPr>
      <dgm:t>
        <a:bodyPr/>
        <a:lstStyle/>
        <a:p>
          <a:r>
            <a:rPr lang="en-US" dirty="0">
              <a:latin typeface="Arial"/>
              <a:cs typeface="Arial"/>
            </a:rPr>
            <a:t>5. A</a:t>
          </a:r>
          <a:r>
            <a:rPr lang="en-GB" dirty="0">
              <a:latin typeface="Arial"/>
              <a:cs typeface="Arial"/>
            </a:rPr>
            <a:t>utomatic Motivation	</a:t>
          </a:r>
        </a:p>
      </dgm:t>
    </dgm:pt>
    <dgm:pt modelId="{7800406B-B76F-2143-929D-1E416E5F1342}" type="parTrans" cxnId="{1766BAC8-DFF3-8046-B108-96DAB17C03F4}">
      <dgm:prSet/>
      <dgm:spPr/>
      <dgm:t>
        <a:bodyPr/>
        <a:lstStyle/>
        <a:p>
          <a:endParaRPr lang="en-GB"/>
        </a:p>
      </dgm:t>
    </dgm:pt>
    <dgm:pt modelId="{88FCC24C-F60B-304E-85B6-ABC7C444976B}" type="sibTrans" cxnId="{1766BAC8-DFF3-8046-B108-96DAB17C03F4}">
      <dgm:prSet/>
      <dgm:spPr/>
      <dgm:t>
        <a:bodyPr/>
        <a:lstStyle/>
        <a:p>
          <a:endParaRPr lang="en-GB"/>
        </a:p>
      </dgm:t>
    </dgm:pt>
    <dgm:pt modelId="{115C5E2F-F671-DA4E-80F2-FC2BEC7C8621}">
      <dgm:prSet/>
      <dgm:spPr>
        <a:solidFill>
          <a:srgbClr val="203864"/>
        </a:solidFill>
        <a:ln>
          <a:solidFill>
            <a:srgbClr val="203864"/>
          </a:solidFill>
        </a:ln>
      </dgm:spPr>
      <dgm:t>
        <a:bodyPr/>
        <a:lstStyle/>
        <a:p>
          <a:r>
            <a:rPr lang="en-GB" dirty="0">
              <a:latin typeface="Arial"/>
              <a:cs typeface="Arial"/>
            </a:rPr>
            <a:t>6. Physical Capability</a:t>
          </a:r>
        </a:p>
      </dgm:t>
    </dgm:pt>
    <dgm:pt modelId="{FC5539AB-31BE-B147-B333-A4A0ED2AE258}" type="parTrans" cxnId="{ACBFE39F-FBB8-D44B-9D78-8005CE2BA6D1}">
      <dgm:prSet/>
      <dgm:spPr/>
      <dgm:t>
        <a:bodyPr/>
        <a:lstStyle/>
        <a:p>
          <a:endParaRPr lang="en-GB"/>
        </a:p>
      </dgm:t>
    </dgm:pt>
    <dgm:pt modelId="{9AB037C8-07D6-1042-93DC-A445A19FBDF5}" type="sibTrans" cxnId="{ACBFE39F-FBB8-D44B-9D78-8005CE2BA6D1}">
      <dgm:prSet/>
      <dgm:spPr/>
      <dgm:t>
        <a:bodyPr/>
        <a:lstStyle/>
        <a:p>
          <a:endParaRPr lang="en-GB"/>
        </a:p>
      </dgm:t>
    </dgm:pt>
    <dgm:pt modelId="{75C40DC8-FCC4-AE4E-B5EE-0D682EE72F22}" type="pres">
      <dgm:prSet presAssocID="{4857C5DD-070E-D746-9CE7-82449A7CCAB3}" presName="linear" presStyleCnt="0">
        <dgm:presLayoutVars>
          <dgm:dir/>
          <dgm:animLvl val="lvl"/>
          <dgm:resizeHandles val="exact"/>
        </dgm:presLayoutVars>
      </dgm:prSet>
      <dgm:spPr/>
    </dgm:pt>
    <dgm:pt modelId="{49A26220-8265-2F4B-A1C7-E6437971F057}" type="pres">
      <dgm:prSet presAssocID="{1FE7AA91-A872-2144-8109-301030A7F1F5}" presName="parentLin" presStyleCnt="0"/>
      <dgm:spPr/>
    </dgm:pt>
    <dgm:pt modelId="{E03FB130-385F-9645-AF34-17D17506C095}" type="pres">
      <dgm:prSet presAssocID="{1FE7AA91-A872-2144-8109-301030A7F1F5}" presName="parentLeftMargin" presStyleLbl="node1" presStyleIdx="0" presStyleCnt="6"/>
      <dgm:spPr/>
    </dgm:pt>
    <dgm:pt modelId="{CC8FD3B5-7F7B-9B47-B08A-BCAAA38327DD}" type="pres">
      <dgm:prSet presAssocID="{1FE7AA91-A872-2144-8109-301030A7F1F5}" presName="parentText" presStyleLbl="node1" presStyleIdx="0" presStyleCnt="6">
        <dgm:presLayoutVars>
          <dgm:chMax val="0"/>
          <dgm:bulletEnabled val="1"/>
        </dgm:presLayoutVars>
      </dgm:prSet>
      <dgm:spPr/>
    </dgm:pt>
    <dgm:pt modelId="{AC6FF710-E0D0-7843-918C-F99FC06BD545}" type="pres">
      <dgm:prSet presAssocID="{1FE7AA91-A872-2144-8109-301030A7F1F5}" presName="negativeSpace" presStyleCnt="0"/>
      <dgm:spPr/>
    </dgm:pt>
    <dgm:pt modelId="{A6905EAA-CA0B-7E49-BA67-707B4A71D56A}" type="pres">
      <dgm:prSet presAssocID="{1FE7AA91-A872-2144-8109-301030A7F1F5}" presName="childText" presStyleLbl="conFgAcc1" presStyleIdx="0" presStyleCnt="6" custLinFactY="17243" custLinFactNeighborX="6238" custLinFactNeighborY="100000">
        <dgm:presLayoutVars>
          <dgm:bulletEnabled val="1"/>
        </dgm:presLayoutVars>
      </dgm:prSet>
      <dgm:spPr/>
    </dgm:pt>
    <dgm:pt modelId="{274F4753-E4CC-2448-BDFE-0782006D0F90}" type="pres">
      <dgm:prSet presAssocID="{36DC2D53-1286-CE40-A61A-95235CD0163E}" presName="spaceBetweenRectangles" presStyleCnt="0"/>
      <dgm:spPr/>
    </dgm:pt>
    <dgm:pt modelId="{21D7C8A9-0BB5-8445-8813-2661F7D3BEC9}" type="pres">
      <dgm:prSet presAssocID="{6650C278-96F9-B048-81A8-51805EC66B0F}" presName="parentLin" presStyleCnt="0"/>
      <dgm:spPr/>
    </dgm:pt>
    <dgm:pt modelId="{89D8285C-4E1D-074A-8472-A8B7A8C9121E}" type="pres">
      <dgm:prSet presAssocID="{6650C278-96F9-B048-81A8-51805EC66B0F}" presName="parentLeftMargin" presStyleLbl="node1" presStyleIdx="0" presStyleCnt="6"/>
      <dgm:spPr/>
    </dgm:pt>
    <dgm:pt modelId="{3CE885B9-1FFD-AD4A-AC8F-A590165C8DBB}" type="pres">
      <dgm:prSet presAssocID="{6650C278-96F9-B048-81A8-51805EC66B0F}" presName="parentText" presStyleLbl="node1" presStyleIdx="1" presStyleCnt="6">
        <dgm:presLayoutVars>
          <dgm:chMax val="0"/>
          <dgm:bulletEnabled val="1"/>
        </dgm:presLayoutVars>
      </dgm:prSet>
      <dgm:spPr/>
    </dgm:pt>
    <dgm:pt modelId="{671830AC-57D0-5348-9D3A-0EA1C1E85BA6}" type="pres">
      <dgm:prSet presAssocID="{6650C278-96F9-B048-81A8-51805EC66B0F}" presName="negativeSpace" presStyleCnt="0"/>
      <dgm:spPr/>
    </dgm:pt>
    <dgm:pt modelId="{43AC3DF9-2371-1E46-81D1-36D604443BDC}" type="pres">
      <dgm:prSet presAssocID="{6650C278-96F9-B048-81A8-51805EC66B0F}" presName="childText" presStyleLbl="conFgAcc1" presStyleIdx="1" presStyleCnt="6">
        <dgm:presLayoutVars>
          <dgm:bulletEnabled val="1"/>
        </dgm:presLayoutVars>
      </dgm:prSet>
      <dgm:spPr/>
    </dgm:pt>
    <dgm:pt modelId="{A9D71932-4FDD-474B-800E-3C236F1AAB61}" type="pres">
      <dgm:prSet presAssocID="{B2C5B756-2145-BF48-9E19-865F027FE5F2}" presName="spaceBetweenRectangles" presStyleCnt="0"/>
      <dgm:spPr/>
    </dgm:pt>
    <dgm:pt modelId="{28D8D8B3-4155-4845-B939-BA3BF96DF850}" type="pres">
      <dgm:prSet presAssocID="{A4103EC2-1E71-854F-923A-0D3D090550DB}" presName="parentLin" presStyleCnt="0"/>
      <dgm:spPr/>
    </dgm:pt>
    <dgm:pt modelId="{EE713DE3-46A1-784E-989E-3392F9AE0025}" type="pres">
      <dgm:prSet presAssocID="{A4103EC2-1E71-854F-923A-0D3D090550DB}" presName="parentLeftMargin" presStyleLbl="node1" presStyleIdx="1" presStyleCnt="6"/>
      <dgm:spPr/>
    </dgm:pt>
    <dgm:pt modelId="{7277B5B2-BFFB-BE40-BD9D-CB8818A450B6}" type="pres">
      <dgm:prSet presAssocID="{A4103EC2-1E71-854F-923A-0D3D090550DB}" presName="parentText" presStyleLbl="node1" presStyleIdx="2" presStyleCnt="6">
        <dgm:presLayoutVars>
          <dgm:chMax val="0"/>
          <dgm:bulletEnabled val="1"/>
        </dgm:presLayoutVars>
      </dgm:prSet>
      <dgm:spPr/>
    </dgm:pt>
    <dgm:pt modelId="{2CD77ED7-33D3-F747-BE8D-810A97E1B552}" type="pres">
      <dgm:prSet presAssocID="{A4103EC2-1E71-854F-923A-0D3D090550DB}" presName="negativeSpace" presStyleCnt="0"/>
      <dgm:spPr/>
    </dgm:pt>
    <dgm:pt modelId="{F78E6F66-F7F2-9E40-B864-F1F9E18A35B9}" type="pres">
      <dgm:prSet presAssocID="{A4103EC2-1E71-854F-923A-0D3D090550DB}" presName="childText" presStyleLbl="conFgAcc1" presStyleIdx="2" presStyleCnt="6">
        <dgm:presLayoutVars>
          <dgm:bulletEnabled val="1"/>
        </dgm:presLayoutVars>
      </dgm:prSet>
      <dgm:spPr/>
    </dgm:pt>
    <dgm:pt modelId="{5EC6F57A-7689-2C4F-8022-69D8BBA2EA3D}" type="pres">
      <dgm:prSet presAssocID="{A2EE3699-3163-D543-863D-D77A932FB288}" presName="spaceBetweenRectangles" presStyleCnt="0"/>
      <dgm:spPr/>
    </dgm:pt>
    <dgm:pt modelId="{628D26D6-0B0C-2E4E-81BD-F1997B1CFF26}" type="pres">
      <dgm:prSet presAssocID="{744D0F16-13F4-B649-82F7-9E52D243779A}" presName="parentLin" presStyleCnt="0"/>
      <dgm:spPr/>
    </dgm:pt>
    <dgm:pt modelId="{4DF6EC38-F788-D94B-ADCD-680FD0F840C2}" type="pres">
      <dgm:prSet presAssocID="{744D0F16-13F4-B649-82F7-9E52D243779A}" presName="parentLeftMargin" presStyleLbl="node1" presStyleIdx="2" presStyleCnt="6"/>
      <dgm:spPr/>
    </dgm:pt>
    <dgm:pt modelId="{285F3A22-1DDC-DF4E-8112-2200FFCB440E}" type="pres">
      <dgm:prSet presAssocID="{744D0F16-13F4-B649-82F7-9E52D243779A}" presName="parentText" presStyleLbl="node1" presStyleIdx="3" presStyleCnt="6">
        <dgm:presLayoutVars>
          <dgm:chMax val="0"/>
          <dgm:bulletEnabled val="1"/>
        </dgm:presLayoutVars>
      </dgm:prSet>
      <dgm:spPr/>
    </dgm:pt>
    <dgm:pt modelId="{E9E28100-4438-4349-9F05-6174D904EDE9}" type="pres">
      <dgm:prSet presAssocID="{744D0F16-13F4-B649-82F7-9E52D243779A}" presName="negativeSpace" presStyleCnt="0"/>
      <dgm:spPr/>
    </dgm:pt>
    <dgm:pt modelId="{51E4F50F-E31D-3749-8162-CD0980C3D5C5}" type="pres">
      <dgm:prSet presAssocID="{744D0F16-13F4-B649-82F7-9E52D243779A}" presName="childText" presStyleLbl="conFgAcc1" presStyleIdx="3" presStyleCnt="6">
        <dgm:presLayoutVars>
          <dgm:bulletEnabled val="1"/>
        </dgm:presLayoutVars>
      </dgm:prSet>
      <dgm:spPr/>
    </dgm:pt>
    <dgm:pt modelId="{6F7D01D9-1263-994D-95DF-2D78A801F056}" type="pres">
      <dgm:prSet presAssocID="{BECB61AD-8548-834F-825A-4BF0DD8AF275}" presName="spaceBetweenRectangles" presStyleCnt="0"/>
      <dgm:spPr/>
    </dgm:pt>
    <dgm:pt modelId="{BDC994B0-73F6-414E-B020-74892C0BB58C}" type="pres">
      <dgm:prSet presAssocID="{F9F48D92-BE4E-B54E-AC58-F7FF6D39CB72}" presName="parentLin" presStyleCnt="0"/>
      <dgm:spPr/>
    </dgm:pt>
    <dgm:pt modelId="{E83B4C40-CC35-8A46-A1F8-F96B67CAF3FF}" type="pres">
      <dgm:prSet presAssocID="{F9F48D92-BE4E-B54E-AC58-F7FF6D39CB72}" presName="parentLeftMargin" presStyleLbl="node1" presStyleIdx="3" presStyleCnt="6"/>
      <dgm:spPr/>
    </dgm:pt>
    <dgm:pt modelId="{A54B9E53-6FEC-364B-B8A6-93AA3EF7D06D}" type="pres">
      <dgm:prSet presAssocID="{F9F48D92-BE4E-B54E-AC58-F7FF6D39CB72}" presName="parentText" presStyleLbl="node1" presStyleIdx="4" presStyleCnt="6">
        <dgm:presLayoutVars>
          <dgm:chMax val="0"/>
          <dgm:bulletEnabled val="1"/>
        </dgm:presLayoutVars>
      </dgm:prSet>
      <dgm:spPr/>
    </dgm:pt>
    <dgm:pt modelId="{FC273222-D55C-7542-9687-C32FC2D7C477}" type="pres">
      <dgm:prSet presAssocID="{F9F48D92-BE4E-B54E-AC58-F7FF6D39CB72}" presName="negativeSpace" presStyleCnt="0"/>
      <dgm:spPr/>
    </dgm:pt>
    <dgm:pt modelId="{E6CD2843-4B8C-1D4F-8AA5-CB75BA8592C1}" type="pres">
      <dgm:prSet presAssocID="{F9F48D92-BE4E-B54E-AC58-F7FF6D39CB72}" presName="childText" presStyleLbl="conFgAcc1" presStyleIdx="4" presStyleCnt="6">
        <dgm:presLayoutVars>
          <dgm:bulletEnabled val="1"/>
        </dgm:presLayoutVars>
      </dgm:prSet>
      <dgm:spPr/>
    </dgm:pt>
    <dgm:pt modelId="{B65DD231-D3CB-FC40-AEB5-E04E6A6EFC83}" type="pres">
      <dgm:prSet presAssocID="{88FCC24C-F60B-304E-85B6-ABC7C444976B}" presName="spaceBetweenRectangles" presStyleCnt="0"/>
      <dgm:spPr/>
    </dgm:pt>
    <dgm:pt modelId="{B4810E46-C85F-AF41-AC20-004CFB3EF037}" type="pres">
      <dgm:prSet presAssocID="{115C5E2F-F671-DA4E-80F2-FC2BEC7C8621}" presName="parentLin" presStyleCnt="0"/>
      <dgm:spPr/>
    </dgm:pt>
    <dgm:pt modelId="{2F72FD31-3AEE-9848-B9BB-496A886150F3}" type="pres">
      <dgm:prSet presAssocID="{115C5E2F-F671-DA4E-80F2-FC2BEC7C8621}" presName="parentLeftMargin" presStyleLbl="node1" presStyleIdx="4" presStyleCnt="6"/>
      <dgm:spPr/>
    </dgm:pt>
    <dgm:pt modelId="{ED2B50F1-0DEF-1741-AFAB-35206C9CA6BC}" type="pres">
      <dgm:prSet presAssocID="{115C5E2F-F671-DA4E-80F2-FC2BEC7C8621}" presName="parentText" presStyleLbl="node1" presStyleIdx="5" presStyleCnt="6">
        <dgm:presLayoutVars>
          <dgm:chMax val="0"/>
          <dgm:bulletEnabled val="1"/>
        </dgm:presLayoutVars>
      </dgm:prSet>
      <dgm:spPr/>
    </dgm:pt>
    <dgm:pt modelId="{3063E834-611A-4B44-82F1-C5CC09868CE8}" type="pres">
      <dgm:prSet presAssocID="{115C5E2F-F671-DA4E-80F2-FC2BEC7C8621}" presName="negativeSpace" presStyleCnt="0"/>
      <dgm:spPr/>
    </dgm:pt>
    <dgm:pt modelId="{C58278F8-3709-2F46-AACC-FFE453737092}" type="pres">
      <dgm:prSet presAssocID="{115C5E2F-F671-DA4E-80F2-FC2BEC7C8621}" presName="childText" presStyleLbl="conFgAcc1" presStyleIdx="5" presStyleCnt="6">
        <dgm:presLayoutVars>
          <dgm:bulletEnabled val="1"/>
        </dgm:presLayoutVars>
      </dgm:prSet>
      <dgm:spPr/>
    </dgm:pt>
  </dgm:ptLst>
  <dgm:cxnLst>
    <dgm:cxn modelId="{568E191B-455F-D84C-A30E-BB940AF38BFC}" type="presOf" srcId="{744D0F16-13F4-B649-82F7-9E52D243779A}" destId="{4DF6EC38-F788-D94B-ADCD-680FD0F840C2}" srcOrd="0" destOrd="0" presId="urn:microsoft.com/office/officeart/2005/8/layout/list1"/>
    <dgm:cxn modelId="{6DD5142F-239D-504B-9947-F0C06BD1D69F}" srcId="{4857C5DD-070E-D746-9CE7-82449A7CCAB3}" destId="{1FE7AA91-A872-2144-8109-301030A7F1F5}" srcOrd="0" destOrd="0" parTransId="{215817E7-CF55-1244-86C7-29413000E70E}" sibTransId="{36DC2D53-1286-CE40-A61A-95235CD0163E}"/>
    <dgm:cxn modelId="{7960F33C-7B01-8244-9F3C-0CFADDD8CBA9}" type="presOf" srcId="{6650C278-96F9-B048-81A8-51805EC66B0F}" destId="{89D8285C-4E1D-074A-8472-A8B7A8C9121E}" srcOrd="0" destOrd="0" presId="urn:microsoft.com/office/officeart/2005/8/layout/list1"/>
    <dgm:cxn modelId="{37C7714D-F242-7242-8864-87C290FA62BE}" type="presOf" srcId="{1FE7AA91-A872-2144-8109-301030A7F1F5}" destId="{CC8FD3B5-7F7B-9B47-B08A-BCAAA38327DD}" srcOrd="1" destOrd="0" presId="urn:microsoft.com/office/officeart/2005/8/layout/list1"/>
    <dgm:cxn modelId="{FCCD8875-E3B8-E142-A677-999E0ED7D43F}" type="presOf" srcId="{A4103EC2-1E71-854F-923A-0D3D090550DB}" destId="{EE713DE3-46A1-784E-989E-3392F9AE0025}" srcOrd="0" destOrd="0" presId="urn:microsoft.com/office/officeart/2005/8/layout/list1"/>
    <dgm:cxn modelId="{7BA9E17C-DB07-FC41-AF9F-83E2B7435051}" srcId="{4857C5DD-070E-D746-9CE7-82449A7CCAB3}" destId="{744D0F16-13F4-B649-82F7-9E52D243779A}" srcOrd="3" destOrd="0" parTransId="{12829490-EEE3-8C4D-A014-39B5F3B32471}" sibTransId="{BECB61AD-8548-834F-825A-4BF0DD8AF275}"/>
    <dgm:cxn modelId="{410A7787-F134-1B4C-92F3-9EC067A67E41}" type="presOf" srcId="{6650C278-96F9-B048-81A8-51805EC66B0F}" destId="{3CE885B9-1FFD-AD4A-AC8F-A590165C8DBB}" srcOrd="1" destOrd="0" presId="urn:microsoft.com/office/officeart/2005/8/layout/list1"/>
    <dgm:cxn modelId="{3E4B3494-9CA3-C94A-A16D-101571B07FDD}" type="presOf" srcId="{4857C5DD-070E-D746-9CE7-82449A7CCAB3}" destId="{75C40DC8-FCC4-AE4E-B5EE-0D682EE72F22}" srcOrd="0" destOrd="0" presId="urn:microsoft.com/office/officeart/2005/8/layout/list1"/>
    <dgm:cxn modelId="{125B5896-11CB-D64A-8E23-0E8C665CF616}" srcId="{4857C5DD-070E-D746-9CE7-82449A7CCAB3}" destId="{A4103EC2-1E71-854F-923A-0D3D090550DB}" srcOrd="2" destOrd="0" parTransId="{D6097E6D-1D90-E444-9661-2B0EB4AB2949}" sibTransId="{A2EE3699-3163-D543-863D-D77A932FB288}"/>
    <dgm:cxn modelId="{ED3FEF9B-1221-7F46-8C58-EE18237AC424}" type="presOf" srcId="{115C5E2F-F671-DA4E-80F2-FC2BEC7C8621}" destId="{ED2B50F1-0DEF-1741-AFAB-35206C9CA6BC}" srcOrd="1" destOrd="0" presId="urn:microsoft.com/office/officeart/2005/8/layout/list1"/>
    <dgm:cxn modelId="{ACBFE39F-FBB8-D44B-9D78-8005CE2BA6D1}" srcId="{4857C5DD-070E-D746-9CE7-82449A7CCAB3}" destId="{115C5E2F-F671-DA4E-80F2-FC2BEC7C8621}" srcOrd="5" destOrd="0" parTransId="{FC5539AB-31BE-B147-B333-A4A0ED2AE258}" sibTransId="{9AB037C8-07D6-1042-93DC-A445A19FBDF5}"/>
    <dgm:cxn modelId="{A55407AC-8F1D-C94E-A335-A7EACD0F0A44}" type="presOf" srcId="{F9F48D92-BE4E-B54E-AC58-F7FF6D39CB72}" destId="{E83B4C40-CC35-8A46-A1F8-F96B67CAF3FF}" srcOrd="0" destOrd="0" presId="urn:microsoft.com/office/officeart/2005/8/layout/list1"/>
    <dgm:cxn modelId="{16C024B8-B6C0-6845-BB96-87992D014A74}" type="presOf" srcId="{1FE7AA91-A872-2144-8109-301030A7F1F5}" destId="{E03FB130-385F-9645-AF34-17D17506C095}" srcOrd="0" destOrd="0" presId="urn:microsoft.com/office/officeart/2005/8/layout/list1"/>
    <dgm:cxn modelId="{6428D8B8-1DBB-5347-9C04-CF0BE35A8A0D}" type="presOf" srcId="{115C5E2F-F671-DA4E-80F2-FC2BEC7C8621}" destId="{2F72FD31-3AEE-9848-B9BB-496A886150F3}" srcOrd="0" destOrd="0" presId="urn:microsoft.com/office/officeart/2005/8/layout/list1"/>
    <dgm:cxn modelId="{1766BAC8-DFF3-8046-B108-96DAB17C03F4}" srcId="{4857C5DD-070E-D746-9CE7-82449A7CCAB3}" destId="{F9F48D92-BE4E-B54E-AC58-F7FF6D39CB72}" srcOrd="4" destOrd="0" parTransId="{7800406B-B76F-2143-929D-1E416E5F1342}" sibTransId="{88FCC24C-F60B-304E-85B6-ABC7C444976B}"/>
    <dgm:cxn modelId="{06E961C9-92A6-8D40-BFFA-C2D3CFADD873}" type="presOf" srcId="{A4103EC2-1E71-854F-923A-0D3D090550DB}" destId="{7277B5B2-BFFB-BE40-BD9D-CB8818A450B6}" srcOrd="1" destOrd="0" presId="urn:microsoft.com/office/officeart/2005/8/layout/list1"/>
    <dgm:cxn modelId="{877846D2-D3C5-8540-A0FC-4399B1BDF4C3}" type="presOf" srcId="{744D0F16-13F4-B649-82F7-9E52D243779A}" destId="{285F3A22-1DDC-DF4E-8112-2200FFCB440E}" srcOrd="1" destOrd="0" presId="urn:microsoft.com/office/officeart/2005/8/layout/list1"/>
    <dgm:cxn modelId="{158F39FA-C78A-1940-97C7-3AB9312C4834}" type="presOf" srcId="{F9F48D92-BE4E-B54E-AC58-F7FF6D39CB72}" destId="{A54B9E53-6FEC-364B-B8A6-93AA3EF7D06D}" srcOrd="1" destOrd="0" presId="urn:microsoft.com/office/officeart/2005/8/layout/list1"/>
    <dgm:cxn modelId="{D40F30FF-8B02-EE49-A831-01E3415864D7}" srcId="{4857C5DD-070E-D746-9CE7-82449A7CCAB3}" destId="{6650C278-96F9-B048-81A8-51805EC66B0F}" srcOrd="1" destOrd="0" parTransId="{3F73CF27-73EA-B04D-8F24-3BAC5AFB3430}" sibTransId="{B2C5B756-2145-BF48-9E19-865F027FE5F2}"/>
    <dgm:cxn modelId="{A435FAF3-6345-454E-9B98-2B534FCC7490}" type="presParOf" srcId="{75C40DC8-FCC4-AE4E-B5EE-0D682EE72F22}" destId="{49A26220-8265-2F4B-A1C7-E6437971F057}" srcOrd="0" destOrd="0" presId="urn:microsoft.com/office/officeart/2005/8/layout/list1"/>
    <dgm:cxn modelId="{581D651A-96F0-5841-92EE-CC866AF66967}" type="presParOf" srcId="{49A26220-8265-2F4B-A1C7-E6437971F057}" destId="{E03FB130-385F-9645-AF34-17D17506C095}" srcOrd="0" destOrd="0" presId="urn:microsoft.com/office/officeart/2005/8/layout/list1"/>
    <dgm:cxn modelId="{6E73D8FF-88A6-3640-AF18-09EA6E43F99A}" type="presParOf" srcId="{49A26220-8265-2F4B-A1C7-E6437971F057}" destId="{CC8FD3B5-7F7B-9B47-B08A-BCAAA38327DD}" srcOrd="1" destOrd="0" presId="urn:microsoft.com/office/officeart/2005/8/layout/list1"/>
    <dgm:cxn modelId="{7A8BF421-67DE-8A4C-9F7C-0BF14A561B69}" type="presParOf" srcId="{75C40DC8-FCC4-AE4E-B5EE-0D682EE72F22}" destId="{AC6FF710-E0D0-7843-918C-F99FC06BD545}" srcOrd="1" destOrd="0" presId="urn:microsoft.com/office/officeart/2005/8/layout/list1"/>
    <dgm:cxn modelId="{34001185-647B-B749-9F16-E57BE4DEC1FE}" type="presParOf" srcId="{75C40DC8-FCC4-AE4E-B5EE-0D682EE72F22}" destId="{A6905EAA-CA0B-7E49-BA67-707B4A71D56A}" srcOrd="2" destOrd="0" presId="urn:microsoft.com/office/officeart/2005/8/layout/list1"/>
    <dgm:cxn modelId="{FB9A2F76-C45B-084C-95AF-F6B11C20CF6F}" type="presParOf" srcId="{75C40DC8-FCC4-AE4E-B5EE-0D682EE72F22}" destId="{274F4753-E4CC-2448-BDFE-0782006D0F90}" srcOrd="3" destOrd="0" presId="urn:microsoft.com/office/officeart/2005/8/layout/list1"/>
    <dgm:cxn modelId="{9DCB219C-9D2D-9F47-9D50-9262A3BC03E4}" type="presParOf" srcId="{75C40DC8-FCC4-AE4E-B5EE-0D682EE72F22}" destId="{21D7C8A9-0BB5-8445-8813-2661F7D3BEC9}" srcOrd="4" destOrd="0" presId="urn:microsoft.com/office/officeart/2005/8/layout/list1"/>
    <dgm:cxn modelId="{DFCF4DB8-0CDB-DC4A-B207-C6374DE89A95}" type="presParOf" srcId="{21D7C8A9-0BB5-8445-8813-2661F7D3BEC9}" destId="{89D8285C-4E1D-074A-8472-A8B7A8C9121E}" srcOrd="0" destOrd="0" presId="urn:microsoft.com/office/officeart/2005/8/layout/list1"/>
    <dgm:cxn modelId="{BDA305AE-0646-5843-BACA-30AC2B3E710D}" type="presParOf" srcId="{21D7C8A9-0BB5-8445-8813-2661F7D3BEC9}" destId="{3CE885B9-1FFD-AD4A-AC8F-A590165C8DBB}" srcOrd="1" destOrd="0" presId="urn:microsoft.com/office/officeart/2005/8/layout/list1"/>
    <dgm:cxn modelId="{17C6EA17-0B26-344F-B2B0-E1A6E6BC2552}" type="presParOf" srcId="{75C40DC8-FCC4-AE4E-B5EE-0D682EE72F22}" destId="{671830AC-57D0-5348-9D3A-0EA1C1E85BA6}" srcOrd="5" destOrd="0" presId="urn:microsoft.com/office/officeart/2005/8/layout/list1"/>
    <dgm:cxn modelId="{C8402689-DE7B-5D44-A5A8-1095CDFDDD1F}" type="presParOf" srcId="{75C40DC8-FCC4-AE4E-B5EE-0D682EE72F22}" destId="{43AC3DF9-2371-1E46-81D1-36D604443BDC}" srcOrd="6" destOrd="0" presId="urn:microsoft.com/office/officeart/2005/8/layout/list1"/>
    <dgm:cxn modelId="{AF453B9F-6876-7C42-856C-3700BEE2AC34}" type="presParOf" srcId="{75C40DC8-FCC4-AE4E-B5EE-0D682EE72F22}" destId="{A9D71932-4FDD-474B-800E-3C236F1AAB61}" srcOrd="7" destOrd="0" presId="urn:microsoft.com/office/officeart/2005/8/layout/list1"/>
    <dgm:cxn modelId="{B8F7BFEE-010F-6E45-94A7-76697C5C9F9E}" type="presParOf" srcId="{75C40DC8-FCC4-AE4E-B5EE-0D682EE72F22}" destId="{28D8D8B3-4155-4845-B939-BA3BF96DF850}" srcOrd="8" destOrd="0" presId="urn:microsoft.com/office/officeart/2005/8/layout/list1"/>
    <dgm:cxn modelId="{7F5BB6B1-6F2F-134A-AEA4-C40B048CA6C9}" type="presParOf" srcId="{28D8D8B3-4155-4845-B939-BA3BF96DF850}" destId="{EE713DE3-46A1-784E-989E-3392F9AE0025}" srcOrd="0" destOrd="0" presId="urn:microsoft.com/office/officeart/2005/8/layout/list1"/>
    <dgm:cxn modelId="{C4F1CAD5-AA6B-194B-9F8B-5C42F8BCC99F}" type="presParOf" srcId="{28D8D8B3-4155-4845-B939-BA3BF96DF850}" destId="{7277B5B2-BFFB-BE40-BD9D-CB8818A450B6}" srcOrd="1" destOrd="0" presId="urn:microsoft.com/office/officeart/2005/8/layout/list1"/>
    <dgm:cxn modelId="{F7CC3763-2345-2142-8610-3B92E8EB97E5}" type="presParOf" srcId="{75C40DC8-FCC4-AE4E-B5EE-0D682EE72F22}" destId="{2CD77ED7-33D3-F747-BE8D-810A97E1B552}" srcOrd="9" destOrd="0" presId="urn:microsoft.com/office/officeart/2005/8/layout/list1"/>
    <dgm:cxn modelId="{FA20C539-3024-5B46-AA46-DDED5909E280}" type="presParOf" srcId="{75C40DC8-FCC4-AE4E-B5EE-0D682EE72F22}" destId="{F78E6F66-F7F2-9E40-B864-F1F9E18A35B9}" srcOrd="10" destOrd="0" presId="urn:microsoft.com/office/officeart/2005/8/layout/list1"/>
    <dgm:cxn modelId="{267BA761-C29E-A241-91C2-C379F82CBC24}" type="presParOf" srcId="{75C40DC8-FCC4-AE4E-B5EE-0D682EE72F22}" destId="{5EC6F57A-7689-2C4F-8022-69D8BBA2EA3D}" srcOrd="11" destOrd="0" presId="urn:microsoft.com/office/officeart/2005/8/layout/list1"/>
    <dgm:cxn modelId="{4EE5A11B-9EC5-C949-8645-B51F2CB0C310}" type="presParOf" srcId="{75C40DC8-FCC4-AE4E-B5EE-0D682EE72F22}" destId="{628D26D6-0B0C-2E4E-81BD-F1997B1CFF26}" srcOrd="12" destOrd="0" presId="urn:microsoft.com/office/officeart/2005/8/layout/list1"/>
    <dgm:cxn modelId="{65FDC7DB-E3CC-C34E-944D-25D26D0E25E6}" type="presParOf" srcId="{628D26D6-0B0C-2E4E-81BD-F1997B1CFF26}" destId="{4DF6EC38-F788-D94B-ADCD-680FD0F840C2}" srcOrd="0" destOrd="0" presId="urn:microsoft.com/office/officeart/2005/8/layout/list1"/>
    <dgm:cxn modelId="{960FD0E8-BF8D-7B4C-988C-BEB9D45CCD97}" type="presParOf" srcId="{628D26D6-0B0C-2E4E-81BD-F1997B1CFF26}" destId="{285F3A22-1DDC-DF4E-8112-2200FFCB440E}" srcOrd="1" destOrd="0" presId="urn:microsoft.com/office/officeart/2005/8/layout/list1"/>
    <dgm:cxn modelId="{9318D2EC-5A7E-AA4B-92F2-B732A8C865BE}" type="presParOf" srcId="{75C40DC8-FCC4-AE4E-B5EE-0D682EE72F22}" destId="{E9E28100-4438-4349-9F05-6174D904EDE9}" srcOrd="13" destOrd="0" presId="urn:microsoft.com/office/officeart/2005/8/layout/list1"/>
    <dgm:cxn modelId="{AC6E5BBB-4C34-8741-8328-522C4815DCE1}" type="presParOf" srcId="{75C40DC8-FCC4-AE4E-B5EE-0D682EE72F22}" destId="{51E4F50F-E31D-3749-8162-CD0980C3D5C5}" srcOrd="14" destOrd="0" presId="urn:microsoft.com/office/officeart/2005/8/layout/list1"/>
    <dgm:cxn modelId="{A75B7310-7591-AE41-A63C-0F6C170CDADB}" type="presParOf" srcId="{75C40DC8-FCC4-AE4E-B5EE-0D682EE72F22}" destId="{6F7D01D9-1263-994D-95DF-2D78A801F056}" srcOrd="15" destOrd="0" presId="urn:microsoft.com/office/officeart/2005/8/layout/list1"/>
    <dgm:cxn modelId="{89A1BA78-64DF-CE4E-8AD0-33AE71BC7CBA}" type="presParOf" srcId="{75C40DC8-FCC4-AE4E-B5EE-0D682EE72F22}" destId="{BDC994B0-73F6-414E-B020-74892C0BB58C}" srcOrd="16" destOrd="0" presId="urn:microsoft.com/office/officeart/2005/8/layout/list1"/>
    <dgm:cxn modelId="{9D145204-77FC-154E-98CD-463299641E69}" type="presParOf" srcId="{BDC994B0-73F6-414E-B020-74892C0BB58C}" destId="{E83B4C40-CC35-8A46-A1F8-F96B67CAF3FF}" srcOrd="0" destOrd="0" presId="urn:microsoft.com/office/officeart/2005/8/layout/list1"/>
    <dgm:cxn modelId="{24BFD0AC-45F6-8F41-BE6D-79C49C4D4E01}" type="presParOf" srcId="{BDC994B0-73F6-414E-B020-74892C0BB58C}" destId="{A54B9E53-6FEC-364B-B8A6-93AA3EF7D06D}" srcOrd="1" destOrd="0" presId="urn:microsoft.com/office/officeart/2005/8/layout/list1"/>
    <dgm:cxn modelId="{2B9A419C-A150-EB44-8166-841BC75C4F49}" type="presParOf" srcId="{75C40DC8-FCC4-AE4E-B5EE-0D682EE72F22}" destId="{FC273222-D55C-7542-9687-C32FC2D7C477}" srcOrd="17" destOrd="0" presId="urn:microsoft.com/office/officeart/2005/8/layout/list1"/>
    <dgm:cxn modelId="{78D07253-0B0C-2B45-AA88-E7C95BCF4F38}" type="presParOf" srcId="{75C40DC8-FCC4-AE4E-B5EE-0D682EE72F22}" destId="{E6CD2843-4B8C-1D4F-8AA5-CB75BA8592C1}" srcOrd="18" destOrd="0" presId="urn:microsoft.com/office/officeart/2005/8/layout/list1"/>
    <dgm:cxn modelId="{3E731C31-309F-5145-A27B-51FEA78E1C39}" type="presParOf" srcId="{75C40DC8-FCC4-AE4E-B5EE-0D682EE72F22}" destId="{B65DD231-D3CB-FC40-AEB5-E04E6A6EFC83}" srcOrd="19" destOrd="0" presId="urn:microsoft.com/office/officeart/2005/8/layout/list1"/>
    <dgm:cxn modelId="{0233D637-63EE-4240-AFF9-7B1BA5766A4F}" type="presParOf" srcId="{75C40DC8-FCC4-AE4E-B5EE-0D682EE72F22}" destId="{B4810E46-C85F-AF41-AC20-004CFB3EF037}" srcOrd="20" destOrd="0" presId="urn:microsoft.com/office/officeart/2005/8/layout/list1"/>
    <dgm:cxn modelId="{822E51C8-2087-EF4D-B6C6-00C83A6200EA}" type="presParOf" srcId="{B4810E46-C85F-AF41-AC20-004CFB3EF037}" destId="{2F72FD31-3AEE-9848-B9BB-496A886150F3}" srcOrd="0" destOrd="0" presId="urn:microsoft.com/office/officeart/2005/8/layout/list1"/>
    <dgm:cxn modelId="{A7C47F7E-F3DD-444E-B1F1-5F32BE34279C}" type="presParOf" srcId="{B4810E46-C85F-AF41-AC20-004CFB3EF037}" destId="{ED2B50F1-0DEF-1741-AFAB-35206C9CA6BC}" srcOrd="1" destOrd="0" presId="urn:microsoft.com/office/officeart/2005/8/layout/list1"/>
    <dgm:cxn modelId="{72AC45D0-81E2-DA41-9216-7C7BAA9CAD04}" type="presParOf" srcId="{75C40DC8-FCC4-AE4E-B5EE-0D682EE72F22}" destId="{3063E834-611A-4B44-82F1-C5CC09868CE8}" srcOrd="21" destOrd="0" presId="urn:microsoft.com/office/officeart/2005/8/layout/list1"/>
    <dgm:cxn modelId="{C7D99596-3AB6-8645-9840-85876D8CE3A2}" type="presParOf" srcId="{75C40DC8-FCC4-AE4E-B5EE-0D682EE72F22}" destId="{C58278F8-3709-2F46-AACC-FFE453737092}" srcOrd="2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F5BEFE-240F-7F4E-901E-AEC916C81DF4}" type="doc">
      <dgm:prSet loTypeId="urn:microsoft.com/office/officeart/2005/8/layout/hierarchy6" loCatId="" qsTypeId="urn:microsoft.com/office/officeart/2005/8/quickstyle/simple5" qsCatId="simple" csTypeId="urn:microsoft.com/office/officeart/2005/8/colors/accent1_2" csCatId="accent1" phldr="1"/>
      <dgm:spPr/>
      <dgm:t>
        <a:bodyPr/>
        <a:lstStyle/>
        <a:p>
          <a:endParaRPr lang="en-GB"/>
        </a:p>
      </dgm:t>
    </dgm:pt>
    <dgm:pt modelId="{69050180-E62F-F94F-A13E-F95D6EE4ADBE}">
      <dgm:prSet phldrT="[Text]"/>
      <dgm:spPr>
        <a:solidFill>
          <a:srgbClr val="002060"/>
        </a:solidFill>
      </dgm:spPr>
      <dgm:t>
        <a:bodyPr/>
        <a:lstStyle/>
        <a:p>
          <a:r>
            <a:rPr lang="en-GB" dirty="0"/>
            <a:t>Physical Opportunity</a:t>
          </a:r>
        </a:p>
      </dgm:t>
    </dgm:pt>
    <dgm:pt modelId="{40A28532-38EF-9E40-88EC-43411BF559E6}" type="parTrans" cxnId="{7A5222B9-096D-B14F-81DB-3E63490AACAC}">
      <dgm:prSet/>
      <dgm:spPr/>
      <dgm:t>
        <a:bodyPr/>
        <a:lstStyle/>
        <a:p>
          <a:endParaRPr lang="en-GB"/>
        </a:p>
      </dgm:t>
    </dgm:pt>
    <dgm:pt modelId="{7C29CED8-B302-1C49-86BC-75F9866C3056}" type="sibTrans" cxnId="{7A5222B9-096D-B14F-81DB-3E63490AACAC}">
      <dgm:prSet/>
      <dgm:spPr/>
      <dgm:t>
        <a:bodyPr/>
        <a:lstStyle/>
        <a:p>
          <a:endParaRPr lang="en-GB"/>
        </a:p>
      </dgm:t>
    </dgm:pt>
    <dgm:pt modelId="{565D8241-96C9-AE4C-BE7A-E3D339C3ACB0}">
      <dgm:prSet phldrT="[Text]"/>
      <dgm:spPr>
        <a:solidFill>
          <a:srgbClr val="002060"/>
        </a:solidFill>
      </dgm:spPr>
      <dgm:t>
        <a:bodyPr/>
        <a:lstStyle/>
        <a:p>
          <a:r>
            <a:rPr lang="en-GB" dirty="0"/>
            <a:t>Physical Capability</a:t>
          </a:r>
        </a:p>
      </dgm:t>
    </dgm:pt>
    <dgm:pt modelId="{D184A591-3995-374F-BBAE-E56D666FB7F2}" type="parTrans" cxnId="{32367AB0-F2CA-D84D-9CA6-B797FA24A0A1}">
      <dgm:prSet/>
      <dgm:spPr>
        <a:ln>
          <a:noFill/>
        </a:ln>
      </dgm:spPr>
      <dgm:t>
        <a:bodyPr/>
        <a:lstStyle/>
        <a:p>
          <a:endParaRPr lang="en-GB"/>
        </a:p>
      </dgm:t>
    </dgm:pt>
    <dgm:pt modelId="{02873CB3-700E-3F41-8ABC-ADF3FDFCFE24}" type="sibTrans" cxnId="{32367AB0-F2CA-D84D-9CA6-B797FA24A0A1}">
      <dgm:prSet/>
      <dgm:spPr/>
      <dgm:t>
        <a:bodyPr/>
        <a:lstStyle/>
        <a:p>
          <a:endParaRPr lang="en-GB"/>
        </a:p>
      </dgm:t>
    </dgm:pt>
    <dgm:pt modelId="{4CAA1A72-4C36-7D46-8467-5CC6C6D0EF3A}">
      <dgm:prSet phldrT="[Text]"/>
      <dgm:spPr>
        <a:solidFill>
          <a:srgbClr val="002060"/>
        </a:solidFill>
      </dgm:spPr>
      <dgm:t>
        <a:bodyPr/>
        <a:lstStyle/>
        <a:p>
          <a:r>
            <a:rPr lang="en-GB" dirty="0"/>
            <a:t>Psychological Capability</a:t>
          </a:r>
        </a:p>
      </dgm:t>
    </dgm:pt>
    <dgm:pt modelId="{04A83CAB-4C09-3A46-AA4C-C96F45BD7BAE}" type="parTrans" cxnId="{0BF483CD-20FD-9640-908F-747A017038C1}">
      <dgm:prSet/>
      <dgm:spPr>
        <a:ln>
          <a:noFill/>
        </a:ln>
      </dgm:spPr>
      <dgm:t>
        <a:bodyPr/>
        <a:lstStyle/>
        <a:p>
          <a:endParaRPr lang="en-GB"/>
        </a:p>
      </dgm:t>
    </dgm:pt>
    <dgm:pt modelId="{D8E246BD-A6B2-2B45-9F99-7289C4C403F2}" type="sibTrans" cxnId="{0BF483CD-20FD-9640-908F-747A017038C1}">
      <dgm:prSet/>
      <dgm:spPr/>
      <dgm:t>
        <a:bodyPr/>
        <a:lstStyle/>
        <a:p>
          <a:endParaRPr lang="en-GB"/>
        </a:p>
      </dgm:t>
    </dgm:pt>
    <dgm:pt modelId="{493F62A1-9EBD-544E-8B99-DB9E0A9D8562}">
      <dgm:prSet phldrT="[Text]"/>
      <dgm:spPr>
        <a:solidFill>
          <a:srgbClr val="002060"/>
        </a:solidFill>
      </dgm:spPr>
      <dgm:t>
        <a:bodyPr/>
        <a:lstStyle/>
        <a:p>
          <a:r>
            <a:rPr lang="en-GB" dirty="0"/>
            <a:t>Social Opportunity</a:t>
          </a:r>
        </a:p>
      </dgm:t>
    </dgm:pt>
    <dgm:pt modelId="{4B1B9A8F-D247-6145-9A7B-796F553CC85C}" type="parTrans" cxnId="{A1441C8C-0BA3-FB48-BD57-41C9CB627D98}">
      <dgm:prSet/>
      <dgm:spPr>
        <a:ln>
          <a:noFill/>
        </a:ln>
      </dgm:spPr>
      <dgm:t>
        <a:bodyPr/>
        <a:lstStyle/>
        <a:p>
          <a:endParaRPr lang="en-GB"/>
        </a:p>
      </dgm:t>
    </dgm:pt>
    <dgm:pt modelId="{B6F57D41-36A3-6448-8A3E-71267C99EA67}" type="sibTrans" cxnId="{A1441C8C-0BA3-FB48-BD57-41C9CB627D98}">
      <dgm:prSet/>
      <dgm:spPr/>
      <dgm:t>
        <a:bodyPr/>
        <a:lstStyle/>
        <a:p>
          <a:endParaRPr lang="en-GB"/>
        </a:p>
      </dgm:t>
    </dgm:pt>
    <dgm:pt modelId="{A1117600-0EB3-B242-A3FF-75CCB9DCF3A4}">
      <dgm:prSet phldrT="[Text]"/>
      <dgm:spPr>
        <a:solidFill>
          <a:srgbClr val="002060"/>
        </a:solidFill>
      </dgm:spPr>
      <dgm:t>
        <a:bodyPr/>
        <a:lstStyle/>
        <a:p>
          <a:r>
            <a:rPr lang="en-GB" dirty="0"/>
            <a:t>Reflective Motivation</a:t>
          </a:r>
        </a:p>
      </dgm:t>
    </dgm:pt>
    <dgm:pt modelId="{E5AEE6A2-7768-6C43-86A0-D4BE2CD3888C}" type="parTrans" cxnId="{49AA95CA-9148-1B48-9730-FE01EE6EF919}">
      <dgm:prSet/>
      <dgm:spPr>
        <a:ln>
          <a:noFill/>
        </a:ln>
      </dgm:spPr>
      <dgm:t>
        <a:bodyPr/>
        <a:lstStyle/>
        <a:p>
          <a:endParaRPr lang="en-GB"/>
        </a:p>
      </dgm:t>
    </dgm:pt>
    <dgm:pt modelId="{9BFBE7DE-AB97-8B41-AC48-99F791E80E60}" type="sibTrans" cxnId="{49AA95CA-9148-1B48-9730-FE01EE6EF919}">
      <dgm:prSet/>
      <dgm:spPr/>
      <dgm:t>
        <a:bodyPr/>
        <a:lstStyle/>
        <a:p>
          <a:endParaRPr lang="en-GB"/>
        </a:p>
      </dgm:t>
    </dgm:pt>
    <dgm:pt modelId="{7C87C9B8-090D-8B48-9CCF-8FEAE0D21C37}">
      <dgm:prSet phldrT="[Text]"/>
      <dgm:spPr>
        <a:solidFill>
          <a:srgbClr val="002060"/>
        </a:solidFill>
      </dgm:spPr>
      <dgm:t>
        <a:bodyPr/>
        <a:lstStyle/>
        <a:p>
          <a:r>
            <a:rPr lang="en-GB" dirty="0"/>
            <a:t>Automatic Motivation</a:t>
          </a:r>
        </a:p>
      </dgm:t>
    </dgm:pt>
    <dgm:pt modelId="{FD3E1CAF-9287-A441-BED9-AE9B175EB077}" type="parTrans" cxnId="{9D94C969-A512-3748-A681-FBE6A67CB878}">
      <dgm:prSet/>
      <dgm:spPr>
        <a:ln>
          <a:noFill/>
        </a:ln>
      </dgm:spPr>
      <dgm:t>
        <a:bodyPr/>
        <a:lstStyle/>
        <a:p>
          <a:endParaRPr lang="en-GB"/>
        </a:p>
      </dgm:t>
    </dgm:pt>
    <dgm:pt modelId="{162BB14B-B30B-3244-83C0-AFECCD2EA77A}" type="sibTrans" cxnId="{9D94C969-A512-3748-A681-FBE6A67CB878}">
      <dgm:prSet/>
      <dgm:spPr/>
      <dgm:t>
        <a:bodyPr/>
        <a:lstStyle/>
        <a:p>
          <a:endParaRPr lang="en-GB"/>
        </a:p>
      </dgm:t>
    </dgm:pt>
    <dgm:pt modelId="{63A35D9E-768B-3C44-8805-DEF883CBD404}">
      <dgm:prSet phldrT="[Text]"/>
      <dgm:spPr>
        <a:solidFill>
          <a:schemeClr val="bg1"/>
        </a:solidFill>
        <a:ln>
          <a:solidFill>
            <a:schemeClr val="tx1"/>
          </a:solidFill>
        </a:ln>
      </dgm:spPr>
      <dgm:t>
        <a:bodyPr/>
        <a:lstStyle/>
        <a:p>
          <a:endParaRPr lang="en-GB" dirty="0">
            <a:solidFill>
              <a:srgbClr val="FF0000"/>
            </a:solidFill>
          </a:endParaRPr>
        </a:p>
      </dgm:t>
    </dgm:pt>
    <dgm:pt modelId="{23E09553-B3A3-9442-B336-03E5EDE0528D}" type="parTrans" cxnId="{BC10973D-B39C-CF4F-8B94-5D92FF957E7B}">
      <dgm:prSet/>
      <dgm:spPr/>
      <dgm:t>
        <a:bodyPr/>
        <a:lstStyle/>
        <a:p>
          <a:endParaRPr lang="en-GB"/>
        </a:p>
      </dgm:t>
    </dgm:pt>
    <dgm:pt modelId="{729FE014-0435-DD49-B4A2-D3212B180CB5}" type="sibTrans" cxnId="{BC10973D-B39C-CF4F-8B94-5D92FF957E7B}">
      <dgm:prSet/>
      <dgm:spPr/>
      <dgm:t>
        <a:bodyPr/>
        <a:lstStyle/>
        <a:p>
          <a:endParaRPr lang="en-GB"/>
        </a:p>
      </dgm:t>
    </dgm:pt>
    <dgm:pt modelId="{27DE40A7-75F8-F044-B4E9-0891CC61A149}">
      <dgm:prSet phldrT="[Text]"/>
      <dgm:spPr>
        <a:solidFill>
          <a:schemeClr val="bg1"/>
        </a:solidFill>
        <a:ln>
          <a:solidFill>
            <a:schemeClr val="tx1"/>
          </a:solidFill>
        </a:ln>
      </dgm:spPr>
      <dgm:t>
        <a:bodyPr/>
        <a:lstStyle/>
        <a:p>
          <a:endParaRPr lang="en-GB" dirty="0"/>
        </a:p>
      </dgm:t>
    </dgm:pt>
    <dgm:pt modelId="{D4543DB0-3D36-5345-9F14-5790F1241DB9}" type="parTrans" cxnId="{67656057-9B58-C74B-8E98-12E5FD05C18E}">
      <dgm:prSet/>
      <dgm:spPr/>
      <dgm:t>
        <a:bodyPr/>
        <a:lstStyle/>
        <a:p>
          <a:endParaRPr lang="en-GB"/>
        </a:p>
      </dgm:t>
    </dgm:pt>
    <dgm:pt modelId="{AD99AA87-3686-034F-97FE-EB8DBE9737E5}" type="sibTrans" cxnId="{67656057-9B58-C74B-8E98-12E5FD05C18E}">
      <dgm:prSet/>
      <dgm:spPr/>
      <dgm:t>
        <a:bodyPr/>
        <a:lstStyle/>
        <a:p>
          <a:endParaRPr lang="en-GB"/>
        </a:p>
      </dgm:t>
    </dgm:pt>
    <dgm:pt modelId="{FDE0082B-8D4B-AA40-BEAE-FD5627CFC70F}">
      <dgm:prSet phldrT="[Text]"/>
      <dgm:spPr>
        <a:solidFill>
          <a:schemeClr val="bg1"/>
        </a:solidFill>
        <a:ln>
          <a:solidFill>
            <a:schemeClr val="tx1"/>
          </a:solidFill>
        </a:ln>
      </dgm:spPr>
      <dgm:t>
        <a:bodyPr/>
        <a:lstStyle/>
        <a:p>
          <a:endParaRPr lang="en-GB" dirty="0"/>
        </a:p>
      </dgm:t>
    </dgm:pt>
    <dgm:pt modelId="{C4B70836-400E-CE43-98DC-0E1AEBFB4950}" type="parTrans" cxnId="{696AFEEC-AF34-F44C-BCF8-340187DB3BC3}">
      <dgm:prSet/>
      <dgm:spPr/>
      <dgm:t>
        <a:bodyPr/>
        <a:lstStyle/>
        <a:p>
          <a:endParaRPr lang="en-GB"/>
        </a:p>
      </dgm:t>
    </dgm:pt>
    <dgm:pt modelId="{6F0D3FE2-8090-F144-9038-0F5B0DA173DF}" type="sibTrans" cxnId="{696AFEEC-AF34-F44C-BCF8-340187DB3BC3}">
      <dgm:prSet/>
      <dgm:spPr/>
      <dgm:t>
        <a:bodyPr/>
        <a:lstStyle/>
        <a:p>
          <a:endParaRPr lang="en-GB"/>
        </a:p>
      </dgm:t>
    </dgm:pt>
    <dgm:pt modelId="{61FA02C8-47B1-9049-82D7-30479527B376}" type="pres">
      <dgm:prSet presAssocID="{FEF5BEFE-240F-7F4E-901E-AEC916C81DF4}" presName="mainComposite" presStyleCnt="0">
        <dgm:presLayoutVars>
          <dgm:chPref val="1"/>
          <dgm:dir/>
          <dgm:animOne val="branch"/>
          <dgm:animLvl val="lvl"/>
          <dgm:resizeHandles val="exact"/>
        </dgm:presLayoutVars>
      </dgm:prSet>
      <dgm:spPr/>
    </dgm:pt>
    <dgm:pt modelId="{6DF4A059-CA55-2F4C-B3C2-F6F9C420C6D1}" type="pres">
      <dgm:prSet presAssocID="{FEF5BEFE-240F-7F4E-901E-AEC916C81DF4}" presName="hierFlow" presStyleCnt="0"/>
      <dgm:spPr/>
    </dgm:pt>
    <dgm:pt modelId="{21BCFDE7-B458-2046-8C0B-2BE1151701B1}" type="pres">
      <dgm:prSet presAssocID="{FEF5BEFE-240F-7F4E-901E-AEC916C81DF4}" presName="firstBuf" presStyleCnt="0"/>
      <dgm:spPr/>
    </dgm:pt>
    <dgm:pt modelId="{0938194D-865A-F246-9A3D-408D876AAF2B}" type="pres">
      <dgm:prSet presAssocID="{FEF5BEFE-240F-7F4E-901E-AEC916C81DF4}" presName="hierChild1" presStyleCnt="0">
        <dgm:presLayoutVars>
          <dgm:chPref val="1"/>
          <dgm:animOne val="branch"/>
          <dgm:animLvl val="lvl"/>
        </dgm:presLayoutVars>
      </dgm:prSet>
      <dgm:spPr/>
    </dgm:pt>
    <dgm:pt modelId="{3774D0AE-3732-F04A-9C9D-CE7E3DF85562}" type="pres">
      <dgm:prSet presAssocID="{69050180-E62F-F94F-A13E-F95D6EE4ADBE}" presName="Name14" presStyleCnt="0"/>
      <dgm:spPr/>
    </dgm:pt>
    <dgm:pt modelId="{B31F98A5-CCB7-EA41-9D77-35647100CE58}" type="pres">
      <dgm:prSet presAssocID="{69050180-E62F-F94F-A13E-F95D6EE4ADBE}" presName="level1Shape" presStyleLbl="node0" presStyleIdx="0" presStyleCnt="1" custLinFactX="-20390" custLinFactNeighborX="-100000" custLinFactNeighborY="2408">
        <dgm:presLayoutVars>
          <dgm:chPref val="3"/>
        </dgm:presLayoutVars>
      </dgm:prSet>
      <dgm:spPr/>
    </dgm:pt>
    <dgm:pt modelId="{26E79957-C2C9-0B4B-BA85-0583AD590D3E}" type="pres">
      <dgm:prSet presAssocID="{69050180-E62F-F94F-A13E-F95D6EE4ADBE}" presName="hierChild2" presStyleCnt="0"/>
      <dgm:spPr/>
    </dgm:pt>
    <dgm:pt modelId="{2FDD8800-9389-5447-9891-3D960E456EB8}" type="pres">
      <dgm:prSet presAssocID="{D184A591-3995-374F-BBAE-E56D666FB7F2}" presName="Name19" presStyleLbl="parChTrans1D2" presStyleIdx="0" presStyleCnt="2"/>
      <dgm:spPr/>
    </dgm:pt>
    <dgm:pt modelId="{96C831D8-79E6-3841-A605-3527D1DE1632}" type="pres">
      <dgm:prSet presAssocID="{565D8241-96C9-AE4C-BE7A-E3D339C3ACB0}" presName="Name21" presStyleCnt="0"/>
      <dgm:spPr/>
    </dgm:pt>
    <dgm:pt modelId="{43A40D4A-DC38-0A47-BC3E-E0D91CD0A0D9}" type="pres">
      <dgm:prSet presAssocID="{565D8241-96C9-AE4C-BE7A-E3D339C3ACB0}" presName="level2Shape" presStyleLbl="node2" presStyleIdx="0" presStyleCnt="2" custLinFactNeighborX="-75095" custLinFactNeighborY="278"/>
      <dgm:spPr/>
    </dgm:pt>
    <dgm:pt modelId="{3F66A48C-0D18-7840-ACD1-B2BB0D28366E}" type="pres">
      <dgm:prSet presAssocID="{565D8241-96C9-AE4C-BE7A-E3D339C3ACB0}" presName="hierChild3" presStyleCnt="0"/>
      <dgm:spPr/>
    </dgm:pt>
    <dgm:pt modelId="{A00C6D2B-FF77-9D44-AB00-605FDF24117A}" type="pres">
      <dgm:prSet presAssocID="{04A83CAB-4C09-3A46-AA4C-C96F45BD7BAE}" presName="Name19" presStyleLbl="parChTrans1D3" presStyleIdx="0" presStyleCnt="3"/>
      <dgm:spPr/>
    </dgm:pt>
    <dgm:pt modelId="{FD2A5236-B44E-1C4A-A5ED-48D85F457F37}" type="pres">
      <dgm:prSet presAssocID="{4CAA1A72-4C36-7D46-8467-5CC6C6D0EF3A}" presName="Name21" presStyleCnt="0"/>
      <dgm:spPr/>
    </dgm:pt>
    <dgm:pt modelId="{5634FDE3-7AA4-6A4E-B412-D6A297DDB1CA}" type="pres">
      <dgm:prSet presAssocID="{4CAA1A72-4C36-7D46-8467-5CC6C6D0EF3A}" presName="level2Shape" presStyleLbl="node3" presStyleIdx="0" presStyleCnt="3" custLinFactNeighborX="-72216" custLinFactNeighborY="1931"/>
      <dgm:spPr/>
    </dgm:pt>
    <dgm:pt modelId="{A2EF31BB-80AF-0B4E-B7C7-2856A729FE33}" type="pres">
      <dgm:prSet presAssocID="{4CAA1A72-4C36-7D46-8467-5CC6C6D0EF3A}" presName="hierChild3" presStyleCnt="0"/>
      <dgm:spPr/>
    </dgm:pt>
    <dgm:pt modelId="{58A743FB-26C1-8647-80C1-54C8006A0276}" type="pres">
      <dgm:prSet presAssocID="{4B1B9A8F-D247-6145-9A7B-796F553CC85C}" presName="Name19" presStyleLbl="parChTrans1D3" presStyleIdx="1" presStyleCnt="3"/>
      <dgm:spPr/>
    </dgm:pt>
    <dgm:pt modelId="{086BEDDE-EDEE-704A-B831-1174BA9523D6}" type="pres">
      <dgm:prSet presAssocID="{493F62A1-9EBD-544E-8B99-DB9E0A9D8562}" presName="Name21" presStyleCnt="0"/>
      <dgm:spPr/>
    </dgm:pt>
    <dgm:pt modelId="{B177977A-BF95-E344-B581-70D4A017EA25}" type="pres">
      <dgm:prSet presAssocID="{493F62A1-9EBD-544E-8B99-DB9E0A9D8562}" presName="level2Shape" presStyleLbl="node3" presStyleIdx="1" presStyleCnt="3" custLinFactNeighborX="-83625" custLinFactNeighborY="1869"/>
      <dgm:spPr/>
    </dgm:pt>
    <dgm:pt modelId="{40F2C4B6-79B5-4244-BCF0-5AED001375A3}" type="pres">
      <dgm:prSet presAssocID="{493F62A1-9EBD-544E-8B99-DB9E0A9D8562}" presName="hierChild3" presStyleCnt="0"/>
      <dgm:spPr/>
    </dgm:pt>
    <dgm:pt modelId="{80AAD35A-3319-CE46-A9D7-1E321523DE8B}" type="pres">
      <dgm:prSet presAssocID="{E5AEE6A2-7768-6C43-86A0-D4BE2CD3888C}" presName="Name19" presStyleLbl="parChTrans1D2" presStyleIdx="1" presStyleCnt="2"/>
      <dgm:spPr/>
    </dgm:pt>
    <dgm:pt modelId="{01959CC9-CE8B-4148-876F-64B7601224CB}" type="pres">
      <dgm:prSet presAssocID="{A1117600-0EB3-B242-A3FF-75CCB9DCF3A4}" presName="Name21" presStyleCnt="0"/>
      <dgm:spPr/>
    </dgm:pt>
    <dgm:pt modelId="{22ABCD59-C8B5-EF4E-BA03-0D6D6F998D12}" type="pres">
      <dgm:prSet presAssocID="{A1117600-0EB3-B242-A3FF-75CCB9DCF3A4}" presName="level2Shape" presStyleLbl="node2" presStyleIdx="1" presStyleCnt="2" custLinFactX="-54170" custLinFactNeighborX="-100000" custLinFactNeighborY="-92"/>
      <dgm:spPr/>
    </dgm:pt>
    <dgm:pt modelId="{A01B792D-8778-6D45-81DC-CDB4F158D50E}" type="pres">
      <dgm:prSet presAssocID="{A1117600-0EB3-B242-A3FF-75CCB9DCF3A4}" presName="hierChild3" presStyleCnt="0"/>
      <dgm:spPr/>
    </dgm:pt>
    <dgm:pt modelId="{6B7ACFE7-E7C8-1B4F-B793-5CC008AF8722}" type="pres">
      <dgm:prSet presAssocID="{FD3E1CAF-9287-A441-BED9-AE9B175EB077}" presName="Name19" presStyleLbl="parChTrans1D3" presStyleIdx="2" presStyleCnt="3"/>
      <dgm:spPr/>
    </dgm:pt>
    <dgm:pt modelId="{88E733FA-D192-D745-9791-DFD3B4E28DD3}" type="pres">
      <dgm:prSet presAssocID="{7C87C9B8-090D-8B48-9CCF-8FEAE0D21C37}" presName="Name21" presStyleCnt="0"/>
      <dgm:spPr/>
    </dgm:pt>
    <dgm:pt modelId="{DDF4AA05-8852-AF42-8137-73A36CE1A493}" type="pres">
      <dgm:prSet presAssocID="{7C87C9B8-090D-8B48-9CCF-8FEAE0D21C37}" presName="level2Shape" presStyleLbl="node3" presStyleIdx="2" presStyleCnt="3" custLinFactNeighborX="-99428" custLinFactNeighborY="2280"/>
      <dgm:spPr/>
    </dgm:pt>
    <dgm:pt modelId="{8E0C1051-8248-0E42-9A59-C7A631BDE68D}" type="pres">
      <dgm:prSet presAssocID="{7C87C9B8-090D-8B48-9CCF-8FEAE0D21C37}" presName="hierChild3" presStyleCnt="0"/>
      <dgm:spPr/>
    </dgm:pt>
    <dgm:pt modelId="{A8C25521-135F-8A45-A5A6-75AC6DC9B894}" type="pres">
      <dgm:prSet presAssocID="{FEF5BEFE-240F-7F4E-901E-AEC916C81DF4}" presName="bgShapesFlow" presStyleCnt="0"/>
      <dgm:spPr/>
    </dgm:pt>
    <dgm:pt modelId="{170B1E52-6A4B-094A-BF57-4FF90D5979F4}" type="pres">
      <dgm:prSet presAssocID="{63A35D9E-768B-3C44-8805-DEF883CBD404}" presName="rectComp" presStyleCnt="0"/>
      <dgm:spPr/>
    </dgm:pt>
    <dgm:pt modelId="{D5FD6D25-6EA2-E647-B791-2E1CBA6FA1BB}" type="pres">
      <dgm:prSet presAssocID="{63A35D9E-768B-3C44-8805-DEF883CBD404}" presName="bgRect" presStyleLbl="bgShp" presStyleIdx="0" presStyleCnt="3"/>
      <dgm:spPr/>
    </dgm:pt>
    <dgm:pt modelId="{9E10588E-0DE6-034E-9FD2-3532C99B461C}" type="pres">
      <dgm:prSet presAssocID="{63A35D9E-768B-3C44-8805-DEF883CBD404}" presName="bgRectTx" presStyleLbl="bgShp" presStyleIdx="0" presStyleCnt="3">
        <dgm:presLayoutVars>
          <dgm:bulletEnabled val="1"/>
        </dgm:presLayoutVars>
      </dgm:prSet>
      <dgm:spPr/>
    </dgm:pt>
    <dgm:pt modelId="{122DCBE4-C330-BC48-98BE-ACF1C2C3EEA8}" type="pres">
      <dgm:prSet presAssocID="{63A35D9E-768B-3C44-8805-DEF883CBD404}" presName="spComp" presStyleCnt="0"/>
      <dgm:spPr/>
    </dgm:pt>
    <dgm:pt modelId="{9C26A6AF-E19B-DB40-B63C-EBD78E618958}" type="pres">
      <dgm:prSet presAssocID="{63A35D9E-768B-3C44-8805-DEF883CBD404}" presName="vSp" presStyleCnt="0"/>
      <dgm:spPr/>
    </dgm:pt>
    <dgm:pt modelId="{1C6EBF0A-2100-C348-9CA7-D5CE4A228D72}" type="pres">
      <dgm:prSet presAssocID="{27DE40A7-75F8-F044-B4E9-0891CC61A149}" presName="rectComp" presStyleCnt="0"/>
      <dgm:spPr/>
    </dgm:pt>
    <dgm:pt modelId="{91108B1B-0923-D649-8DBA-50202A464D23}" type="pres">
      <dgm:prSet presAssocID="{27DE40A7-75F8-F044-B4E9-0891CC61A149}" presName="bgRect" presStyleLbl="bgShp" presStyleIdx="1" presStyleCnt="3" custLinFactNeighborX="-29224" custLinFactNeighborY="-302"/>
      <dgm:spPr/>
    </dgm:pt>
    <dgm:pt modelId="{00DAEB9B-DCEF-124C-80CD-D43C9ACD8157}" type="pres">
      <dgm:prSet presAssocID="{27DE40A7-75F8-F044-B4E9-0891CC61A149}" presName="bgRectTx" presStyleLbl="bgShp" presStyleIdx="1" presStyleCnt="3">
        <dgm:presLayoutVars>
          <dgm:bulletEnabled val="1"/>
        </dgm:presLayoutVars>
      </dgm:prSet>
      <dgm:spPr/>
    </dgm:pt>
    <dgm:pt modelId="{CC8E2990-97F6-D742-B5F4-BFFEFF69C457}" type="pres">
      <dgm:prSet presAssocID="{27DE40A7-75F8-F044-B4E9-0891CC61A149}" presName="spComp" presStyleCnt="0"/>
      <dgm:spPr/>
    </dgm:pt>
    <dgm:pt modelId="{5ABAD6BB-C7AC-904A-87F3-3B15CFE6CF1F}" type="pres">
      <dgm:prSet presAssocID="{27DE40A7-75F8-F044-B4E9-0891CC61A149}" presName="vSp" presStyleCnt="0"/>
      <dgm:spPr/>
    </dgm:pt>
    <dgm:pt modelId="{9F7B72BE-E1C5-BA4B-9759-DA1FB3B21C9E}" type="pres">
      <dgm:prSet presAssocID="{FDE0082B-8D4B-AA40-BEAE-FD5627CFC70F}" presName="rectComp" presStyleCnt="0"/>
      <dgm:spPr/>
    </dgm:pt>
    <dgm:pt modelId="{8B621E0D-27B1-024E-9E8E-ECD79F357ED4}" type="pres">
      <dgm:prSet presAssocID="{FDE0082B-8D4B-AA40-BEAE-FD5627CFC70F}" presName="bgRect" presStyleLbl="bgShp" presStyleIdx="2" presStyleCnt="3" custLinFactNeighborX="-12551" custLinFactNeighborY="-244"/>
      <dgm:spPr/>
    </dgm:pt>
    <dgm:pt modelId="{4D91CFB2-2CDB-4642-A49B-96A1D94971F1}" type="pres">
      <dgm:prSet presAssocID="{FDE0082B-8D4B-AA40-BEAE-FD5627CFC70F}" presName="bgRectTx" presStyleLbl="bgShp" presStyleIdx="2" presStyleCnt="3">
        <dgm:presLayoutVars>
          <dgm:bulletEnabled val="1"/>
        </dgm:presLayoutVars>
      </dgm:prSet>
      <dgm:spPr/>
    </dgm:pt>
  </dgm:ptLst>
  <dgm:cxnLst>
    <dgm:cxn modelId="{55A9AE16-3851-2B4D-8E74-4AEEC7B89EE3}" type="presOf" srcId="{E5AEE6A2-7768-6C43-86A0-D4BE2CD3888C}" destId="{80AAD35A-3319-CE46-A9D7-1E321523DE8B}" srcOrd="0" destOrd="0" presId="urn:microsoft.com/office/officeart/2005/8/layout/hierarchy6"/>
    <dgm:cxn modelId="{1BAB7921-CFCB-1F41-BF50-2856945246A8}" type="presOf" srcId="{493F62A1-9EBD-544E-8B99-DB9E0A9D8562}" destId="{B177977A-BF95-E344-B581-70D4A017EA25}" srcOrd="0" destOrd="0" presId="urn:microsoft.com/office/officeart/2005/8/layout/hierarchy6"/>
    <dgm:cxn modelId="{2A73A730-67C0-3D4E-A7EC-6FD782DFC8C6}" type="presOf" srcId="{565D8241-96C9-AE4C-BE7A-E3D339C3ACB0}" destId="{43A40D4A-DC38-0A47-BC3E-E0D91CD0A0D9}" srcOrd="0" destOrd="0" presId="urn:microsoft.com/office/officeart/2005/8/layout/hierarchy6"/>
    <dgm:cxn modelId="{4BC4FB38-E062-5C4B-A1CD-96AC3E27ED9B}" type="presOf" srcId="{FDE0082B-8D4B-AA40-BEAE-FD5627CFC70F}" destId="{8B621E0D-27B1-024E-9E8E-ECD79F357ED4}" srcOrd="0" destOrd="0" presId="urn:microsoft.com/office/officeart/2005/8/layout/hierarchy6"/>
    <dgm:cxn modelId="{BC10973D-B39C-CF4F-8B94-5D92FF957E7B}" srcId="{FEF5BEFE-240F-7F4E-901E-AEC916C81DF4}" destId="{63A35D9E-768B-3C44-8805-DEF883CBD404}" srcOrd="1" destOrd="0" parTransId="{23E09553-B3A3-9442-B336-03E5EDE0528D}" sibTransId="{729FE014-0435-DD49-B4A2-D3212B180CB5}"/>
    <dgm:cxn modelId="{9D94C969-A512-3748-A681-FBE6A67CB878}" srcId="{A1117600-0EB3-B242-A3FF-75CCB9DCF3A4}" destId="{7C87C9B8-090D-8B48-9CCF-8FEAE0D21C37}" srcOrd="0" destOrd="0" parTransId="{FD3E1CAF-9287-A441-BED9-AE9B175EB077}" sibTransId="{162BB14B-B30B-3244-83C0-AFECCD2EA77A}"/>
    <dgm:cxn modelId="{B746CC6A-877B-A740-BAB9-E2393770D0B6}" type="presOf" srcId="{69050180-E62F-F94F-A13E-F95D6EE4ADBE}" destId="{B31F98A5-CCB7-EA41-9D77-35647100CE58}" srcOrd="0" destOrd="0" presId="urn:microsoft.com/office/officeart/2005/8/layout/hierarchy6"/>
    <dgm:cxn modelId="{1392E66C-A353-D049-91C5-7089B8D74300}" type="presOf" srcId="{D184A591-3995-374F-BBAE-E56D666FB7F2}" destId="{2FDD8800-9389-5447-9891-3D960E456EB8}" srcOrd="0" destOrd="0" presId="urn:microsoft.com/office/officeart/2005/8/layout/hierarchy6"/>
    <dgm:cxn modelId="{50D0FF4C-CD73-8741-B589-BEDB605B228A}" type="presOf" srcId="{63A35D9E-768B-3C44-8805-DEF883CBD404}" destId="{9E10588E-0DE6-034E-9FD2-3532C99B461C}" srcOrd="1" destOrd="0" presId="urn:microsoft.com/office/officeart/2005/8/layout/hierarchy6"/>
    <dgm:cxn modelId="{23DA8E53-BCDC-0040-A646-401D3ABA5AEB}" type="presOf" srcId="{FD3E1CAF-9287-A441-BED9-AE9B175EB077}" destId="{6B7ACFE7-E7C8-1B4F-B793-5CC008AF8722}" srcOrd="0" destOrd="0" presId="urn:microsoft.com/office/officeart/2005/8/layout/hierarchy6"/>
    <dgm:cxn modelId="{B39E6374-0C12-1342-B2D9-27B1540DB142}" type="presOf" srcId="{27DE40A7-75F8-F044-B4E9-0891CC61A149}" destId="{91108B1B-0923-D649-8DBA-50202A464D23}" srcOrd="0" destOrd="0" presId="urn:microsoft.com/office/officeart/2005/8/layout/hierarchy6"/>
    <dgm:cxn modelId="{67656057-9B58-C74B-8E98-12E5FD05C18E}" srcId="{FEF5BEFE-240F-7F4E-901E-AEC916C81DF4}" destId="{27DE40A7-75F8-F044-B4E9-0891CC61A149}" srcOrd="2" destOrd="0" parTransId="{D4543DB0-3D36-5345-9F14-5790F1241DB9}" sibTransId="{AD99AA87-3686-034F-97FE-EB8DBE9737E5}"/>
    <dgm:cxn modelId="{30B1FA79-29E5-E847-9A73-33D5B96DFAC6}" type="presOf" srcId="{4B1B9A8F-D247-6145-9A7B-796F553CC85C}" destId="{58A743FB-26C1-8647-80C1-54C8006A0276}" srcOrd="0" destOrd="0" presId="urn:microsoft.com/office/officeart/2005/8/layout/hierarchy6"/>
    <dgm:cxn modelId="{8FFEB57A-E610-6846-BCB9-546B2D0F8D6C}" type="presOf" srcId="{FDE0082B-8D4B-AA40-BEAE-FD5627CFC70F}" destId="{4D91CFB2-2CDB-4642-A49B-96A1D94971F1}" srcOrd="1" destOrd="0" presId="urn:microsoft.com/office/officeart/2005/8/layout/hierarchy6"/>
    <dgm:cxn modelId="{A1441C8C-0BA3-FB48-BD57-41C9CB627D98}" srcId="{565D8241-96C9-AE4C-BE7A-E3D339C3ACB0}" destId="{493F62A1-9EBD-544E-8B99-DB9E0A9D8562}" srcOrd="1" destOrd="0" parTransId="{4B1B9A8F-D247-6145-9A7B-796F553CC85C}" sibTransId="{B6F57D41-36A3-6448-8A3E-71267C99EA67}"/>
    <dgm:cxn modelId="{A2539595-1C12-E045-B104-DADC48A45EF0}" type="presOf" srcId="{FEF5BEFE-240F-7F4E-901E-AEC916C81DF4}" destId="{61FA02C8-47B1-9049-82D7-30479527B376}" srcOrd="0" destOrd="0" presId="urn:microsoft.com/office/officeart/2005/8/layout/hierarchy6"/>
    <dgm:cxn modelId="{59616E98-4DED-9748-91EA-018AFE73FD37}" type="presOf" srcId="{4CAA1A72-4C36-7D46-8467-5CC6C6D0EF3A}" destId="{5634FDE3-7AA4-6A4E-B412-D6A297DDB1CA}" srcOrd="0" destOrd="0" presId="urn:microsoft.com/office/officeart/2005/8/layout/hierarchy6"/>
    <dgm:cxn modelId="{14667EA2-0EE1-1849-9E3D-755C23610A1E}" type="presOf" srcId="{7C87C9B8-090D-8B48-9CCF-8FEAE0D21C37}" destId="{DDF4AA05-8852-AF42-8137-73A36CE1A493}" srcOrd="0" destOrd="0" presId="urn:microsoft.com/office/officeart/2005/8/layout/hierarchy6"/>
    <dgm:cxn modelId="{32367AB0-F2CA-D84D-9CA6-B797FA24A0A1}" srcId="{69050180-E62F-F94F-A13E-F95D6EE4ADBE}" destId="{565D8241-96C9-AE4C-BE7A-E3D339C3ACB0}" srcOrd="0" destOrd="0" parTransId="{D184A591-3995-374F-BBAE-E56D666FB7F2}" sibTransId="{02873CB3-700E-3F41-8ABC-ADF3FDFCFE24}"/>
    <dgm:cxn modelId="{7A5222B9-096D-B14F-81DB-3E63490AACAC}" srcId="{FEF5BEFE-240F-7F4E-901E-AEC916C81DF4}" destId="{69050180-E62F-F94F-A13E-F95D6EE4ADBE}" srcOrd="0" destOrd="0" parTransId="{40A28532-38EF-9E40-88EC-43411BF559E6}" sibTransId="{7C29CED8-B302-1C49-86BC-75F9866C3056}"/>
    <dgm:cxn modelId="{8887CCBB-24EA-D943-AD53-BD8F61A325D7}" type="presOf" srcId="{04A83CAB-4C09-3A46-AA4C-C96F45BD7BAE}" destId="{A00C6D2B-FF77-9D44-AB00-605FDF24117A}" srcOrd="0" destOrd="0" presId="urn:microsoft.com/office/officeart/2005/8/layout/hierarchy6"/>
    <dgm:cxn modelId="{E76712BD-2DD4-1C46-9F0C-44A659807B48}" type="presOf" srcId="{63A35D9E-768B-3C44-8805-DEF883CBD404}" destId="{D5FD6D25-6EA2-E647-B791-2E1CBA6FA1BB}" srcOrd="0" destOrd="0" presId="urn:microsoft.com/office/officeart/2005/8/layout/hierarchy6"/>
    <dgm:cxn modelId="{49AA95CA-9148-1B48-9730-FE01EE6EF919}" srcId="{69050180-E62F-F94F-A13E-F95D6EE4ADBE}" destId="{A1117600-0EB3-B242-A3FF-75CCB9DCF3A4}" srcOrd="1" destOrd="0" parTransId="{E5AEE6A2-7768-6C43-86A0-D4BE2CD3888C}" sibTransId="{9BFBE7DE-AB97-8B41-AC48-99F791E80E60}"/>
    <dgm:cxn modelId="{0BF483CD-20FD-9640-908F-747A017038C1}" srcId="{565D8241-96C9-AE4C-BE7A-E3D339C3ACB0}" destId="{4CAA1A72-4C36-7D46-8467-5CC6C6D0EF3A}" srcOrd="0" destOrd="0" parTransId="{04A83CAB-4C09-3A46-AA4C-C96F45BD7BAE}" sibTransId="{D8E246BD-A6B2-2B45-9F99-7289C4C403F2}"/>
    <dgm:cxn modelId="{017E7CD0-4CCD-7D47-8A9E-0DF08124CE3A}" type="presOf" srcId="{27DE40A7-75F8-F044-B4E9-0891CC61A149}" destId="{00DAEB9B-DCEF-124C-80CD-D43C9ACD8157}" srcOrd="1" destOrd="0" presId="urn:microsoft.com/office/officeart/2005/8/layout/hierarchy6"/>
    <dgm:cxn modelId="{3D1D9DD6-E077-7643-AFE9-2505ECC5E2BC}" type="presOf" srcId="{A1117600-0EB3-B242-A3FF-75CCB9DCF3A4}" destId="{22ABCD59-C8B5-EF4E-BA03-0D6D6F998D12}" srcOrd="0" destOrd="0" presId="urn:microsoft.com/office/officeart/2005/8/layout/hierarchy6"/>
    <dgm:cxn modelId="{696AFEEC-AF34-F44C-BCF8-340187DB3BC3}" srcId="{FEF5BEFE-240F-7F4E-901E-AEC916C81DF4}" destId="{FDE0082B-8D4B-AA40-BEAE-FD5627CFC70F}" srcOrd="3" destOrd="0" parTransId="{C4B70836-400E-CE43-98DC-0E1AEBFB4950}" sibTransId="{6F0D3FE2-8090-F144-9038-0F5B0DA173DF}"/>
    <dgm:cxn modelId="{60F2E631-7E21-DD48-84BF-6ADE9AA9E2D1}" type="presParOf" srcId="{61FA02C8-47B1-9049-82D7-30479527B376}" destId="{6DF4A059-CA55-2F4C-B3C2-F6F9C420C6D1}" srcOrd="0" destOrd="0" presId="urn:microsoft.com/office/officeart/2005/8/layout/hierarchy6"/>
    <dgm:cxn modelId="{22643737-95E4-5E44-8104-0821DEA6C91B}" type="presParOf" srcId="{6DF4A059-CA55-2F4C-B3C2-F6F9C420C6D1}" destId="{21BCFDE7-B458-2046-8C0B-2BE1151701B1}" srcOrd="0" destOrd="0" presId="urn:microsoft.com/office/officeart/2005/8/layout/hierarchy6"/>
    <dgm:cxn modelId="{1B71BB34-1012-454A-8F1F-C8D600C2158E}" type="presParOf" srcId="{6DF4A059-CA55-2F4C-B3C2-F6F9C420C6D1}" destId="{0938194D-865A-F246-9A3D-408D876AAF2B}" srcOrd="1" destOrd="0" presId="urn:microsoft.com/office/officeart/2005/8/layout/hierarchy6"/>
    <dgm:cxn modelId="{0116C565-D52F-4049-90FC-FDAED844415D}" type="presParOf" srcId="{0938194D-865A-F246-9A3D-408D876AAF2B}" destId="{3774D0AE-3732-F04A-9C9D-CE7E3DF85562}" srcOrd="0" destOrd="0" presId="urn:microsoft.com/office/officeart/2005/8/layout/hierarchy6"/>
    <dgm:cxn modelId="{DD5B7B7A-869E-D545-9D90-344C24AFF8B5}" type="presParOf" srcId="{3774D0AE-3732-F04A-9C9D-CE7E3DF85562}" destId="{B31F98A5-CCB7-EA41-9D77-35647100CE58}" srcOrd="0" destOrd="0" presId="urn:microsoft.com/office/officeart/2005/8/layout/hierarchy6"/>
    <dgm:cxn modelId="{9B38BD48-8725-4F4B-9BA5-F4D78A17801D}" type="presParOf" srcId="{3774D0AE-3732-F04A-9C9D-CE7E3DF85562}" destId="{26E79957-C2C9-0B4B-BA85-0583AD590D3E}" srcOrd="1" destOrd="0" presId="urn:microsoft.com/office/officeart/2005/8/layout/hierarchy6"/>
    <dgm:cxn modelId="{809B7954-0E0E-FD4C-8362-FC52A2D601AA}" type="presParOf" srcId="{26E79957-C2C9-0B4B-BA85-0583AD590D3E}" destId="{2FDD8800-9389-5447-9891-3D960E456EB8}" srcOrd="0" destOrd="0" presId="urn:microsoft.com/office/officeart/2005/8/layout/hierarchy6"/>
    <dgm:cxn modelId="{C95FC1BB-E557-0D4C-A697-FF8F51D3EC27}" type="presParOf" srcId="{26E79957-C2C9-0B4B-BA85-0583AD590D3E}" destId="{96C831D8-79E6-3841-A605-3527D1DE1632}" srcOrd="1" destOrd="0" presId="urn:microsoft.com/office/officeart/2005/8/layout/hierarchy6"/>
    <dgm:cxn modelId="{654C7454-FA8C-4645-A28B-27FE58225511}" type="presParOf" srcId="{96C831D8-79E6-3841-A605-3527D1DE1632}" destId="{43A40D4A-DC38-0A47-BC3E-E0D91CD0A0D9}" srcOrd="0" destOrd="0" presId="urn:microsoft.com/office/officeart/2005/8/layout/hierarchy6"/>
    <dgm:cxn modelId="{510EE8D3-C025-5B46-AD00-A9CC440DFB4E}" type="presParOf" srcId="{96C831D8-79E6-3841-A605-3527D1DE1632}" destId="{3F66A48C-0D18-7840-ACD1-B2BB0D28366E}" srcOrd="1" destOrd="0" presId="urn:microsoft.com/office/officeart/2005/8/layout/hierarchy6"/>
    <dgm:cxn modelId="{B8F096FA-DE8C-2D42-A317-B33BD068D69C}" type="presParOf" srcId="{3F66A48C-0D18-7840-ACD1-B2BB0D28366E}" destId="{A00C6D2B-FF77-9D44-AB00-605FDF24117A}" srcOrd="0" destOrd="0" presId="urn:microsoft.com/office/officeart/2005/8/layout/hierarchy6"/>
    <dgm:cxn modelId="{DA963D48-4096-D348-80CF-38023E45C80E}" type="presParOf" srcId="{3F66A48C-0D18-7840-ACD1-B2BB0D28366E}" destId="{FD2A5236-B44E-1C4A-A5ED-48D85F457F37}" srcOrd="1" destOrd="0" presId="urn:microsoft.com/office/officeart/2005/8/layout/hierarchy6"/>
    <dgm:cxn modelId="{162E0AC9-FF56-474A-A2BE-CF0EE860AFF9}" type="presParOf" srcId="{FD2A5236-B44E-1C4A-A5ED-48D85F457F37}" destId="{5634FDE3-7AA4-6A4E-B412-D6A297DDB1CA}" srcOrd="0" destOrd="0" presId="urn:microsoft.com/office/officeart/2005/8/layout/hierarchy6"/>
    <dgm:cxn modelId="{579D5F37-7EEC-A344-84ED-94482CF6CE95}" type="presParOf" srcId="{FD2A5236-B44E-1C4A-A5ED-48D85F457F37}" destId="{A2EF31BB-80AF-0B4E-B7C7-2856A729FE33}" srcOrd="1" destOrd="0" presId="urn:microsoft.com/office/officeart/2005/8/layout/hierarchy6"/>
    <dgm:cxn modelId="{4E2C1F9E-418A-904B-853D-20CEC11291AF}" type="presParOf" srcId="{3F66A48C-0D18-7840-ACD1-B2BB0D28366E}" destId="{58A743FB-26C1-8647-80C1-54C8006A0276}" srcOrd="2" destOrd="0" presId="urn:microsoft.com/office/officeart/2005/8/layout/hierarchy6"/>
    <dgm:cxn modelId="{2FB67311-C4DB-1E4E-9C38-FD05C2BBF87C}" type="presParOf" srcId="{3F66A48C-0D18-7840-ACD1-B2BB0D28366E}" destId="{086BEDDE-EDEE-704A-B831-1174BA9523D6}" srcOrd="3" destOrd="0" presId="urn:microsoft.com/office/officeart/2005/8/layout/hierarchy6"/>
    <dgm:cxn modelId="{67646D2C-952F-764B-831F-B69FFD589672}" type="presParOf" srcId="{086BEDDE-EDEE-704A-B831-1174BA9523D6}" destId="{B177977A-BF95-E344-B581-70D4A017EA25}" srcOrd="0" destOrd="0" presId="urn:microsoft.com/office/officeart/2005/8/layout/hierarchy6"/>
    <dgm:cxn modelId="{616AF5C6-E18F-8143-B0D3-8638DC6B3F36}" type="presParOf" srcId="{086BEDDE-EDEE-704A-B831-1174BA9523D6}" destId="{40F2C4B6-79B5-4244-BCF0-5AED001375A3}" srcOrd="1" destOrd="0" presId="urn:microsoft.com/office/officeart/2005/8/layout/hierarchy6"/>
    <dgm:cxn modelId="{29DEBBF8-D0A3-AD45-B721-E26758B89AB2}" type="presParOf" srcId="{26E79957-C2C9-0B4B-BA85-0583AD590D3E}" destId="{80AAD35A-3319-CE46-A9D7-1E321523DE8B}" srcOrd="2" destOrd="0" presId="urn:microsoft.com/office/officeart/2005/8/layout/hierarchy6"/>
    <dgm:cxn modelId="{0614F76A-4947-DD44-B9C7-513836764C4B}" type="presParOf" srcId="{26E79957-C2C9-0B4B-BA85-0583AD590D3E}" destId="{01959CC9-CE8B-4148-876F-64B7601224CB}" srcOrd="3" destOrd="0" presId="urn:microsoft.com/office/officeart/2005/8/layout/hierarchy6"/>
    <dgm:cxn modelId="{896DCD2B-9DBC-EA42-A722-31E96101A156}" type="presParOf" srcId="{01959CC9-CE8B-4148-876F-64B7601224CB}" destId="{22ABCD59-C8B5-EF4E-BA03-0D6D6F998D12}" srcOrd="0" destOrd="0" presId="urn:microsoft.com/office/officeart/2005/8/layout/hierarchy6"/>
    <dgm:cxn modelId="{3B644F4C-C086-854F-AD30-CC395BF50B72}" type="presParOf" srcId="{01959CC9-CE8B-4148-876F-64B7601224CB}" destId="{A01B792D-8778-6D45-81DC-CDB4F158D50E}" srcOrd="1" destOrd="0" presId="urn:microsoft.com/office/officeart/2005/8/layout/hierarchy6"/>
    <dgm:cxn modelId="{A03FD32E-A822-774B-B448-540D4AE0A51D}" type="presParOf" srcId="{A01B792D-8778-6D45-81DC-CDB4F158D50E}" destId="{6B7ACFE7-E7C8-1B4F-B793-5CC008AF8722}" srcOrd="0" destOrd="0" presId="urn:microsoft.com/office/officeart/2005/8/layout/hierarchy6"/>
    <dgm:cxn modelId="{10697265-B185-7347-9DCA-5FF054EB885E}" type="presParOf" srcId="{A01B792D-8778-6D45-81DC-CDB4F158D50E}" destId="{88E733FA-D192-D745-9791-DFD3B4E28DD3}" srcOrd="1" destOrd="0" presId="urn:microsoft.com/office/officeart/2005/8/layout/hierarchy6"/>
    <dgm:cxn modelId="{CE2667C4-365B-4D4F-9C27-B66251F2A9FA}" type="presParOf" srcId="{88E733FA-D192-D745-9791-DFD3B4E28DD3}" destId="{DDF4AA05-8852-AF42-8137-73A36CE1A493}" srcOrd="0" destOrd="0" presId="urn:microsoft.com/office/officeart/2005/8/layout/hierarchy6"/>
    <dgm:cxn modelId="{25779FF2-7EEF-AE46-87A3-70F70CA45F01}" type="presParOf" srcId="{88E733FA-D192-D745-9791-DFD3B4E28DD3}" destId="{8E0C1051-8248-0E42-9A59-C7A631BDE68D}" srcOrd="1" destOrd="0" presId="urn:microsoft.com/office/officeart/2005/8/layout/hierarchy6"/>
    <dgm:cxn modelId="{263BDA8A-B112-9740-B233-EFA1ACD8D05A}" type="presParOf" srcId="{61FA02C8-47B1-9049-82D7-30479527B376}" destId="{A8C25521-135F-8A45-A5A6-75AC6DC9B894}" srcOrd="1" destOrd="0" presId="urn:microsoft.com/office/officeart/2005/8/layout/hierarchy6"/>
    <dgm:cxn modelId="{0CD9ED12-56D6-1948-B359-D728B86BB7E2}" type="presParOf" srcId="{A8C25521-135F-8A45-A5A6-75AC6DC9B894}" destId="{170B1E52-6A4B-094A-BF57-4FF90D5979F4}" srcOrd="0" destOrd="0" presId="urn:microsoft.com/office/officeart/2005/8/layout/hierarchy6"/>
    <dgm:cxn modelId="{2A5398F3-B77D-F749-A6C5-F3B3D10F5A4C}" type="presParOf" srcId="{170B1E52-6A4B-094A-BF57-4FF90D5979F4}" destId="{D5FD6D25-6EA2-E647-B791-2E1CBA6FA1BB}" srcOrd="0" destOrd="0" presId="urn:microsoft.com/office/officeart/2005/8/layout/hierarchy6"/>
    <dgm:cxn modelId="{AD2F3E4D-71A6-C645-923D-1F3E591BC86C}" type="presParOf" srcId="{170B1E52-6A4B-094A-BF57-4FF90D5979F4}" destId="{9E10588E-0DE6-034E-9FD2-3532C99B461C}" srcOrd="1" destOrd="0" presId="urn:microsoft.com/office/officeart/2005/8/layout/hierarchy6"/>
    <dgm:cxn modelId="{E8874C5F-564C-FC41-B939-8F3DDED95D43}" type="presParOf" srcId="{A8C25521-135F-8A45-A5A6-75AC6DC9B894}" destId="{122DCBE4-C330-BC48-98BE-ACF1C2C3EEA8}" srcOrd="1" destOrd="0" presId="urn:microsoft.com/office/officeart/2005/8/layout/hierarchy6"/>
    <dgm:cxn modelId="{BE3F854B-8855-E441-91C4-EEE9AA68914C}" type="presParOf" srcId="{122DCBE4-C330-BC48-98BE-ACF1C2C3EEA8}" destId="{9C26A6AF-E19B-DB40-B63C-EBD78E618958}" srcOrd="0" destOrd="0" presId="urn:microsoft.com/office/officeart/2005/8/layout/hierarchy6"/>
    <dgm:cxn modelId="{EAAE9905-1270-7E4D-B1B8-BDE243990092}" type="presParOf" srcId="{A8C25521-135F-8A45-A5A6-75AC6DC9B894}" destId="{1C6EBF0A-2100-C348-9CA7-D5CE4A228D72}" srcOrd="2" destOrd="0" presId="urn:microsoft.com/office/officeart/2005/8/layout/hierarchy6"/>
    <dgm:cxn modelId="{C9B3FABF-AD2B-4B48-8C04-CD69F70B1D9E}" type="presParOf" srcId="{1C6EBF0A-2100-C348-9CA7-D5CE4A228D72}" destId="{91108B1B-0923-D649-8DBA-50202A464D23}" srcOrd="0" destOrd="0" presId="urn:microsoft.com/office/officeart/2005/8/layout/hierarchy6"/>
    <dgm:cxn modelId="{93E275D6-CEAB-8B43-9EFD-C486416A4622}" type="presParOf" srcId="{1C6EBF0A-2100-C348-9CA7-D5CE4A228D72}" destId="{00DAEB9B-DCEF-124C-80CD-D43C9ACD8157}" srcOrd="1" destOrd="0" presId="urn:microsoft.com/office/officeart/2005/8/layout/hierarchy6"/>
    <dgm:cxn modelId="{3B9B5514-9FA5-CE43-BF69-F28013C7C023}" type="presParOf" srcId="{A8C25521-135F-8A45-A5A6-75AC6DC9B894}" destId="{CC8E2990-97F6-D742-B5F4-BFFEFF69C457}" srcOrd="3" destOrd="0" presId="urn:microsoft.com/office/officeart/2005/8/layout/hierarchy6"/>
    <dgm:cxn modelId="{B54BE917-835A-A34D-A563-9BB88E0FC528}" type="presParOf" srcId="{CC8E2990-97F6-D742-B5F4-BFFEFF69C457}" destId="{5ABAD6BB-C7AC-904A-87F3-3B15CFE6CF1F}" srcOrd="0" destOrd="0" presId="urn:microsoft.com/office/officeart/2005/8/layout/hierarchy6"/>
    <dgm:cxn modelId="{5BA441F2-EC3D-0F48-B3CB-40D50E78192E}" type="presParOf" srcId="{A8C25521-135F-8A45-A5A6-75AC6DC9B894}" destId="{9F7B72BE-E1C5-BA4B-9759-DA1FB3B21C9E}" srcOrd="4" destOrd="0" presId="urn:microsoft.com/office/officeart/2005/8/layout/hierarchy6"/>
    <dgm:cxn modelId="{A0B9C312-5763-1B4C-92C1-C66ECEF30B40}" type="presParOf" srcId="{9F7B72BE-E1C5-BA4B-9759-DA1FB3B21C9E}" destId="{8B621E0D-27B1-024E-9E8E-ECD79F357ED4}" srcOrd="0" destOrd="0" presId="urn:microsoft.com/office/officeart/2005/8/layout/hierarchy6"/>
    <dgm:cxn modelId="{A6BCC52D-CB62-734A-BDB9-9471A65A0BCF}" type="presParOf" srcId="{9F7B72BE-E1C5-BA4B-9759-DA1FB3B21C9E}" destId="{4D91CFB2-2CDB-4642-A49B-96A1D94971F1}"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905EAA-CA0B-7E49-BA67-707B4A71D56A}">
      <dsp:nvSpPr>
        <dsp:cNvPr id="0" name=""/>
        <dsp:cNvSpPr/>
      </dsp:nvSpPr>
      <dsp:spPr>
        <a:xfrm>
          <a:off x="0" y="356575"/>
          <a:ext cx="4779173" cy="428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C8FD3B5-7F7B-9B47-B08A-BCAAA38327DD}">
      <dsp:nvSpPr>
        <dsp:cNvPr id="0" name=""/>
        <dsp:cNvSpPr/>
      </dsp:nvSpPr>
      <dsp:spPr>
        <a:xfrm>
          <a:off x="238958" y="105655"/>
          <a:ext cx="3345421" cy="501840"/>
        </a:xfrm>
        <a:prstGeom prst="roundRect">
          <a:avLst/>
        </a:prstGeom>
        <a:solidFill>
          <a:srgbClr val="002060"/>
        </a:solidFill>
        <a:ln>
          <a:solidFill>
            <a:schemeClr val="accent1">
              <a:lumMod val="50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26449" tIns="0" rIns="126449" bIns="0" numCol="1" spcCol="1270" anchor="ctr" anchorCtr="0">
          <a:noAutofit/>
        </a:bodyPr>
        <a:lstStyle/>
        <a:p>
          <a:pPr marL="0" lvl="0" indent="0" algn="l" defTabSz="666750">
            <a:lnSpc>
              <a:spcPct val="90000"/>
            </a:lnSpc>
            <a:spcBef>
              <a:spcPct val="0"/>
            </a:spcBef>
            <a:spcAft>
              <a:spcPct val="35000"/>
            </a:spcAft>
            <a:buNone/>
          </a:pPr>
          <a:r>
            <a:rPr lang="en-GB" sz="1500" kern="1200" dirty="0">
              <a:latin typeface="Arial"/>
              <a:cs typeface="Arial"/>
            </a:rPr>
            <a:t>1. Reflective Motivation</a:t>
          </a:r>
        </a:p>
      </dsp:txBody>
      <dsp:txXfrm>
        <a:off x="263456" y="130153"/>
        <a:ext cx="3296425" cy="452844"/>
      </dsp:txXfrm>
    </dsp:sp>
    <dsp:sp modelId="{43AC3DF9-2371-1E46-81D1-36D604443BDC}">
      <dsp:nvSpPr>
        <dsp:cNvPr id="0" name=""/>
        <dsp:cNvSpPr/>
      </dsp:nvSpPr>
      <dsp:spPr>
        <a:xfrm>
          <a:off x="0" y="1127695"/>
          <a:ext cx="4779173" cy="428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CE885B9-1FFD-AD4A-AC8F-A590165C8DBB}">
      <dsp:nvSpPr>
        <dsp:cNvPr id="0" name=""/>
        <dsp:cNvSpPr/>
      </dsp:nvSpPr>
      <dsp:spPr>
        <a:xfrm>
          <a:off x="238958" y="876776"/>
          <a:ext cx="3345421" cy="501840"/>
        </a:xfrm>
        <a:prstGeom prst="roundRect">
          <a:avLst/>
        </a:prstGeom>
        <a:solidFill>
          <a:srgbClr val="203864"/>
        </a:solidFill>
        <a:ln>
          <a:solidFill>
            <a:srgbClr val="203864"/>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26449" tIns="0" rIns="126449" bIns="0" numCol="1" spcCol="1270" anchor="ctr" anchorCtr="0">
          <a:noAutofit/>
        </a:bodyPr>
        <a:lstStyle/>
        <a:p>
          <a:pPr marL="0" lvl="0" indent="0" algn="l" defTabSz="666750">
            <a:lnSpc>
              <a:spcPct val="90000"/>
            </a:lnSpc>
            <a:spcBef>
              <a:spcPct val="0"/>
            </a:spcBef>
            <a:spcAft>
              <a:spcPct val="35000"/>
            </a:spcAft>
            <a:buNone/>
          </a:pPr>
          <a:r>
            <a:rPr lang="en-GB" sz="1500" kern="1200" dirty="0">
              <a:latin typeface="Arial"/>
              <a:cs typeface="Arial"/>
            </a:rPr>
            <a:t>2. Psychological Capability</a:t>
          </a:r>
        </a:p>
      </dsp:txBody>
      <dsp:txXfrm>
        <a:off x="263456" y="901274"/>
        <a:ext cx="3296425" cy="452844"/>
      </dsp:txXfrm>
    </dsp:sp>
    <dsp:sp modelId="{F78E6F66-F7F2-9E40-B864-F1F9E18A35B9}">
      <dsp:nvSpPr>
        <dsp:cNvPr id="0" name=""/>
        <dsp:cNvSpPr/>
      </dsp:nvSpPr>
      <dsp:spPr>
        <a:xfrm>
          <a:off x="0" y="1898816"/>
          <a:ext cx="4779173" cy="428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7277B5B2-BFFB-BE40-BD9D-CB8818A450B6}">
      <dsp:nvSpPr>
        <dsp:cNvPr id="0" name=""/>
        <dsp:cNvSpPr/>
      </dsp:nvSpPr>
      <dsp:spPr>
        <a:xfrm>
          <a:off x="238958" y="1647895"/>
          <a:ext cx="3345421" cy="501840"/>
        </a:xfrm>
        <a:prstGeom prst="roundRect">
          <a:avLst/>
        </a:prstGeom>
        <a:solidFill>
          <a:srgbClr val="203864"/>
        </a:solidFill>
        <a:ln>
          <a:solidFill>
            <a:srgbClr val="203864"/>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26449" tIns="0" rIns="126449" bIns="0" numCol="1" spcCol="1270" anchor="ctr" anchorCtr="0">
          <a:noAutofit/>
        </a:bodyPr>
        <a:lstStyle/>
        <a:p>
          <a:pPr marL="0" lvl="0" indent="0" algn="l" defTabSz="666750">
            <a:lnSpc>
              <a:spcPct val="90000"/>
            </a:lnSpc>
            <a:spcBef>
              <a:spcPct val="0"/>
            </a:spcBef>
            <a:spcAft>
              <a:spcPct val="35000"/>
            </a:spcAft>
            <a:buNone/>
          </a:pPr>
          <a:r>
            <a:rPr lang="en-GB" sz="1500" kern="1200" dirty="0">
              <a:latin typeface="Arial"/>
              <a:cs typeface="Arial"/>
            </a:rPr>
            <a:t>3. Automatic Motivation</a:t>
          </a:r>
        </a:p>
      </dsp:txBody>
      <dsp:txXfrm>
        <a:off x="263456" y="1672393"/>
        <a:ext cx="3296425" cy="452844"/>
      </dsp:txXfrm>
    </dsp:sp>
    <dsp:sp modelId="{51E4F50F-E31D-3749-8162-CD0980C3D5C5}">
      <dsp:nvSpPr>
        <dsp:cNvPr id="0" name=""/>
        <dsp:cNvSpPr/>
      </dsp:nvSpPr>
      <dsp:spPr>
        <a:xfrm>
          <a:off x="0" y="2669936"/>
          <a:ext cx="4779173" cy="428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85F3A22-1DDC-DF4E-8112-2200FFCB440E}">
      <dsp:nvSpPr>
        <dsp:cNvPr id="0" name=""/>
        <dsp:cNvSpPr/>
      </dsp:nvSpPr>
      <dsp:spPr>
        <a:xfrm>
          <a:off x="238958" y="2419016"/>
          <a:ext cx="3345421" cy="501840"/>
        </a:xfrm>
        <a:prstGeom prst="roundRect">
          <a:avLst/>
        </a:prstGeom>
        <a:solidFill>
          <a:srgbClr val="203864"/>
        </a:solidFill>
        <a:ln>
          <a:solidFill>
            <a:srgbClr val="203864"/>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26449" tIns="0" rIns="126449" bIns="0" numCol="1" spcCol="1270" anchor="ctr" anchorCtr="0">
          <a:noAutofit/>
        </a:bodyPr>
        <a:lstStyle/>
        <a:p>
          <a:pPr marL="0" lvl="0" indent="0" algn="l" defTabSz="666750">
            <a:lnSpc>
              <a:spcPct val="90000"/>
            </a:lnSpc>
            <a:spcBef>
              <a:spcPct val="0"/>
            </a:spcBef>
            <a:spcAft>
              <a:spcPct val="35000"/>
            </a:spcAft>
            <a:buNone/>
          </a:pPr>
          <a:r>
            <a:rPr lang="en-GB" sz="1500" kern="1200" dirty="0">
              <a:latin typeface="Arial"/>
              <a:cs typeface="Arial"/>
            </a:rPr>
            <a:t>4. Social Opportunity, Physical Capability</a:t>
          </a:r>
        </a:p>
      </dsp:txBody>
      <dsp:txXfrm>
        <a:off x="263456" y="2443514"/>
        <a:ext cx="3296425" cy="452844"/>
      </dsp:txXfrm>
    </dsp:sp>
    <dsp:sp modelId="{E6CD2843-4B8C-1D4F-8AA5-CB75BA8592C1}">
      <dsp:nvSpPr>
        <dsp:cNvPr id="0" name=""/>
        <dsp:cNvSpPr/>
      </dsp:nvSpPr>
      <dsp:spPr>
        <a:xfrm>
          <a:off x="0" y="3441056"/>
          <a:ext cx="4779173" cy="4284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A54B9E53-6FEC-364B-B8A6-93AA3EF7D06D}">
      <dsp:nvSpPr>
        <dsp:cNvPr id="0" name=""/>
        <dsp:cNvSpPr/>
      </dsp:nvSpPr>
      <dsp:spPr>
        <a:xfrm>
          <a:off x="238958" y="3190136"/>
          <a:ext cx="3345421" cy="501840"/>
        </a:xfrm>
        <a:prstGeom prst="roundRect">
          <a:avLst/>
        </a:prstGeom>
        <a:solidFill>
          <a:srgbClr val="203864"/>
        </a:solidFill>
        <a:ln>
          <a:solidFill>
            <a:srgbClr val="203864"/>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26449" tIns="0" rIns="126449" bIns="0" numCol="1" spcCol="1270" anchor="ctr" anchorCtr="0">
          <a:noAutofit/>
        </a:bodyPr>
        <a:lstStyle/>
        <a:p>
          <a:pPr marL="0" lvl="0" indent="0" algn="l" defTabSz="666750">
            <a:lnSpc>
              <a:spcPct val="90000"/>
            </a:lnSpc>
            <a:spcBef>
              <a:spcPct val="0"/>
            </a:spcBef>
            <a:spcAft>
              <a:spcPct val="35000"/>
            </a:spcAft>
            <a:buNone/>
          </a:pPr>
          <a:r>
            <a:rPr lang="en-US" sz="1500" kern="1200" dirty="0">
              <a:latin typeface="Arial"/>
              <a:cs typeface="Arial"/>
            </a:rPr>
            <a:t>5. </a:t>
          </a:r>
          <a:r>
            <a:rPr lang="en-GB" sz="1500" kern="1200" dirty="0">
              <a:latin typeface="Arial"/>
              <a:cs typeface="Arial"/>
            </a:rPr>
            <a:t>Physical Opportunity	</a:t>
          </a:r>
        </a:p>
      </dsp:txBody>
      <dsp:txXfrm>
        <a:off x="263456" y="3214634"/>
        <a:ext cx="3296425" cy="4528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905EAA-CA0B-7E49-BA67-707B4A71D56A}">
      <dsp:nvSpPr>
        <dsp:cNvPr id="0" name=""/>
        <dsp:cNvSpPr/>
      </dsp:nvSpPr>
      <dsp:spPr>
        <a:xfrm>
          <a:off x="0" y="398878"/>
          <a:ext cx="5106593" cy="3780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C8FD3B5-7F7B-9B47-B08A-BCAAA38327DD}">
      <dsp:nvSpPr>
        <dsp:cNvPr id="0" name=""/>
        <dsp:cNvSpPr/>
      </dsp:nvSpPr>
      <dsp:spPr>
        <a:xfrm>
          <a:off x="255329" y="31299"/>
          <a:ext cx="3574615" cy="442800"/>
        </a:xfrm>
        <a:prstGeom prst="roundRect">
          <a:avLst/>
        </a:prstGeom>
        <a:solidFill>
          <a:srgbClr val="002060"/>
        </a:solidFill>
        <a:ln>
          <a:solidFill>
            <a:schemeClr val="accent1">
              <a:lumMod val="50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35112" tIns="0" rIns="135112" bIns="0" numCol="1" spcCol="1270" anchor="ctr" anchorCtr="0">
          <a:noAutofit/>
        </a:bodyPr>
        <a:lstStyle/>
        <a:p>
          <a:pPr marL="0" lvl="0" indent="0" algn="l" defTabSz="666750">
            <a:lnSpc>
              <a:spcPct val="90000"/>
            </a:lnSpc>
            <a:spcBef>
              <a:spcPct val="0"/>
            </a:spcBef>
            <a:spcAft>
              <a:spcPct val="35000"/>
            </a:spcAft>
            <a:buNone/>
          </a:pPr>
          <a:r>
            <a:rPr lang="en-GB" sz="1500" kern="1200" dirty="0">
              <a:latin typeface="Arial"/>
              <a:cs typeface="Arial"/>
            </a:rPr>
            <a:t>1. Psychological Capability</a:t>
          </a:r>
        </a:p>
      </dsp:txBody>
      <dsp:txXfrm>
        <a:off x="276945" y="52915"/>
        <a:ext cx="3531383" cy="399568"/>
      </dsp:txXfrm>
    </dsp:sp>
    <dsp:sp modelId="{43AC3DF9-2371-1E46-81D1-36D604443BDC}">
      <dsp:nvSpPr>
        <dsp:cNvPr id="0" name=""/>
        <dsp:cNvSpPr/>
      </dsp:nvSpPr>
      <dsp:spPr>
        <a:xfrm>
          <a:off x="0" y="933100"/>
          <a:ext cx="5106593" cy="3780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CE885B9-1FFD-AD4A-AC8F-A590165C8DBB}">
      <dsp:nvSpPr>
        <dsp:cNvPr id="0" name=""/>
        <dsp:cNvSpPr/>
      </dsp:nvSpPr>
      <dsp:spPr>
        <a:xfrm>
          <a:off x="255329" y="711699"/>
          <a:ext cx="3574615" cy="442800"/>
        </a:xfrm>
        <a:prstGeom prst="roundRect">
          <a:avLst/>
        </a:prstGeom>
        <a:solidFill>
          <a:srgbClr val="203864"/>
        </a:solidFill>
        <a:ln>
          <a:solidFill>
            <a:srgbClr val="203864"/>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35112" tIns="0" rIns="135112" bIns="0" numCol="1" spcCol="1270" anchor="ctr" anchorCtr="0">
          <a:noAutofit/>
        </a:bodyPr>
        <a:lstStyle/>
        <a:p>
          <a:pPr marL="0" lvl="0" indent="0" algn="l" defTabSz="666750">
            <a:lnSpc>
              <a:spcPct val="90000"/>
            </a:lnSpc>
            <a:spcBef>
              <a:spcPct val="0"/>
            </a:spcBef>
            <a:spcAft>
              <a:spcPct val="35000"/>
            </a:spcAft>
            <a:buNone/>
          </a:pPr>
          <a:r>
            <a:rPr lang="en-GB" sz="1500" kern="1200" dirty="0">
              <a:latin typeface="Arial"/>
              <a:cs typeface="Arial"/>
            </a:rPr>
            <a:t>2. Reflective Motivation</a:t>
          </a:r>
        </a:p>
      </dsp:txBody>
      <dsp:txXfrm>
        <a:off x="276945" y="733315"/>
        <a:ext cx="3531383" cy="399568"/>
      </dsp:txXfrm>
    </dsp:sp>
    <dsp:sp modelId="{F78E6F66-F7F2-9E40-B864-F1F9E18A35B9}">
      <dsp:nvSpPr>
        <dsp:cNvPr id="0" name=""/>
        <dsp:cNvSpPr/>
      </dsp:nvSpPr>
      <dsp:spPr>
        <a:xfrm>
          <a:off x="0" y="1613500"/>
          <a:ext cx="5106593" cy="3780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7277B5B2-BFFB-BE40-BD9D-CB8818A450B6}">
      <dsp:nvSpPr>
        <dsp:cNvPr id="0" name=""/>
        <dsp:cNvSpPr/>
      </dsp:nvSpPr>
      <dsp:spPr>
        <a:xfrm>
          <a:off x="255329" y="1392100"/>
          <a:ext cx="3574615" cy="442800"/>
        </a:xfrm>
        <a:prstGeom prst="roundRect">
          <a:avLst/>
        </a:prstGeom>
        <a:solidFill>
          <a:srgbClr val="203864"/>
        </a:solidFill>
        <a:ln>
          <a:solidFill>
            <a:srgbClr val="203864"/>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35112" tIns="0" rIns="135112" bIns="0" numCol="1" spcCol="1270" anchor="ctr" anchorCtr="0">
          <a:noAutofit/>
        </a:bodyPr>
        <a:lstStyle/>
        <a:p>
          <a:pPr marL="0" lvl="0" indent="0" algn="l" defTabSz="666750">
            <a:lnSpc>
              <a:spcPct val="90000"/>
            </a:lnSpc>
            <a:spcBef>
              <a:spcPct val="0"/>
            </a:spcBef>
            <a:spcAft>
              <a:spcPct val="35000"/>
            </a:spcAft>
            <a:buNone/>
          </a:pPr>
          <a:r>
            <a:rPr lang="en-GB" sz="1500" kern="1200" dirty="0">
              <a:latin typeface="Arial"/>
              <a:cs typeface="Arial"/>
            </a:rPr>
            <a:t>3. Social Opportunity</a:t>
          </a:r>
        </a:p>
      </dsp:txBody>
      <dsp:txXfrm>
        <a:off x="276945" y="1413716"/>
        <a:ext cx="3531383" cy="399568"/>
      </dsp:txXfrm>
    </dsp:sp>
    <dsp:sp modelId="{51E4F50F-E31D-3749-8162-CD0980C3D5C5}">
      <dsp:nvSpPr>
        <dsp:cNvPr id="0" name=""/>
        <dsp:cNvSpPr/>
      </dsp:nvSpPr>
      <dsp:spPr>
        <a:xfrm>
          <a:off x="0" y="2293900"/>
          <a:ext cx="5106593" cy="3780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85F3A22-1DDC-DF4E-8112-2200FFCB440E}">
      <dsp:nvSpPr>
        <dsp:cNvPr id="0" name=""/>
        <dsp:cNvSpPr/>
      </dsp:nvSpPr>
      <dsp:spPr>
        <a:xfrm>
          <a:off x="255329" y="2072500"/>
          <a:ext cx="3574615" cy="442800"/>
        </a:xfrm>
        <a:prstGeom prst="roundRect">
          <a:avLst/>
        </a:prstGeom>
        <a:solidFill>
          <a:srgbClr val="203864"/>
        </a:solidFill>
        <a:ln>
          <a:solidFill>
            <a:srgbClr val="203864"/>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35112" tIns="0" rIns="135112" bIns="0" numCol="1" spcCol="1270" anchor="ctr" anchorCtr="0">
          <a:noAutofit/>
        </a:bodyPr>
        <a:lstStyle/>
        <a:p>
          <a:pPr marL="0" lvl="0" indent="0" algn="l" defTabSz="666750">
            <a:lnSpc>
              <a:spcPct val="90000"/>
            </a:lnSpc>
            <a:spcBef>
              <a:spcPct val="0"/>
            </a:spcBef>
            <a:spcAft>
              <a:spcPct val="35000"/>
            </a:spcAft>
            <a:buNone/>
          </a:pPr>
          <a:r>
            <a:rPr lang="en-GB" sz="1500" kern="1200" dirty="0">
              <a:latin typeface="Arial"/>
              <a:cs typeface="Arial"/>
            </a:rPr>
            <a:t>4. Physical Opportunity</a:t>
          </a:r>
        </a:p>
      </dsp:txBody>
      <dsp:txXfrm>
        <a:off x="276945" y="2094116"/>
        <a:ext cx="3531383" cy="399568"/>
      </dsp:txXfrm>
    </dsp:sp>
    <dsp:sp modelId="{E6CD2843-4B8C-1D4F-8AA5-CB75BA8592C1}">
      <dsp:nvSpPr>
        <dsp:cNvPr id="0" name=""/>
        <dsp:cNvSpPr/>
      </dsp:nvSpPr>
      <dsp:spPr>
        <a:xfrm>
          <a:off x="0" y="2974300"/>
          <a:ext cx="5106593" cy="3780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A54B9E53-6FEC-364B-B8A6-93AA3EF7D06D}">
      <dsp:nvSpPr>
        <dsp:cNvPr id="0" name=""/>
        <dsp:cNvSpPr/>
      </dsp:nvSpPr>
      <dsp:spPr>
        <a:xfrm>
          <a:off x="255329" y="2752900"/>
          <a:ext cx="3574615" cy="442800"/>
        </a:xfrm>
        <a:prstGeom prst="roundRect">
          <a:avLst/>
        </a:prstGeom>
        <a:solidFill>
          <a:srgbClr val="203864"/>
        </a:solidFill>
        <a:ln>
          <a:solidFill>
            <a:srgbClr val="203864"/>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35112" tIns="0" rIns="135112" bIns="0" numCol="1" spcCol="1270" anchor="ctr" anchorCtr="0">
          <a:noAutofit/>
        </a:bodyPr>
        <a:lstStyle/>
        <a:p>
          <a:pPr marL="0" lvl="0" indent="0" algn="l" defTabSz="666750">
            <a:lnSpc>
              <a:spcPct val="90000"/>
            </a:lnSpc>
            <a:spcBef>
              <a:spcPct val="0"/>
            </a:spcBef>
            <a:spcAft>
              <a:spcPct val="35000"/>
            </a:spcAft>
            <a:buNone/>
          </a:pPr>
          <a:r>
            <a:rPr lang="en-US" sz="1500" kern="1200" dirty="0">
              <a:latin typeface="Arial"/>
              <a:cs typeface="Arial"/>
            </a:rPr>
            <a:t>5. A</a:t>
          </a:r>
          <a:r>
            <a:rPr lang="en-GB" sz="1500" kern="1200" dirty="0">
              <a:latin typeface="Arial"/>
              <a:cs typeface="Arial"/>
            </a:rPr>
            <a:t>utomatic Motivation	</a:t>
          </a:r>
        </a:p>
      </dsp:txBody>
      <dsp:txXfrm>
        <a:off x="276945" y="2774516"/>
        <a:ext cx="3531383" cy="399568"/>
      </dsp:txXfrm>
    </dsp:sp>
    <dsp:sp modelId="{C58278F8-3709-2F46-AACC-FFE453737092}">
      <dsp:nvSpPr>
        <dsp:cNvPr id="0" name=""/>
        <dsp:cNvSpPr/>
      </dsp:nvSpPr>
      <dsp:spPr>
        <a:xfrm>
          <a:off x="0" y="3654700"/>
          <a:ext cx="5106593" cy="3780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ED2B50F1-0DEF-1741-AFAB-35206C9CA6BC}">
      <dsp:nvSpPr>
        <dsp:cNvPr id="0" name=""/>
        <dsp:cNvSpPr/>
      </dsp:nvSpPr>
      <dsp:spPr>
        <a:xfrm>
          <a:off x="255329" y="3433300"/>
          <a:ext cx="3574615" cy="442800"/>
        </a:xfrm>
        <a:prstGeom prst="roundRect">
          <a:avLst/>
        </a:prstGeom>
        <a:solidFill>
          <a:srgbClr val="203864"/>
        </a:solidFill>
        <a:ln>
          <a:solidFill>
            <a:srgbClr val="203864"/>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35112" tIns="0" rIns="135112" bIns="0" numCol="1" spcCol="1270" anchor="ctr" anchorCtr="0">
          <a:noAutofit/>
        </a:bodyPr>
        <a:lstStyle/>
        <a:p>
          <a:pPr marL="0" lvl="0" indent="0" algn="l" defTabSz="666750">
            <a:lnSpc>
              <a:spcPct val="90000"/>
            </a:lnSpc>
            <a:spcBef>
              <a:spcPct val="0"/>
            </a:spcBef>
            <a:spcAft>
              <a:spcPct val="35000"/>
            </a:spcAft>
            <a:buNone/>
          </a:pPr>
          <a:r>
            <a:rPr lang="en-GB" sz="1500" kern="1200" dirty="0">
              <a:latin typeface="Arial"/>
              <a:cs typeface="Arial"/>
            </a:rPr>
            <a:t>6. Physical Capability</a:t>
          </a:r>
        </a:p>
      </dsp:txBody>
      <dsp:txXfrm>
        <a:off x="276945" y="3454916"/>
        <a:ext cx="3531383" cy="3995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621E0D-27B1-024E-9E8E-ECD79F357ED4}">
      <dsp:nvSpPr>
        <dsp:cNvPr id="0" name=""/>
        <dsp:cNvSpPr/>
      </dsp:nvSpPr>
      <dsp:spPr>
        <a:xfrm>
          <a:off x="0" y="3051597"/>
          <a:ext cx="7285587" cy="1099952"/>
        </a:xfrm>
        <a:prstGeom prst="roundRect">
          <a:avLst>
            <a:gd name="adj" fmla="val 10000"/>
          </a:avLst>
        </a:prstGeom>
        <a:solidFill>
          <a:schemeClr val="bg1"/>
        </a:solidFill>
        <a:ln>
          <a:solidFill>
            <a:schemeClr val="tx1"/>
          </a:solidFill>
        </a:ln>
        <a:effectLst/>
      </dsp:spPr>
      <dsp:style>
        <a:lnRef idx="0">
          <a:scrgbClr r="0" g="0" b="0"/>
        </a:lnRef>
        <a:fillRef idx="1">
          <a:scrgbClr r="0" g="0" b="0"/>
        </a:fillRef>
        <a:effectRef idx="2">
          <a:scrgbClr r="0" g="0" b="0"/>
        </a:effectRef>
        <a:fontRef idx="minor"/>
      </dsp:style>
      <dsp:txBody>
        <a:bodyPr spcFirstLastPara="0" vert="horz" wrap="square" lIns="277368" tIns="277368" rIns="277368" bIns="277368" numCol="1" spcCol="1270" anchor="ctr" anchorCtr="0">
          <a:noAutofit/>
        </a:bodyPr>
        <a:lstStyle/>
        <a:p>
          <a:pPr marL="0" lvl="0" indent="0" algn="ctr" defTabSz="1733550">
            <a:lnSpc>
              <a:spcPct val="90000"/>
            </a:lnSpc>
            <a:spcBef>
              <a:spcPct val="0"/>
            </a:spcBef>
            <a:spcAft>
              <a:spcPct val="35000"/>
            </a:spcAft>
            <a:buNone/>
          </a:pPr>
          <a:endParaRPr lang="en-GB" sz="3900" kern="1200" dirty="0"/>
        </a:p>
      </dsp:txBody>
      <dsp:txXfrm>
        <a:off x="0" y="3051597"/>
        <a:ext cx="2185676" cy="1099952"/>
      </dsp:txXfrm>
    </dsp:sp>
    <dsp:sp modelId="{91108B1B-0923-D649-8DBA-50202A464D23}">
      <dsp:nvSpPr>
        <dsp:cNvPr id="0" name=""/>
        <dsp:cNvSpPr/>
      </dsp:nvSpPr>
      <dsp:spPr>
        <a:xfrm>
          <a:off x="0" y="1767680"/>
          <a:ext cx="7285587" cy="1099952"/>
        </a:xfrm>
        <a:prstGeom prst="roundRect">
          <a:avLst>
            <a:gd name="adj" fmla="val 10000"/>
          </a:avLst>
        </a:prstGeom>
        <a:solidFill>
          <a:schemeClr val="bg1"/>
        </a:solidFill>
        <a:ln>
          <a:solidFill>
            <a:schemeClr val="tx1"/>
          </a:solidFill>
        </a:ln>
        <a:effectLst/>
      </dsp:spPr>
      <dsp:style>
        <a:lnRef idx="0">
          <a:scrgbClr r="0" g="0" b="0"/>
        </a:lnRef>
        <a:fillRef idx="1">
          <a:scrgbClr r="0" g="0" b="0"/>
        </a:fillRef>
        <a:effectRef idx="2">
          <a:scrgbClr r="0" g="0" b="0"/>
        </a:effectRef>
        <a:fontRef idx="minor"/>
      </dsp:style>
      <dsp:txBody>
        <a:bodyPr spcFirstLastPara="0" vert="horz" wrap="square" lIns="277368" tIns="277368" rIns="277368" bIns="277368" numCol="1" spcCol="1270" anchor="ctr" anchorCtr="0">
          <a:noAutofit/>
        </a:bodyPr>
        <a:lstStyle/>
        <a:p>
          <a:pPr marL="0" lvl="0" indent="0" algn="ctr" defTabSz="1733550">
            <a:lnSpc>
              <a:spcPct val="90000"/>
            </a:lnSpc>
            <a:spcBef>
              <a:spcPct val="0"/>
            </a:spcBef>
            <a:spcAft>
              <a:spcPct val="35000"/>
            </a:spcAft>
            <a:buNone/>
          </a:pPr>
          <a:endParaRPr lang="en-GB" sz="3900" kern="1200" dirty="0"/>
        </a:p>
      </dsp:txBody>
      <dsp:txXfrm>
        <a:off x="0" y="1767680"/>
        <a:ext cx="2185676" cy="1099952"/>
      </dsp:txXfrm>
    </dsp:sp>
    <dsp:sp modelId="{D5FD6D25-6EA2-E647-B791-2E1CBA6FA1BB}">
      <dsp:nvSpPr>
        <dsp:cNvPr id="0" name=""/>
        <dsp:cNvSpPr/>
      </dsp:nvSpPr>
      <dsp:spPr>
        <a:xfrm>
          <a:off x="0" y="487724"/>
          <a:ext cx="7285587" cy="1099952"/>
        </a:xfrm>
        <a:prstGeom prst="roundRect">
          <a:avLst>
            <a:gd name="adj" fmla="val 10000"/>
          </a:avLst>
        </a:prstGeom>
        <a:solidFill>
          <a:schemeClr val="bg1"/>
        </a:solidFill>
        <a:ln>
          <a:solidFill>
            <a:schemeClr val="tx1"/>
          </a:solidFill>
        </a:ln>
        <a:effectLst/>
      </dsp:spPr>
      <dsp:style>
        <a:lnRef idx="0">
          <a:scrgbClr r="0" g="0" b="0"/>
        </a:lnRef>
        <a:fillRef idx="1">
          <a:scrgbClr r="0" g="0" b="0"/>
        </a:fillRef>
        <a:effectRef idx="2">
          <a:scrgbClr r="0" g="0" b="0"/>
        </a:effectRef>
        <a:fontRef idx="minor"/>
      </dsp:style>
      <dsp:txBody>
        <a:bodyPr spcFirstLastPara="0" vert="horz" wrap="square" lIns="277368" tIns="277368" rIns="277368" bIns="277368" numCol="1" spcCol="1270" anchor="ctr" anchorCtr="0">
          <a:noAutofit/>
        </a:bodyPr>
        <a:lstStyle/>
        <a:p>
          <a:pPr marL="0" lvl="0" indent="0" algn="ctr" defTabSz="1733550">
            <a:lnSpc>
              <a:spcPct val="90000"/>
            </a:lnSpc>
            <a:spcBef>
              <a:spcPct val="0"/>
            </a:spcBef>
            <a:spcAft>
              <a:spcPct val="35000"/>
            </a:spcAft>
            <a:buNone/>
          </a:pPr>
          <a:endParaRPr lang="en-GB" sz="3900" kern="1200" dirty="0">
            <a:solidFill>
              <a:srgbClr val="FF0000"/>
            </a:solidFill>
          </a:endParaRPr>
        </a:p>
      </dsp:txBody>
      <dsp:txXfrm>
        <a:off x="0" y="487724"/>
        <a:ext cx="2185676" cy="1099952"/>
      </dsp:txXfrm>
    </dsp:sp>
    <dsp:sp modelId="{B31F98A5-CCB7-EA41-9D77-35647100CE58}">
      <dsp:nvSpPr>
        <dsp:cNvPr id="0" name=""/>
        <dsp:cNvSpPr/>
      </dsp:nvSpPr>
      <dsp:spPr>
        <a:xfrm>
          <a:off x="2766869" y="601459"/>
          <a:ext cx="1374941" cy="916627"/>
        </a:xfrm>
        <a:prstGeom prst="roundRect">
          <a:avLst>
            <a:gd name="adj" fmla="val 10000"/>
          </a:avLst>
        </a:prstGeom>
        <a:solidFill>
          <a:srgbClr val="00206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Physical Opportunity</a:t>
          </a:r>
        </a:p>
      </dsp:txBody>
      <dsp:txXfrm>
        <a:off x="2793716" y="628306"/>
        <a:ext cx="1321247" cy="862933"/>
      </dsp:txXfrm>
    </dsp:sp>
    <dsp:sp modelId="{2FDD8800-9389-5447-9891-3D960E456EB8}">
      <dsp:nvSpPr>
        <dsp:cNvPr id="0" name=""/>
        <dsp:cNvSpPr/>
      </dsp:nvSpPr>
      <dsp:spPr>
        <a:xfrm>
          <a:off x="2736551" y="1518086"/>
          <a:ext cx="717788" cy="347126"/>
        </a:xfrm>
        <a:custGeom>
          <a:avLst/>
          <a:gdLst/>
          <a:ahLst/>
          <a:cxnLst/>
          <a:rect l="0" t="0" r="0" b="0"/>
          <a:pathLst>
            <a:path>
              <a:moveTo>
                <a:pt x="717788" y="0"/>
              </a:moveTo>
              <a:lnTo>
                <a:pt x="717788" y="173563"/>
              </a:lnTo>
              <a:lnTo>
                <a:pt x="0" y="173563"/>
              </a:lnTo>
              <a:lnTo>
                <a:pt x="0" y="347126"/>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43A40D4A-DC38-0A47-BC3E-E0D91CD0A0D9}">
      <dsp:nvSpPr>
        <dsp:cNvPr id="0" name=""/>
        <dsp:cNvSpPr/>
      </dsp:nvSpPr>
      <dsp:spPr>
        <a:xfrm>
          <a:off x="2049081" y="1865213"/>
          <a:ext cx="1374941" cy="916627"/>
        </a:xfrm>
        <a:prstGeom prst="roundRect">
          <a:avLst>
            <a:gd name="adj" fmla="val 10000"/>
          </a:avLst>
        </a:prstGeom>
        <a:solidFill>
          <a:srgbClr val="00206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Physical Capability</a:t>
          </a:r>
        </a:p>
      </dsp:txBody>
      <dsp:txXfrm>
        <a:off x="2075928" y="1892060"/>
        <a:ext cx="1321247" cy="862933"/>
      </dsp:txXfrm>
    </dsp:sp>
    <dsp:sp modelId="{A00C6D2B-FF77-9D44-AB00-605FDF24117A}">
      <dsp:nvSpPr>
        <dsp:cNvPr id="0" name=""/>
        <dsp:cNvSpPr/>
      </dsp:nvSpPr>
      <dsp:spPr>
        <a:xfrm>
          <a:off x="1882424" y="2781840"/>
          <a:ext cx="854127" cy="381802"/>
        </a:xfrm>
        <a:custGeom>
          <a:avLst/>
          <a:gdLst/>
          <a:ahLst/>
          <a:cxnLst/>
          <a:rect l="0" t="0" r="0" b="0"/>
          <a:pathLst>
            <a:path>
              <a:moveTo>
                <a:pt x="854127" y="0"/>
              </a:moveTo>
              <a:lnTo>
                <a:pt x="854127" y="190901"/>
              </a:lnTo>
              <a:lnTo>
                <a:pt x="0" y="190901"/>
              </a:lnTo>
              <a:lnTo>
                <a:pt x="0" y="381802"/>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5634FDE3-7AA4-6A4E-B412-D6A297DDB1CA}">
      <dsp:nvSpPr>
        <dsp:cNvPr id="0" name=""/>
        <dsp:cNvSpPr/>
      </dsp:nvSpPr>
      <dsp:spPr>
        <a:xfrm>
          <a:off x="1194954" y="3163643"/>
          <a:ext cx="1374941" cy="916627"/>
        </a:xfrm>
        <a:prstGeom prst="roundRect">
          <a:avLst>
            <a:gd name="adj" fmla="val 10000"/>
          </a:avLst>
        </a:prstGeom>
        <a:solidFill>
          <a:srgbClr val="00206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Psychological Capability</a:t>
          </a:r>
        </a:p>
      </dsp:txBody>
      <dsp:txXfrm>
        <a:off x="1221801" y="3190490"/>
        <a:ext cx="1321247" cy="862933"/>
      </dsp:txXfrm>
    </dsp:sp>
    <dsp:sp modelId="{58A743FB-26C1-8647-80C1-54C8006A0276}">
      <dsp:nvSpPr>
        <dsp:cNvPr id="0" name=""/>
        <dsp:cNvSpPr/>
      </dsp:nvSpPr>
      <dsp:spPr>
        <a:xfrm>
          <a:off x="2736551" y="2781840"/>
          <a:ext cx="776429" cy="381234"/>
        </a:xfrm>
        <a:custGeom>
          <a:avLst/>
          <a:gdLst/>
          <a:ahLst/>
          <a:cxnLst/>
          <a:rect l="0" t="0" r="0" b="0"/>
          <a:pathLst>
            <a:path>
              <a:moveTo>
                <a:pt x="0" y="0"/>
              </a:moveTo>
              <a:lnTo>
                <a:pt x="0" y="190617"/>
              </a:lnTo>
              <a:lnTo>
                <a:pt x="776429" y="190617"/>
              </a:lnTo>
              <a:lnTo>
                <a:pt x="776429" y="381234"/>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B177977A-BF95-E344-B581-70D4A017EA25}">
      <dsp:nvSpPr>
        <dsp:cNvPr id="0" name=""/>
        <dsp:cNvSpPr/>
      </dsp:nvSpPr>
      <dsp:spPr>
        <a:xfrm>
          <a:off x="2825510" y="3163075"/>
          <a:ext cx="1374941" cy="916627"/>
        </a:xfrm>
        <a:prstGeom prst="roundRect">
          <a:avLst>
            <a:gd name="adj" fmla="val 10000"/>
          </a:avLst>
        </a:prstGeom>
        <a:solidFill>
          <a:srgbClr val="00206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Social Opportunity</a:t>
          </a:r>
        </a:p>
      </dsp:txBody>
      <dsp:txXfrm>
        <a:off x="2852357" y="3189922"/>
        <a:ext cx="1321247" cy="862933"/>
      </dsp:txXfrm>
    </dsp:sp>
    <dsp:sp modelId="{80AAD35A-3319-CE46-A9D7-1E321523DE8B}">
      <dsp:nvSpPr>
        <dsp:cNvPr id="0" name=""/>
        <dsp:cNvSpPr/>
      </dsp:nvSpPr>
      <dsp:spPr>
        <a:xfrm>
          <a:off x="3454339" y="1518086"/>
          <a:ext cx="876112" cy="343735"/>
        </a:xfrm>
        <a:custGeom>
          <a:avLst/>
          <a:gdLst/>
          <a:ahLst/>
          <a:cxnLst/>
          <a:rect l="0" t="0" r="0" b="0"/>
          <a:pathLst>
            <a:path>
              <a:moveTo>
                <a:pt x="0" y="0"/>
              </a:moveTo>
              <a:lnTo>
                <a:pt x="0" y="171867"/>
              </a:lnTo>
              <a:lnTo>
                <a:pt x="876112" y="171867"/>
              </a:lnTo>
              <a:lnTo>
                <a:pt x="876112" y="343735"/>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22ABCD59-C8B5-EF4E-BA03-0D6D6F998D12}">
      <dsp:nvSpPr>
        <dsp:cNvPr id="0" name=""/>
        <dsp:cNvSpPr/>
      </dsp:nvSpPr>
      <dsp:spPr>
        <a:xfrm>
          <a:off x="3642981" y="1861822"/>
          <a:ext cx="1374941" cy="916627"/>
        </a:xfrm>
        <a:prstGeom prst="roundRect">
          <a:avLst>
            <a:gd name="adj" fmla="val 10000"/>
          </a:avLst>
        </a:prstGeom>
        <a:solidFill>
          <a:srgbClr val="00206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Reflective Motivation</a:t>
          </a:r>
        </a:p>
      </dsp:txBody>
      <dsp:txXfrm>
        <a:off x="3669828" y="1888669"/>
        <a:ext cx="1321247" cy="862933"/>
      </dsp:txXfrm>
    </dsp:sp>
    <dsp:sp modelId="{6B7ACFE7-E7C8-1B4F-B793-5CC008AF8722}">
      <dsp:nvSpPr>
        <dsp:cNvPr id="0" name=""/>
        <dsp:cNvSpPr/>
      </dsp:nvSpPr>
      <dsp:spPr>
        <a:xfrm>
          <a:off x="4330452" y="2778449"/>
          <a:ext cx="752670" cy="388393"/>
        </a:xfrm>
        <a:custGeom>
          <a:avLst/>
          <a:gdLst/>
          <a:ahLst/>
          <a:cxnLst/>
          <a:rect l="0" t="0" r="0" b="0"/>
          <a:pathLst>
            <a:path>
              <a:moveTo>
                <a:pt x="0" y="0"/>
              </a:moveTo>
              <a:lnTo>
                <a:pt x="0" y="194196"/>
              </a:lnTo>
              <a:lnTo>
                <a:pt x="752670" y="194196"/>
              </a:lnTo>
              <a:lnTo>
                <a:pt x="752670" y="388393"/>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sp>
    <dsp:sp modelId="{DDF4AA05-8852-AF42-8137-73A36CE1A493}">
      <dsp:nvSpPr>
        <dsp:cNvPr id="0" name=""/>
        <dsp:cNvSpPr/>
      </dsp:nvSpPr>
      <dsp:spPr>
        <a:xfrm>
          <a:off x="4395652" y="3166842"/>
          <a:ext cx="1374941" cy="916627"/>
        </a:xfrm>
        <a:prstGeom prst="roundRect">
          <a:avLst>
            <a:gd name="adj" fmla="val 10000"/>
          </a:avLst>
        </a:prstGeom>
        <a:solidFill>
          <a:srgbClr val="00206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t>Automatic Motivation</a:t>
          </a:r>
        </a:p>
      </dsp:txBody>
      <dsp:txXfrm>
        <a:off x="4422499" y="3193689"/>
        <a:ext cx="1321247" cy="86293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6/18/2024</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6/18/2024</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2</a:t>
            </a:fld>
            <a:endParaRPr lang="en-US"/>
          </a:p>
        </p:txBody>
      </p:sp>
    </p:spTree>
    <p:extLst>
      <p:ext uri="{BB962C8B-B14F-4D97-AF65-F5344CB8AC3E}">
        <p14:creationId xmlns:p14="http://schemas.microsoft.com/office/powerpoint/2010/main" val="37554059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12</a:t>
            </a:fld>
            <a:endParaRPr lang="en-US"/>
          </a:p>
        </p:txBody>
      </p:sp>
    </p:spTree>
    <p:extLst>
      <p:ext uri="{BB962C8B-B14F-4D97-AF65-F5344CB8AC3E}">
        <p14:creationId xmlns:p14="http://schemas.microsoft.com/office/powerpoint/2010/main" val="35115837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13</a:t>
            </a:fld>
            <a:endParaRPr lang="en-US"/>
          </a:p>
        </p:txBody>
      </p:sp>
    </p:spTree>
    <p:extLst>
      <p:ext uri="{BB962C8B-B14F-4D97-AF65-F5344CB8AC3E}">
        <p14:creationId xmlns:p14="http://schemas.microsoft.com/office/powerpoint/2010/main" val="2337052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14</a:t>
            </a:fld>
            <a:endParaRPr lang="en-US"/>
          </a:p>
        </p:txBody>
      </p:sp>
    </p:spTree>
    <p:extLst>
      <p:ext uri="{BB962C8B-B14F-4D97-AF65-F5344CB8AC3E}">
        <p14:creationId xmlns:p14="http://schemas.microsoft.com/office/powerpoint/2010/main" val="33387793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15</a:t>
            </a:fld>
            <a:endParaRPr lang="en-US"/>
          </a:p>
        </p:txBody>
      </p:sp>
    </p:spTree>
    <p:extLst>
      <p:ext uri="{BB962C8B-B14F-4D97-AF65-F5344CB8AC3E}">
        <p14:creationId xmlns:p14="http://schemas.microsoft.com/office/powerpoint/2010/main" val="262269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3</a:t>
            </a:fld>
            <a:endParaRPr lang="en-US"/>
          </a:p>
        </p:txBody>
      </p:sp>
    </p:spTree>
    <p:extLst>
      <p:ext uri="{BB962C8B-B14F-4D97-AF65-F5344CB8AC3E}">
        <p14:creationId xmlns:p14="http://schemas.microsoft.com/office/powerpoint/2010/main" val="1676513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4</a:t>
            </a:fld>
            <a:endParaRPr lang="en-US"/>
          </a:p>
        </p:txBody>
      </p:sp>
    </p:spTree>
    <p:extLst>
      <p:ext uri="{BB962C8B-B14F-4D97-AF65-F5344CB8AC3E}">
        <p14:creationId xmlns:p14="http://schemas.microsoft.com/office/powerpoint/2010/main" val="1011339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6</a:t>
            </a:fld>
            <a:endParaRPr lang="en-US"/>
          </a:p>
        </p:txBody>
      </p:sp>
    </p:spTree>
    <p:extLst>
      <p:ext uri="{BB962C8B-B14F-4D97-AF65-F5344CB8AC3E}">
        <p14:creationId xmlns:p14="http://schemas.microsoft.com/office/powerpoint/2010/main" val="2735526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7</a:t>
            </a:fld>
            <a:endParaRPr lang="en-US"/>
          </a:p>
        </p:txBody>
      </p:sp>
    </p:spTree>
    <p:extLst>
      <p:ext uri="{BB962C8B-B14F-4D97-AF65-F5344CB8AC3E}">
        <p14:creationId xmlns:p14="http://schemas.microsoft.com/office/powerpoint/2010/main" val="971685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8</a:t>
            </a:fld>
            <a:endParaRPr lang="en-US"/>
          </a:p>
        </p:txBody>
      </p:sp>
    </p:spTree>
    <p:extLst>
      <p:ext uri="{BB962C8B-B14F-4D97-AF65-F5344CB8AC3E}">
        <p14:creationId xmlns:p14="http://schemas.microsoft.com/office/powerpoint/2010/main" val="10378056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9</a:t>
            </a:fld>
            <a:endParaRPr lang="en-US"/>
          </a:p>
        </p:txBody>
      </p:sp>
    </p:spTree>
    <p:extLst>
      <p:ext uri="{BB962C8B-B14F-4D97-AF65-F5344CB8AC3E}">
        <p14:creationId xmlns:p14="http://schemas.microsoft.com/office/powerpoint/2010/main" val="38038629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10</a:t>
            </a:fld>
            <a:endParaRPr lang="en-US"/>
          </a:p>
        </p:txBody>
      </p:sp>
    </p:spTree>
    <p:extLst>
      <p:ext uri="{BB962C8B-B14F-4D97-AF65-F5344CB8AC3E}">
        <p14:creationId xmlns:p14="http://schemas.microsoft.com/office/powerpoint/2010/main" val="16319792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721FB3-2FB1-D246-9430-EC4C2EC16AD8}" type="slidenum">
              <a:rPr lang="en-US" smtClean="0"/>
              <a:t>11</a:t>
            </a:fld>
            <a:endParaRPr lang="en-US"/>
          </a:p>
        </p:txBody>
      </p:sp>
    </p:spTree>
    <p:extLst>
      <p:ext uri="{BB962C8B-B14F-4D97-AF65-F5344CB8AC3E}">
        <p14:creationId xmlns:p14="http://schemas.microsoft.com/office/powerpoint/2010/main" val="36341871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a:t>Presentation Title</a:t>
            </a:r>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4 Column Text &amp; Icon Slide Heading</a:t>
            </a:r>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4 Column Text &amp; Icon Slide Heading</a:t>
            </a:r>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2 Column Comparison Slide Heading</a:t>
            </a:r>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Quid </a:t>
            </a:r>
            <a:r>
              <a:rPr lang="en-US" dirty="0" err="1"/>
              <a:t>enim</a:t>
            </a:r>
            <a:r>
              <a:rPr lang="en-US" dirty="0"/>
              <a:t> de </a:t>
            </a:r>
            <a:r>
              <a:rPr lang="en-US" dirty="0" err="1"/>
              <a:t>amicitia</a:t>
            </a:r>
            <a:r>
              <a:rPr lang="en-US" dirty="0"/>
              <a:t> </a:t>
            </a:r>
            <a:r>
              <a:rPr lang="en-US" dirty="0" err="1"/>
              <a:t>statueris</a:t>
            </a:r>
            <a:r>
              <a:rPr lang="en-US" dirty="0"/>
              <a:t> </a:t>
            </a:r>
            <a:r>
              <a:rPr lang="en-US" dirty="0" err="1"/>
              <a:t>utilitatis</a:t>
            </a:r>
            <a:r>
              <a:rPr lang="en-US" dirty="0"/>
              <a:t> causa </a:t>
            </a:r>
            <a:r>
              <a:rPr lang="en-US" dirty="0" err="1"/>
              <a:t>expetenda</a:t>
            </a:r>
            <a:r>
              <a:rPr lang="en-US" dirty="0"/>
              <a:t> vides. Quod </a:t>
            </a:r>
            <a:r>
              <a:rPr lang="en-US" dirty="0" err="1"/>
              <a:t>vestri</a:t>
            </a:r>
            <a:r>
              <a:rPr lang="en-US" dirty="0"/>
              <a:t> non item.</a:t>
            </a:r>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a:t>2 Column Comparison Slide Heading</a:t>
            </a:r>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a:t>6 Icons &amp; Text Slide Heading</a:t>
            </a:r>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a:t>6 Icons &amp; Text Slide Heading</a:t>
            </a:r>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a:t>Slide Subheading</a:t>
            </a:r>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Insert Subtitle Here</a:t>
            </a:r>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a:t>
            </a:r>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3 Column Text &amp; Image Slide Heading</a:t>
            </a:r>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a:t>Split Image Slide Heading</a:t>
            </a:r>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a:t>Insert Document Title</a:t>
            </a:r>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a:t>Split Image Slide Heading</a:t>
            </a:r>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a:t>28th July 2017</a:t>
            </a:r>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a:t>Presented By: Insert Name</a:t>
            </a:r>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a:t>Presentation Title </a:t>
            </a:r>
            <a:br>
              <a:rPr lang="en-US" dirty="0"/>
            </a:br>
            <a:r>
              <a:rPr lang="en-US" dirty="0"/>
              <a:t>Two Lines Template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Chapter/Slide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a:t>Icon Chapter Slide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a:solidFill>
                  <a:schemeClr val="bg1"/>
                </a:solidFill>
                <a:latin typeface="Ubuntu" charset="0"/>
                <a:ea typeface="Ubuntu" charset="0"/>
                <a:cs typeface="Ubuntu" charset="0"/>
              </a:rPr>
              <a:t>Thank</a:t>
            </a:r>
            <a:r>
              <a:rPr lang="en-US" sz="4400" b="1" i="0" baseline="0" dirty="0">
                <a:solidFill>
                  <a:schemeClr val="bg1"/>
                </a:solidFill>
                <a:latin typeface="Ubuntu" charset="0"/>
                <a:ea typeface="Ubuntu" charset="0"/>
                <a:cs typeface="Ubuntu" charset="0"/>
              </a:rPr>
              <a:t> you for listening.</a:t>
            </a:r>
          </a:p>
          <a:p>
            <a:pPr algn="ctr"/>
            <a:r>
              <a:rPr lang="en-US" sz="4400" b="1" i="0" baseline="0" dirty="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a:t>Click the icon to start building your chart</a:t>
            </a:r>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a:t>Chart Slide Heading</a:t>
            </a:r>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1 Column Text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extLst>
      <p:ext uri="{BB962C8B-B14F-4D97-AF65-F5344CB8AC3E}">
        <p14:creationId xmlns:p14="http://schemas.microsoft.com/office/powerpoint/2010/main" val="1118299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1 Column Text Slide Heading</a:t>
            </a:r>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2 Column Text Slide Heading</a:t>
            </a:r>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a:t>2 Column Text Slide Heading</a:t>
            </a:r>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Text Slide Heading</a:t>
            </a:r>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3 Column Pull Out Slide Heading</a:t>
            </a:r>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Click the icon to add your image </a:t>
            </a:r>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a:t>Insert Document Title</a:t>
            </a:r>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a:t>Bullet Point Bullet Point</a:t>
            </a:r>
          </a:p>
          <a:p>
            <a:pPr lvl="1"/>
            <a:r>
              <a:rPr lang="en-US" dirty="0"/>
              <a:t>Bullet Point Bullet Point</a:t>
            </a:r>
          </a:p>
          <a:p>
            <a:pPr lvl="2"/>
            <a:r>
              <a:rPr lang="en-US" dirty="0"/>
              <a:t>Bullet Point Bullet Point</a:t>
            </a:r>
          </a:p>
          <a:p>
            <a:pPr lvl="0"/>
            <a:r>
              <a:rPr lang="en-US" dirty="0"/>
              <a:t>Bullet Point Bullet Point</a:t>
            </a:r>
          </a:p>
          <a:p>
            <a:pPr lvl="1"/>
            <a:r>
              <a:rPr lang="en-US" dirty="0"/>
              <a:t>Bullet Point Bullet Point</a:t>
            </a:r>
          </a:p>
          <a:p>
            <a:pPr lvl="2"/>
            <a:r>
              <a:rPr lang="en-US" dirty="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a:t>Text &amp; Image Slide Heading</a:t>
            </a:r>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a:t>Slide Subheading</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8" Type="http://schemas.openxmlformats.org/officeDocument/2006/relationships/hyperlink" Target="https://bjgplife.com/understanding-patients-knowledge-of-inhaler-recycling/" TargetMode="External"/><Relationship Id="rId13" Type="http://schemas.openxmlformats.org/officeDocument/2006/relationships/hyperlink" Target="https://academic.oup.com/jphsr/article/11/2/141/6068093" TargetMode="External"/><Relationship Id="rId3" Type="http://schemas.openxmlformats.org/officeDocument/2006/relationships/hyperlink" Target="https://pubmed.ncbi.nlm.nih.gov/36681666/" TargetMode="External"/><Relationship Id="rId7" Type="http://schemas.openxmlformats.org/officeDocument/2006/relationships/hyperlink" Target="https://adc.bmj.com/content/106/Suppl_1/A41.2" TargetMode="External"/><Relationship Id="rId12" Type="http://schemas.openxmlformats.org/officeDocument/2006/relationships/hyperlink" Target="https://pubmed.ncbi.nlm.nih.gov/30486652/"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hyperlink" Target="https://thorax.bmj.com/content/76/Suppl_2/A152.2" TargetMode="External"/><Relationship Id="rId11" Type="http://schemas.openxmlformats.org/officeDocument/2006/relationships/hyperlink" Target="https://erj.ersjournals.com/content/56/suppl_64/1886" TargetMode="External"/><Relationship Id="rId5" Type="http://schemas.openxmlformats.org/officeDocument/2006/relationships/hyperlink" Target="https://adc.bmj.com/content/107/Suppl_2/A467.2" TargetMode="External"/><Relationship Id="rId10" Type="http://schemas.openxmlformats.org/officeDocument/2006/relationships/hyperlink" Target="https://thorax.bmj.com/content/76/Suppl_1/A190.2" TargetMode="External"/><Relationship Id="rId4" Type="http://schemas.openxmlformats.org/officeDocument/2006/relationships/hyperlink" Target="https://adc.bmj.com/content/107/Suppl_2/A312.abstract" TargetMode="External"/><Relationship Id="rId9" Type="http://schemas.openxmlformats.org/officeDocument/2006/relationships/hyperlink" Target="https://pubmed.ncbi.nlm.nih.gov/34286197/" TargetMode="External"/><Relationship Id="rId14" Type="http://schemas.openxmlformats.org/officeDocument/2006/relationships/hyperlink" Target="https://pubmed.ncbi.nlm.nih.gov/32724806/"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a:xfrm>
            <a:off x="800197" y="4086438"/>
            <a:ext cx="10492200" cy="793038"/>
          </a:xfrm>
        </p:spPr>
        <p:txBody>
          <a:bodyPr/>
          <a:lstStyle/>
          <a:p>
            <a:r>
              <a:rPr lang="en-GB" sz="2400" i="1" dirty="0">
                <a:solidFill>
                  <a:srgbClr val="FFC000"/>
                </a:solidFill>
                <a:latin typeface="Arial" panose="020B0604020202020204" pitchFamily="34" charset="0"/>
                <a:cs typeface="Arial" panose="020B0604020202020204" pitchFamily="34" charset="0"/>
              </a:rPr>
              <a:t>Professor Delyth James, Dr Heidi Seage, Alys Harrop &amp; Aleysha Caffoor</a:t>
            </a:r>
          </a:p>
          <a:p>
            <a:endParaRPr lang="en-GB" dirty="0"/>
          </a:p>
        </p:txBody>
      </p:sp>
      <p:sp>
        <p:nvSpPr>
          <p:cNvPr id="3" name="Text Placeholder 2"/>
          <p:cNvSpPr>
            <a:spLocks noGrp="1"/>
          </p:cNvSpPr>
          <p:nvPr>
            <p:ph type="body" sz="quarter" idx="15"/>
          </p:nvPr>
        </p:nvSpPr>
        <p:spPr>
          <a:xfrm>
            <a:off x="733546" y="3023721"/>
            <a:ext cx="11391803" cy="367196"/>
          </a:xfrm>
        </p:spPr>
        <p:txBody>
          <a:bodyPr/>
          <a:lstStyle/>
          <a:p>
            <a:r>
              <a:rPr lang="en-GB" sz="2800" b="1" dirty="0">
                <a:solidFill>
                  <a:srgbClr val="34B9CE"/>
                </a:solidFill>
                <a:latin typeface="Ubuntu" panose="020B0504030602030204" pitchFamily="34" charset="0"/>
                <a:ea typeface="Calibri" panose="020F0502020204030204" pitchFamily="34" charset="0"/>
                <a:cs typeface="Times New Roman" panose="02020603050405020304" pitchFamily="18" charset="0"/>
              </a:rPr>
              <a:t>Commissioned by Primary Care Division, Public Health Wales Delivered by Cardiff Metropolitan University</a:t>
            </a:r>
          </a:p>
          <a:p>
            <a:endParaRPr lang="en-GB" sz="2800" b="1" dirty="0">
              <a:solidFill>
                <a:srgbClr val="34B9CE"/>
              </a:solidFill>
              <a:effectLst/>
              <a:latin typeface="Ubuntu" panose="020B0504030602030204" pitchFamily="34" charset="0"/>
              <a:ea typeface="Calibri" panose="020F0502020204030204" pitchFamily="34" charset="0"/>
              <a:cs typeface="Times New Roman" panose="02020603050405020304" pitchFamily="18" charset="0"/>
            </a:endParaRPr>
          </a:p>
        </p:txBody>
      </p:sp>
      <p:sp>
        <p:nvSpPr>
          <p:cNvPr id="4" name="Title 3"/>
          <p:cNvSpPr>
            <a:spLocks noGrp="1"/>
          </p:cNvSpPr>
          <p:nvPr>
            <p:ph type="title"/>
          </p:nvPr>
        </p:nvSpPr>
        <p:spPr>
          <a:xfrm>
            <a:off x="718457" y="500171"/>
            <a:ext cx="10492882" cy="2105192"/>
          </a:xfrm>
        </p:spPr>
        <p:txBody>
          <a:bodyPr/>
          <a:lstStyle/>
          <a:p>
            <a:r>
              <a:rPr lang="en-GB" sz="3800" b="1" dirty="0">
                <a:solidFill>
                  <a:schemeClr val="bg1"/>
                </a:solidFill>
                <a:latin typeface="Arial" panose="020B0604020202020204" pitchFamily="34" charset="0"/>
                <a:cs typeface="Arial" panose="020B0604020202020204" pitchFamily="34" charset="0"/>
              </a:rPr>
              <a:t>Behavioural Insights </a:t>
            </a:r>
            <a:br>
              <a:rPr lang="en-GB" sz="3800" b="1" dirty="0">
                <a:solidFill>
                  <a:schemeClr val="bg1"/>
                </a:solidFill>
                <a:latin typeface="Arial" panose="020B0604020202020204" pitchFamily="34" charset="0"/>
                <a:cs typeface="Arial" panose="020B0604020202020204" pitchFamily="34" charset="0"/>
              </a:rPr>
            </a:br>
            <a:r>
              <a:rPr lang="en-GB" sz="3800" b="1" dirty="0">
                <a:solidFill>
                  <a:schemeClr val="bg1"/>
                </a:solidFill>
                <a:latin typeface="Arial" panose="020B0604020202020204" pitchFamily="34" charset="0"/>
                <a:cs typeface="Arial" panose="020B0604020202020204" pitchFamily="34" charset="0"/>
              </a:rPr>
              <a:t>Enablers and barriers to patients </a:t>
            </a:r>
            <a:r>
              <a:rPr lang="en-GB" sz="3800" dirty="0">
                <a:latin typeface="Arial" panose="020B0604020202020204" pitchFamily="34" charset="0"/>
                <a:cs typeface="Arial" panose="020B0604020202020204" pitchFamily="34" charset="0"/>
              </a:rPr>
              <a:t>r</a:t>
            </a:r>
            <a:r>
              <a:rPr lang="en-GB" sz="3800" b="1" dirty="0">
                <a:solidFill>
                  <a:schemeClr val="bg1"/>
                </a:solidFill>
                <a:latin typeface="Arial" panose="020B0604020202020204" pitchFamily="34" charset="0"/>
                <a:cs typeface="Arial" panose="020B0604020202020204" pitchFamily="34" charset="0"/>
              </a:rPr>
              <a:t>eturning </a:t>
            </a:r>
            <a:r>
              <a:rPr lang="en-GB" sz="3800" dirty="0">
                <a:latin typeface="Arial" panose="020B0604020202020204" pitchFamily="34" charset="0"/>
                <a:cs typeface="Arial" panose="020B0604020202020204" pitchFamily="34" charset="0"/>
              </a:rPr>
              <a:t>i</a:t>
            </a:r>
            <a:r>
              <a:rPr lang="en-GB" sz="3800" b="1" dirty="0">
                <a:solidFill>
                  <a:schemeClr val="bg1"/>
                </a:solidFill>
                <a:latin typeface="Arial" panose="020B0604020202020204" pitchFamily="34" charset="0"/>
                <a:cs typeface="Arial" panose="020B0604020202020204" pitchFamily="34" charset="0"/>
              </a:rPr>
              <a:t>nhalers to the community </a:t>
            </a:r>
            <a:r>
              <a:rPr lang="en-GB" sz="3800" dirty="0">
                <a:latin typeface="Arial" panose="020B0604020202020204" pitchFamily="34" charset="0"/>
                <a:cs typeface="Arial" panose="020B0604020202020204" pitchFamily="34" charset="0"/>
              </a:rPr>
              <a:t>p</a:t>
            </a:r>
            <a:r>
              <a:rPr lang="en-GB" sz="3800" b="1" dirty="0">
                <a:solidFill>
                  <a:schemeClr val="bg1"/>
                </a:solidFill>
                <a:latin typeface="Arial" panose="020B0604020202020204" pitchFamily="34" charset="0"/>
                <a:cs typeface="Arial" panose="020B0604020202020204" pitchFamily="34" charset="0"/>
              </a:rPr>
              <a:t>harmacy for safe </a:t>
            </a:r>
            <a:r>
              <a:rPr lang="en-GB" sz="3800" dirty="0">
                <a:latin typeface="Arial" panose="020B0604020202020204" pitchFamily="34" charset="0"/>
                <a:cs typeface="Arial" panose="020B0604020202020204" pitchFamily="34" charset="0"/>
              </a:rPr>
              <a:t>d</a:t>
            </a:r>
            <a:r>
              <a:rPr lang="en-GB" sz="3800" b="1" dirty="0">
                <a:solidFill>
                  <a:schemeClr val="bg1"/>
                </a:solidFill>
                <a:latin typeface="Arial" panose="020B0604020202020204" pitchFamily="34" charset="0"/>
                <a:cs typeface="Arial" panose="020B0604020202020204" pitchFamily="34" charset="0"/>
              </a:rPr>
              <a:t>isposal</a:t>
            </a:r>
          </a:p>
        </p:txBody>
      </p:sp>
      <p:pic>
        <p:nvPicPr>
          <p:cNvPr id="8" name="Picture 7">
            <a:extLst>
              <a:ext uri="{FF2B5EF4-FFF2-40B4-BE49-F238E27FC236}">
                <a16:creationId xmlns:a16="http://schemas.microsoft.com/office/drawing/2014/main" id="{56AB9D6D-9BA5-ADD8-CA71-C276C47B6F73}"/>
              </a:ext>
            </a:extLst>
          </p:cNvPr>
          <p:cNvPicPr>
            <a:picLocks noChangeAspect="1"/>
          </p:cNvPicPr>
          <p:nvPr/>
        </p:nvPicPr>
        <p:blipFill>
          <a:blip r:embed="rId2"/>
          <a:stretch>
            <a:fillRect/>
          </a:stretch>
        </p:blipFill>
        <p:spPr>
          <a:xfrm>
            <a:off x="7964363" y="5262322"/>
            <a:ext cx="3328034" cy="984026"/>
          </a:xfrm>
          <a:prstGeom prst="rect">
            <a:avLst/>
          </a:prstGeom>
        </p:spPr>
      </p:pic>
    </p:spTree>
    <p:extLst>
      <p:ext uri="{BB962C8B-B14F-4D97-AF65-F5344CB8AC3E}">
        <p14:creationId xmlns:p14="http://schemas.microsoft.com/office/powerpoint/2010/main" val="2353544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own Arrow 11">
            <a:extLst>
              <a:ext uri="{FF2B5EF4-FFF2-40B4-BE49-F238E27FC236}">
                <a16:creationId xmlns:a16="http://schemas.microsoft.com/office/drawing/2014/main" id="{3CAB24AD-21B0-6046-6D1F-4B2B4B2AD0EE}"/>
              </a:ext>
            </a:extLst>
          </p:cNvPr>
          <p:cNvSpPr/>
          <p:nvPr/>
        </p:nvSpPr>
        <p:spPr>
          <a:xfrm>
            <a:off x="181488" y="2037341"/>
            <a:ext cx="690462" cy="3739376"/>
          </a:xfrm>
          <a:prstGeom prst="downArrow">
            <a:avLst/>
          </a:prstGeom>
          <a:solidFill>
            <a:srgbClr val="203864"/>
          </a:solidFill>
          <a:ln>
            <a:solidFill>
              <a:srgbClr val="20386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94DBCEA8-05A7-434E-E640-6F18F4BF3937}"/>
              </a:ext>
            </a:extLst>
          </p:cNvPr>
          <p:cNvSpPr>
            <a:spLocks noGrp="1"/>
          </p:cNvSpPr>
          <p:nvPr>
            <p:ph sz="quarter" idx="14"/>
          </p:nvPr>
        </p:nvSpPr>
        <p:spPr>
          <a:xfrm>
            <a:off x="715962" y="1520785"/>
            <a:ext cx="10760075" cy="682238"/>
          </a:xfrm>
        </p:spPr>
        <p:txBody>
          <a:bodyPr/>
          <a:lstStyle/>
          <a:p>
            <a:pPr marL="0" indent="0">
              <a:buNone/>
            </a:pPr>
            <a:endParaRPr lang="en-US" sz="1800" dirty="0">
              <a:solidFill>
                <a:srgbClr val="002060"/>
              </a:solidFill>
              <a:latin typeface="Arial" panose="020B0604020202020204" pitchFamily="34" charset="0"/>
              <a:cs typeface="Arial" panose="020B0604020202020204" pitchFamily="34" charset="0"/>
            </a:endParaRPr>
          </a:p>
          <a:p>
            <a:pPr marL="0" indent="0" algn="l">
              <a:buNone/>
            </a:pPr>
            <a:endParaRPr lang="en-GB" sz="1800" b="0" i="0" u="none" strike="noStrike" baseline="0" dirty="0">
              <a:solidFill>
                <a:srgbClr val="000000"/>
              </a:solidFill>
              <a:latin typeface="Arial" panose="020B0604020202020204" pitchFamily="34" charset="0"/>
            </a:endParaRPr>
          </a:p>
        </p:txBody>
      </p:sp>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p:txBody>
          <a:bodyPr/>
          <a:lstStyle/>
          <a:p>
            <a:r>
              <a:rPr lang="en-US" dirty="0"/>
              <a:t>Key findings </a:t>
            </a:r>
          </a:p>
        </p:txBody>
      </p:sp>
      <p:sp>
        <p:nvSpPr>
          <p:cNvPr id="2" name="Text Placeholder 4">
            <a:extLst>
              <a:ext uri="{FF2B5EF4-FFF2-40B4-BE49-F238E27FC236}">
                <a16:creationId xmlns:a16="http://schemas.microsoft.com/office/drawing/2014/main" id="{324144A1-E4C5-41F8-06C7-65198CDA36FA}"/>
              </a:ext>
            </a:extLst>
          </p:cNvPr>
          <p:cNvSpPr>
            <a:spLocks noGrp="1"/>
          </p:cNvSpPr>
          <p:nvPr>
            <p:ph type="body" sz="quarter" idx="16"/>
          </p:nvPr>
        </p:nvSpPr>
        <p:spPr>
          <a:xfrm>
            <a:off x="715962" y="1158975"/>
            <a:ext cx="10760075" cy="393542"/>
          </a:xfrm>
        </p:spPr>
        <p:txBody>
          <a:bodyPr/>
          <a:lstStyle/>
          <a:p>
            <a:r>
              <a:rPr lang="en-GB" dirty="0"/>
              <a:t>Community pharmacist perspective</a:t>
            </a:r>
          </a:p>
        </p:txBody>
      </p:sp>
      <p:graphicFrame>
        <p:nvGraphicFramePr>
          <p:cNvPr id="21" name="Diagram 20">
            <a:extLst>
              <a:ext uri="{FF2B5EF4-FFF2-40B4-BE49-F238E27FC236}">
                <a16:creationId xmlns:a16="http://schemas.microsoft.com/office/drawing/2014/main" id="{9C032894-9595-C47F-3E4B-A3E3739FE393}"/>
              </a:ext>
            </a:extLst>
          </p:cNvPr>
          <p:cNvGraphicFramePr/>
          <p:nvPr>
            <p:extLst>
              <p:ext uri="{D42A27DB-BD31-4B8C-83A1-F6EECF244321}">
                <p14:modId xmlns:p14="http://schemas.microsoft.com/office/powerpoint/2010/main" val="1446949191"/>
              </p:ext>
            </p:extLst>
          </p:nvPr>
        </p:nvGraphicFramePr>
        <p:xfrm>
          <a:off x="1464338" y="1563789"/>
          <a:ext cx="7285587" cy="46419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Box 21">
            <a:extLst>
              <a:ext uri="{FF2B5EF4-FFF2-40B4-BE49-F238E27FC236}">
                <a16:creationId xmlns:a16="http://schemas.microsoft.com/office/drawing/2014/main" id="{F3C1CB39-AEC9-6BBD-ECCD-567AFD878443}"/>
              </a:ext>
            </a:extLst>
          </p:cNvPr>
          <p:cNvSpPr txBox="1"/>
          <p:nvPr/>
        </p:nvSpPr>
        <p:spPr>
          <a:xfrm>
            <a:off x="6613438" y="3399198"/>
            <a:ext cx="5554551" cy="1015663"/>
          </a:xfrm>
          <a:prstGeom prst="rect">
            <a:avLst/>
          </a:prstGeom>
          <a:noFill/>
        </p:spPr>
        <p:txBody>
          <a:bodyPr wrap="square" rtlCol="0">
            <a:spAutoFit/>
          </a:bodyPr>
          <a:lstStyle/>
          <a:p>
            <a:pPr marL="171450" indent="-171450">
              <a:buFont typeface="Arial" panose="020B0604020202020204" pitchFamily="34" charset="0"/>
              <a:buChar char="•"/>
            </a:pPr>
            <a:r>
              <a:rPr lang="en-GB" sz="1200" b="1" i="1" dirty="0">
                <a:solidFill>
                  <a:srgbClr val="92D050"/>
                </a:solidFill>
                <a:latin typeface="Arial"/>
                <a:cs typeface="Arial"/>
              </a:rPr>
              <a:t>Passion about the environment keeps up motivation</a:t>
            </a:r>
          </a:p>
          <a:p>
            <a:pPr marL="171450" indent="-171450">
              <a:buFont typeface="Arial" panose="020B0604020202020204" pitchFamily="34" charset="0"/>
              <a:buChar char="•"/>
            </a:pPr>
            <a:r>
              <a:rPr lang="en-US" sz="1200" b="1" i="1" dirty="0">
                <a:solidFill>
                  <a:srgbClr val="92D050"/>
                </a:solidFill>
                <a:latin typeface="Arial"/>
                <a:cs typeface="Arial"/>
              </a:rPr>
              <a:t>It will benefit sustainability in the future</a:t>
            </a:r>
          </a:p>
          <a:p>
            <a:pPr marL="171450" indent="-171450">
              <a:buFont typeface="Arial" panose="020B0604020202020204" pitchFamily="34" charset="0"/>
              <a:buChar char="•"/>
            </a:pPr>
            <a:r>
              <a:rPr lang="en-GB" sz="1200" b="1" i="1" dirty="0">
                <a:solidFill>
                  <a:srgbClr val="92D050"/>
                </a:solidFill>
                <a:latin typeface="Arial"/>
                <a:cs typeface="Arial"/>
              </a:rPr>
              <a:t>Patients want to create a legacy for future generations</a:t>
            </a:r>
            <a:endParaRPr lang="en-GB" sz="1200" b="1" i="1" dirty="0">
              <a:solidFill>
                <a:srgbClr val="FF0000"/>
              </a:solidFill>
              <a:latin typeface="Arial"/>
              <a:cs typeface="Arial"/>
            </a:endParaRPr>
          </a:p>
          <a:p>
            <a:pPr marL="171450" indent="-171450">
              <a:buFont typeface="Arial" panose="020B0604020202020204" pitchFamily="34" charset="0"/>
              <a:buChar char="•"/>
            </a:pPr>
            <a:r>
              <a:rPr lang="en-GB" sz="1200" b="1" i="1" dirty="0">
                <a:solidFill>
                  <a:srgbClr val="FF0000"/>
                </a:solidFill>
                <a:latin typeface="Arial"/>
                <a:cs typeface="Arial"/>
              </a:rPr>
              <a:t>Unsure what happens to the inhalers once they leave the pharmacy</a:t>
            </a:r>
          </a:p>
          <a:p>
            <a:pPr marL="171450" indent="-171450">
              <a:buFont typeface="Arial" panose="020B0604020202020204" pitchFamily="34" charset="0"/>
              <a:buChar char="•"/>
            </a:pPr>
            <a:r>
              <a:rPr lang="en-US" sz="1200" b="1" i="1" dirty="0">
                <a:solidFill>
                  <a:srgbClr val="FF0000"/>
                </a:solidFill>
                <a:latin typeface="Arial"/>
                <a:cs typeface="Arial"/>
              </a:rPr>
              <a:t>More effort should be put in ONLY if it the scheme takes off</a:t>
            </a:r>
          </a:p>
        </p:txBody>
      </p:sp>
      <p:sp>
        <p:nvSpPr>
          <p:cNvPr id="23" name="TextBox 22">
            <a:extLst>
              <a:ext uri="{FF2B5EF4-FFF2-40B4-BE49-F238E27FC236}">
                <a16:creationId xmlns:a16="http://schemas.microsoft.com/office/drawing/2014/main" id="{8D755E7D-5481-C919-2F8A-47A3E4C68588}"/>
              </a:ext>
            </a:extLst>
          </p:cNvPr>
          <p:cNvSpPr txBox="1"/>
          <p:nvPr/>
        </p:nvSpPr>
        <p:spPr>
          <a:xfrm>
            <a:off x="784870" y="3549348"/>
            <a:ext cx="2677928" cy="646331"/>
          </a:xfrm>
          <a:prstGeom prst="rect">
            <a:avLst/>
          </a:prstGeom>
          <a:noFill/>
        </p:spPr>
        <p:txBody>
          <a:bodyPr wrap="square" rtlCol="0">
            <a:spAutoFit/>
          </a:bodyPr>
          <a:lstStyle/>
          <a:p>
            <a:pPr marL="171450" indent="-171450">
              <a:buFont typeface="Arial" panose="020B0604020202020204" pitchFamily="34" charset="0"/>
              <a:buChar char="•"/>
            </a:pPr>
            <a:r>
              <a:rPr lang="en-US" sz="1200" b="1" i="1" dirty="0">
                <a:solidFill>
                  <a:srgbClr val="FF0000"/>
                </a:solidFill>
                <a:latin typeface="Arial"/>
                <a:cs typeface="Arial"/>
              </a:rPr>
              <a:t>A</a:t>
            </a:r>
            <a:r>
              <a:rPr lang="en-GB" sz="1200" b="1" i="1" dirty="0">
                <a:solidFill>
                  <a:srgbClr val="FF0000"/>
                </a:solidFill>
                <a:latin typeface="Arial"/>
                <a:cs typeface="Arial"/>
              </a:rPr>
              <a:t>re people able to return them?</a:t>
            </a:r>
          </a:p>
          <a:p>
            <a:pPr marL="171450" indent="-171450">
              <a:buFont typeface="Arial" panose="020B0604020202020204" pitchFamily="34" charset="0"/>
              <a:buChar char="•"/>
            </a:pPr>
            <a:r>
              <a:rPr lang="en-GB" sz="1200" b="1" i="1" dirty="0">
                <a:solidFill>
                  <a:srgbClr val="FF0000"/>
                </a:solidFill>
                <a:latin typeface="Arial"/>
                <a:cs typeface="Arial"/>
              </a:rPr>
              <a:t>How are we going to get the bins out once they’re full?</a:t>
            </a:r>
          </a:p>
        </p:txBody>
      </p:sp>
      <p:sp>
        <p:nvSpPr>
          <p:cNvPr id="26" name="TextBox 25">
            <a:extLst>
              <a:ext uri="{FF2B5EF4-FFF2-40B4-BE49-F238E27FC236}">
                <a16:creationId xmlns:a16="http://schemas.microsoft.com/office/drawing/2014/main" id="{1A8E0445-20B9-F66B-5123-E984E260F866}"/>
              </a:ext>
            </a:extLst>
          </p:cNvPr>
          <p:cNvSpPr txBox="1"/>
          <p:nvPr/>
        </p:nvSpPr>
        <p:spPr>
          <a:xfrm>
            <a:off x="5794784" y="2165897"/>
            <a:ext cx="3634609" cy="646331"/>
          </a:xfrm>
          <a:prstGeom prst="rect">
            <a:avLst/>
          </a:prstGeom>
          <a:noFill/>
        </p:spPr>
        <p:txBody>
          <a:bodyPr wrap="square" rtlCol="0">
            <a:spAutoFit/>
          </a:bodyPr>
          <a:lstStyle/>
          <a:p>
            <a:pPr marL="171450" indent="-171450">
              <a:buFont typeface="Arial" panose="020B0604020202020204" pitchFamily="34" charset="0"/>
              <a:buChar char="•"/>
            </a:pPr>
            <a:r>
              <a:rPr lang="en-US" sz="1200" b="1" i="1" dirty="0">
                <a:solidFill>
                  <a:srgbClr val="92D050"/>
                </a:solidFill>
                <a:latin typeface="Arial"/>
                <a:cs typeface="Arial"/>
              </a:rPr>
              <a:t>Labels on medication</a:t>
            </a:r>
            <a:endParaRPr lang="en-GB" sz="1200" b="1" i="1" dirty="0">
              <a:solidFill>
                <a:srgbClr val="92D050"/>
              </a:solidFill>
              <a:latin typeface="Arial"/>
              <a:cs typeface="Arial"/>
            </a:endParaRPr>
          </a:p>
          <a:p>
            <a:pPr marL="171450" indent="-171450">
              <a:buFont typeface="Arial" panose="020B0604020202020204" pitchFamily="34" charset="0"/>
              <a:buChar char="•"/>
            </a:pPr>
            <a:r>
              <a:rPr lang="en-GB" sz="1200" b="1" i="1" dirty="0">
                <a:solidFill>
                  <a:srgbClr val="FF0000"/>
                </a:solidFill>
                <a:latin typeface="Arial"/>
                <a:cs typeface="Arial"/>
              </a:rPr>
              <a:t>The bins are too big!</a:t>
            </a:r>
          </a:p>
          <a:p>
            <a:pPr marL="171450" indent="-171450">
              <a:buFont typeface="Arial" panose="020B0604020202020204" pitchFamily="34" charset="0"/>
              <a:buChar char="•"/>
            </a:pPr>
            <a:r>
              <a:rPr lang="en-GB" sz="1200" b="1" i="1" dirty="0">
                <a:solidFill>
                  <a:srgbClr val="FF0000"/>
                </a:solidFill>
                <a:latin typeface="Arial"/>
                <a:cs typeface="Arial"/>
              </a:rPr>
              <a:t>Contact time with service users</a:t>
            </a:r>
          </a:p>
        </p:txBody>
      </p:sp>
      <p:sp>
        <p:nvSpPr>
          <p:cNvPr id="28" name="TextBox 27">
            <a:extLst>
              <a:ext uri="{FF2B5EF4-FFF2-40B4-BE49-F238E27FC236}">
                <a16:creationId xmlns:a16="http://schemas.microsoft.com/office/drawing/2014/main" id="{A70E4472-5252-353F-15FE-B817C2EC896C}"/>
              </a:ext>
            </a:extLst>
          </p:cNvPr>
          <p:cNvSpPr txBox="1"/>
          <p:nvPr/>
        </p:nvSpPr>
        <p:spPr>
          <a:xfrm>
            <a:off x="900907" y="4969880"/>
            <a:ext cx="2445853" cy="461665"/>
          </a:xfrm>
          <a:prstGeom prst="rect">
            <a:avLst/>
          </a:prstGeom>
          <a:noFill/>
        </p:spPr>
        <p:txBody>
          <a:bodyPr wrap="square" rtlCol="0">
            <a:spAutoFit/>
          </a:bodyPr>
          <a:lstStyle/>
          <a:p>
            <a:pPr marL="171450" indent="-171450">
              <a:buFont typeface="Arial" panose="020B0604020202020204" pitchFamily="34" charset="0"/>
              <a:buChar char="•"/>
            </a:pPr>
            <a:r>
              <a:rPr lang="en-GB" sz="1200" b="1" i="1" dirty="0">
                <a:solidFill>
                  <a:srgbClr val="FF0000"/>
                </a:solidFill>
                <a:latin typeface="Arial"/>
                <a:cs typeface="Arial"/>
              </a:rPr>
              <a:t>Hard to remember</a:t>
            </a:r>
          </a:p>
          <a:p>
            <a:pPr marL="171450" indent="-171450">
              <a:buFont typeface="Arial" panose="020B0604020202020204" pitchFamily="34" charset="0"/>
              <a:buChar char="•"/>
            </a:pPr>
            <a:r>
              <a:rPr lang="en-US" sz="1200" b="1" i="1" dirty="0">
                <a:solidFill>
                  <a:srgbClr val="FF0000"/>
                </a:solidFill>
                <a:latin typeface="Arial"/>
                <a:cs typeface="Arial"/>
              </a:rPr>
              <a:t>It’s not a priority</a:t>
            </a:r>
            <a:endParaRPr lang="en-GB" sz="1200" b="1" i="1" dirty="0">
              <a:solidFill>
                <a:srgbClr val="FF0000"/>
              </a:solidFill>
              <a:latin typeface="Arial"/>
              <a:cs typeface="Arial"/>
            </a:endParaRPr>
          </a:p>
        </p:txBody>
      </p:sp>
      <p:sp>
        <p:nvSpPr>
          <p:cNvPr id="29" name="TextBox 28">
            <a:extLst>
              <a:ext uri="{FF2B5EF4-FFF2-40B4-BE49-F238E27FC236}">
                <a16:creationId xmlns:a16="http://schemas.microsoft.com/office/drawing/2014/main" id="{B5F58EA6-D684-24DF-EE27-6FF33E8F8FB6}"/>
              </a:ext>
            </a:extLst>
          </p:cNvPr>
          <p:cNvSpPr txBox="1"/>
          <p:nvPr/>
        </p:nvSpPr>
        <p:spPr>
          <a:xfrm>
            <a:off x="3548404" y="5744082"/>
            <a:ext cx="3117453" cy="461665"/>
          </a:xfrm>
          <a:prstGeom prst="rect">
            <a:avLst/>
          </a:prstGeom>
          <a:solidFill>
            <a:schemeClr val="bg1"/>
          </a:solidFill>
        </p:spPr>
        <p:txBody>
          <a:bodyPr wrap="square" rtlCol="0">
            <a:spAutoFit/>
          </a:bodyPr>
          <a:lstStyle/>
          <a:p>
            <a:pPr marL="171450" indent="-171450">
              <a:buFont typeface="Arial" panose="020B0604020202020204" pitchFamily="34" charset="0"/>
              <a:buChar char="•"/>
            </a:pPr>
            <a:r>
              <a:rPr lang="en-GB" sz="1200" b="1" i="1" dirty="0">
                <a:solidFill>
                  <a:srgbClr val="92D050"/>
                </a:solidFill>
                <a:latin typeface="Arial"/>
                <a:cs typeface="Arial"/>
              </a:rPr>
              <a:t>Helps to have a close-knit community</a:t>
            </a:r>
          </a:p>
          <a:p>
            <a:pPr marL="171450" indent="-171450">
              <a:buFont typeface="Arial" panose="020B0604020202020204" pitchFamily="34" charset="0"/>
              <a:buChar char="•"/>
            </a:pPr>
            <a:r>
              <a:rPr lang="en-GB" sz="1200" b="1" i="1" dirty="0">
                <a:solidFill>
                  <a:srgbClr val="92D050"/>
                </a:solidFill>
                <a:latin typeface="Arial"/>
                <a:cs typeface="Arial"/>
              </a:rPr>
              <a:t>Sustainability is trending in the media</a:t>
            </a:r>
          </a:p>
        </p:txBody>
      </p:sp>
      <p:sp>
        <p:nvSpPr>
          <p:cNvPr id="30" name="TextBox 29">
            <a:extLst>
              <a:ext uri="{FF2B5EF4-FFF2-40B4-BE49-F238E27FC236}">
                <a16:creationId xmlns:a16="http://schemas.microsoft.com/office/drawing/2014/main" id="{479FD69D-678C-4729-65A1-4FDED2588157}"/>
              </a:ext>
            </a:extLst>
          </p:cNvPr>
          <p:cNvSpPr txBox="1"/>
          <p:nvPr/>
        </p:nvSpPr>
        <p:spPr>
          <a:xfrm>
            <a:off x="7354209" y="4770998"/>
            <a:ext cx="3407945" cy="461665"/>
          </a:xfrm>
          <a:prstGeom prst="rect">
            <a:avLst/>
          </a:prstGeom>
          <a:noFill/>
        </p:spPr>
        <p:txBody>
          <a:bodyPr wrap="square" rtlCol="0">
            <a:spAutoFit/>
          </a:bodyPr>
          <a:lstStyle/>
          <a:p>
            <a:pPr marL="171450" indent="-171450">
              <a:buFont typeface="Arial" panose="020B0604020202020204" pitchFamily="34" charset="0"/>
              <a:buChar char="•"/>
            </a:pPr>
            <a:r>
              <a:rPr lang="en-GB" sz="1200" b="1" i="1" dirty="0">
                <a:solidFill>
                  <a:schemeClr val="tx2">
                    <a:lumMod val="50000"/>
                  </a:schemeClr>
                </a:solidFill>
                <a:latin typeface="Arial"/>
                <a:cs typeface="Arial"/>
              </a:rPr>
              <a:t>Both pharmacists and service users making it a habit to recycle inhalers</a:t>
            </a:r>
          </a:p>
        </p:txBody>
      </p:sp>
      <p:sp>
        <p:nvSpPr>
          <p:cNvPr id="31" name="TextBox 30">
            <a:extLst>
              <a:ext uri="{FF2B5EF4-FFF2-40B4-BE49-F238E27FC236}">
                <a16:creationId xmlns:a16="http://schemas.microsoft.com/office/drawing/2014/main" id="{46E41B68-DCC9-FF72-F9CB-B374B3958CE8}"/>
              </a:ext>
            </a:extLst>
          </p:cNvPr>
          <p:cNvSpPr txBox="1"/>
          <p:nvPr/>
        </p:nvSpPr>
        <p:spPr>
          <a:xfrm>
            <a:off x="3812498" y="1597972"/>
            <a:ext cx="2398413" cy="400110"/>
          </a:xfrm>
          <a:prstGeom prst="rect">
            <a:avLst/>
          </a:prstGeom>
          <a:noFill/>
        </p:spPr>
        <p:txBody>
          <a:bodyPr wrap="none" rtlCol="0">
            <a:spAutoFit/>
          </a:bodyPr>
          <a:lstStyle/>
          <a:p>
            <a:r>
              <a:rPr lang="en-GB" sz="2000" b="0" i="0" dirty="0">
                <a:solidFill>
                  <a:srgbClr val="002060"/>
                </a:solidFill>
                <a:latin typeface="Ubuntu" charset="0"/>
                <a:ea typeface="Ubuntu" charset="0"/>
                <a:cs typeface="Ubuntu" charset="0"/>
              </a:rPr>
              <a:t>Enablers &amp; Barriers</a:t>
            </a:r>
          </a:p>
        </p:txBody>
      </p:sp>
    </p:spTree>
    <p:extLst>
      <p:ext uri="{BB962C8B-B14F-4D97-AF65-F5344CB8AC3E}">
        <p14:creationId xmlns:p14="http://schemas.microsoft.com/office/powerpoint/2010/main" val="2160742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ppt_x"/>
                                          </p:val>
                                        </p:tav>
                                        <p:tav tm="100000">
                                          <p:val>
                                            <p:strVal val="#ppt_x"/>
                                          </p:val>
                                        </p:tav>
                                      </p:tavLst>
                                    </p:anim>
                                    <p:anim calcmode="lin" valueType="num">
                                      <p:cBhvr additive="base">
                                        <p:cTn id="3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6" grpId="0"/>
      <p:bldP spid="28" grpId="0"/>
      <p:bldP spid="29" grpId="0" animBg="1"/>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DBCEA8-05A7-434E-E640-6F18F4BF3937}"/>
              </a:ext>
            </a:extLst>
          </p:cNvPr>
          <p:cNvSpPr>
            <a:spLocks noGrp="1"/>
          </p:cNvSpPr>
          <p:nvPr>
            <p:ph sz="quarter" idx="14"/>
          </p:nvPr>
        </p:nvSpPr>
        <p:spPr>
          <a:xfrm>
            <a:off x="715961" y="1158975"/>
            <a:ext cx="11243667" cy="5265288"/>
          </a:xfrm>
        </p:spPr>
        <p:txBody>
          <a:bodyPr/>
          <a:lstStyle/>
          <a:p>
            <a:pPr marL="0" indent="0" algn="l">
              <a:buNone/>
            </a:pPr>
            <a:endParaRPr lang="en-GB" sz="1800" b="0" i="0" u="none" strike="noStrike" baseline="0" dirty="0">
              <a:solidFill>
                <a:srgbClr val="000000"/>
              </a:solidFill>
              <a:latin typeface="Ubuntu" panose="020B0504030602030204" pitchFamily="34" charset="0"/>
            </a:endParaRPr>
          </a:p>
          <a:p>
            <a:pPr marL="0" indent="0">
              <a:buNone/>
            </a:pPr>
            <a:r>
              <a:rPr lang="en-GB" sz="1800" b="1" dirty="0">
                <a:solidFill>
                  <a:srgbClr val="1F487C"/>
                </a:solidFill>
                <a:latin typeface="Ubuntu" panose="020B0504030602030204" pitchFamily="34" charset="0"/>
                <a:cs typeface="Arial" panose="020B0604020202020204" pitchFamily="34" charset="0"/>
              </a:rPr>
              <a:t>13 studies identified (12 originally by PCD, one additional one by CM)</a:t>
            </a:r>
          </a:p>
          <a:p>
            <a:pPr>
              <a:lnSpc>
                <a:spcPct val="150000"/>
              </a:lnSpc>
              <a:spcBef>
                <a:spcPts val="0"/>
              </a:spcBef>
            </a:pPr>
            <a:endParaRPr lang="en-GB" sz="1200" b="0" i="0" u="none" strike="noStrike" baseline="0" dirty="0">
              <a:solidFill>
                <a:srgbClr val="000000"/>
              </a:solidFill>
              <a:latin typeface="Ubuntu" panose="020B0504030602030204" pitchFamily="34" charset="0"/>
            </a:endParaRPr>
          </a:p>
          <a:p>
            <a:pPr>
              <a:lnSpc>
                <a:spcPct val="150000"/>
              </a:lnSpc>
              <a:spcBef>
                <a:spcPts val="0"/>
              </a:spcBef>
            </a:pPr>
            <a:r>
              <a:rPr lang="en-GB" sz="1200" b="0" i="0" u="none" strike="noStrike" baseline="0" dirty="0">
                <a:solidFill>
                  <a:srgbClr val="000000"/>
                </a:solidFill>
                <a:latin typeface="Ubuntu" panose="020B0504030602030204" pitchFamily="34" charset="0"/>
              </a:rPr>
              <a:t>Murphy et al. 2023 </a:t>
            </a:r>
            <a:r>
              <a:rPr lang="en-GB" sz="1200" b="0" i="1" u="none" strike="noStrike" baseline="0" dirty="0">
                <a:solidFill>
                  <a:srgbClr val="000000"/>
                </a:solidFill>
                <a:latin typeface="Ubuntu" panose="020B0504030602030204" pitchFamily="34" charset="0"/>
                <a:hlinkClick r:id="rId3"/>
              </a:rPr>
              <a:t>Understanding the feasibility and environmental effectiveness of a pilot postal inhaler recovery and recycling scheme</a:t>
            </a:r>
            <a:r>
              <a:rPr lang="en-GB" sz="1200" b="0" i="1" u="none" strike="noStrike" baseline="0" dirty="0">
                <a:solidFill>
                  <a:srgbClr val="000000"/>
                </a:solidFill>
                <a:latin typeface="Ubuntu" panose="020B0504030602030204" pitchFamily="34" charset="0"/>
              </a:rPr>
              <a:t> </a:t>
            </a:r>
            <a:r>
              <a:rPr lang="en-GB" sz="1200" b="0" u="none" strike="noStrike" baseline="0" dirty="0">
                <a:solidFill>
                  <a:srgbClr val="000000"/>
                </a:solidFill>
                <a:latin typeface="Ubuntu" panose="020B0504030602030204" pitchFamily="34" charset="0"/>
              </a:rPr>
              <a:t>[Chiesi postal scheme] </a:t>
            </a:r>
          </a:p>
          <a:p>
            <a:pPr>
              <a:lnSpc>
                <a:spcPct val="150000"/>
              </a:lnSpc>
              <a:spcBef>
                <a:spcPts val="0"/>
              </a:spcBef>
            </a:pPr>
            <a:r>
              <a:rPr lang="en-GB" sz="1200" dirty="0" err="1">
                <a:solidFill>
                  <a:srgbClr val="000000"/>
                </a:solidFill>
                <a:effectLst/>
                <a:latin typeface="Ubuntu" panose="020B0504030602030204" pitchFamily="34" charset="0"/>
                <a:ea typeface="Calibri" panose="020F0502020204030204" pitchFamily="34" charset="0"/>
                <a:cs typeface="Times New Roman" panose="02020603050405020304" pitchFamily="18" charset="0"/>
              </a:rPr>
              <a:t>Baithun</a:t>
            </a:r>
            <a:r>
              <a:rPr lang="en-GB" sz="1200" dirty="0">
                <a:solidFill>
                  <a:srgbClr val="000000"/>
                </a:solidFill>
                <a:effectLst/>
                <a:latin typeface="Ubuntu" panose="020B0504030602030204" pitchFamily="34" charset="0"/>
                <a:ea typeface="Calibri" panose="020F0502020204030204" pitchFamily="34" charset="0"/>
                <a:cs typeface="Times New Roman" panose="02020603050405020304" pitchFamily="18" charset="0"/>
              </a:rPr>
              <a:t> et al. 2022</a:t>
            </a:r>
            <a:r>
              <a:rPr lang="en-GB" sz="1200" dirty="0">
                <a:latin typeface="Ubuntu" panose="020B0504030602030204" pitchFamily="34" charset="0"/>
                <a:ea typeface="Calibri" panose="020F0502020204030204" pitchFamily="34" charset="0"/>
                <a:cs typeface="Times New Roman" panose="02020603050405020304" pitchFamily="18" charset="0"/>
              </a:rPr>
              <a:t> </a:t>
            </a:r>
            <a:r>
              <a:rPr lang="en-GB" sz="1200" i="1" dirty="0">
                <a:solidFill>
                  <a:srgbClr val="000000"/>
                </a:solidFill>
                <a:effectLst/>
                <a:latin typeface="Ubuntu" panose="020B0504030602030204" pitchFamily="34" charset="0"/>
                <a:ea typeface="Calibri" panose="020F0502020204030204" pitchFamily="34" charset="0"/>
                <a:cs typeface="Times New Roman" panose="02020603050405020304" pitchFamily="18" charset="0"/>
                <a:hlinkClick r:id="rId4"/>
              </a:rPr>
              <a:t>‘I know where you bin’: inhaler use and disposal practices within paediatrics at Milton Keynes University Hospital</a:t>
            </a:r>
            <a:endParaRPr lang="en-GB" sz="1200" i="1" dirty="0">
              <a:solidFill>
                <a:srgbClr val="0000FF"/>
              </a:solidFill>
              <a:latin typeface="Ubuntu" panose="020B0504030602030204" pitchFamily="34" charset="0"/>
              <a:cs typeface="Times New Roman" panose="02020603050405020304" pitchFamily="18" charset="0"/>
            </a:endParaRPr>
          </a:p>
          <a:p>
            <a:pPr>
              <a:lnSpc>
                <a:spcPct val="150000"/>
              </a:lnSpc>
              <a:spcBef>
                <a:spcPts val="0"/>
              </a:spcBef>
            </a:pPr>
            <a:r>
              <a:rPr lang="en-GB" sz="1200" dirty="0">
                <a:solidFill>
                  <a:schemeClr val="tx1"/>
                </a:solidFill>
                <a:effectLst/>
                <a:latin typeface="Ubuntu" panose="020B0504030602030204" pitchFamily="34" charset="0"/>
                <a:ea typeface="Calibri" panose="020F0502020204030204" pitchFamily="34" charset="0"/>
                <a:cs typeface="Times New Roman" panose="02020603050405020304" pitchFamily="18" charset="0"/>
              </a:rPr>
              <a:t>Nurse et al. 2022</a:t>
            </a:r>
            <a:r>
              <a:rPr lang="en-GB" sz="1200" dirty="0">
                <a:solidFill>
                  <a:schemeClr val="tx1"/>
                </a:solidFill>
                <a:latin typeface="Ubuntu" panose="020B0504030602030204" pitchFamily="34" charset="0"/>
                <a:ea typeface="Calibri" panose="020F0502020204030204" pitchFamily="34" charset="0"/>
                <a:cs typeface="Times New Roman" panose="02020603050405020304" pitchFamily="18" charset="0"/>
              </a:rPr>
              <a:t> </a:t>
            </a:r>
            <a:r>
              <a:rPr lang="en-GB" sz="1200" i="1" dirty="0">
                <a:effectLst/>
                <a:latin typeface="Ubuntu" panose="020B0504030602030204" pitchFamily="34" charset="0"/>
                <a:ea typeface="Calibri" panose="020F0502020204030204" pitchFamily="34" charset="0"/>
                <a:cs typeface="Times New Roman" panose="02020603050405020304" pitchFamily="18" charset="0"/>
                <a:hlinkClick r:id="rId5"/>
              </a:rPr>
              <a:t>Improving environmental sustainability of inhaler use in paediatric asthma patients</a:t>
            </a:r>
          </a:p>
          <a:p>
            <a:pPr>
              <a:lnSpc>
                <a:spcPct val="150000"/>
              </a:lnSpc>
              <a:spcBef>
                <a:spcPts val="0"/>
              </a:spcBef>
            </a:pPr>
            <a:r>
              <a:rPr lang="en-GB" sz="1200" dirty="0" err="1">
                <a:solidFill>
                  <a:srgbClr val="000000"/>
                </a:solidFill>
                <a:effectLst/>
                <a:latin typeface="Ubuntu" panose="020B0504030602030204" pitchFamily="34" charset="0"/>
                <a:ea typeface="Calibri" panose="020F0502020204030204" pitchFamily="34" charset="0"/>
                <a:cs typeface="Times New Roman" panose="02020603050405020304" pitchFamily="18" charset="0"/>
              </a:rPr>
              <a:t>Liatsikos</a:t>
            </a:r>
            <a:r>
              <a:rPr lang="en-GB" sz="1200" dirty="0">
                <a:solidFill>
                  <a:srgbClr val="000000"/>
                </a:solidFill>
                <a:effectLst/>
                <a:latin typeface="Ubuntu" panose="020B0504030602030204" pitchFamily="34" charset="0"/>
                <a:ea typeface="Calibri" panose="020F0502020204030204" pitchFamily="34" charset="0"/>
                <a:cs typeface="Times New Roman" panose="02020603050405020304" pitchFamily="18" charset="0"/>
              </a:rPr>
              <a:t> et al. 2021</a:t>
            </a:r>
            <a:r>
              <a:rPr lang="en-GB" sz="1200" dirty="0">
                <a:latin typeface="Ubuntu" panose="020B0504030602030204" pitchFamily="34" charset="0"/>
                <a:ea typeface="Calibri" panose="020F0502020204030204" pitchFamily="34" charset="0"/>
                <a:cs typeface="Times New Roman" panose="02020603050405020304" pitchFamily="18" charset="0"/>
              </a:rPr>
              <a:t> </a:t>
            </a:r>
            <a:r>
              <a:rPr lang="en-GB" sz="1200" i="1" dirty="0">
                <a:solidFill>
                  <a:srgbClr val="000000"/>
                </a:solidFill>
                <a:effectLst/>
                <a:latin typeface="Ubuntu" panose="020B0504030602030204" pitchFamily="34" charset="0"/>
                <a:ea typeface="Calibri" panose="020F0502020204030204" pitchFamily="34" charset="0"/>
                <a:cs typeface="Times New Roman" panose="02020603050405020304" pitchFamily="18" charset="0"/>
                <a:hlinkClick r:id="rId6"/>
              </a:rPr>
              <a:t>A regional study of the availability, uptake and barriers to inhaler recycling: Promoting environmental sustainability </a:t>
            </a:r>
            <a:endParaRPr lang="en-GB" sz="1200" i="1" dirty="0">
              <a:latin typeface="Ubuntu" panose="020B0504030602030204" pitchFamily="34" charset="0"/>
              <a:ea typeface="Calibri" panose="020F0502020204030204" pitchFamily="34" charset="0"/>
              <a:cs typeface="Times New Roman" panose="02020603050405020304" pitchFamily="18" charset="0"/>
            </a:endParaRPr>
          </a:p>
          <a:p>
            <a:pPr>
              <a:lnSpc>
                <a:spcPct val="150000"/>
              </a:lnSpc>
              <a:spcBef>
                <a:spcPts val="0"/>
              </a:spcBef>
            </a:pPr>
            <a:r>
              <a:rPr lang="en-GB" sz="1200" i="1" dirty="0">
                <a:latin typeface="Ubuntu" panose="020B0504030602030204" pitchFamily="34" charset="0"/>
                <a:ea typeface="Calibri" panose="020F0502020204030204" pitchFamily="34" charset="0"/>
                <a:cs typeface="Times New Roman" panose="02020603050405020304" pitchFamily="18" charset="0"/>
              </a:rPr>
              <a:t> </a:t>
            </a:r>
            <a:r>
              <a:rPr lang="en-GB" sz="1200" dirty="0" err="1">
                <a:solidFill>
                  <a:srgbClr val="000000"/>
                </a:solidFill>
                <a:effectLst/>
                <a:latin typeface="Ubuntu" panose="020B0504030602030204" pitchFamily="34" charset="0"/>
                <a:ea typeface="Calibri" panose="020F0502020204030204" pitchFamily="34" charset="0"/>
                <a:cs typeface="GillSans-Bold"/>
              </a:rPr>
              <a:t>Roome</a:t>
            </a:r>
            <a:r>
              <a:rPr lang="en-GB" sz="1200" dirty="0">
                <a:solidFill>
                  <a:srgbClr val="000000"/>
                </a:solidFill>
                <a:effectLst/>
                <a:latin typeface="Ubuntu" panose="020B0504030602030204" pitchFamily="34" charset="0"/>
                <a:ea typeface="Calibri" panose="020F0502020204030204" pitchFamily="34" charset="0"/>
                <a:cs typeface="GillSans-Bold"/>
              </a:rPr>
              <a:t> et al. 2021</a:t>
            </a:r>
            <a:r>
              <a:rPr lang="en-GB" sz="1200" dirty="0">
                <a:latin typeface="Ubuntu" panose="020B0504030602030204" pitchFamily="34" charset="0"/>
                <a:ea typeface="Calibri" panose="020F0502020204030204" pitchFamily="34" charset="0"/>
                <a:cs typeface="Times New Roman" panose="02020603050405020304" pitchFamily="18" charset="0"/>
              </a:rPr>
              <a:t> </a:t>
            </a:r>
            <a:r>
              <a:rPr lang="en-GB" sz="1200" i="1" dirty="0">
                <a:solidFill>
                  <a:srgbClr val="000000"/>
                </a:solidFill>
                <a:effectLst/>
                <a:latin typeface="Ubuntu" panose="020B0504030602030204" pitchFamily="34" charset="0"/>
                <a:ea typeface="Calibri" panose="020F0502020204030204" pitchFamily="34" charset="0"/>
                <a:cs typeface="GillSans-Bold"/>
                <a:hlinkClick r:id="rId7"/>
              </a:rPr>
              <a:t>Reducing the environmental impact of inhaler use and disposal within paediatrics and the local community </a:t>
            </a:r>
            <a:endParaRPr lang="en-GB" sz="1200" i="1" dirty="0">
              <a:effectLst/>
              <a:latin typeface="Ubuntu" panose="020B0504030602030204" pitchFamily="34" charset="0"/>
              <a:ea typeface="Calibri" panose="020F0502020204030204" pitchFamily="34" charset="0"/>
              <a:cs typeface="Times New Roman" panose="02020603050405020304" pitchFamily="18" charset="0"/>
            </a:endParaRPr>
          </a:p>
          <a:p>
            <a:pPr>
              <a:lnSpc>
                <a:spcPct val="150000"/>
              </a:lnSpc>
              <a:spcBef>
                <a:spcPts val="0"/>
              </a:spcBef>
            </a:pPr>
            <a:r>
              <a:rPr lang="en-GB" sz="1200" dirty="0" err="1">
                <a:solidFill>
                  <a:srgbClr val="000000"/>
                </a:solidFill>
                <a:effectLst/>
                <a:latin typeface="Ubuntu" panose="020B0504030602030204" pitchFamily="34" charset="0"/>
                <a:ea typeface="Calibri" panose="020F0502020204030204" pitchFamily="34" charset="0"/>
                <a:cs typeface="Times New Roman" panose="02020603050405020304" pitchFamily="18" charset="0"/>
              </a:rPr>
              <a:t>Sivarajasingam</a:t>
            </a:r>
            <a:r>
              <a:rPr lang="en-GB" sz="1200" dirty="0">
                <a:solidFill>
                  <a:srgbClr val="000000"/>
                </a:solidFill>
                <a:effectLst/>
                <a:latin typeface="Ubuntu" panose="020B0504030602030204" pitchFamily="34" charset="0"/>
                <a:ea typeface="Calibri" panose="020F0502020204030204" pitchFamily="34" charset="0"/>
                <a:cs typeface="Times New Roman" panose="02020603050405020304" pitchFamily="18" charset="0"/>
              </a:rPr>
              <a:t>, 2021</a:t>
            </a:r>
            <a:r>
              <a:rPr lang="en-GB" sz="1200" dirty="0">
                <a:latin typeface="Ubuntu" panose="020B0504030602030204" pitchFamily="34" charset="0"/>
                <a:ea typeface="Calibri" panose="020F0502020204030204" pitchFamily="34" charset="0"/>
                <a:cs typeface="Times New Roman" panose="02020603050405020304" pitchFamily="18" charset="0"/>
              </a:rPr>
              <a:t> </a:t>
            </a:r>
            <a:r>
              <a:rPr lang="en-GB" sz="1200" i="1" dirty="0">
                <a:solidFill>
                  <a:srgbClr val="000000"/>
                </a:solidFill>
                <a:effectLst/>
                <a:latin typeface="Ubuntu" panose="020B0504030602030204" pitchFamily="34" charset="0"/>
                <a:ea typeface="Calibri" panose="020F0502020204030204" pitchFamily="34" charset="0"/>
                <a:cs typeface="Times New Roman" panose="02020603050405020304" pitchFamily="18" charset="0"/>
                <a:hlinkClick r:id="rId8"/>
              </a:rPr>
              <a:t>Understanding patients’ knowledge of inhaler recycling</a:t>
            </a:r>
            <a:endParaRPr lang="en-GB" sz="1200" i="1" dirty="0">
              <a:solidFill>
                <a:srgbClr val="000000"/>
              </a:solidFill>
              <a:latin typeface="Ubuntu" panose="020B0504030602030204" pitchFamily="34" charset="0"/>
              <a:ea typeface="Calibri" panose="020F0502020204030204" pitchFamily="34" charset="0"/>
              <a:cs typeface="Times New Roman" panose="02020603050405020304" pitchFamily="18" charset="0"/>
            </a:endParaRPr>
          </a:p>
          <a:p>
            <a:pPr>
              <a:lnSpc>
                <a:spcPct val="150000"/>
              </a:lnSpc>
              <a:spcBef>
                <a:spcPts val="0"/>
              </a:spcBef>
            </a:pPr>
            <a:r>
              <a:rPr lang="en-GB" sz="1200" b="0" i="0" u="none" strike="noStrike" baseline="0" dirty="0" err="1">
                <a:solidFill>
                  <a:srgbClr val="000000"/>
                </a:solidFill>
                <a:latin typeface="Ubuntu" panose="020B0504030602030204" pitchFamily="34" charset="0"/>
              </a:rPr>
              <a:t>Sivarajasingam</a:t>
            </a:r>
            <a:r>
              <a:rPr lang="en-GB" sz="1200" b="0" i="0" u="none" strike="noStrike" baseline="0" dirty="0">
                <a:solidFill>
                  <a:srgbClr val="000000"/>
                </a:solidFill>
                <a:latin typeface="Ubuntu" panose="020B0504030602030204" pitchFamily="34" charset="0"/>
              </a:rPr>
              <a:t>, 2021 </a:t>
            </a:r>
            <a:r>
              <a:rPr lang="en-GB" sz="1200" b="0" i="1" u="none" strike="noStrike" baseline="0" dirty="0">
                <a:solidFill>
                  <a:srgbClr val="000000"/>
                </a:solidFill>
                <a:latin typeface="Ubuntu" panose="020B0504030602030204" pitchFamily="34" charset="0"/>
                <a:hlinkClick r:id="rId8"/>
              </a:rPr>
              <a:t>How general practice can support safe asthma inhaler disposal </a:t>
            </a:r>
            <a:r>
              <a:rPr lang="en-GB" sz="1200" b="0" i="0" u="none" strike="noStrike" baseline="0" dirty="0">
                <a:solidFill>
                  <a:srgbClr val="000000"/>
                </a:solidFill>
                <a:latin typeface="Ubuntu" panose="020B0504030602030204" pitchFamily="34" charset="0"/>
              </a:rPr>
              <a:t>	</a:t>
            </a:r>
          </a:p>
          <a:p>
            <a:pPr>
              <a:lnSpc>
                <a:spcPct val="150000"/>
              </a:lnSpc>
              <a:spcBef>
                <a:spcPts val="0"/>
              </a:spcBef>
            </a:pPr>
            <a:r>
              <a:rPr lang="en-GB" sz="1200" dirty="0" err="1">
                <a:solidFill>
                  <a:schemeClr val="tx1"/>
                </a:solidFill>
                <a:effectLst/>
                <a:latin typeface="Ubuntu" panose="020B0504030602030204" pitchFamily="34" charset="0"/>
                <a:ea typeface="Calibri" panose="020F0502020204030204" pitchFamily="34" charset="0"/>
                <a:cs typeface="Times New Roman" panose="02020603050405020304" pitchFamily="18" charset="0"/>
              </a:rPr>
              <a:t>Walpol</a:t>
            </a:r>
            <a:r>
              <a:rPr lang="en-GB" sz="1200" dirty="0">
                <a:solidFill>
                  <a:schemeClr val="tx1"/>
                </a:solidFill>
                <a:effectLst/>
                <a:latin typeface="Ubuntu" panose="020B0504030602030204" pitchFamily="34" charset="0"/>
                <a:ea typeface="Calibri" panose="020F0502020204030204" pitchFamily="34" charset="0"/>
                <a:cs typeface="Times New Roman" panose="02020603050405020304" pitchFamily="18" charset="0"/>
              </a:rPr>
              <a:t> et al. 2021</a:t>
            </a:r>
            <a:r>
              <a:rPr lang="en-GB" sz="1200" dirty="0">
                <a:solidFill>
                  <a:schemeClr val="tx1"/>
                </a:solidFill>
                <a:latin typeface="Ubuntu" panose="020B0504030602030204" pitchFamily="34" charset="0"/>
                <a:ea typeface="Calibri" panose="020F0502020204030204" pitchFamily="34" charset="0"/>
                <a:cs typeface="Times New Roman" panose="02020603050405020304" pitchFamily="18" charset="0"/>
              </a:rPr>
              <a:t> </a:t>
            </a:r>
            <a:r>
              <a:rPr lang="en-GB" sz="1200" i="1" dirty="0">
                <a:effectLst/>
                <a:latin typeface="Ubuntu" panose="020B0504030602030204" pitchFamily="34" charset="0"/>
                <a:ea typeface="Calibri" panose="020F0502020204030204" pitchFamily="34" charset="0"/>
                <a:cs typeface="Times New Roman" panose="02020603050405020304" pitchFamily="18" charset="0"/>
                <a:hlinkClick r:id="rId9"/>
              </a:rPr>
              <a:t>An investigation into hospital prescribers’ knowledge and confidence to provide</a:t>
            </a:r>
            <a:r>
              <a:rPr lang="en-GB" sz="1200" i="1" dirty="0">
                <a:latin typeface="Ubuntu" panose="020B0504030602030204" pitchFamily="34" charset="0"/>
                <a:ea typeface="Calibri" panose="020F0502020204030204" pitchFamily="34" charset="0"/>
                <a:cs typeface="Times New Roman" panose="02020603050405020304" pitchFamily="18" charset="0"/>
                <a:hlinkClick r:id="rId9"/>
              </a:rPr>
              <a:t> </a:t>
            </a:r>
            <a:r>
              <a:rPr lang="en-GB" sz="1200" i="1" dirty="0">
                <a:effectLst/>
                <a:latin typeface="Ubuntu" panose="020B0504030602030204" pitchFamily="34" charset="0"/>
                <a:ea typeface="Calibri" panose="020F0502020204030204" pitchFamily="34" charset="0"/>
                <a:cs typeface="Times New Roman" panose="02020603050405020304" pitchFamily="18" charset="0"/>
                <a:hlinkClick r:id="rId9"/>
              </a:rPr>
              <a:t>high-quality, sustainable respiratory care</a:t>
            </a:r>
            <a:endParaRPr lang="en-GB" sz="1200" dirty="0">
              <a:solidFill>
                <a:srgbClr val="0000FF"/>
              </a:solidFill>
              <a:effectLst/>
              <a:latin typeface="Ubuntu" panose="020B0504030602030204" pitchFamily="34" charset="0"/>
              <a:ea typeface="Calibri" panose="020F0502020204030204" pitchFamily="34" charset="0"/>
              <a:cs typeface="Times New Roman" panose="02020603050405020304" pitchFamily="18" charset="0"/>
            </a:endParaRPr>
          </a:p>
          <a:p>
            <a:pPr>
              <a:lnSpc>
                <a:spcPct val="150000"/>
              </a:lnSpc>
              <a:spcBef>
                <a:spcPts val="0"/>
              </a:spcBef>
            </a:pPr>
            <a:r>
              <a:rPr lang="en-GB" sz="1200" b="0" i="0" u="none" strike="noStrike" baseline="0" dirty="0" err="1">
                <a:solidFill>
                  <a:srgbClr val="000000"/>
                </a:solidFill>
                <a:latin typeface="Ubuntu" panose="020B0504030602030204" pitchFamily="34" charset="0"/>
              </a:rPr>
              <a:t>Walpol</a:t>
            </a:r>
            <a:r>
              <a:rPr lang="en-GB" sz="1200" b="0" i="0" u="none" strike="noStrike" baseline="0" dirty="0">
                <a:solidFill>
                  <a:srgbClr val="000000"/>
                </a:solidFill>
                <a:latin typeface="Ubuntu" panose="020B0504030602030204" pitchFamily="34" charset="0"/>
              </a:rPr>
              <a:t> et al. 2020 </a:t>
            </a:r>
            <a:r>
              <a:rPr lang="en-GB" sz="1200" b="0" i="1" u="none" strike="noStrike" baseline="0" dirty="0">
                <a:solidFill>
                  <a:srgbClr val="000000"/>
                </a:solidFill>
                <a:latin typeface="Ubuntu" panose="020B0504030602030204" pitchFamily="34" charset="0"/>
                <a:hlinkClick r:id="rId10"/>
              </a:rPr>
              <a:t>Ease of use, effectiveness and environmental impacts: Evaluating inhaler prescriptions, patient preferences and opportunities for improvement </a:t>
            </a:r>
            <a:endParaRPr lang="en-GB" sz="1200" dirty="0">
              <a:solidFill>
                <a:srgbClr val="0000FF"/>
              </a:solidFill>
              <a:latin typeface="Ubuntu" panose="020B0504030602030204" pitchFamily="34" charset="0"/>
            </a:endParaRPr>
          </a:p>
          <a:p>
            <a:pPr>
              <a:lnSpc>
                <a:spcPct val="150000"/>
              </a:lnSpc>
              <a:spcBef>
                <a:spcPts val="0"/>
              </a:spcBef>
            </a:pPr>
            <a:r>
              <a:rPr lang="en-GB" sz="1200" b="0" i="0" u="none" strike="noStrike" baseline="0" dirty="0">
                <a:solidFill>
                  <a:srgbClr val="000000"/>
                </a:solidFill>
                <a:latin typeface="Ubuntu" panose="020B0504030602030204" pitchFamily="34" charset="0"/>
              </a:rPr>
              <a:t>Vos et al. 2020 </a:t>
            </a:r>
            <a:r>
              <a:rPr lang="en-GB" sz="1200" b="0" i="1" u="none" strike="noStrike" baseline="0" dirty="0">
                <a:solidFill>
                  <a:srgbClr val="000000"/>
                </a:solidFill>
                <a:latin typeface="Ubuntu" panose="020B0504030602030204" pitchFamily="34" charset="0"/>
                <a:hlinkClick r:id="rId11"/>
              </a:rPr>
              <a:t>Inhaler recycling prevalence in a secondary care clinic in England </a:t>
            </a:r>
            <a:endParaRPr lang="en-GB" sz="1200" b="0" i="1" u="none" strike="noStrike" baseline="0" dirty="0">
              <a:solidFill>
                <a:srgbClr val="000000"/>
              </a:solidFill>
              <a:latin typeface="Ubuntu" panose="020B0504030602030204" pitchFamily="34" charset="0"/>
            </a:endParaRPr>
          </a:p>
          <a:p>
            <a:pPr marL="0" indent="0">
              <a:lnSpc>
                <a:spcPct val="150000"/>
              </a:lnSpc>
              <a:spcBef>
                <a:spcPts val="0"/>
              </a:spcBef>
              <a:buNone/>
            </a:pPr>
            <a:endParaRPr lang="en-GB" sz="1200" b="0" i="0" u="none" strike="noStrike" baseline="0" dirty="0">
              <a:solidFill>
                <a:srgbClr val="0000FF"/>
              </a:solidFill>
              <a:latin typeface="Ubuntu" panose="020B0504030602030204" pitchFamily="34" charset="0"/>
            </a:endParaRPr>
          </a:p>
          <a:p>
            <a:pPr>
              <a:lnSpc>
                <a:spcPct val="150000"/>
              </a:lnSpc>
              <a:spcBef>
                <a:spcPts val="0"/>
              </a:spcBef>
            </a:pPr>
            <a:r>
              <a:rPr lang="en-GB" sz="1200" dirty="0">
                <a:solidFill>
                  <a:srgbClr val="000000"/>
                </a:solidFill>
                <a:effectLst/>
                <a:latin typeface="Ubuntu" panose="020B0504030602030204" pitchFamily="34" charset="0"/>
                <a:ea typeface="Calibri" panose="020F0502020204030204" pitchFamily="34" charset="0"/>
                <a:cs typeface="Times New Roman" panose="02020603050405020304" pitchFamily="18" charset="0"/>
              </a:rPr>
              <a:t>Sim et al. 2018</a:t>
            </a:r>
            <a:r>
              <a:rPr lang="en-GB" sz="1200" dirty="0">
                <a:latin typeface="Ubuntu" panose="020B0504030602030204" pitchFamily="34" charset="0"/>
                <a:ea typeface="Calibri" panose="020F0502020204030204" pitchFamily="34" charset="0"/>
                <a:cs typeface="Times New Roman" panose="02020603050405020304" pitchFamily="18" charset="0"/>
              </a:rPr>
              <a:t> </a:t>
            </a:r>
            <a:r>
              <a:rPr lang="en-GB" sz="1200" dirty="0">
                <a:solidFill>
                  <a:srgbClr val="000000"/>
                </a:solidFill>
                <a:effectLst/>
                <a:latin typeface="Ubuntu" panose="020B0504030602030204" pitchFamily="34" charset="0"/>
                <a:ea typeface="Calibri" panose="020F0502020204030204" pitchFamily="34" charset="0"/>
                <a:cs typeface="Times New Roman" panose="02020603050405020304" pitchFamily="18" charset="0"/>
                <a:hlinkClick r:id="rId12"/>
              </a:rPr>
              <a:t>Development and Validation</a:t>
            </a:r>
            <a:r>
              <a:rPr lang="en-GB" sz="1200" dirty="0">
                <a:latin typeface="Ubuntu" panose="020B0504030602030204" pitchFamily="34" charset="0"/>
                <a:ea typeface="Calibri" panose="020F0502020204030204" pitchFamily="34" charset="0"/>
                <a:cs typeface="Times New Roman" panose="02020603050405020304" pitchFamily="18" charset="0"/>
                <a:hlinkClick r:id="rId12"/>
              </a:rPr>
              <a:t> </a:t>
            </a:r>
            <a:r>
              <a:rPr lang="en-GB" sz="1200" dirty="0">
                <a:solidFill>
                  <a:srgbClr val="000000"/>
                </a:solidFill>
                <a:effectLst/>
                <a:latin typeface="Ubuntu" panose="020B0504030602030204" pitchFamily="34" charset="0"/>
                <a:ea typeface="Calibri" panose="020F0502020204030204" pitchFamily="34" charset="0"/>
                <a:cs typeface="Times New Roman" panose="02020603050405020304" pitchFamily="18" charset="0"/>
                <a:hlinkClick r:id="rId12"/>
              </a:rPr>
              <a:t>of the Return and Disposal of</a:t>
            </a:r>
            <a:r>
              <a:rPr lang="en-GB" sz="1200" dirty="0">
                <a:latin typeface="Ubuntu" panose="020B0504030602030204" pitchFamily="34" charset="0"/>
                <a:ea typeface="Calibri" panose="020F0502020204030204" pitchFamily="34" charset="0"/>
                <a:cs typeface="Times New Roman" panose="02020603050405020304" pitchFamily="18" charset="0"/>
                <a:hlinkClick r:id="rId12"/>
              </a:rPr>
              <a:t> </a:t>
            </a:r>
            <a:r>
              <a:rPr lang="en-GB" sz="1200" dirty="0">
                <a:solidFill>
                  <a:srgbClr val="000000"/>
                </a:solidFill>
                <a:effectLst/>
                <a:latin typeface="Ubuntu" panose="020B0504030602030204" pitchFamily="34" charset="0"/>
                <a:ea typeface="Calibri" panose="020F0502020204030204" pitchFamily="34" charset="0"/>
                <a:cs typeface="Times New Roman" panose="02020603050405020304" pitchFamily="18" charset="0"/>
                <a:hlinkClick r:id="rId12"/>
              </a:rPr>
              <a:t>Unused Medications Questionnaire</a:t>
            </a:r>
            <a:r>
              <a:rPr lang="en-GB" sz="1200" dirty="0">
                <a:latin typeface="Ubuntu" panose="020B0504030602030204" pitchFamily="34" charset="0"/>
                <a:ea typeface="Calibri" panose="020F0502020204030204" pitchFamily="34" charset="0"/>
                <a:cs typeface="Times New Roman" panose="02020603050405020304" pitchFamily="18" charset="0"/>
                <a:hlinkClick r:id="rId12"/>
              </a:rPr>
              <a:t> </a:t>
            </a:r>
            <a:r>
              <a:rPr lang="en-GB" sz="1200" dirty="0">
                <a:solidFill>
                  <a:srgbClr val="000000"/>
                </a:solidFill>
                <a:effectLst/>
                <a:latin typeface="Ubuntu" panose="020B0504030602030204" pitchFamily="34" charset="0"/>
                <a:ea typeface="Calibri" panose="020F0502020204030204" pitchFamily="34" charset="0"/>
                <a:cs typeface="Times New Roman" panose="02020603050405020304" pitchFamily="18" charset="0"/>
                <a:hlinkClick r:id="rId12"/>
              </a:rPr>
              <a:t>(</a:t>
            </a:r>
            <a:r>
              <a:rPr lang="en-GB" sz="1200" dirty="0" err="1">
                <a:solidFill>
                  <a:srgbClr val="000000"/>
                </a:solidFill>
                <a:effectLst/>
                <a:latin typeface="Ubuntu" panose="020B0504030602030204" pitchFamily="34" charset="0"/>
                <a:ea typeface="Calibri" panose="020F0502020204030204" pitchFamily="34" charset="0"/>
                <a:cs typeface="Times New Roman" panose="02020603050405020304" pitchFamily="18" charset="0"/>
                <a:hlinkClick r:id="rId12"/>
              </a:rPr>
              <a:t>ReDiUM</a:t>
            </a:r>
            <a:r>
              <a:rPr lang="en-GB" sz="1200" dirty="0">
                <a:solidFill>
                  <a:srgbClr val="000000"/>
                </a:solidFill>
                <a:effectLst/>
                <a:latin typeface="Ubuntu" panose="020B0504030602030204" pitchFamily="34" charset="0"/>
                <a:ea typeface="Calibri" panose="020F0502020204030204" pitchFamily="34" charset="0"/>
                <a:cs typeface="Times New Roman" panose="02020603050405020304" pitchFamily="18" charset="0"/>
                <a:hlinkClick r:id="rId12"/>
              </a:rPr>
              <a:t>) in Malaysia</a:t>
            </a:r>
            <a:endParaRPr lang="en-GB" sz="1200" dirty="0">
              <a:solidFill>
                <a:srgbClr val="000000"/>
              </a:solidFill>
              <a:latin typeface="Ubuntu" panose="020B0504030602030204" pitchFamily="34" charset="0"/>
              <a:ea typeface="Calibri" panose="020F0502020204030204" pitchFamily="34" charset="0"/>
              <a:cs typeface="Times New Roman" panose="02020603050405020304" pitchFamily="18" charset="0"/>
            </a:endParaRPr>
          </a:p>
          <a:p>
            <a:pPr>
              <a:lnSpc>
                <a:spcPct val="150000"/>
              </a:lnSpc>
              <a:spcBef>
                <a:spcPts val="0"/>
              </a:spcBef>
            </a:pPr>
            <a:r>
              <a:rPr lang="en-GB" sz="1200" dirty="0">
                <a:solidFill>
                  <a:schemeClr val="tx1"/>
                </a:solidFill>
                <a:effectLst/>
                <a:latin typeface="Ubuntu" panose="020B0504030602030204" pitchFamily="34" charset="0"/>
                <a:ea typeface="Calibri" panose="020F0502020204030204" pitchFamily="34" charset="0"/>
                <a:cs typeface="Times New Roman" panose="02020603050405020304" pitchFamily="18" charset="0"/>
              </a:rPr>
              <a:t>Ong et al. 2020</a:t>
            </a:r>
            <a:r>
              <a:rPr lang="en-GB" sz="1200" dirty="0">
                <a:solidFill>
                  <a:schemeClr val="tx1"/>
                </a:solidFill>
                <a:latin typeface="Ubuntu" panose="020B0504030602030204" pitchFamily="34" charset="0"/>
                <a:ea typeface="Calibri" panose="020F0502020204030204" pitchFamily="34" charset="0"/>
                <a:cs typeface="Times New Roman" panose="02020603050405020304" pitchFamily="18" charset="0"/>
              </a:rPr>
              <a:t> </a:t>
            </a:r>
            <a:r>
              <a:rPr lang="en-GB" sz="1200" dirty="0">
                <a:effectLst/>
                <a:latin typeface="Ubuntu" panose="020B0504030602030204" pitchFamily="34" charset="0"/>
                <a:ea typeface="Calibri" panose="020F0502020204030204" pitchFamily="34" charset="0"/>
                <a:cs typeface="Times New Roman" panose="02020603050405020304" pitchFamily="18" charset="0"/>
                <a:hlinkClick r:id="rId13"/>
              </a:rPr>
              <a:t>Knowledge, attitude and disposing practice of unused and</a:t>
            </a:r>
            <a:r>
              <a:rPr lang="en-GB" sz="1200" dirty="0">
                <a:latin typeface="Ubuntu" panose="020B0504030602030204" pitchFamily="34" charset="0"/>
                <a:ea typeface="Calibri" panose="020F0502020204030204" pitchFamily="34" charset="0"/>
                <a:cs typeface="Times New Roman" panose="02020603050405020304" pitchFamily="18" charset="0"/>
                <a:hlinkClick r:id="rId13"/>
              </a:rPr>
              <a:t> </a:t>
            </a:r>
            <a:r>
              <a:rPr lang="en-GB" sz="1200" dirty="0">
                <a:effectLst/>
                <a:latin typeface="Ubuntu" panose="020B0504030602030204" pitchFamily="34" charset="0"/>
                <a:ea typeface="Calibri" panose="020F0502020204030204" pitchFamily="34" charset="0"/>
                <a:cs typeface="Times New Roman" panose="02020603050405020304" pitchFamily="18" charset="0"/>
                <a:hlinkClick r:id="rId13"/>
              </a:rPr>
              <a:t>expired medicines among the general public in Malaysia</a:t>
            </a:r>
            <a:endParaRPr lang="en-GB" sz="1200" dirty="0">
              <a:latin typeface="Ubuntu" panose="020B0504030602030204" pitchFamily="34" charset="0"/>
              <a:ea typeface="Calibri" panose="020F0502020204030204" pitchFamily="34" charset="0"/>
              <a:cs typeface="Times New Roman" panose="02020603050405020304" pitchFamily="18" charset="0"/>
            </a:endParaRPr>
          </a:p>
          <a:p>
            <a:pPr>
              <a:lnSpc>
                <a:spcPct val="150000"/>
              </a:lnSpc>
              <a:spcBef>
                <a:spcPts val="0"/>
              </a:spcBef>
            </a:pPr>
            <a:r>
              <a:rPr lang="en-GB" sz="1200" dirty="0">
                <a:solidFill>
                  <a:schemeClr val="tx1"/>
                </a:solidFill>
                <a:effectLst/>
                <a:latin typeface="Ubuntu" panose="020B0504030602030204" pitchFamily="34" charset="0"/>
                <a:ea typeface="Calibri" panose="020F0502020204030204" pitchFamily="34" charset="0"/>
                <a:cs typeface="Times New Roman" panose="02020603050405020304" pitchFamily="18" charset="0"/>
              </a:rPr>
              <a:t>Wajid et al. 2020 </a:t>
            </a:r>
            <a:r>
              <a:rPr lang="en-GB" sz="1200" dirty="0">
                <a:effectLst/>
                <a:latin typeface="Ubuntu" panose="020B0504030602030204" pitchFamily="34" charset="0"/>
                <a:ea typeface="Calibri" panose="020F0502020204030204" pitchFamily="34" charset="0"/>
                <a:cs typeface="Times New Roman" panose="02020603050405020304" pitchFamily="18" charset="0"/>
                <a:hlinkClick r:id="rId14"/>
              </a:rPr>
              <a:t>Prevalence and Practice of Unused and Expired Medicine - A</a:t>
            </a:r>
            <a:r>
              <a:rPr lang="en-GB" sz="1200" dirty="0">
                <a:latin typeface="Ubuntu" panose="020B0504030602030204" pitchFamily="34" charset="0"/>
                <a:ea typeface="Calibri" panose="020F0502020204030204" pitchFamily="34" charset="0"/>
                <a:cs typeface="Times New Roman" panose="02020603050405020304" pitchFamily="18" charset="0"/>
                <a:hlinkClick r:id="rId14"/>
              </a:rPr>
              <a:t> </a:t>
            </a:r>
            <a:r>
              <a:rPr lang="en-GB" sz="1200" dirty="0">
                <a:effectLst/>
                <a:latin typeface="Ubuntu" panose="020B0504030602030204" pitchFamily="34" charset="0"/>
                <a:ea typeface="Calibri" panose="020F0502020204030204" pitchFamily="34" charset="0"/>
                <a:cs typeface="Times New Roman" panose="02020603050405020304" pitchFamily="18" charset="0"/>
                <a:hlinkClick r:id="rId14"/>
              </a:rPr>
              <a:t>Community-Based Study among Saudi Adults in Riyadh,</a:t>
            </a:r>
            <a:r>
              <a:rPr lang="en-GB" sz="1200" dirty="0">
                <a:latin typeface="Ubuntu" panose="020B0504030602030204" pitchFamily="34" charset="0"/>
                <a:ea typeface="Calibri" panose="020F0502020204030204" pitchFamily="34" charset="0"/>
                <a:cs typeface="Times New Roman" panose="02020603050405020304" pitchFamily="18" charset="0"/>
                <a:hlinkClick r:id="rId14"/>
              </a:rPr>
              <a:t> </a:t>
            </a:r>
            <a:r>
              <a:rPr lang="en-GB" sz="1200" dirty="0">
                <a:effectLst/>
                <a:latin typeface="Ubuntu" panose="020B0504030602030204" pitchFamily="34" charset="0"/>
                <a:ea typeface="Calibri" panose="020F0502020204030204" pitchFamily="34" charset="0"/>
                <a:cs typeface="Times New Roman" panose="02020603050405020304" pitchFamily="18" charset="0"/>
                <a:hlinkClick r:id="rId14"/>
              </a:rPr>
              <a:t>Saudi Arabia</a:t>
            </a:r>
            <a:endParaRPr lang="en-GB" sz="1200" dirty="0">
              <a:effectLst/>
              <a:latin typeface="Ubuntu" panose="020B0504030602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p:txBody>
          <a:bodyPr/>
          <a:lstStyle/>
          <a:p>
            <a:r>
              <a:rPr lang="en-US" dirty="0"/>
              <a:t>Key findings </a:t>
            </a:r>
          </a:p>
        </p:txBody>
      </p:sp>
      <p:sp>
        <p:nvSpPr>
          <p:cNvPr id="2" name="Text Placeholder 4">
            <a:extLst>
              <a:ext uri="{FF2B5EF4-FFF2-40B4-BE49-F238E27FC236}">
                <a16:creationId xmlns:a16="http://schemas.microsoft.com/office/drawing/2014/main" id="{324144A1-E4C5-41F8-06C7-65198CDA36FA}"/>
              </a:ext>
            </a:extLst>
          </p:cNvPr>
          <p:cNvSpPr>
            <a:spLocks noGrp="1"/>
          </p:cNvSpPr>
          <p:nvPr>
            <p:ph type="body" sz="quarter" idx="16"/>
          </p:nvPr>
        </p:nvSpPr>
        <p:spPr>
          <a:xfrm>
            <a:off x="715962" y="1158975"/>
            <a:ext cx="10760075" cy="393542"/>
          </a:xfrm>
        </p:spPr>
        <p:txBody>
          <a:bodyPr/>
          <a:lstStyle/>
          <a:p>
            <a:r>
              <a:rPr lang="en-GB" dirty="0"/>
              <a:t>Literature review </a:t>
            </a:r>
          </a:p>
        </p:txBody>
      </p:sp>
    </p:spTree>
    <p:extLst>
      <p:ext uri="{BB962C8B-B14F-4D97-AF65-F5344CB8AC3E}">
        <p14:creationId xmlns:p14="http://schemas.microsoft.com/office/powerpoint/2010/main" val="2255404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DBCEA8-05A7-434E-E640-6F18F4BF3937}"/>
              </a:ext>
            </a:extLst>
          </p:cNvPr>
          <p:cNvSpPr>
            <a:spLocks noGrp="1"/>
          </p:cNvSpPr>
          <p:nvPr>
            <p:ph sz="quarter" idx="14"/>
          </p:nvPr>
        </p:nvSpPr>
        <p:spPr>
          <a:xfrm>
            <a:off x="715962" y="1626629"/>
            <a:ext cx="11127547" cy="4560223"/>
          </a:xfrm>
        </p:spPr>
        <p:txBody>
          <a:bodyPr/>
          <a:lstStyle/>
          <a:p>
            <a:pPr marL="0" indent="0" algn="l">
              <a:buNone/>
            </a:pPr>
            <a:endParaRPr lang="en-GB" sz="1700" b="0" i="0" u="none" strike="noStrike" baseline="0" dirty="0">
              <a:solidFill>
                <a:srgbClr val="000000"/>
              </a:solidFill>
              <a:latin typeface="Ubuntu" panose="020B0504030602030204" pitchFamily="34" charset="0"/>
            </a:endParaRPr>
          </a:p>
          <a:p>
            <a:r>
              <a:rPr lang="en-GB" sz="1700" dirty="0">
                <a:latin typeface="Ubuntu" panose="020B0504030602030204" pitchFamily="34" charset="0"/>
              </a:rPr>
              <a:t>Once services users know about the </a:t>
            </a:r>
            <a:r>
              <a:rPr lang="en-GB" sz="1700" dirty="0">
                <a:solidFill>
                  <a:srgbClr val="FF0000"/>
                </a:solidFill>
                <a:latin typeface="Ubuntu" panose="020B0504030602030204" pitchFamily="34" charset="0"/>
              </a:rPr>
              <a:t>existence of, need and rationale for</a:t>
            </a:r>
            <a:r>
              <a:rPr lang="en-GB" sz="1700" dirty="0">
                <a:latin typeface="Ubuntu" panose="020B0504030602030204" pitchFamily="34" charset="0"/>
              </a:rPr>
              <a:t> an inhaler recycling scheme they were confident that they will use it - as it builds on </a:t>
            </a:r>
            <a:r>
              <a:rPr lang="en-GB" sz="1700" dirty="0">
                <a:solidFill>
                  <a:srgbClr val="FF0000"/>
                </a:solidFill>
                <a:latin typeface="Ubuntu" panose="020B0504030602030204" pitchFamily="34" charset="0"/>
              </a:rPr>
              <a:t>existing recycling behaviours </a:t>
            </a:r>
            <a:r>
              <a:rPr lang="en-GB" sz="1700" dirty="0">
                <a:latin typeface="Ubuntu" panose="020B0504030602030204" pitchFamily="34" charset="0"/>
              </a:rPr>
              <a:t>and links to their moral obligations.</a:t>
            </a:r>
          </a:p>
          <a:p>
            <a:r>
              <a:rPr lang="en-GB" sz="1700" dirty="0">
                <a:latin typeface="Ubuntu" panose="020B0504030602030204" pitchFamily="34" charset="0"/>
              </a:rPr>
              <a:t>Service users think that community pharmacies are </a:t>
            </a:r>
            <a:r>
              <a:rPr lang="en-GB" sz="1700" dirty="0">
                <a:solidFill>
                  <a:srgbClr val="FF0000"/>
                </a:solidFill>
                <a:latin typeface="Ubuntu" panose="020B0504030602030204" pitchFamily="34" charset="0"/>
              </a:rPr>
              <a:t>well placed </a:t>
            </a:r>
            <a:r>
              <a:rPr lang="en-GB" sz="1700" dirty="0">
                <a:latin typeface="Ubuntu" panose="020B0504030602030204" pitchFamily="34" charset="0"/>
              </a:rPr>
              <a:t>(especially if part of a well-knit community) to offer a recycling scheme as they are </a:t>
            </a:r>
            <a:r>
              <a:rPr lang="en-GB" sz="1700" dirty="0">
                <a:solidFill>
                  <a:srgbClr val="FF0000"/>
                </a:solidFill>
                <a:latin typeface="Ubuntu" panose="020B0504030602030204" pitchFamily="34" charset="0"/>
              </a:rPr>
              <a:t>not prepared to go out of their way</a:t>
            </a:r>
            <a:r>
              <a:rPr lang="en-GB" sz="1700" dirty="0">
                <a:latin typeface="Ubuntu" panose="020B0504030602030204" pitchFamily="34" charset="0"/>
              </a:rPr>
              <a:t> to recycle (One-Stop-Shop).</a:t>
            </a:r>
          </a:p>
          <a:p>
            <a:r>
              <a:rPr lang="en-GB" sz="1700" dirty="0">
                <a:latin typeface="Ubuntu" panose="020B0504030602030204" pitchFamily="34" charset="0"/>
              </a:rPr>
              <a:t>If the recycling scheme is </a:t>
            </a:r>
            <a:r>
              <a:rPr lang="en-GB" sz="1700" dirty="0">
                <a:solidFill>
                  <a:srgbClr val="FF0000"/>
                </a:solidFill>
                <a:latin typeface="Ubuntu" panose="020B0504030602030204" pitchFamily="34" charset="0"/>
              </a:rPr>
              <a:t>straightforward</a:t>
            </a:r>
            <a:r>
              <a:rPr lang="en-GB" sz="1700" dirty="0">
                <a:latin typeface="Ubuntu" panose="020B0504030602030204" pitchFamily="34" charset="0"/>
              </a:rPr>
              <a:t> – service users will want to take part.</a:t>
            </a:r>
          </a:p>
          <a:p>
            <a:r>
              <a:rPr lang="en-GB" sz="1700" dirty="0">
                <a:latin typeface="Ubuntu" panose="020B0504030602030204" pitchFamily="34" charset="0"/>
              </a:rPr>
              <a:t>Service users perceive community pharmacy as having the </a:t>
            </a:r>
            <a:r>
              <a:rPr lang="en-GB" sz="1700" dirty="0">
                <a:solidFill>
                  <a:srgbClr val="FF0000"/>
                </a:solidFill>
                <a:latin typeface="Ubuntu" panose="020B0504030602030204" pitchFamily="34" charset="0"/>
              </a:rPr>
              <a:t>many opportunities </a:t>
            </a:r>
            <a:r>
              <a:rPr lang="en-GB" sz="1700" dirty="0">
                <a:latin typeface="Ubuntu" panose="020B0504030602030204" pitchFamily="34" charset="0"/>
              </a:rPr>
              <a:t>to inform them of the need to recycle (but </a:t>
            </a:r>
            <a:r>
              <a:rPr lang="en-GB" sz="1700" dirty="0">
                <a:solidFill>
                  <a:srgbClr val="FF0000"/>
                </a:solidFill>
                <a:latin typeface="Ubuntu" panose="020B0504030602030204" pitchFamily="34" charset="0"/>
              </a:rPr>
              <a:t>not making the most of them) however</a:t>
            </a:r>
            <a:r>
              <a:rPr lang="en-GB" sz="1700" dirty="0">
                <a:latin typeface="Ubuntu" panose="020B0504030602030204" pitchFamily="34" charset="0"/>
              </a:rPr>
              <a:t> perceived to be too busy to deliver it.</a:t>
            </a:r>
          </a:p>
          <a:p>
            <a:r>
              <a:rPr lang="en-GB" sz="1700" dirty="0">
                <a:latin typeface="Ubuntu" panose="020B0504030602030204" pitchFamily="34" charset="0"/>
              </a:rPr>
              <a:t>Whereas community pharmacy felt they did </a:t>
            </a:r>
            <a:r>
              <a:rPr lang="en-GB" sz="1700" dirty="0">
                <a:solidFill>
                  <a:srgbClr val="FF0000"/>
                </a:solidFill>
                <a:latin typeface="Ubuntu" panose="020B0504030602030204" pitchFamily="34" charset="0"/>
              </a:rPr>
              <a:t>not have the contact time </a:t>
            </a:r>
            <a:r>
              <a:rPr lang="en-GB" sz="1700" dirty="0">
                <a:latin typeface="Ubuntu" panose="020B0504030602030204" pitchFamily="34" charset="0"/>
              </a:rPr>
              <a:t>with services users (hence using labels on the medication packaging).</a:t>
            </a:r>
          </a:p>
          <a:p>
            <a:r>
              <a:rPr lang="en-GB" sz="1700" dirty="0">
                <a:latin typeface="Ubuntu" panose="020B0504030602030204" pitchFamily="34" charset="0"/>
              </a:rPr>
              <a:t>Service users think community pharmacies play a </a:t>
            </a:r>
            <a:r>
              <a:rPr lang="en-GB" sz="1700" dirty="0">
                <a:solidFill>
                  <a:srgbClr val="FF0000"/>
                </a:solidFill>
                <a:latin typeface="Ubuntu" panose="020B0504030602030204" pitchFamily="34" charset="0"/>
              </a:rPr>
              <a:t>key role in raising awareness </a:t>
            </a:r>
            <a:r>
              <a:rPr lang="en-GB" sz="1700" dirty="0">
                <a:latin typeface="Ubuntu" panose="020B0504030602030204" pitchFamily="34" charset="0"/>
              </a:rPr>
              <a:t>but not doing so at the moment about how to recycle whilst the community pharmacies were </a:t>
            </a:r>
            <a:r>
              <a:rPr lang="en-GB" sz="1700" dirty="0">
                <a:solidFill>
                  <a:srgbClr val="FF0000"/>
                </a:solidFill>
                <a:latin typeface="Ubuntu" panose="020B0504030602030204" pitchFamily="34" charset="0"/>
              </a:rPr>
              <a:t>hesitant</a:t>
            </a:r>
            <a:r>
              <a:rPr lang="en-GB" sz="1700" dirty="0">
                <a:latin typeface="Ubuntu" panose="020B0504030602030204" pitchFamily="34" charset="0"/>
              </a:rPr>
              <a:t> about this due to working in an extremely busy environment with competing tasks.</a:t>
            </a:r>
          </a:p>
          <a:p>
            <a:endParaRPr lang="en-US" sz="1700" b="1" dirty="0">
              <a:solidFill>
                <a:srgbClr val="002060"/>
              </a:solidFill>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p:txBody>
          <a:bodyPr/>
          <a:lstStyle/>
          <a:p>
            <a:r>
              <a:rPr lang="en-US" dirty="0"/>
              <a:t>Key findings </a:t>
            </a:r>
          </a:p>
        </p:txBody>
      </p:sp>
      <p:sp>
        <p:nvSpPr>
          <p:cNvPr id="9" name="Content Placeholder 1">
            <a:extLst>
              <a:ext uri="{FF2B5EF4-FFF2-40B4-BE49-F238E27FC236}">
                <a16:creationId xmlns:a16="http://schemas.microsoft.com/office/drawing/2014/main" id="{25F37F33-BD5B-C8CF-30D2-14D653620685}"/>
              </a:ext>
            </a:extLst>
          </p:cNvPr>
          <p:cNvSpPr>
            <a:spLocks noGrp="1"/>
          </p:cNvSpPr>
          <p:nvPr>
            <p:ph sz="quarter" idx="10"/>
          </p:nvPr>
        </p:nvSpPr>
        <p:spPr>
          <a:xfrm>
            <a:off x="348491" y="6294968"/>
            <a:ext cx="3597275" cy="221599"/>
          </a:xfrm>
        </p:spPr>
        <p:txBody>
          <a:bodyPr/>
          <a:lstStyle/>
          <a:p>
            <a:r>
              <a:rPr lang="en-GB" dirty="0"/>
              <a:t>2</a:t>
            </a:r>
          </a:p>
        </p:txBody>
      </p:sp>
      <p:sp>
        <p:nvSpPr>
          <p:cNvPr id="2" name="Text Placeholder 4">
            <a:extLst>
              <a:ext uri="{FF2B5EF4-FFF2-40B4-BE49-F238E27FC236}">
                <a16:creationId xmlns:a16="http://schemas.microsoft.com/office/drawing/2014/main" id="{324144A1-E4C5-41F8-06C7-65198CDA36FA}"/>
              </a:ext>
            </a:extLst>
          </p:cNvPr>
          <p:cNvSpPr>
            <a:spLocks noGrp="1"/>
          </p:cNvSpPr>
          <p:nvPr>
            <p:ph type="body" sz="quarter" idx="16"/>
          </p:nvPr>
        </p:nvSpPr>
        <p:spPr>
          <a:xfrm>
            <a:off x="715962" y="1158975"/>
            <a:ext cx="10760075" cy="393542"/>
          </a:xfrm>
        </p:spPr>
        <p:txBody>
          <a:bodyPr/>
          <a:lstStyle/>
          <a:p>
            <a:r>
              <a:rPr lang="en-GB" dirty="0"/>
              <a:t>Synthesis of findings </a:t>
            </a:r>
          </a:p>
        </p:txBody>
      </p:sp>
    </p:spTree>
    <p:extLst>
      <p:ext uri="{BB962C8B-B14F-4D97-AF65-F5344CB8AC3E}">
        <p14:creationId xmlns:p14="http://schemas.microsoft.com/office/powerpoint/2010/main" val="2443008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DBCEA8-05A7-434E-E640-6F18F4BF3937}"/>
              </a:ext>
            </a:extLst>
          </p:cNvPr>
          <p:cNvSpPr>
            <a:spLocks noGrp="1"/>
          </p:cNvSpPr>
          <p:nvPr>
            <p:ph sz="quarter" idx="14"/>
          </p:nvPr>
        </p:nvSpPr>
        <p:spPr>
          <a:xfrm>
            <a:off x="715962" y="1514172"/>
            <a:ext cx="11127547" cy="4505336"/>
          </a:xfrm>
        </p:spPr>
        <p:txBody>
          <a:bodyPr/>
          <a:lstStyle/>
          <a:p>
            <a:pPr marL="0" indent="0" algn="l">
              <a:buNone/>
            </a:pPr>
            <a:endParaRPr lang="en-GB" sz="1700" b="0" i="0" u="none" strike="noStrike" baseline="0" dirty="0">
              <a:solidFill>
                <a:srgbClr val="000000"/>
              </a:solidFill>
              <a:latin typeface="Ubuntu" panose="020B0504030602030204" pitchFamily="34" charset="0"/>
            </a:endParaRPr>
          </a:p>
          <a:p>
            <a:r>
              <a:rPr lang="en-GB" sz="1700" dirty="0">
                <a:solidFill>
                  <a:srgbClr val="FF0000"/>
                </a:solidFill>
                <a:latin typeface="Ubuntu" panose="020B0504030602030204" pitchFamily="34" charset="0"/>
              </a:rPr>
              <a:t>Feedback</a:t>
            </a:r>
            <a:r>
              <a:rPr lang="en-GB" sz="1700" dirty="0">
                <a:latin typeface="Ubuntu" panose="020B0504030602030204" pitchFamily="34" charset="0"/>
              </a:rPr>
              <a:t> is needed for both </a:t>
            </a:r>
          </a:p>
          <a:p>
            <a:pPr lvl="1"/>
            <a:r>
              <a:rPr lang="en-GB" sz="1700" dirty="0">
                <a:latin typeface="Ubuntu" panose="020B0504030602030204" pitchFamily="34" charset="0"/>
              </a:rPr>
              <a:t>Service users (showing appreciation for engagement – not looking for incentives)</a:t>
            </a:r>
          </a:p>
          <a:p>
            <a:pPr lvl="1"/>
            <a:r>
              <a:rPr lang="en-GB" sz="1700" dirty="0">
                <a:latin typeface="Ubuntu" panose="020B0504030602030204" pitchFamily="34" charset="0"/>
              </a:rPr>
              <a:t>Community pharmacy (number of inhalers recycled, are we doing it right, what happens to the inhalers, progress etc.) to optimise engagement with the recycling scheme</a:t>
            </a:r>
          </a:p>
          <a:p>
            <a:r>
              <a:rPr lang="en-GB" sz="1700" dirty="0">
                <a:latin typeface="Ubuntu" panose="020B0504030602030204" pitchFamily="34" charset="0"/>
              </a:rPr>
              <a:t>Inhaler recycling scheme is </a:t>
            </a:r>
            <a:r>
              <a:rPr lang="en-GB" sz="1700" dirty="0">
                <a:solidFill>
                  <a:srgbClr val="FF0000"/>
                </a:solidFill>
                <a:latin typeface="Ubuntu" panose="020B0504030602030204" pitchFamily="34" charset="0"/>
              </a:rPr>
              <a:t>not fully integrated </a:t>
            </a:r>
            <a:r>
              <a:rPr lang="en-GB" sz="1700" dirty="0">
                <a:latin typeface="Ubuntu" panose="020B0504030602030204" pitchFamily="34" charset="0"/>
              </a:rPr>
              <a:t>into the community pharmacy service or day to day activities </a:t>
            </a:r>
          </a:p>
          <a:p>
            <a:pPr lvl="1"/>
            <a:r>
              <a:rPr lang="en-GB" sz="1700" dirty="0">
                <a:latin typeface="Ubuntu" panose="020B0504030602030204" pitchFamily="34" charset="0"/>
              </a:rPr>
              <a:t>Due to competed priorities, size of recycling drums)</a:t>
            </a:r>
          </a:p>
          <a:p>
            <a:pPr lvl="1"/>
            <a:r>
              <a:rPr lang="en-GB" sz="1700" dirty="0">
                <a:latin typeface="Ubuntu" panose="020B0504030602030204" pitchFamily="34" charset="0"/>
              </a:rPr>
              <a:t>Agreement that it is ‘</a:t>
            </a:r>
            <a:r>
              <a:rPr lang="en-GB" sz="1700" i="1" dirty="0">
                <a:latin typeface="Ubuntu" panose="020B0504030602030204" pitchFamily="34" charset="0"/>
              </a:rPr>
              <a:t>the right thing to do</a:t>
            </a:r>
            <a:r>
              <a:rPr lang="en-GB" sz="1700" dirty="0">
                <a:latin typeface="Ubuntu" panose="020B0504030602030204" pitchFamily="34" charset="0"/>
              </a:rPr>
              <a:t>’</a:t>
            </a:r>
          </a:p>
          <a:p>
            <a:r>
              <a:rPr lang="en-GB" sz="1700" dirty="0">
                <a:latin typeface="Ubuntu" panose="020B0504030602030204" pitchFamily="34" charset="0"/>
              </a:rPr>
              <a:t>More investment needed from community pharmacies but will only do this if they see the scheme ‘</a:t>
            </a:r>
            <a:r>
              <a:rPr lang="en-GB" sz="1700" dirty="0">
                <a:solidFill>
                  <a:srgbClr val="FF0000"/>
                </a:solidFill>
                <a:latin typeface="Ubuntu" panose="020B0504030602030204" pitchFamily="34" charset="0"/>
              </a:rPr>
              <a:t>taking off’</a:t>
            </a:r>
          </a:p>
          <a:p>
            <a:r>
              <a:rPr lang="en-GB" sz="1700" dirty="0">
                <a:latin typeface="Ubuntu" panose="020B0504030602030204" pitchFamily="34" charset="0"/>
              </a:rPr>
              <a:t>Community pharmacies welcomed a </a:t>
            </a:r>
            <a:r>
              <a:rPr lang="en-GB" sz="1700" dirty="0">
                <a:solidFill>
                  <a:srgbClr val="FF0000"/>
                </a:solidFill>
                <a:latin typeface="Ubuntu" panose="020B0504030602030204" pitchFamily="34" charset="0"/>
              </a:rPr>
              <a:t>shared responsibility </a:t>
            </a:r>
            <a:r>
              <a:rPr lang="en-GB" sz="1700" dirty="0">
                <a:latin typeface="Ubuntu" panose="020B0504030602030204" pitchFamily="34" charset="0"/>
              </a:rPr>
              <a:t>to inhaler recycling where all members of the healthcare team and professional organisations are on board to help promote it </a:t>
            </a:r>
          </a:p>
          <a:p>
            <a:pPr lvl="1"/>
            <a:r>
              <a:rPr lang="en-GB" sz="1700" dirty="0">
                <a:latin typeface="Ubuntu" panose="020B0504030602030204" pitchFamily="34" charset="0"/>
              </a:rPr>
              <a:t>GP surgery – visual cues</a:t>
            </a:r>
          </a:p>
          <a:p>
            <a:pPr lvl="1"/>
            <a:r>
              <a:rPr lang="en-GB" sz="1700" dirty="0">
                <a:latin typeface="Ubuntu" panose="020B0504030602030204" pitchFamily="34" charset="0"/>
              </a:rPr>
              <a:t>Social media</a:t>
            </a:r>
          </a:p>
          <a:p>
            <a:endParaRPr lang="en-US" sz="1700" b="1" dirty="0">
              <a:solidFill>
                <a:srgbClr val="002060"/>
              </a:solidFill>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p:txBody>
          <a:bodyPr/>
          <a:lstStyle/>
          <a:p>
            <a:r>
              <a:rPr lang="en-US" dirty="0"/>
              <a:t>Key findings </a:t>
            </a:r>
          </a:p>
        </p:txBody>
      </p:sp>
      <p:sp>
        <p:nvSpPr>
          <p:cNvPr id="9" name="Content Placeholder 1">
            <a:extLst>
              <a:ext uri="{FF2B5EF4-FFF2-40B4-BE49-F238E27FC236}">
                <a16:creationId xmlns:a16="http://schemas.microsoft.com/office/drawing/2014/main" id="{25F37F33-BD5B-C8CF-30D2-14D653620685}"/>
              </a:ext>
            </a:extLst>
          </p:cNvPr>
          <p:cNvSpPr>
            <a:spLocks noGrp="1"/>
          </p:cNvSpPr>
          <p:nvPr>
            <p:ph sz="quarter" idx="10"/>
          </p:nvPr>
        </p:nvSpPr>
        <p:spPr>
          <a:xfrm>
            <a:off x="348491" y="6294968"/>
            <a:ext cx="3597275" cy="221599"/>
          </a:xfrm>
        </p:spPr>
        <p:txBody>
          <a:bodyPr/>
          <a:lstStyle/>
          <a:p>
            <a:r>
              <a:rPr lang="en-GB" dirty="0"/>
              <a:t>2</a:t>
            </a:r>
          </a:p>
        </p:txBody>
      </p:sp>
      <p:sp>
        <p:nvSpPr>
          <p:cNvPr id="2" name="Text Placeholder 4">
            <a:extLst>
              <a:ext uri="{FF2B5EF4-FFF2-40B4-BE49-F238E27FC236}">
                <a16:creationId xmlns:a16="http://schemas.microsoft.com/office/drawing/2014/main" id="{324144A1-E4C5-41F8-06C7-65198CDA36FA}"/>
              </a:ext>
            </a:extLst>
          </p:cNvPr>
          <p:cNvSpPr>
            <a:spLocks noGrp="1"/>
          </p:cNvSpPr>
          <p:nvPr>
            <p:ph type="body" sz="quarter" idx="16"/>
          </p:nvPr>
        </p:nvSpPr>
        <p:spPr>
          <a:xfrm>
            <a:off x="715962" y="1158975"/>
            <a:ext cx="10760075" cy="393542"/>
          </a:xfrm>
        </p:spPr>
        <p:txBody>
          <a:bodyPr/>
          <a:lstStyle/>
          <a:p>
            <a:r>
              <a:rPr lang="en-GB" dirty="0"/>
              <a:t>Synthesis of findings </a:t>
            </a:r>
          </a:p>
        </p:txBody>
      </p:sp>
    </p:spTree>
    <p:extLst>
      <p:ext uri="{BB962C8B-B14F-4D97-AF65-F5344CB8AC3E}">
        <p14:creationId xmlns:p14="http://schemas.microsoft.com/office/powerpoint/2010/main" val="31498662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DBCEA8-05A7-434E-E640-6F18F4BF3937}"/>
              </a:ext>
            </a:extLst>
          </p:cNvPr>
          <p:cNvSpPr>
            <a:spLocks noGrp="1"/>
          </p:cNvSpPr>
          <p:nvPr>
            <p:ph sz="quarter" idx="14"/>
          </p:nvPr>
        </p:nvSpPr>
        <p:spPr>
          <a:xfrm>
            <a:off x="715962" y="1514172"/>
            <a:ext cx="11127547" cy="4811574"/>
          </a:xfrm>
        </p:spPr>
        <p:txBody>
          <a:bodyPr/>
          <a:lstStyle/>
          <a:p>
            <a:pPr marL="0" indent="0" algn="l">
              <a:buNone/>
            </a:pPr>
            <a:endParaRPr lang="en-GB" sz="1700" b="0" i="0" u="none" strike="noStrike" baseline="0" dirty="0">
              <a:solidFill>
                <a:srgbClr val="000000"/>
              </a:solidFill>
              <a:latin typeface="Ubuntu" panose="020B0504030602030204" pitchFamily="34" charset="0"/>
            </a:endParaRPr>
          </a:p>
          <a:p>
            <a:pPr marL="0" indent="0">
              <a:buNone/>
            </a:pPr>
            <a:r>
              <a:rPr lang="en-GB" sz="1700" b="1" dirty="0">
                <a:latin typeface="Ubuntu" panose="020B0504030602030204" pitchFamily="34" charset="0"/>
              </a:rPr>
              <a:t>Service Users</a:t>
            </a:r>
          </a:p>
          <a:p>
            <a:r>
              <a:rPr lang="en-GB" sz="1700" dirty="0">
                <a:latin typeface="Ubuntu" panose="020B0504030602030204" pitchFamily="34" charset="0"/>
              </a:rPr>
              <a:t>Low awareness of the issue for engagement in research</a:t>
            </a:r>
          </a:p>
          <a:p>
            <a:r>
              <a:rPr lang="en-GB" sz="1700" dirty="0">
                <a:latin typeface="Ubuntu" panose="020B0504030602030204" pitchFamily="34" charset="0"/>
              </a:rPr>
              <a:t>Use of monetary incentives to take part in interviews drew ‘</a:t>
            </a:r>
            <a:r>
              <a:rPr lang="en-GB" sz="1700" i="1" dirty="0">
                <a:latin typeface="Ubuntu" panose="020B0504030602030204" pitchFamily="34" charset="0"/>
              </a:rPr>
              <a:t>imposter participants</a:t>
            </a:r>
            <a:r>
              <a:rPr lang="en-GB" sz="1700" dirty="0">
                <a:latin typeface="Ubuntu" panose="020B0504030602030204" pitchFamily="34" charset="0"/>
              </a:rPr>
              <a:t>!!</a:t>
            </a:r>
          </a:p>
          <a:p>
            <a:r>
              <a:rPr lang="en-GB" sz="1700" dirty="0">
                <a:latin typeface="Ubuntu" panose="020B0504030602030204" pitchFamily="34" charset="0"/>
              </a:rPr>
              <a:t>Screening tool introduced</a:t>
            </a:r>
          </a:p>
          <a:p>
            <a:r>
              <a:rPr lang="en-GB" sz="1700" dirty="0">
                <a:latin typeface="Ubuntu" panose="020B0504030602030204" pitchFamily="34" charset="0"/>
              </a:rPr>
              <a:t>No Swansea Bay scheme users recruited</a:t>
            </a:r>
          </a:p>
          <a:p>
            <a:pPr marL="0" indent="0">
              <a:buNone/>
            </a:pPr>
            <a:r>
              <a:rPr lang="en-GB" sz="1700" b="1" dirty="0">
                <a:latin typeface="Ubuntu" panose="020B0504030602030204" pitchFamily="34" charset="0"/>
              </a:rPr>
              <a:t>Community Pharmacy</a:t>
            </a:r>
          </a:p>
          <a:p>
            <a:r>
              <a:rPr lang="en-GB" sz="1700" dirty="0">
                <a:latin typeface="Ubuntu" panose="020B0504030602030204" pitchFamily="34" charset="0"/>
              </a:rPr>
              <a:t>Slow recruitment of CPs to focus groups and interviews from Swansea Bay scheme</a:t>
            </a:r>
          </a:p>
          <a:p>
            <a:r>
              <a:rPr lang="en-GB" sz="1700" dirty="0">
                <a:latin typeface="Ubuntu" panose="020B0504030602030204" pitchFamily="34" charset="0"/>
              </a:rPr>
              <a:t>Workload pressures may be a barrier to participating in research</a:t>
            </a:r>
          </a:p>
          <a:p>
            <a:endParaRPr lang="en-GB" sz="1700" dirty="0">
              <a:latin typeface="Ubuntu" panose="020B0504030602030204" pitchFamily="34" charset="0"/>
            </a:endParaRPr>
          </a:p>
          <a:p>
            <a:pPr marL="0" indent="0">
              <a:buNone/>
            </a:pPr>
            <a:r>
              <a:rPr lang="en-GB" sz="1700" b="1" dirty="0">
                <a:latin typeface="Ubuntu" panose="020B0504030602030204" pitchFamily="34" charset="0"/>
              </a:rPr>
              <a:t>NOTE</a:t>
            </a:r>
            <a:r>
              <a:rPr lang="en-GB" sz="1700" dirty="0">
                <a:latin typeface="Ubuntu" panose="020B0504030602030204" pitchFamily="34" charset="0"/>
              </a:rPr>
              <a:t> – Low number of participants overall, however, rigorous approach underpinned by behavioural theory minimises the potential sampling bias due to this.</a:t>
            </a:r>
          </a:p>
          <a:p>
            <a:endParaRPr lang="en-US" sz="1700" b="1" dirty="0">
              <a:solidFill>
                <a:srgbClr val="002060"/>
              </a:solidFill>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p:txBody>
          <a:bodyPr/>
          <a:lstStyle/>
          <a:p>
            <a:r>
              <a:rPr lang="en-US" dirty="0"/>
              <a:t>Limitations </a:t>
            </a:r>
          </a:p>
        </p:txBody>
      </p:sp>
      <p:sp>
        <p:nvSpPr>
          <p:cNvPr id="7" name="Text Placeholder 4">
            <a:extLst>
              <a:ext uri="{FF2B5EF4-FFF2-40B4-BE49-F238E27FC236}">
                <a16:creationId xmlns:a16="http://schemas.microsoft.com/office/drawing/2014/main" id="{2352E1AC-1A56-2C39-E316-3B87A314A871}"/>
              </a:ext>
            </a:extLst>
          </p:cNvPr>
          <p:cNvSpPr>
            <a:spLocks noGrp="1"/>
          </p:cNvSpPr>
          <p:nvPr>
            <p:ph type="body" sz="quarter" idx="16"/>
          </p:nvPr>
        </p:nvSpPr>
        <p:spPr>
          <a:xfrm>
            <a:off x="715962" y="1158975"/>
            <a:ext cx="10760075" cy="393542"/>
          </a:xfrm>
        </p:spPr>
        <p:txBody>
          <a:bodyPr/>
          <a:lstStyle/>
          <a:p>
            <a:r>
              <a:rPr lang="en-GB" dirty="0"/>
              <a:t> </a:t>
            </a:r>
          </a:p>
        </p:txBody>
      </p:sp>
    </p:spTree>
    <p:extLst>
      <p:ext uri="{BB962C8B-B14F-4D97-AF65-F5344CB8AC3E}">
        <p14:creationId xmlns:p14="http://schemas.microsoft.com/office/powerpoint/2010/main" val="21368038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DBCEA8-05A7-434E-E640-6F18F4BF3937}"/>
              </a:ext>
            </a:extLst>
          </p:cNvPr>
          <p:cNvSpPr>
            <a:spLocks noGrp="1"/>
          </p:cNvSpPr>
          <p:nvPr>
            <p:ph sz="quarter" idx="14"/>
          </p:nvPr>
        </p:nvSpPr>
        <p:spPr>
          <a:xfrm>
            <a:off x="715962" y="2074676"/>
            <a:ext cx="11127547" cy="3647152"/>
          </a:xfrm>
          <a:solidFill>
            <a:schemeClr val="bg1"/>
          </a:solidFill>
        </p:spPr>
        <p:txBody>
          <a:bodyPr/>
          <a:lstStyle/>
          <a:p>
            <a:r>
              <a:rPr lang="en-GB" sz="1700" dirty="0">
                <a:latin typeface="Ubuntu" panose="020B0504030602030204" pitchFamily="34" charset="0"/>
              </a:rPr>
              <a:t>A </a:t>
            </a:r>
            <a:r>
              <a:rPr lang="en-GB" sz="1700" dirty="0">
                <a:solidFill>
                  <a:srgbClr val="FF0000"/>
                </a:solidFill>
                <a:latin typeface="Ubuntu" panose="020B0504030602030204" pitchFamily="34" charset="0"/>
              </a:rPr>
              <a:t>national approach </a:t>
            </a:r>
            <a:r>
              <a:rPr lang="en-GB" sz="1700" dirty="0">
                <a:latin typeface="Ubuntu" panose="020B0504030602030204" pitchFamily="34" charset="0"/>
              </a:rPr>
              <a:t>is needed for this which should also include publicity in the </a:t>
            </a:r>
            <a:r>
              <a:rPr lang="en-GB" sz="1700" dirty="0">
                <a:solidFill>
                  <a:srgbClr val="FF0000"/>
                </a:solidFill>
                <a:latin typeface="Ubuntu" panose="020B0504030602030204" pitchFamily="34" charset="0"/>
              </a:rPr>
              <a:t>community pharmacy.</a:t>
            </a:r>
          </a:p>
          <a:p>
            <a:r>
              <a:rPr lang="en-GB" sz="1700" dirty="0">
                <a:latin typeface="Ubuntu" panose="020B0504030602030204" pitchFamily="34" charset="0"/>
              </a:rPr>
              <a:t>Raise </a:t>
            </a:r>
            <a:r>
              <a:rPr lang="en-GB" sz="1700" dirty="0">
                <a:solidFill>
                  <a:srgbClr val="FF0000"/>
                </a:solidFill>
                <a:latin typeface="Ubuntu" panose="020B0504030602030204" pitchFamily="34" charset="0"/>
              </a:rPr>
              <a:t>public awareness </a:t>
            </a:r>
            <a:r>
              <a:rPr lang="en-GB" sz="1700" dirty="0">
                <a:latin typeface="Ubuntu" panose="020B0504030602030204" pitchFamily="34" charset="0"/>
              </a:rPr>
              <a:t>of the existence of, need and rationale for inhaler recycling.</a:t>
            </a:r>
          </a:p>
          <a:p>
            <a:r>
              <a:rPr lang="en-GB" sz="1700" dirty="0">
                <a:latin typeface="Ubuntu" panose="020B0504030602030204" pitchFamily="34" charset="0"/>
              </a:rPr>
              <a:t>Need to show that the recycling scheme is </a:t>
            </a:r>
            <a:r>
              <a:rPr lang="en-GB" sz="1700" dirty="0">
                <a:solidFill>
                  <a:srgbClr val="FF0000"/>
                </a:solidFill>
                <a:latin typeface="Ubuntu" panose="020B0504030602030204" pitchFamily="34" charset="0"/>
              </a:rPr>
              <a:t>making a difference </a:t>
            </a:r>
            <a:r>
              <a:rPr lang="en-GB" sz="1700" dirty="0">
                <a:latin typeface="Ubuntu" panose="020B0504030602030204" pitchFamily="34" charset="0"/>
              </a:rPr>
              <a:t>to the environment.</a:t>
            </a:r>
            <a:endParaRPr lang="en-GB" sz="1700" dirty="0">
              <a:solidFill>
                <a:srgbClr val="FF0000"/>
              </a:solidFill>
              <a:latin typeface="Ubuntu" panose="020B0504030602030204" pitchFamily="34" charset="0"/>
            </a:endParaRPr>
          </a:p>
          <a:p>
            <a:r>
              <a:rPr lang="en-GB" sz="1700" dirty="0">
                <a:latin typeface="Ubuntu" panose="020B0504030602030204" pitchFamily="34" charset="0"/>
              </a:rPr>
              <a:t>A recycling scheme needs to be </a:t>
            </a:r>
            <a:r>
              <a:rPr lang="en-GB" sz="1700" dirty="0">
                <a:solidFill>
                  <a:srgbClr val="FF0000"/>
                </a:solidFill>
                <a:latin typeface="Ubuntu" panose="020B0504030602030204" pitchFamily="34" charset="0"/>
              </a:rPr>
              <a:t>as easy as possible </a:t>
            </a:r>
            <a:r>
              <a:rPr lang="en-GB" sz="1700" dirty="0">
                <a:latin typeface="Ubuntu" panose="020B0504030602030204" pitchFamily="34" charset="0"/>
              </a:rPr>
              <a:t>for service users to use and the community pharmacy setting provides a </a:t>
            </a:r>
            <a:r>
              <a:rPr lang="en-GB" sz="1700" dirty="0">
                <a:solidFill>
                  <a:srgbClr val="FF0000"/>
                </a:solidFill>
                <a:latin typeface="Ubuntu" panose="020B0504030602030204" pitchFamily="34" charset="0"/>
              </a:rPr>
              <a:t>convenient location</a:t>
            </a:r>
            <a:r>
              <a:rPr lang="en-GB" sz="1700" dirty="0">
                <a:latin typeface="Ubuntu" panose="020B0504030602030204" pitchFamily="34" charset="0"/>
              </a:rPr>
              <a:t> for this.</a:t>
            </a:r>
          </a:p>
          <a:p>
            <a:r>
              <a:rPr lang="en-GB" sz="1700" dirty="0">
                <a:latin typeface="Ubuntu" panose="020B0504030602030204" pitchFamily="34" charset="0"/>
              </a:rPr>
              <a:t>The community pharmacy should take a </a:t>
            </a:r>
            <a:r>
              <a:rPr lang="en-GB" sz="1700" dirty="0">
                <a:solidFill>
                  <a:srgbClr val="FF0000"/>
                </a:solidFill>
                <a:latin typeface="Ubuntu" panose="020B0504030602030204" pitchFamily="34" charset="0"/>
              </a:rPr>
              <a:t>lead role </a:t>
            </a:r>
            <a:r>
              <a:rPr lang="en-GB" sz="1700" dirty="0">
                <a:latin typeface="Ubuntu" panose="020B0504030602030204" pitchFamily="34" charset="0"/>
              </a:rPr>
              <a:t>in driving engagement with the recycling scheme, showing </a:t>
            </a:r>
            <a:r>
              <a:rPr lang="en-GB" sz="1700" dirty="0">
                <a:solidFill>
                  <a:srgbClr val="FF0000"/>
                </a:solidFill>
                <a:latin typeface="Ubuntu" panose="020B0504030602030204" pitchFamily="34" charset="0"/>
              </a:rPr>
              <a:t>appreciation</a:t>
            </a:r>
            <a:r>
              <a:rPr lang="en-GB" sz="1700" dirty="0">
                <a:latin typeface="Ubuntu" panose="020B0504030602030204" pitchFamily="34" charset="0"/>
              </a:rPr>
              <a:t> for those service users who recycle.</a:t>
            </a:r>
          </a:p>
          <a:p>
            <a:r>
              <a:rPr lang="en-GB" sz="1700" dirty="0">
                <a:latin typeface="Ubuntu" panose="020B0504030602030204" pitchFamily="34" charset="0"/>
              </a:rPr>
              <a:t>Provide </a:t>
            </a:r>
            <a:r>
              <a:rPr lang="en-GB" sz="1700" dirty="0">
                <a:solidFill>
                  <a:srgbClr val="FF0000"/>
                </a:solidFill>
                <a:latin typeface="Ubuntu" panose="020B0504030602030204" pitchFamily="34" charset="0"/>
              </a:rPr>
              <a:t>education </a:t>
            </a:r>
            <a:r>
              <a:rPr lang="en-GB" sz="1700" dirty="0">
                <a:latin typeface="Ubuntu" panose="020B0504030602030204" pitchFamily="34" charset="0"/>
              </a:rPr>
              <a:t>to whole pharmacy team before implementation </a:t>
            </a:r>
            <a:r>
              <a:rPr lang="en-GB" sz="1700" dirty="0">
                <a:solidFill>
                  <a:srgbClr val="FF0000"/>
                </a:solidFill>
                <a:latin typeface="Ubuntu" panose="020B0504030602030204" pitchFamily="34" charset="0"/>
              </a:rPr>
              <a:t>and regular feedback </a:t>
            </a:r>
            <a:r>
              <a:rPr lang="en-GB" sz="1700" dirty="0">
                <a:latin typeface="Ubuntu" panose="020B0504030602030204" pitchFamily="34" charset="0"/>
              </a:rPr>
              <a:t>to community pharmacy on progress within the scheme etc.</a:t>
            </a:r>
          </a:p>
          <a:p>
            <a:r>
              <a:rPr lang="en-GB" sz="1700" dirty="0">
                <a:latin typeface="Ubuntu" panose="020B0504030602030204" pitchFamily="34" charset="0"/>
              </a:rPr>
              <a:t>Address </a:t>
            </a:r>
            <a:r>
              <a:rPr lang="en-GB" sz="1700" dirty="0">
                <a:solidFill>
                  <a:srgbClr val="FF0000"/>
                </a:solidFill>
                <a:latin typeface="Ubuntu" panose="020B0504030602030204" pitchFamily="34" charset="0"/>
              </a:rPr>
              <a:t>logistical issues </a:t>
            </a:r>
            <a:r>
              <a:rPr lang="en-GB" sz="1700" dirty="0">
                <a:latin typeface="Ubuntu" panose="020B0504030602030204" pitchFamily="34" charset="0"/>
              </a:rPr>
              <a:t>such as size of recycling drums and develop </a:t>
            </a:r>
            <a:r>
              <a:rPr lang="en-GB" sz="1700" dirty="0">
                <a:solidFill>
                  <a:srgbClr val="FF0000"/>
                </a:solidFill>
                <a:latin typeface="Ubuntu" panose="020B0504030602030204" pitchFamily="34" charset="0"/>
              </a:rPr>
              <a:t>systems of work</a:t>
            </a:r>
            <a:r>
              <a:rPr lang="en-GB" sz="1700" dirty="0">
                <a:latin typeface="Ubuntu" panose="020B0504030602030204" pitchFamily="34" charset="0"/>
              </a:rPr>
              <a:t> that creates the perception for service users that inhaler recycling is part of the daily routine in community pharmacy.</a:t>
            </a:r>
          </a:p>
        </p:txBody>
      </p:sp>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p:txBody>
          <a:bodyPr/>
          <a:lstStyle/>
          <a:p>
            <a:r>
              <a:rPr lang="en-US" dirty="0"/>
              <a:t>Recommendations and what next </a:t>
            </a:r>
          </a:p>
        </p:txBody>
      </p:sp>
      <p:sp>
        <p:nvSpPr>
          <p:cNvPr id="6" name="Text Placeholder 4">
            <a:extLst>
              <a:ext uri="{FF2B5EF4-FFF2-40B4-BE49-F238E27FC236}">
                <a16:creationId xmlns:a16="http://schemas.microsoft.com/office/drawing/2014/main" id="{02EAB71B-8D9D-1613-7C7B-E1EB3BCD2F46}"/>
              </a:ext>
            </a:extLst>
          </p:cNvPr>
          <p:cNvSpPr>
            <a:spLocks noGrp="1"/>
          </p:cNvSpPr>
          <p:nvPr>
            <p:ph type="body" sz="quarter" idx="16"/>
          </p:nvPr>
        </p:nvSpPr>
        <p:spPr>
          <a:xfrm>
            <a:off x="715962" y="1158975"/>
            <a:ext cx="10760075" cy="393542"/>
          </a:xfrm>
        </p:spPr>
        <p:txBody>
          <a:bodyPr/>
          <a:lstStyle/>
          <a:p>
            <a:r>
              <a:rPr lang="en-GB" dirty="0"/>
              <a:t>To inhaler Task &amp; Finish sub group </a:t>
            </a:r>
          </a:p>
        </p:txBody>
      </p:sp>
    </p:spTree>
    <p:extLst>
      <p:ext uri="{BB962C8B-B14F-4D97-AF65-F5344CB8AC3E}">
        <p14:creationId xmlns:p14="http://schemas.microsoft.com/office/powerpoint/2010/main" val="2571043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DBCEA8-05A7-434E-E640-6F18F4BF3937}"/>
              </a:ext>
            </a:extLst>
          </p:cNvPr>
          <p:cNvSpPr>
            <a:spLocks noGrp="1"/>
          </p:cNvSpPr>
          <p:nvPr>
            <p:ph sz="quarter" idx="14"/>
          </p:nvPr>
        </p:nvSpPr>
        <p:spPr>
          <a:xfrm>
            <a:off x="715964" y="1849259"/>
            <a:ext cx="4850336" cy="2898229"/>
          </a:xfrm>
        </p:spPr>
        <p:txBody>
          <a:bodyPr/>
          <a:lstStyle/>
          <a:p>
            <a:pPr marL="0" indent="0">
              <a:buNone/>
            </a:pPr>
            <a:endParaRPr lang="en-US" sz="2000" b="1" dirty="0">
              <a:solidFill>
                <a:schemeClr val="accent1">
                  <a:lumMod val="50000"/>
                </a:schemeClr>
              </a:solidFill>
              <a:latin typeface="Arial" panose="020B0604020202020204" pitchFamily="34" charset="0"/>
              <a:cs typeface="Arial" panose="020B0604020202020204" pitchFamily="34" charset="0"/>
            </a:endParaRPr>
          </a:p>
          <a:p>
            <a:pPr marL="0" indent="0">
              <a:buNone/>
            </a:pPr>
            <a:r>
              <a:rPr lang="en-US" sz="2000" dirty="0">
                <a:solidFill>
                  <a:schemeClr val="accent1">
                    <a:lumMod val="50000"/>
                  </a:schemeClr>
                </a:solidFill>
                <a:latin typeface="Ubuntu" panose="020B0504030602030204" pitchFamily="34" charset="0"/>
                <a:cs typeface="Arial" panose="020B0604020202020204" pitchFamily="34" charset="0"/>
              </a:rPr>
              <a:t>To explore </a:t>
            </a:r>
            <a:r>
              <a:rPr lang="en-US" sz="2000" dirty="0">
                <a:solidFill>
                  <a:srgbClr val="002060"/>
                </a:solidFill>
                <a:latin typeface="Ubuntu" panose="020B0504030602030204" pitchFamily="34" charset="0"/>
                <a:cs typeface="Arial" panose="020B0604020202020204" pitchFamily="34" charset="0"/>
              </a:rPr>
              <a:t>the </a:t>
            </a:r>
            <a:r>
              <a:rPr lang="en-US" sz="2000" b="1" dirty="0">
                <a:solidFill>
                  <a:srgbClr val="002060"/>
                </a:solidFill>
                <a:latin typeface="Ubuntu" panose="020B0504030602030204" pitchFamily="34" charset="0"/>
                <a:cs typeface="Arial" panose="020B0604020202020204" pitchFamily="34" charset="0"/>
              </a:rPr>
              <a:t>enablers, barriers and opportunities that influence the behaviours of patients </a:t>
            </a:r>
            <a:r>
              <a:rPr lang="en-US" sz="2000" dirty="0">
                <a:solidFill>
                  <a:srgbClr val="002060"/>
                </a:solidFill>
                <a:latin typeface="Ubuntu" panose="020B0504030602030204" pitchFamily="34" charset="0"/>
                <a:cs typeface="Arial" panose="020B0604020202020204" pitchFamily="34" charset="0"/>
              </a:rPr>
              <a:t>in relation to returning inhalers to the community pharmacy for safer disposal in order to inform the design of interventions to encourage responsible inhaler disposal across Wales</a:t>
            </a:r>
            <a:r>
              <a:rPr lang="en-US" sz="2000" dirty="0">
                <a:solidFill>
                  <a:srgbClr val="002060"/>
                </a:solidFill>
                <a:latin typeface="Arial" panose="020B0604020202020204" pitchFamily="34" charset="0"/>
                <a:cs typeface="Arial" panose="020B0604020202020204" pitchFamily="34" charset="0"/>
              </a:rPr>
              <a:t>.</a:t>
            </a:r>
          </a:p>
        </p:txBody>
      </p:sp>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p:txBody>
          <a:bodyPr/>
          <a:lstStyle/>
          <a:p>
            <a:r>
              <a:rPr lang="en-US" dirty="0">
                <a:effectLst/>
                <a:latin typeface="Ubuntu" panose="020B0504030602030204" pitchFamily="34" charset="0"/>
                <a:ea typeface="Calibri" panose="020F0502020204030204" pitchFamily="34" charset="0"/>
                <a:cs typeface="Times New Roman" panose="02020603050405020304" pitchFamily="18" charset="0"/>
              </a:rPr>
              <a:t>Aim</a:t>
            </a:r>
            <a:endParaRPr lang="en-US" dirty="0"/>
          </a:p>
        </p:txBody>
      </p:sp>
      <p:pic>
        <p:nvPicPr>
          <p:cNvPr id="10" name="Picture 9">
            <a:extLst>
              <a:ext uri="{FF2B5EF4-FFF2-40B4-BE49-F238E27FC236}">
                <a16:creationId xmlns:a16="http://schemas.microsoft.com/office/drawing/2014/main" id="{DC8C9B34-55D7-6AE3-A439-2A40C62EBEB7}"/>
              </a:ext>
            </a:extLst>
          </p:cNvPr>
          <p:cNvPicPr>
            <a:picLocks noChangeAspect="1"/>
          </p:cNvPicPr>
          <p:nvPr/>
        </p:nvPicPr>
        <p:blipFill rotWithShape="1">
          <a:blip r:embed="rId3"/>
          <a:srcRect l="23301" t="7408" r="56092" b="3973"/>
          <a:stretch/>
        </p:blipFill>
        <p:spPr>
          <a:xfrm>
            <a:off x="6738152" y="565328"/>
            <a:ext cx="3667168" cy="51832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26324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DBCEA8-05A7-434E-E640-6F18F4BF3937}"/>
              </a:ext>
            </a:extLst>
          </p:cNvPr>
          <p:cNvSpPr>
            <a:spLocks noGrp="1"/>
          </p:cNvSpPr>
          <p:nvPr>
            <p:ph sz="quarter" idx="14"/>
          </p:nvPr>
        </p:nvSpPr>
        <p:spPr>
          <a:xfrm>
            <a:off x="715962" y="1520785"/>
            <a:ext cx="5997869" cy="3318857"/>
          </a:xfrm>
        </p:spPr>
        <p:txBody>
          <a:bodyPr/>
          <a:lstStyle/>
          <a:p>
            <a:pPr marL="0" indent="0">
              <a:buNone/>
            </a:pPr>
            <a:endParaRPr lang="en-US" sz="1800" dirty="0">
              <a:solidFill>
                <a:srgbClr val="002060"/>
              </a:solidFill>
              <a:latin typeface="Arial" panose="020B0604020202020204" pitchFamily="34" charset="0"/>
              <a:cs typeface="Arial" panose="020B0604020202020204" pitchFamily="34" charset="0"/>
            </a:endParaRPr>
          </a:p>
          <a:p>
            <a:pPr marL="0" indent="0">
              <a:buNone/>
            </a:pPr>
            <a:endParaRPr lang="en-GB" sz="1800" dirty="0">
              <a:solidFill>
                <a:srgbClr val="000000"/>
              </a:solidFill>
              <a:latin typeface="Arial" panose="020B0604020202020204" pitchFamily="34" charset="0"/>
            </a:endParaRPr>
          </a:p>
          <a:p>
            <a:pPr marL="342900" indent="-342900">
              <a:buFont typeface="+mj-lt"/>
              <a:buAutoNum type="arabicPeriod"/>
            </a:pPr>
            <a:r>
              <a:rPr lang="en-GB" sz="2000" i="0" u="none" strike="noStrike" baseline="0" dirty="0">
                <a:solidFill>
                  <a:srgbClr val="1F487C"/>
                </a:solidFill>
                <a:latin typeface="Ubuntu" panose="020B0504030602030204" pitchFamily="34" charset="0"/>
              </a:rPr>
              <a:t>What are the </a:t>
            </a:r>
            <a:r>
              <a:rPr lang="en-GB" sz="2000" b="1" i="0" u="none" strike="noStrike" baseline="0" dirty="0">
                <a:solidFill>
                  <a:srgbClr val="1F487C"/>
                </a:solidFill>
                <a:latin typeface="Ubuntu" panose="020B0504030602030204" pitchFamily="34" charset="0"/>
              </a:rPr>
              <a:t>barriers and facilitators </a:t>
            </a:r>
            <a:r>
              <a:rPr lang="en-GB" sz="2000" i="0" u="none" strike="noStrike" baseline="0" dirty="0">
                <a:solidFill>
                  <a:srgbClr val="1F487C"/>
                </a:solidFill>
                <a:latin typeface="Ubuntu" panose="020B0504030602030204" pitchFamily="34" charset="0"/>
              </a:rPr>
              <a:t>to responsible disposal of metered dose inhalers?</a:t>
            </a:r>
          </a:p>
          <a:p>
            <a:pPr marL="0" indent="0">
              <a:buNone/>
            </a:pPr>
            <a:r>
              <a:rPr lang="en-GB" sz="2000" i="0" u="none" strike="noStrike" baseline="0" dirty="0">
                <a:solidFill>
                  <a:srgbClr val="1F487C"/>
                </a:solidFill>
                <a:latin typeface="Ubuntu" panose="020B0504030602030204" pitchFamily="34" charset="0"/>
              </a:rPr>
              <a:t> </a:t>
            </a:r>
            <a:endParaRPr lang="en-GB" sz="2000" dirty="0">
              <a:solidFill>
                <a:srgbClr val="000000"/>
              </a:solidFill>
              <a:latin typeface="Ubuntu" panose="020B0504030602030204" pitchFamily="34" charset="0"/>
            </a:endParaRPr>
          </a:p>
          <a:p>
            <a:pPr marL="342900" indent="-342900">
              <a:buFont typeface="+mj-lt"/>
              <a:buAutoNum type="arabicPeriod"/>
            </a:pPr>
            <a:r>
              <a:rPr lang="en-GB" sz="2000" i="0" u="none" strike="noStrike" baseline="0" dirty="0">
                <a:solidFill>
                  <a:srgbClr val="1F487C"/>
                </a:solidFill>
                <a:latin typeface="Ubuntu" panose="020B0504030602030204" pitchFamily="34" charset="0"/>
              </a:rPr>
              <a:t>What interventions are likely to be effective in encouraging patients to return </a:t>
            </a:r>
            <a:r>
              <a:rPr lang="en-GB" sz="2000" b="1" u="none" strike="noStrike" baseline="0" dirty="0">
                <a:solidFill>
                  <a:srgbClr val="1F487C"/>
                </a:solidFill>
                <a:latin typeface="Ubuntu" panose="020B0504030602030204" pitchFamily="34" charset="0"/>
              </a:rPr>
              <a:t>used and waste</a:t>
            </a:r>
            <a:r>
              <a:rPr lang="en-GB" sz="2000" u="none" strike="noStrike" baseline="0" dirty="0">
                <a:solidFill>
                  <a:srgbClr val="1F487C"/>
                </a:solidFill>
                <a:latin typeface="Ubuntu" panose="020B0504030602030204" pitchFamily="34" charset="0"/>
              </a:rPr>
              <a:t> </a:t>
            </a:r>
            <a:r>
              <a:rPr lang="en-GB" sz="2000" i="0" u="none" strike="noStrike" baseline="0" dirty="0">
                <a:solidFill>
                  <a:srgbClr val="1F487C"/>
                </a:solidFill>
                <a:latin typeface="Ubuntu" panose="020B0504030602030204" pitchFamily="34" charset="0"/>
              </a:rPr>
              <a:t>inhalers to community pharmacies in Wales? </a:t>
            </a:r>
            <a:endParaRPr lang="en-GB" sz="2000" i="0" u="none" strike="noStrike" baseline="0" dirty="0">
              <a:solidFill>
                <a:srgbClr val="000000"/>
              </a:solidFill>
              <a:latin typeface="Ubuntu" panose="020B0504030602030204" pitchFamily="34" charset="0"/>
            </a:endParaRPr>
          </a:p>
          <a:p>
            <a:pPr marL="0" indent="0">
              <a:buNone/>
            </a:pPr>
            <a:endParaRPr lang="en-US" sz="1800" b="1" dirty="0">
              <a:solidFill>
                <a:srgbClr val="002060"/>
              </a:solidFill>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p:txBody>
          <a:bodyPr/>
          <a:lstStyle/>
          <a:p>
            <a:r>
              <a:rPr lang="en-US" dirty="0">
                <a:latin typeface="Ubuntu" panose="020B0504030602030204" pitchFamily="34" charset="0"/>
                <a:cs typeface="Times New Roman" panose="02020603050405020304" pitchFamily="18" charset="0"/>
              </a:rPr>
              <a:t>Research questions</a:t>
            </a:r>
            <a:endParaRPr lang="en-US" dirty="0"/>
          </a:p>
        </p:txBody>
      </p:sp>
      <p:pic>
        <p:nvPicPr>
          <p:cNvPr id="2" name="Picture 1">
            <a:extLst>
              <a:ext uri="{FF2B5EF4-FFF2-40B4-BE49-F238E27FC236}">
                <a16:creationId xmlns:a16="http://schemas.microsoft.com/office/drawing/2014/main" id="{D10E3C47-B1F0-4C1F-EFB9-5E341816334C}"/>
              </a:ext>
            </a:extLst>
          </p:cNvPr>
          <p:cNvPicPr>
            <a:picLocks noChangeAspect="1"/>
          </p:cNvPicPr>
          <p:nvPr/>
        </p:nvPicPr>
        <p:blipFill>
          <a:blip r:embed="rId3"/>
          <a:stretch>
            <a:fillRect/>
          </a:stretch>
        </p:blipFill>
        <p:spPr>
          <a:xfrm>
            <a:off x="6713831" y="1366514"/>
            <a:ext cx="4286250" cy="3219450"/>
          </a:xfrm>
          <a:prstGeom prst="rect">
            <a:avLst/>
          </a:prstGeom>
        </p:spPr>
      </p:pic>
    </p:spTree>
    <p:extLst>
      <p:ext uri="{BB962C8B-B14F-4D97-AF65-F5344CB8AC3E}">
        <p14:creationId xmlns:p14="http://schemas.microsoft.com/office/powerpoint/2010/main" val="3114181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p:txBody>
          <a:bodyPr/>
          <a:lstStyle/>
          <a:p>
            <a:r>
              <a:rPr lang="en-US" dirty="0">
                <a:latin typeface="Ubuntu" panose="020B0504030602030204" pitchFamily="34" charset="0"/>
                <a:ea typeface="Calibri" panose="020F0502020204030204" pitchFamily="34" charset="0"/>
                <a:cs typeface="Times New Roman" panose="02020603050405020304" pitchFamily="18" charset="0"/>
              </a:rPr>
              <a:t>Four workstreams</a:t>
            </a:r>
            <a:endParaRPr lang="en-GB" dirty="0">
              <a:effectLst/>
              <a:latin typeface="Ubuntu" panose="020B0504030602030204" pitchFamily="34" charset="0"/>
              <a:ea typeface="Calibri" panose="020F0502020204030204" pitchFamily="34" charset="0"/>
              <a:cs typeface="Times New Roman" panose="02020603050405020304" pitchFamily="18" charset="0"/>
            </a:endParaRPr>
          </a:p>
          <a:p>
            <a:r>
              <a:rPr lang="en-US" dirty="0"/>
              <a:t>  </a:t>
            </a:r>
          </a:p>
        </p:txBody>
      </p:sp>
      <p:graphicFrame>
        <p:nvGraphicFramePr>
          <p:cNvPr id="8" name="Table 8">
            <a:extLst>
              <a:ext uri="{FF2B5EF4-FFF2-40B4-BE49-F238E27FC236}">
                <a16:creationId xmlns:a16="http://schemas.microsoft.com/office/drawing/2014/main" id="{F269C1ED-7596-FD02-06F6-7FD633FDEE03}"/>
              </a:ext>
            </a:extLst>
          </p:cNvPr>
          <p:cNvGraphicFramePr>
            <a:graphicFrameLocks noGrp="1"/>
          </p:cNvGraphicFramePr>
          <p:nvPr>
            <p:ph sz="quarter" idx="14"/>
            <p:extLst>
              <p:ext uri="{D42A27DB-BD31-4B8C-83A1-F6EECF244321}">
                <p14:modId xmlns:p14="http://schemas.microsoft.com/office/powerpoint/2010/main" val="3311584379"/>
              </p:ext>
            </p:extLst>
          </p:nvPr>
        </p:nvGraphicFramePr>
        <p:xfrm>
          <a:off x="618308" y="1218384"/>
          <a:ext cx="10760073" cy="4607560"/>
        </p:xfrm>
        <a:graphic>
          <a:graphicData uri="http://schemas.openxmlformats.org/drawingml/2006/table">
            <a:tbl>
              <a:tblPr firstRow="1" bandRow="1">
                <a:tableStyleId>{5C22544A-7EE6-4342-B048-85BDC9FD1C3A}</a:tableStyleId>
              </a:tblPr>
              <a:tblGrid>
                <a:gridCol w="393746">
                  <a:extLst>
                    <a:ext uri="{9D8B030D-6E8A-4147-A177-3AD203B41FA5}">
                      <a16:colId xmlns:a16="http://schemas.microsoft.com/office/drawing/2014/main" val="3210473346"/>
                    </a:ext>
                  </a:extLst>
                </a:gridCol>
                <a:gridCol w="1917576">
                  <a:extLst>
                    <a:ext uri="{9D8B030D-6E8A-4147-A177-3AD203B41FA5}">
                      <a16:colId xmlns:a16="http://schemas.microsoft.com/office/drawing/2014/main" val="1261435859"/>
                    </a:ext>
                  </a:extLst>
                </a:gridCol>
                <a:gridCol w="5486400">
                  <a:extLst>
                    <a:ext uri="{9D8B030D-6E8A-4147-A177-3AD203B41FA5}">
                      <a16:colId xmlns:a16="http://schemas.microsoft.com/office/drawing/2014/main" val="1104082885"/>
                    </a:ext>
                  </a:extLst>
                </a:gridCol>
                <a:gridCol w="2962351">
                  <a:extLst>
                    <a:ext uri="{9D8B030D-6E8A-4147-A177-3AD203B41FA5}">
                      <a16:colId xmlns:a16="http://schemas.microsoft.com/office/drawing/2014/main" val="112811188"/>
                    </a:ext>
                  </a:extLst>
                </a:gridCol>
              </a:tblGrid>
              <a:tr h="370840">
                <a:tc gridSpan="2">
                  <a:txBody>
                    <a:bodyPr/>
                    <a:lstStyle/>
                    <a:p>
                      <a:pPr algn="ctr"/>
                      <a:r>
                        <a:rPr lang="en-GB" sz="1500" dirty="0">
                          <a:latin typeface="Ubuntu" panose="020B0504030602030204" pitchFamily="34" charset="0"/>
                        </a:rPr>
                        <a:t>Workstream</a:t>
                      </a:r>
                    </a:p>
                  </a:txBody>
                  <a:tcPr/>
                </a:tc>
                <a:tc hMerge="1">
                  <a:txBody>
                    <a:bodyPr/>
                    <a:lstStyle/>
                    <a:p>
                      <a:endParaRPr lang="en-GB" dirty="0"/>
                    </a:p>
                  </a:txBody>
                  <a:tcPr>
                    <a:lnL w="12700" cap="flat" cmpd="sng" algn="ctr">
                      <a:solidFill>
                        <a:schemeClr val="tx1"/>
                      </a:solidFill>
                      <a:prstDash val="solid"/>
                      <a:round/>
                      <a:headEnd type="none" w="med" len="med"/>
                      <a:tailEnd type="none" w="med" len="med"/>
                    </a:lnL>
                  </a:tcPr>
                </a:tc>
                <a:tc>
                  <a:txBody>
                    <a:bodyPr/>
                    <a:lstStyle/>
                    <a:p>
                      <a:pPr algn="ctr"/>
                      <a:r>
                        <a:rPr lang="en-GB" sz="1500" dirty="0">
                          <a:latin typeface="Ubuntu" panose="020B0504030602030204" pitchFamily="34" charset="0"/>
                        </a:rPr>
                        <a:t>Activity</a:t>
                      </a:r>
                    </a:p>
                  </a:txBody>
                  <a:tcPr/>
                </a:tc>
                <a:tc>
                  <a:txBody>
                    <a:bodyPr/>
                    <a:lstStyle/>
                    <a:p>
                      <a:pPr algn="ctr"/>
                      <a:r>
                        <a:rPr lang="en-GB" sz="1500" dirty="0">
                          <a:latin typeface="Ubuntu" panose="020B0504030602030204" pitchFamily="34" charset="0"/>
                        </a:rPr>
                        <a:t>Timeline</a:t>
                      </a:r>
                    </a:p>
                  </a:txBody>
                  <a:tcPr/>
                </a:tc>
                <a:extLst>
                  <a:ext uri="{0D108BD9-81ED-4DB2-BD59-A6C34878D82A}">
                    <a16:rowId xmlns:a16="http://schemas.microsoft.com/office/drawing/2014/main" val="118316003"/>
                  </a:ext>
                </a:extLst>
              </a:tr>
              <a:tr h="370840">
                <a:tc>
                  <a:txBody>
                    <a:bodyPr/>
                    <a:lstStyle/>
                    <a:p>
                      <a:r>
                        <a:rPr lang="en-GB" b="0" dirty="0">
                          <a:latin typeface="Ubuntu" panose="020B0504030602030204" pitchFamily="34" charset="0"/>
                        </a:rPr>
                        <a:t>1</a:t>
                      </a:r>
                    </a:p>
                  </a:txBody>
                  <a:tcPr>
                    <a:solidFill>
                      <a:schemeClr val="accent1">
                        <a:lumMod val="20000"/>
                        <a:lumOff val="80000"/>
                      </a:schemeClr>
                    </a:solidFill>
                  </a:tcPr>
                </a:tc>
                <a:tc>
                  <a:txBody>
                    <a:bodyPr/>
                    <a:lstStyle/>
                    <a:p>
                      <a:r>
                        <a:rPr lang="en-GB" b="0" dirty="0">
                          <a:latin typeface="Ubuntu" panose="020B0504030602030204" pitchFamily="34" charset="0"/>
                        </a:rPr>
                        <a:t>Setting up </a:t>
                      </a:r>
                    </a:p>
                  </a:txBody>
                  <a:tcPr>
                    <a:solidFill>
                      <a:schemeClr val="accent1">
                        <a:lumMod val="20000"/>
                        <a:lumOff val="80000"/>
                      </a:schemeClr>
                    </a:solidFill>
                  </a:tcPr>
                </a:tc>
                <a:tc>
                  <a:txBody>
                    <a:bodyPr/>
                    <a:lstStyle/>
                    <a:p>
                      <a:pPr marL="285750" lvl="0" indent="-285750">
                        <a:buClr>
                          <a:srgbClr val="00B0F0"/>
                        </a:buClr>
                        <a:buFont typeface="Wingdings" panose="05000000000000000000" pitchFamily="2" charset="2"/>
                        <a:buChar char="§"/>
                      </a:pPr>
                      <a:r>
                        <a:rPr lang="en-GB" sz="1800" dirty="0">
                          <a:latin typeface="Ubuntu" panose="020B0504030602030204" pitchFamily="34" charset="0"/>
                        </a:rPr>
                        <a:t>Target behaviours agreed</a:t>
                      </a:r>
                    </a:p>
                    <a:p>
                      <a:pPr marL="285750" marR="0" lvl="0" indent="-28575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
                        <a:tabLst/>
                        <a:defRPr/>
                      </a:pPr>
                      <a:r>
                        <a:rPr lang="en-GB" sz="1800" dirty="0">
                          <a:latin typeface="Ubuntu" panose="020B0504030602030204" pitchFamily="34" charset="0"/>
                        </a:rPr>
                        <a:t>Ethical approval gained</a:t>
                      </a:r>
                    </a:p>
                    <a:p>
                      <a:pPr marL="285750" lvl="0" indent="-285750">
                        <a:buClr>
                          <a:srgbClr val="00B0F0"/>
                        </a:buClr>
                        <a:buFont typeface="Wingdings" panose="05000000000000000000" pitchFamily="2" charset="2"/>
                        <a:buChar char="§"/>
                      </a:pPr>
                      <a:r>
                        <a:rPr lang="en-GB" sz="1800" dirty="0">
                          <a:latin typeface="Ubuntu" panose="020B0504030602030204" pitchFamily="34" charset="0"/>
                        </a:rPr>
                        <a:t>Jan 2023 literature review updated</a:t>
                      </a:r>
                    </a:p>
                    <a:p>
                      <a:pPr marL="0" lvl="0" indent="0">
                        <a:buClr>
                          <a:srgbClr val="00B0F0"/>
                        </a:buClr>
                        <a:buFont typeface="Wingdings" panose="05000000000000000000" pitchFamily="2" charset="2"/>
                        <a:buNone/>
                      </a:pPr>
                      <a:endParaRPr lang="en-GB" sz="1800" dirty="0">
                        <a:latin typeface="Ubuntu" panose="020B0504030602030204" pitchFamily="34" charset="0"/>
                      </a:endParaRP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Ubuntu" panose="020B0504030602030204" pitchFamily="34" charset="0"/>
                        </a:rPr>
                        <a:t>Spring 2024</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Ubuntu" panose="020B0504030602030204" pitchFamily="34" charset="0"/>
                        </a:rPr>
                        <a:t>July 2023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Ubuntu" panose="020B0504030602030204" pitchFamily="34" charset="0"/>
                        </a:rPr>
                        <a:t>Jan 2024</a:t>
                      </a:r>
                      <a:endParaRPr lang="en-GB" sz="1800" i="0" dirty="0">
                        <a:latin typeface="Ubuntu" panose="020B0504030602030204" pitchFamily="34" charset="0"/>
                      </a:endParaRPr>
                    </a:p>
                  </a:txBody>
                  <a:tcPr>
                    <a:solidFill>
                      <a:schemeClr val="tx2">
                        <a:lumMod val="20000"/>
                        <a:lumOff val="80000"/>
                      </a:schemeClr>
                    </a:solidFill>
                  </a:tcPr>
                </a:tc>
                <a:extLst>
                  <a:ext uri="{0D108BD9-81ED-4DB2-BD59-A6C34878D82A}">
                    <a16:rowId xmlns:a16="http://schemas.microsoft.com/office/drawing/2014/main" val="2668285364"/>
                  </a:ext>
                </a:extLst>
              </a:tr>
              <a:tr h="370840">
                <a:tc>
                  <a:txBody>
                    <a:bodyPr/>
                    <a:lstStyle/>
                    <a:p>
                      <a:pPr lvl="0"/>
                      <a:r>
                        <a:rPr lang="en-GB" sz="1800" b="0" dirty="0">
                          <a:latin typeface="Ubuntu" panose="020B0504030602030204" pitchFamily="34" charset="0"/>
                        </a:rPr>
                        <a:t>2</a:t>
                      </a:r>
                    </a:p>
                    <a:p>
                      <a:endParaRPr lang="en-GB" b="0" dirty="0">
                        <a:latin typeface="Ubuntu" panose="020B0504030602030204" pitchFamily="34" charset="0"/>
                      </a:endParaRPr>
                    </a:p>
                  </a:txBody>
                  <a:tcPr>
                    <a:solidFill>
                      <a:schemeClr val="accent1">
                        <a:lumMod val="20000"/>
                        <a:lumOff val="80000"/>
                      </a:schemeClr>
                    </a:solidFill>
                  </a:tcPr>
                </a:tc>
                <a:tc>
                  <a:txBody>
                    <a:bodyPr/>
                    <a:lstStyle/>
                    <a:p>
                      <a:r>
                        <a:rPr lang="en-GB" sz="1800" b="0" dirty="0">
                          <a:latin typeface="Ubuntu" panose="020B0504030602030204" pitchFamily="34" charset="0"/>
                        </a:rPr>
                        <a:t>Service Users </a:t>
                      </a:r>
                      <a:endParaRPr lang="en-GB" b="0" dirty="0">
                        <a:latin typeface="Ubuntu" panose="020B0504030602030204" pitchFamily="34" charset="0"/>
                      </a:endParaRPr>
                    </a:p>
                  </a:txBody>
                  <a:tcPr>
                    <a:solidFill>
                      <a:schemeClr val="accent1">
                        <a:lumMod val="20000"/>
                        <a:lumOff val="80000"/>
                      </a:schemeClr>
                    </a:solidFill>
                  </a:tcPr>
                </a:tc>
                <a:tc>
                  <a:txBody>
                    <a:bodyPr/>
                    <a:lstStyle/>
                    <a:p>
                      <a:pPr marL="285750" lvl="0" indent="-285750">
                        <a:buClr>
                          <a:srgbClr val="00B0F0"/>
                        </a:buClr>
                        <a:buFont typeface="Wingdings" panose="05000000000000000000" pitchFamily="2" charset="2"/>
                        <a:buChar char="§"/>
                      </a:pPr>
                      <a:r>
                        <a:rPr lang="en-GB" sz="1800" dirty="0">
                          <a:latin typeface="Ubuntu" panose="020B0504030602030204" pitchFamily="34" charset="0"/>
                        </a:rPr>
                        <a:t>Interviews (n=11)</a:t>
                      </a:r>
                    </a:p>
                    <a:p>
                      <a:pPr lvl="0"/>
                      <a:r>
                        <a:rPr lang="en-GB" sz="1800" dirty="0">
                          <a:latin typeface="Ubuntu" panose="020B0504030602030204" pitchFamily="34" charset="0"/>
                        </a:rPr>
                        <a:t>     (3 areas BCUHB, CTMUHB, SBUHB)</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i="1" dirty="0">
                          <a:solidFill>
                            <a:schemeClr val="tx1"/>
                          </a:solidFill>
                          <a:latin typeface="Ubuntu" panose="020B0504030602030204" pitchFamily="34" charset="0"/>
                        </a:rPr>
                        <a:t>      2 service users from SBUHB and neither located in UV area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i="1" dirty="0">
                        <a:solidFill>
                          <a:schemeClr val="tx1"/>
                        </a:solidFill>
                        <a:latin typeface="Ubuntu" panose="020B0504030602030204" pitchFamily="34" charset="0"/>
                      </a:endParaRPr>
                    </a:p>
                  </a:txBody>
                  <a:tcPr>
                    <a:solidFill>
                      <a:schemeClr val="accent1">
                        <a:lumMod val="20000"/>
                        <a:lumOff val="80000"/>
                      </a:schemeClr>
                    </a:solidFill>
                  </a:tcPr>
                </a:tc>
                <a:tc>
                  <a:txBody>
                    <a:bodyPr/>
                    <a:lstStyle/>
                    <a:p>
                      <a:r>
                        <a:rPr lang="en-GB" sz="1800" dirty="0">
                          <a:latin typeface="Ubuntu" panose="020B0504030602030204" pitchFamily="34" charset="0"/>
                        </a:rPr>
                        <a:t>Sept &amp; Oct 2023</a:t>
                      </a:r>
                      <a:endParaRPr lang="en-GB" i="0" dirty="0">
                        <a:latin typeface="Ubuntu" panose="020B0504030602030204" pitchFamily="34" charset="0"/>
                      </a:endParaRPr>
                    </a:p>
                  </a:txBody>
                  <a:tcPr>
                    <a:solidFill>
                      <a:schemeClr val="tx2">
                        <a:lumMod val="20000"/>
                        <a:lumOff val="80000"/>
                      </a:schemeClr>
                    </a:solidFill>
                  </a:tcPr>
                </a:tc>
                <a:extLst>
                  <a:ext uri="{0D108BD9-81ED-4DB2-BD59-A6C34878D82A}">
                    <a16:rowId xmlns:a16="http://schemas.microsoft.com/office/drawing/2014/main" val="85053657"/>
                  </a:ext>
                </a:extLst>
              </a:tr>
              <a:tr h="370840">
                <a:tc>
                  <a:txBody>
                    <a:bodyPr/>
                    <a:lstStyle/>
                    <a:p>
                      <a:pPr lvl="0"/>
                      <a:r>
                        <a:rPr lang="en-GB" sz="1800" b="0" dirty="0">
                          <a:latin typeface="Ubuntu" panose="020B0504030602030204" pitchFamily="34" charset="0"/>
                        </a:rPr>
                        <a:t>3</a:t>
                      </a:r>
                      <a:endParaRPr lang="en-GB" b="0" dirty="0">
                        <a:latin typeface="Ubuntu" panose="020B0504030602030204" pitchFamily="34" charset="0"/>
                      </a:endParaRP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latin typeface="Ubuntu" panose="020B0504030602030204" pitchFamily="34" charset="0"/>
                        </a:rPr>
                        <a:t>Community pharmacists</a:t>
                      </a:r>
                    </a:p>
                    <a:p>
                      <a:endParaRPr lang="en-GB" b="0" dirty="0">
                        <a:latin typeface="Ubuntu" panose="020B0504030602030204" pitchFamily="34" charset="0"/>
                      </a:endParaRPr>
                    </a:p>
                  </a:txBody>
                  <a:tcPr>
                    <a:solidFill>
                      <a:schemeClr val="accent1">
                        <a:lumMod val="20000"/>
                        <a:lumOff val="80000"/>
                      </a:schemeClr>
                    </a:solidFill>
                  </a:tcPr>
                </a:tc>
                <a:tc>
                  <a:txBody>
                    <a:bodyPr/>
                    <a:lstStyle/>
                    <a:p>
                      <a:pPr marL="285750" lvl="0" indent="-285750">
                        <a:buClr>
                          <a:srgbClr val="00B0F0"/>
                        </a:buClr>
                        <a:buFont typeface="Wingdings" panose="05000000000000000000" pitchFamily="2" charset="2"/>
                        <a:buChar char="§"/>
                      </a:pPr>
                      <a:r>
                        <a:rPr lang="en-GB" sz="1800" dirty="0">
                          <a:latin typeface="Ubuntu" panose="020B0504030602030204" pitchFamily="34" charset="0"/>
                        </a:rPr>
                        <a:t>Focus groups / interviews (n=5/8)</a:t>
                      </a:r>
                    </a:p>
                    <a:p>
                      <a:pPr lvl="0"/>
                      <a:r>
                        <a:rPr lang="en-GB" sz="1800" dirty="0">
                          <a:latin typeface="Ubuntu" panose="020B0504030602030204" pitchFamily="34" charset="0"/>
                        </a:rPr>
                        <a:t>     (SBUHB Upper Valleys Cluster inhaler pilot)</a:t>
                      </a:r>
                    </a:p>
                    <a:p>
                      <a:r>
                        <a:rPr lang="en-GB" sz="1400" i="1" dirty="0">
                          <a:solidFill>
                            <a:schemeClr val="tx1"/>
                          </a:solidFill>
                          <a:latin typeface="Ubuntu" panose="020B0504030602030204" pitchFamily="34" charset="0"/>
                        </a:rPr>
                        <a:t>     Conducted before new contractual arrangements in Sept 2024</a:t>
                      </a:r>
                    </a:p>
                    <a:p>
                      <a:endParaRPr lang="en-GB" sz="1400" i="1" dirty="0">
                        <a:solidFill>
                          <a:schemeClr val="tx1"/>
                        </a:solidFill>
                        <a:latin typeface="Ubuntu" panose="020B0504030602030204" pitchFamily="34" charset="0"/>
                      </a:endParaRP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latin typeface="Ubuntu" panose="020B0504030602030204" pitchFamily="34" charset="0"/>
                        </a:rPr>
                        <a:t>Aug &amp; Sept 2023</a:t>
                      </a:r>
                    </a:p>
                    <a:p>
                      <a:endParaRPr lang="en-GB" i="0" dirty="0">
                        <a:latin typeface="Ubuntu" panose="020B0504030602030204" pitchFamily="34" charset="0"/>
                      </a:endParaRPr>
                    </a:p>
                  </a:txBody>
                  <a:tcPr>
                    <a:solidFill>
                      <a:schemeClr val="tx2">
                        <a:lumMod val="20000"/>
                        <a:lumOff val="80000"/>
                      </a:schemeClr>
                    </a:solidFill>
                  </a:tcPr>
                </a:tc>
                <a:extLst>
                  <a:ext uri="{0D108BD9-81ED-4DB2-BD59-A6C34878D82A}">
                    <a16:rowId xmlns:a16="http://schemas.microsoft.com/office/drawing/2014/main" val="222962448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latin typeface="Ubuntu" panose="020B0504030602030204" pitchFamily="34" charset="0"/>
                        </a:rPr>
                        <a:t>4</a:t>
                      </a:r>
                      <a:endParaRPr lang="en-GB" b="0" dirty="0">
                        <a:latin typeface="Ubuntu" panose="020B0504030602030204" pitchFamily="34" charset="0"/>
                      </a:endParaRPr>
                    </a:p>
                  </a:txBody>
                  <a:tcPr>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latin typeface="Ubuntu" panose="020B0504030602030204" pitchFamily="34" charset="0"/>
                        </a:rPr>
                        <a:t>Synthesising findings</a:t>
                      </a:r>
                    </a:p>
                    <a:p>
                      <a:endParaRPr lang="en-GB" b="0" dirty="0">
                        <a:latin typeface="Ubuntu" panose="020B0504030602030204" pitchFamily="34" charset="0"/>
                      </a:endParaRPr>
                    </a:p>
                  </a:txBody>
                  <a:tcPr>
                    <a:solidFill>
                      <a:schemeClr val="accent1">
                        <a:lumMod val="20000"/>
                        <a:lumOff val="80000"/>
                      </a:schemeClr>
                    </a:solidFill>
                  </a:tcPr>
                </a:tc>
                <a:tc>
                  <a:txBody>
                    <a:bodyPr/>
                    <a:lstStyle/>
                    <a:p>
                      <a:pPr marL="285750" lvl="0" indent="-285750">
                        <a:buClr>
                          <a:srgbClr val="00B0F0"/>
                        </a:buClr>
                        <a:buFont typeface="Wingdings" panose="05000000000000000000" pitchFamily="2" charset="2"/>
                        <a:buChar char="§"/>
                      </a:pPr>
                      <a:r>
                        <a:rPr lang="en-GB" sz="1800" dirty="0">
                          <a:latin typeface="Ubuntu" panose="020B0504030602030204" pitchFamily="34" charset="0"/>
                        </a:rPr>
                        <a:t>Report</a:t>
                      </a:r>
                    </a:p>
                    <a:p>
                      <a:pPr marL="285750" marR="0" lvl="0" indent="-28575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
                        <a:tabLst/>
                        <a:defRPr/>
                      </a:pPr>
                      <a:r>
                        <a:rPr lang="en-GB" sz="1800" dirty="0">
                          <a:latin typeface="Ubuntu" panose="020B0504030602030204" pitchFamily="34" charset="0"/>
                        </a:rPr>
                        <a:t>Designing interventions  </a:t>
                      </a:r>
                    </a:p>
                    <a:p>
                      <a:endParaRPr lang="en-GB" dirty="0">
                        <a:latin typeface="Ubuntu" panose="020B0504030602030204" pitchFamily="34" charset="0"/>
                      </a:endParaRPr>
                    </a:p>
                  </a:txBody>
                  <a:tcPr>
                    <a:solidFill>
                      <a:schemeClr val="accent1">
                        <a:lumMod val="20000"/>
                        <a:lumOff val="80000"/>
                      </a:schemeClr>
                    </a:solidFill>
                  </a:tcPr>
                </a:tc>
                <a:tc>
                  <a:txBody>
                    <a:bodyPr/>
                    <a:lstStyle/>
                    <a:p>
                      <a:r>
                        <a:rPr lang="en-GB" dirty="0">
                          <a:latin typeface="Ubuntu" panose="020B0504030602030204" pitchFamily="34" charset="0"/>
                        </a:rPr>
                        <a:t>Nov-Jan 2024</a:t>
                      </a:r>
                    </a:p>
                    <a:p>
                      <a:r>
                        <a:rPr lang="en-GB" dirty="0">
                          <a:latin typeface="Ubuntu" panose="020B0504030602030204" pitchFamily="34" charset="0"/>
                        </a:rPr>
                        <a:t>March 2024 onwards</a:t>
                      </a:r>
                    </a:p>
                  </a:txBody>
                  <a:tcPr>
                    <a:solidFill>
                      <a:schemeClr val="tx2">
                        <a:lumMod val="20000"/>
                        <a:lumOff val="80000"/>
                      </a:schemeClr>
                    </a:solidFill>
                  </a:tcPr>
                </a:tc>
                <a:extLst>
                  <a:ext uri="{0D108BD9-81ED-4DB2-BD59-A6C34878D82A}">
                    <a16:rowId xmlns:a16="http://schemas.microsoft.com/office/drawing/2014/main" val="1100115445"/>
                  </a:ext>
                </a:extLst>
              </a:tr>
            </a:tbl>
          </a:graphicData>
        </a:graphic>
      </p:graphicFrame>
    </p:spTree>
    <p:extLst>
      <p:ext uri="{BB962C8B-B14F-4D97-AF65-F5344CB8AC3E}">
        <p14:creationId xmlns:p14="http://schemas.microsoft.com/office/powerpoint/2010/main" val="1395017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5982768-8D4E-54EA-0721-72F87A40C1A6}"/>
              </a:ext>
            </a:extLst>
          </p:cNvPr>
          <p:cNvSpPr>
            <a:spLocks noGrp="1"/>
          </p:cNvSpPr>
          <p:nvPr>
            <p:ph type="body" sz="quarter" idx="15"/>
          </p:nvPr>
        </p:nvSpPr>
        <p:spPr/>
        <p:txBody>
          <a:bodyPr/>
          <a:lstStyle/>
          <a:p>
            <a:r>
              <a:rPr lang="en-GB" dirty="0"/>
              <a:t>Use of psychological frameworks </a:t>
            </a:r>
          </a:p>
        </p:txBody>
      </p:sp>
      <p:pic>
        <p:nvPicPr>
          <p:cNvPr id="6" name="Picture 4" descr="The COM-B system - a framework for understanding behaviour. | Download  Scientific Diagram">
            <a:extLst>
              <a:ext uri="{FF2B5EF4-FFF2-40B4-BE49-F238E27FC236}">
                <a16:creationId xmlns:a16="http://schemas.microsoft.com/office/drawing/2014/main" id="{1B698669-57AD-66DA-40C0-426CC706BD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48661"/>
            <a:ext cx="3493811" cy="192991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The COM-B Model">
            <a:extLst>
              <a:ext uri="{FF2B5EF4-FFF2-40B4-BE49-F238E27FC236}">
                <a16:creationId xmlns:a16="http://schemas.microsoft.com/office/drawing/2014/main" id="{D4204A1E-B83A-8059-BD23-524AA689FE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4789" t="2298" r="14014"/>
          <a:stretch>
            <a:fillRect/>
          </a:stretch>
        </p:blipFill>
        <p:spPr bwMode="auto">
          <a:xfrm>
            <a:off x="3427940" y="2485741"/>
            <a:ext cx="3874014" cy="28557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The 14 theoretical domains of the theoretical domains framework | Download  Table">
            <a:extLst>
              <a:ext uri="{FF2B5EF4-FFF2-40B4-BE49-F238E27FC236}">
                <a16:creationId xmlns:a16="http://schemas.microsoft.com/office/drawing/2014/main" id="{8DD31C8A-AB5B-82C3-6E96-07B40B65E13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47511" y="2394281"/>
            <a:ext cx="4459549" cy="303867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Table 14">
            <a:extLst>
              <a:ext uri="{FF2B5EF4-FFF2-40B4-BE49-F238E27FC236}">
                <a16:creationId xmlns:a16="http://schemas.microsoft.com/office/drawing/2014/main" id="{35BA13F7-A853-1799-D562-ADDFECD3DA6E}"/>
              </a:ext>
            </a:extLst>
          </p:cNvPr>
          <p:cNvGraphicFramePr>
            <a:graphicFrameLocks noGrp="1"/>
          </p:cNvGraphicFramePr>
          <p:nvPr>
            <p:extLst>
              <p:ext uri="{D42A27DB-BD31-4B8C-83A1-F6EECF244321}">
                <p14:modId xmlns:p14="http://schemas.microsoft.com/office/powerpoint/2010/main" val="1155776222"/>
              </p:ext>
            </p:extLst>
          </p:nvPr>
        </p:nvGraphicFramePr>
        <p:xfrm>
          <a:off x="266467" y="1708016"/>
          <a:ext cx="2960875" cy="457200"/>
        </p:xfrm>
        <a:graphic>
          <a:graphicData uri="http://schemas.openxmlformats.org/drawingml/2006/table">
            <a:tbl>
              <a:tblPr firstRow="1" bandRow="1">
                <a:tableStyleId>{616DA210-FB5B-4158-B5E0-FEB733F419BA}</a:tableStyleId>
              </a:tblPr>
              <a:tblGrid>
                <a:gridCol w="2960875">
                  <a:extLst>
                    <a:ext uri="{9D8B030D-6E8A-4147-A177-3AD203B41FA5}">
                      <a16:colId xmlns:a16="http://schemas.microsoft.com/office/drawing/2014/main" val="638020288"/>
                    </a:ext>
                  </a:extLst>
                </a:gridCol>
              </a:tblGrid>
              <a:tr h="370840">
                <a:tc>
                  <a:txBody>
                    <a:bodyPr/>
                    <a:lstStyle/>
                    <a:p>
                      <a:pPr algn="ctr"/>
                      <a:r>
                        <a:rPr lang="en-GB" sz="1200" b="0" dirty="0">
                          <a:solidFill>
                            <a:schemeClr val="accent1">
                              <a:lumMod val="50000"/>
                            </a:schemeClr>
                          </a:solidFill>
                          <a:latin typeface="Ubuntu" panose="020B0504030602030204" pitchFamily="34" charset="0"/>
                          <a:cs typeface="Arial" panose="020B0604020202020204" pitchFamily="34" charset="0"/>
                        </a:rPr>
                        <a:t>The COM-B Model: A framework for understanding behaviour (</a:t>
                      </a:r>
                      <a:r>
                        <a:rPr lang="en-GB" sz="1200" b="0" i="1" dirty="0">
                          <a:solidFill>
                            <a:schemeClr val="accent1">
                              <a:lumMod val="50000"/>
                            </a:schemeClr>
                          </a:solidFill>
                          <a:latin typeface="Ubuntu" panose="020B0504030602030204" pitchFamily="34" charset="0"/>
                          <a:cs typeface="Arial" panose="020B0604020202020204" pitchFamily="34" charset="0"/>
                        </a:rPr>
                        <a:t>Michie, 2011</a:t>
                      </a:r>
                      <a:r>
                        <a:rPr lang="en-GB" sz="1200" b="0" dirty="0">
                          <a:solidFill>
                            <a:schemeClr val="accent1">
                              <a:lumMod val="50000"/>
                            </a:schemeClr>
                          </a:solidFill>
                          <a:latin typeface="Ubuntu" panose="020B0504030602030204" pitchFamily="34" charset="0"/>
                          <a:cs typeface="Arial" panose="020B0604020202020204" pitchFamily="34" charset="0"/>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92987983"/>
                  </a:ext>
                </a:extLst>
              </a:tr>
            </a:tbl>
          </a:graphicData>
        </a:graphic>
      </p:graphicFrame>
      <p:graphicFrame>
        <p:nvGraphicFramePr>
          <p:cNvPr id="10" name="Table 9">
            <a:extLst>
              <a:ext uri="{FF2B5EF4-FFF2-40B4-BE49-F238E27FC236}">
                <a16:creationId xmlns:a16="http://schemas.microsoft.com/office/drawing/2014/main" id="{572C2E28-7201-41CF-7D47-748EA7C7BF3E}"/>
              </a:ext>
            </a:extLst>
          </p:cNvPr>
          <p:cNvGraphicFramePr>
            <a:graphicFrameLocks noGrp="1"/>
          </p:cNvGraphicFramePr>
          <p:nvPr>
            <p:extLst>
              <p:ext uri="{D42A27DB-BD31-4B8C-83A1-F6EECF244321}">
                <p14:modId xmlns:p14="http://schemas.microsoft.com/office/powerpoint/2010/main" val="322676053"/>
              </p:ext>
            </p:extLst>
          </p:nvPr>
        </p:nvGraphicFramePr>
        <p:xfrm>
          <a:off x="4550668" y="1658370"/>
          <a:ext cx="2258978" cy="457200"/>
        </p:xfrm>
        <a:graphic>
          <a:graphicData uri="http://schemas.openxmlformats.org/drawingml/2006/table">
            <a:tbl>
              <a:tblPr firstRow="1" bandRow="1">
                <a:tableStyleId>{616DA210-FB5B-4158-B5E0-FEB733F419BA}</a:tableStyleId>
              </a:tblPr>
              <a:tblGrid>
                <a:gridCol w="2258978">
                  <a:extLst>
                    <a:ext uri="{9D8B030D-6E8A-4147-A177-3AD203B41FA5}">
                      <a16:colId xmlns:a16="http://schemas.microsoft.com/office/drawing/2014/main" val="638020288"/>
                    </a:ext>
                  </a:extLst>
                </a:gridCol>
              </a:tblGrid>
              <a:tr h="370840">
                <a:tc>
                  <a:txBody>
                    <a:bodyPr/>
                    <a:lstStyle/>
                    <a:p>
                      <a:pPr algn="ctr"/>
                      <a:r>
                        <a:rPr lang="en-GB" sz="1200" b="0" dirty="0">
                          <a:solidFill>
                            <a:schemeClr val="accent1">
                              <a:lumMod val="50000"/>
                            </a:schemeClr>
                          </a:solidFill>
                          <a:latin typeface="Ubuntu" panose="020B0504030602030204" pitchFamily="34" charset="0"/>
                          <a:cs typeface="Arial" panose="020B0604020202020204" pitchFamily="34" charset="0"/>
                        </a:rPr>
                        <a:t>Behaviour Change </a:t>
                      </a:r>
                      <a:r>
                        <a:rPr lang="en-GB" sz="1200" b="0" i="1" dirty="0">
                          <a:solidFill>
                            <a:schemeClr val="accent1">
                              <a:lumMod val="50000"/>
                            </a:schemeClr>
                          </a:solidFill>
                          <a:latin typeface="Ubuntu" panose="020B0504030602030204" pitchFamily="34" charset="0"/>
                          <a:cs typeface="Arial" panose="020B0604020202020204" pitchFamily="34" charset="0"/>
                        </a:rPr>
                        <a:t>Wheel (Michie et al., 2011</a:t>
                      </a:r>
                      <a:r>
                        <a:rPr lang="en-GB" sz="1200" b="0" dirty="0">
                          <a:solidFill>
                            <a:schemeClr val="accent1">
                              <a:lumMod val="50000"/>
                            </a:schemeClr>
                          </a:solidFill>
                          <a:latin typeface="Ubuntu" panose="020B0504030602030204" pitchFamily="34" charset="0"/>
                          <a:cs typeface="Arial" panose="020B0604020202020204" pitchFamily="34" charset="0"/>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92987983"/>
                  </a:ext>
                </a:extLst>
              </a:tr>
            </a:tbl>
          </a:graphicData>
        </a:graphic>
      </p:graphicFrame>
      <p:graphicFrame>
        <p:nvGraphicFramePr>
          <p:cNvPr id="11" name="Table 10">
            <a:extLst>
              <a:ext uri="{FF2B5EF4-FFF2-40B4-BE49-F238E27FC236}">
                <a16:creationId xmlns:a16="http://schemas.microsoft.com/office/drawing/2014/main" id="{6783A82A-B880-9C73-70F4-79FE5EBFD82A}"/>
              </a:ext>
            </a:extLst>
          </p:cNvPr>
          <p:cNvGraphicFramePr>
            <a:graphicFrameLocks noGrp="1"/>
          </p:cNvGraphicFramePr>
          <p:nvPr>
            <p:extLst>
              <p:ext uri="{D42A27DB-BD31-4B8C-83A1-F6EECF244321}">
                <p14:modId xmlns:p14="http://schemas.microsoft.com/office/powerpoint/2010/main" val="2701253062"/>
              </p:ext>
            </p:extLst>
          </p:nvPr>
        </p:nvGraphicFramePr>
        <p:xfrm>
          <a:off x="7641333" y="1629988"/>
          <a:ext cx="4071903" cy="457200"/>
        </p:xfrm>
        <a:graphic>
          <a:graphicData uri="http://schemas.openxmlformats.org/drawingml/2006/table">
            <a:tbl>
              <a:tblPr firstRow="1" bandRow="1">
                <a:tableStyleId>{616DA210-FB5B-4158-B5E0-FEB733F419BA}</a:tableStyleId>
              </a:tblPr>
              <a:tblGrid>
                <a:gridCol w="4071903">
                  <a:extLst>
                    <a:ext uri="{9D8B030D-6E8A-4147-A177-3AD203B41FA5}">
                      <a16:colId xmlns:a16="http://schemas.microsoft.com/office/drawing/2014/main" val="638020288"/>
                    </a:ext>
                  </a:extLst>
                </a:gridCol>
              </a:tblGrid>
              <a:tr h="370840">
                <a:tc>
                  <a:txBody>
                    <a:bodyPr/>
                    <a:lstStyle/>
                    <a:p>
                      <a:pPr algn="ctr"/>
                      <a:r>
                        <a:rPr lang="en-GB" sz="1200" b="0" dirty="0">
                          <a:solidFill>
                            <a:schemeClr val="accent1">
                              <a:lumMod val="50000"/>
                            </a:schemeClr>
                          </a:solidFill>
                          <a:latin typeface="Ubuntu" panose="020B0504030602030204" pitchFamily="34" charset="0"/>
                          <a:cs typeface="Arial" panose="020B0604020202020204" pitchFamily="34" charset="0"/>
                        </a:rPr>
                        <a:t>Domains of the Theoretical Domains Framework </a:t>
                      </a:r>
                    </a:p>
                    <a:p>
                      <a:pPr algn="ctr"/>
                      <a:r>
                        <a:rPr lang="en-GB" sz="1200" b="0" dirty="0">
                          <a:solidFill>
                            <a:schemeClr val="accent1">
                              <a:lumMod val="50000"/>
                            </a:schemeClr>
                          </a:solidFill>
                          <a:latin typeface="Ubuntu" panose="020B0504030602030204" pitchFamily="34" charset="0"/>
                          <a:cs typeface="Arial" panose="020B0604020202020204" pitchFamily="34" charset="0"/>
                        </a:rPr>
                        <a:t>(</a:t>
                      </a:r>
                      <a:r>
                        <a:rPr lang="en-GB" sz="1200" b="0" i="1" dirty="0">
                          <a:solidFill>
                            <a:schemeClr val="accent1">
                              <a:lumMod val="50000"/>
                            </a:schemeClr>
                          </a:solidFill>
                          <a:latin typeface="Ubuntu" panose="020B0504030602030204" pitchFamily="34" charset="0"/>
                          <a:cs typeface="Arial" panose="020B0604020202020204" pitchFamily="34" charset="0"/>
                        </a:rPr>
                        <a:t>Atkins et al., 2017</a:t>
                      </a:r>
                      <a:r>
                        <a:rPr lang="en-GB" sz="1200" b="0" dirty="0">
                          <a:solidFill>
                            <a:schemeClr val="accent1">
                              <a:lumMod val="50000"/>
                            </a:schemeClr>
                          </a:solidFill>
                          <a:latin typeface="Ubuntu" panose="020B0504030602030204" pitchFamily="34" charset="0"/>
                          <a:cs typeface="Arial" panose="020B0604020202020204" pitchFamily="34" charset="0"/>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92987983"/>
                  </a:ext>
                </a:extLst>
              </a:tr>
            </a:tbl>
          </a:graphicData>
        </a:graphic>
      </p:graphicFrame>
    </p:spTree>
    <p:extLst>
      <p:ext uri="{BB962C8B-B14F-4D97-AF65-F5344CB8AC3E}">
        <p14:creationId xmlns:p14="http://schemas.microsoft.com/office/powerpoint/2010/main" val="2539923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DBCEA8-05A7-434E-E640-6F18F4BF3937}"/>
              </a:ext>
            </a:extLst>
          </p:cNvPr>
          <p:cNvSpPr>
            <a:spLocks noGrp="1"/>
          </p:cNvSpPr>
          <p:nvPr>
            <p:ph sz="quarter" idx="14"/>
          </p:nvPr>
        </p:nvSpPr>
        <p:spPr>
          <a:xfrm>
            <a:off x="2450237" y="1752421"/>
            <a:ext cx="9641149" cy="1769715"/>
          </a:xfrm>
        </p:spPr>
        <p:txBody>
          <a:bodyPr/>
          <a:lstStyle/>
          <a:p>
            <a:pPr marL="0" indent="0">
              <a:buNone/>
            </a:pPr>
            <a:r>
              <a:rPr lang="en-GB" sz="1800" b="1" i="1" u="none" strike="noStrike" baseline="0" dirty="0">
                <a:solidFill>
                  <a:srgbClr val="002060"/>
                </a:solidFill>
                <a:latin typeface="Ubuntu" panose="020B0504030602030204" pitchFamily="34" charset="0"/>
              </a:rPr>
              <a:t>Service User Inclusion Criteria </a:t>
            </a:r>
            <a:endParaRPr lang="en-GB" sz="1800" b="1" i="0" u="none" strike="noStrike" baseline="0" dirty="0">
              <a:solidFill>
                <a:srgbClr val="002060"/>
              </a:solidFill>
              <a:latin typeface="Ubuntu" panose="020B0504030602030204" pitchFamily="34" charset="0"/>
            </a:endParaRPr>
          </a:p>
          <a:p>
            <a:pPr>
              <a:buClr>
                <a:srgbClr val="00B0F0"/>
              </a:buClr>
              <a:buFont typeface="Wingdings" panose="05000000000000000000" pitchFamily="2" charset="2"/>
              <a:buChar char="§"/>
            </a:pPr>
            <a:r>
              <a:rPr lang="en-GB" sz="1800" b="0" i="0" u="none" strike="noStrike" baseline="0" dirty="0">
                <a:solidFill>
                  <a:srgbClr val="000000"/>
                </a:solidFill>
                <a:latin typeface="Ubuntu" panose="020B0504030602030204" pitchFamily="34" charset="0"/>
              </a:rPr>
              <a:t>aged 18 years or older &amp;</a:t>
            </a:r>
            <a:r>
              <a:rPr lang="en-GB" sz="1800" dirty="0">
                <a:solidFill>
                  <a:srgbClr val="000000"/>
                </a:solidFill>
                <a:latin typeface="Ubuntu" panose="020B0504030602030204" pitchFamily="34" charset="0"/>
              </a:rPr>
              <a:t> </a:t>
            </a:r>
            <a:r>
              <a:rPr lang="en-GB" sz="1800" b="0" i="0" u="none" strike="noStrike" baseline="0" dirty="0">
                <a:solidFill>
                  <a:srgbClr val="000000"/>
                </a:solidFill>
                <a:latin typeface="Ubuntu" panose="020B0504030602030204" pitchFamily="34" charset="0"/>
              </a:rPr>
              <a:t>prescribed one or more inhalers (at least one an MDI)</a:t>
            </a:r>
          </a:p>
          <a:p>
            <a:pPr>
              <a:buClr>
                <a:srgbClr val="00B0F0"/>
              </a:buClr>
              <a:buFont typeface="Wingdings" panose="05000000000000000000" pitchFamily="2" charset="2"/>
              <a:buChar char="§"/>
            </a:pPr>
            <a:r>
              <a:rPr lang="en-GB" sz="1800" b="0" i="0" u="none" strike="noStrike" baseline="0" dirty="0">
                <a:solidFill>
                  <a:srgbClr val="000000"/>
                </a:solidFill>
                <a:latin typeface="Ubuntu" panose="020B0504030602030204" pitchFamily="34" charset="0"/>
              </a:rPr>
              <a:t>parent or guardian of an individual aged &lt;18 years who is prescribed inhaled medication (at least one an MDI)</a:t>
            </a:r>
          </a:p>
          <a:p>
            <a:pPr>
              <a:buClr>
                <a:srgbClr val="00B0F0"/>
              </a:buClr>
              <a:buFont typeface="Wingdings" panose="05000000000000000000" pitchFamily="2" charset="2"/>
              <a:buChar char="§"/>
            </a:pPr>
            <a:r>
              <a:rPr lang="en-GB" sz="1800" b="0" i="0" u="none" strike="noStrike" baseline="0" dirty="0">
                <a:solidFill>
                  <a:srgbClr val="000000"/>
                </a:solidFill>
                <a:latin typeface="Ubuntu" panose="020B0504030602030204" pitchFamily="34" charset="0"/>
              </a:rPr>
              <a:t>resident in BCUHB, CTMUHB or SBUHB</a:t>
            </a:r>
          </a:p>
        </p:txBody>
      </p:sp>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p:txBody>
          <a:bodyPr/>
          <a:lstStyle/>
          <a:p>
            <a:r>
              <a:rPr lang="en-US" dirty="0"/>
              <a:t>Recruitment</a:t>
            </a:r>
          </a:p>
        </p:txBody>
      </p:sp>
      <p:pic>
        <p:nvPicPr>
          <p:cNvPr id="6" name="Picture 5">
            <a:extLst>
              <a:ext uri="{FF2B5EF4-FFF2-40B4-BE49-F238E27FC236}">
                <a16:creationId xmlns:a16="http://schemas.microsoft.com/office/drawing/2014/main" id="{6CCA006E-46AB-8602-2B03-39C9B3B513CC}"/>
              </a:ext>
            </a:extLst>
          </p:cNvPr>
          <p:cNvPicPr>
            <a:picLocks noChangeAspect="1"/>
          </p:cNvPicPr>
          <p:nvPr/>
        </p:nvPicPr>
        <p:blipFill>
          <a:blip r:embed="rId3"/>
          <a:stretch>
            <a:fillRect/>
          </a:stretch>
        </p:blipFill>
        <p:spPr>
          <a:xfrm>
            <a:off x="608954" y="1621801"/>
            <a:ext cx="1521687" cy="2355942"/>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27AC6660-88E1-08D0-E8DD-4C054462D0FA}"/>
              </a:ext>
            </a:extLst>
          </p:cNvPr>
          <p:cNvPicPr>
            <a:picLocks noChangeAspect="1"/>
          </p:cNvPicPr>
          <p:nvPr/>
        </p:nvPicPr>
        <p:blipFill>
          <a:blip r:embed="rId4"/>
          <a:stretch>
            <a:fillRect/>
          </a:stretch>
        </p:blipFill>
        <p:spPr>
          <a:xfrm>
            <a:off x="648069" y="4148722"/>
            <a:ext cx="1521688" cy="2355943"/>
          </a:xfrm>
          <a:prstGeom prst="rect">
            <a:avLst/>
          </a:prstGeom>
          <a:ln>
            <a:noFill/>
          </a:ln>
          <a:effectLst>
            <a:outerShdw blurRad="292100" dist="139700" dir="2700000" algn="tl" rotWithShape="0">
              <a:srgbClr val="333333">
                <a:alpha val="65000"/>
              </a:srgbClr>
            </a:outerShdw>
          </a:effectLst>
        </p:spPr>
      </p:pic>
      <p:sp>
        <p:nvSpPr>
          <p:cNvPr id="8" name="Content Placeholder 2">
            <a:extLst>
              <a:ext uri="{FF2B5EF4-FFF2-40B4-BE49-F238E27FC236}">
                <a16:creationId xmlns:a16="http://schemas.microsoft.com/office/drawing/2014/main" id="{DA5F209B-5BEB-BE3A-C98E-E66C848BB3B0}"/>
              </a:ext>
            </a:extLst>
          </p:cNvPr>
          <p:cNvSpPr txBox="1">
            <a:spLocks/>
          </p:cNvSpPr>
          <p:nvPr/>
        </p:nvSpPr>
        <p:spPr>
          <a:xfrm>
            <a:off x="2450237" y="4148722"/>
            <a:ext cx="9463596" cy="1364476"/>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kern="1200" baseline="0">
                <a:solidFill>
                  <a:srgbClr val="324F82"/>
                </a:solidFill>
                <a:latin typeface="Verdana" charset="0"/>
                <a:ea typeface="Verdana" charset="0"/>
                <a:cs typeface="Verdana" charset="0"/>
              </a:defRPr>
            </a:lvl1pPr>
            <a:lvl2pPr marL="742950" indent="-285750" algn="l" defTabSz="914400" rtl="0" eaLnBrk="1" latinLnBrk="0" hangingPunct="1">
              <a:lnSpc>
                <a:spcPct val="90000"/>
              </a:lnSpc>
              <a:spcBef>
                <a:spcPts val="500"/>
              </a:spcBef>
              <a:buFont typeface="Courier New" charset="0"/>
              <a:buChar char="o"/>
              <a:defRPr sz="1800" b="0" i="0" kern="1200">
                <a:solidFill>
                  <a:srgbClr val="324F82"/>
                </a:solidFill>
                <a:latin typeface="Verdana" charset="0"/>
                <a:ea typeface="Verdana" charset="0"/>
                <a:cs typeface="Verdana" charset="0"/>
              </a:defRPr>
            </a:lvl2pPr>
            <a:lvl3pPr marL="1200150" indent="-285750" algn="l" defTabSz="914400" rtl="0" eaLnBrk="1" latinLnBrk="0" hangingPunct="1">
              <a:lnSpc>
                <a:spcPct val="90000"/>
              </a:lnSpc>
              <a:spcBef>
                <a:spcPts val="500"/>
              </a:spcBef>
              <a:buFont typeface="Arial" charset="0"/>
              <a:buChar char="•"/>
              <a:defRPr sz="1600" b="0" i="0" kern="1200">
                <a:solidFill>
                  <a:srgbClr val="324F82"/>
                </a:solidFill>
                <a:latin typeface="Verdana" charset="0"/>
                <a:ea typeface="Verdana" charset="0"/>
                <a:cs typeface="Verdana" charset="0"/>
              </a:defRPr>
            </a:lvl3pPr>
            <a:lvl4pPr marL="13716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4pPr>
            <a:lvl5pPr marL="1828800" indent="0" algn="l" defTabSz="914400" rtl="0" eaLnBrk="1" latinLnBrk="0" hangingPunct="1">
              <a:lnSpc>
                <a:spcPct val="90000"/>
              </a:lnSpc>
              <a:spcBef>
                <a:spcPts val="500"/>
              </a:spcBef>
              <a:buFont typeface="Arial"/>
              <a:buNone/>
              <a:defRPr sz="1400" b="0" i="0" kern="1200">
                <a:solidFill>
                  <a:schemeClr val="tx1"/>
                </a:solidFill>
                <a:latin typeface="Verdana" charset="0"/>
                <a:ea typeface="Verdana" charset="0"/>
                <a:cs typeface="Verdana"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charset="0"/>
              <a:buNone/>
            </a:pPr>
            <a:r>
              <a:rPr lang="en-GB" sz="1800" b="1" i="1" dirty="0">
                <a:solidFill>
                  <a:srgbClr val="002060"/>
                </a:solidFill>
                <a:latin typeface="Ubuntu" panose="020B0504030602030204" pitchFamily="34" charset="0"/>
              </a:rPr>
              <a:t>Community Pharmacist Inclusion Criteria </a:t>
            </a:r>
            <a:endParaRPr lang="en-GB" sz="1800" b="1" dirty="0">
              <a:solidFill>
                <a:srgbClr val="002060"/>
              </a:solidFill>
              <a:latin typeface="Ubuntu" panose="020B0504030602030204" pitchFamily="34" charset="0"/>
              <a:cs typeface="Arial" panose="020B0604020202020204" pitchFamily="34" charset="0"/>
            </a:endParaRPr>
          </a:p>
          <a:p>
            <a:pPr>
              <a:buClr>
                <a:srgbClr val="00B0F0"/>
              </a:buClr>
              <a:buFont typeface="Wingdings" panose="05000000000000000000" pitchFamily="2" charset="2"/>
              <a:buChar char="§"/>
            </a:pPr>
            <a:r>
              <a:rPr lang="en-GB" sz="1800" dirty="0">
                <a:solidFill>
                  <a:srgbClr val="000000"/>
                </a:solidFill>
                <a:latin typeface="Ubuntu" panose="020B0504030602030204" pitchFamily="34" charset="0"/>
              </a:rPr>
              <a:t>18 years or older and </a:t>
            </a:r>
          </a:p>
          <a:p>
            <a:pPr>
              <a:buClr>
                <a:srgbClr val="00B0F0"/>
              </a:buClr>
              <a:buFont typeface="Wingdings" panose="05000000000000000000" pitchFamily="2" charset="2"/>
              <a:buChar char="§"/>
            </a:pPr>
            <a:r>
              <a:rPr lang="en-GB" sz="1800" dirty="0">
                <a:solidFill>
                  <a:srgbClr val="000000"/>
                </a:solidFill>
                <a:latin typeface="Ubuntu" panose="020B0504030602030204" pitchFamily="34" charset="0"/>
              </a:rPr>
              <a:t>employed in one of the eight Community Pharmacies located in the Upper Valleys Cluster in Swansea Bay UHB that operated the safe inhaler disposal scheme. </a:t>
            </a:r>
            <a:endParaRPr lang="en-US" sz="1800" b="1" dirty="0">
              <a:solidFill>
                <a:srgbClr val="002060"/>
              </a:solidFill>
              <a:latin typeface="Ubuntu" panose="020B050403060203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893D5A97-7677-648C-F612-46BAE9E1AE4E}"/>
              </a:ext>
            </a:extLst>
          </p:cNvPr>
          <p:cNvSpPr txBox="1"/>
          <p:nvPr/>
        </p:nvSpPr>
        <p:spPr>
          <a:xfrm>
            <a:off x="648069" y="1140412"/>
            <a:ext cx="10413507" cy="400110"/>
          </a:xfrm>
          <a:prstGeom prst="rect">
            <a:avLst/>
          </a:prstGeom>
          <a:noFill/>
        </p:spPr>
        <p:txBody>
          <a:bodyPr wrap="square">
            <a:spAutoFit/>
          </a:bodyPr>
          <a:lstStyle/>
          <a:p>
            <a:pPr marL="0" indent="0" algn="l">
              <a:buNone/>
            </a:pPr>
            <a:r>
              <a:rPr lang="en-GB" sz="2000" b="0" i="0" u="none" strike="noStrike" baseline="0" dirty="0">
                <a:solidFill>
                  <a:srgbClr val="E03882"/>
                </a:solidFill>
                <a:latin typeface="Arial" panose="020B0604020202020204" pitchFamily="34" charset="0"/>
              </a:rPr>
              <a:t>£20 voucher offered as token of appreciation for time to participate in study </a:t>
            </a:r>
          </a:p>
        </p:txBody>
      </p:sp>
    </p:spTree>
    <p:extLst>
      <p:ext uri="{BB962C8B-B14F-4D97-AF65-F5344CB8AC3E}">
        <p14:creationId xmlns:p14="http://schemas.microsoft.com/office/powerpoint/2010/main" val="1229711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Rounded Corners 53">
            <a:extLst>
              <a:ext uri="{FF2B5EF4-FFF2-40B4-BE49-F238E27FC236}">
                <a16:creationId xmlns:a16="http://schemas.microsoft.com/office/drawing/2014/main" id="{CAEFBE45-B39D-5724-E348-02FB59C8766F}"/>
              </a:ext>
            </a:extLst>
          </p:cNvPr>
          <p:cNvSpPr/>
          <p:nvPr/>
        </p:nvSpPr>
        <p:spPr>
          <a:xfrm>
            <a:off x="6897000" y="2848176"/>
            <a:ext cx="1687734" cy="551236"/>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 name="Content Placeholder 2">
            <a:extLst>
              <a:ext uri="{FF2B5EF4-FFF2-40B4-BE49-F238E27FC236}">
                <a16:creationId xmlns:a16="http://schemas.microsoft.com/office/drawing/2014/main" id="{94DBCEA8-05A7-434E-E640-6F18F4BF3937}"/>
              </a:ext>
            </a:extLst>
          </p:cNvPr>
          <p:cNvSpPr>
            <a:spLocks noGrp="1"/>
          </p:cNvSpPr>
          <p:nvPr>
            <p:ph sz="quarter" idx="14"/>
          </p:nvPr>
        </p:nvSpPr>
        <p:spPr>
          <a:xfrm>
            <a:off x="715962" y="1520785"/>
            <a:ext cx="10760075" cy="682238"/>
          </a:xfrm>
        </p:spPr>
        <p:txBody>
          <a:bodyPr/>
          <a:lstStyle/>
          <a:p>
            <a:pPr marL="0" indent="0">
              <a:buNone/>
            </a:pPr>
            <a:endParaRPr lang="en-US" sz="1800" dirty="0">
              <a:solidFill>
                <a:srgbClr val="002060"/>
              </a:solidFill>
              <a:latin typeface="Arial" panose="020B0604020202020204" pitchFamily="34" charset="0"/>
              <a:cs typeface="Arial" panose="020B0604020202020204" pitchFamily="34" charset="0"/>
            </a:endParaRPr>
          </a:p>
          <a:p>
            <a:pPr marL="0" indent="0" algn="l">
              <a:buNone/>
            </a:pPr>
            <a:endParaRPr lang="en-GB" sz="1800" b="0" i="0" u="none" strike="noStrike" baseline="0" dirty="0">
              <a:solidFill>
                <a:srgbClr val="000000"/>
              </a:solidFill>
              <a:latin typeface="Arial" panose="020B0604020202020204" pitchFamily="34" charset="0"/>
            </a:endParaRPr>
          </a:p>
        </p:txBody>
      </p:sp>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p:txBody>
          <a:bodyPr/>
          <a:lstStyle/>
          <a:p>
            <a:r>
              <a:rPr lang="en-US" dirty="0"/>
              <a:t>Key findings </a:t>
            </a:r>
          </a:p>
        </p:txBody>
      </p:sp>
      <p:sp>
        <p:nvSpPr>
          <p:cNvPr id="2" name="Text Placeholder 4">
            <a:extLst>
              <a:ext uri="{FF2B5EF4-FFF2-40B4-BE49-F238E27FC236}">
                <a16:creationId xmlns:a16="http://schemas.microsoft.com/office/drawing/2014/main" id="{324144A1-E4C5-41F8-06C7-65198CDA36FA}"/>
              </a:ext>
            </a:extLst>
          </p:cNvPr>
          <p:cNvSpPr>
            <a:spLocks noGrp="1"/>
          </p:cNvSpPr>
          <p:nvPr>
            <p:ph type="body" sz="quarter" idx="16"/>
          </p:nvPr>
        </p:nvSpPr>
        <p:spPr>
          <a:xfrm>
            <a:off x="462847" y="1158975"/>
            <a:ext cx="3982787" cy="393542"/>
          </a:xfrm>
        </p:spPr>
        <p:txBody>
          <a:bodyPr/>
          <a:lstStyle/>
          <a:p>
            <a:r>
              <a:rPr lang="en-GB" dirty="0"/>
              <a:t>Service user perspective</a:t>
            </a:r>
          </a:p>
        </p:txBody>
      </p:sp>
      <p:grpSp>
        <p:nvGrpSpPr>
          <p:cNvPr id="14" name="Group 13">
            <a:extLst>
              <a:ext uri="{FF2B5EF4-FFF2-40B4-BE49-F238E27FC236}">
                <a16:creationId xmlns:a16="http://schemas.microsoft.com/office/drawing/2014/main" id="{1589F749-8359-53B1-EA20-66E7D61905BD}"/>
              </a:ext>
            </a:extLst>
          </p:cNvPr>
          <p:cNvGrpSpPr/>
          <p:nvPr/>
        </p:nvGrpSpPr>
        <p:grpSpPr>
          <a:xfrm>
            <a:off x="429132" y="2249469"/>
            <a:ext cx="1781388" cy="1131181"/>
            <a:chOff x="1845424" y="1837821"/>
            <a:chExt cx="1781388" cy="1131181"/>
          </a:xfrm>
        </p:grpSpPr>
        <p:sp>
          <p:nvSpPr>
            <p:cNvPr id="15" name="Rectangle: Rounded Corners 14">
              <a:extLst>
                <a:ext uri="{FF2B5EF4-FFF2-40B4-BE49-F238E27FC236}">
                  <a16:creationId xmlns:a16="http://schemas.microsoft.com/office/drawing/2014/main" id="{B28FF54F-F92D-6FF0-F5EE-C217B8909BA1}"/>
                </a:ext>
              </a:extLst>
            </p:cNvPr>
            <p:cNvSpPr/>
            <p:nvPr/>
          </p:nvSpPr>
          <p:spPr>
            <a:xfrm>
              <a:off x="1845424" y="1837821"/>
              <a:ext cx="1781388" cy="1131181"/>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Rectangle: Rounded Corners 4">
              <a:extLst>
                <a:ext uri="{FF2B5EF4-FFF2-40B4-BE49-F238E27FC236}">
                  <a16:creationId xmlns:a16="http://schemas.microsoft.com/office/drawing/2014/main" id="{2701ABB0-F427-08AE-9741-DC6F61EB9CD9}"/>
                </a:ext>
              </a:extLst>
            </p:cNvPr>
            <p:cNvSpPr txBox="1"/>
            <p:nvPr/>
          </p:nvSpPr>
          <p:spPr>
            <a:xfrm>
              <a:off x="1878555" y="1870952"/>
              <a:ext cx="1715126" cy="10649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Arial"/>
                  <a:cs typeface="Arial"/>
                </a:rPr>
                <a:t>Theme 1:</a:t>
              </a:r>
            </a:p>
            <a:p>
              <a:pPr marL="0" lvl="0" indent="0" algn="ctr" defTabSz="622300">
                <a:lnSpc>
                  <a:spcPct val="90000"/>
                </a:lnSpc>
                <a:spcBef>
                  <a:spcPct val="0"/>
                </a:spcBef>
                <a:spcAft>
                  <a:spcPct val="35000"/>
                </a:spcAft>
                <a:buNone/>
              </a:pPr>
              <a:r>
                <a:rPr lang="en-GB" sz="1400" b="1" i="1" kern="1200" dirty="0">
                  <a:solidFill>
                    <a:srgbClr val="92D050"/>
                  </a:solidFill>
                  <a:latin typeface="Arial"/>
                  <a:cs typeface="Arial"/>
                </a:rPr>
                <a:t>Now that we know about it, we’ll do it!</a:t>
              </a:r>
            </a:p>
          </p:txBody>
        </p:sp>
      </p:grpSp>
      <p:grpSp>
        <p:nvGrpSpPr>
          <p:cNvPr id="17" name="Group 16">
            <a:extLst>
              <a:ext uri="{FF2B5EF4-FFF2-40B4-BE49-F238E27FC236}">
                <a16:creationId xmlns:a16="http://schemas.microsoft.com/office/drawing/2014/main" id="{A9A476E0-80A9-E788-5352-C889EAC1DC88}"/>
              </a:ext>
            </a:extLst>
          </p:cNvPr>
          <p:cNvGrpSpPr/>
          <p:nvPr/>
        </p:nvGrpSpPr>
        <p:grpSpPr>
          <a:xfrm>
            <a:off x="429132" y="3449665"/>
            <a:ext cx="1781388" cy="1131181"/>
            <a:chOff x="1845424" y="3487089"/>
            <a:chExt cx="1781388" cy="1131181"/>
          </a:xfrm>
        </p:grpSpPr>
        <p:sp>
          <p:nvSpPr>
            <p:cNvPr id="18" name="Rectangle: Rounded Corners 17">
              <a:extLst>
                <a:ext uri="{FF2B5EF4-FFF2-40B4-BE49-F238E27FC236}">
                  <a16:creationId xmlns:a16="http://schemas.microsoft.com/office/drawing/2014/main" id="{D76F64A7-F9E4-D6FA-E06E-E89F2BC45063}"/>
                </a:ext>
              </a:extLst>
            </p:cNvPr>
            <p:cNvSpPr/>
            <p:nvPr/>
          </p:nvSpPr>
          <p:spPr>
            <a:xfrm>
              <a:off x="1845424" y="3487089"/>
              <a:ext cx="1781388" cy="1131181"/>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Rectangle: Rounded Corners 4">
              <a:extLst>
                <a:ext uri="{FF2B5EF4-FFF2-40B4-BE49-F238E27FC236}">
                  <a16:creationId xmlns:a16="http://schemas.microsoft.com/office/drawing/2014/main" id="{4053791D-C464-14FC-CCEB-DCCF3C379819}"/>
                </a:ext>
              </a:extLst>
            </p:cNvPr>
            <p:cNvSpPr txBox="1"/>
            <p:nvPr/>
          </p:nvSpPr>
          <p:spPr>
            <a:xfrm>
              <a:off x="1878555" y="3520220"/>
              <a:ext cx="1715126" cy="10649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Arial"/>
                  <a:cs typeface="Arial"/>
                </a:rPr>
                <a:t>Theme 2:</a:t>
              </a:r>
            </a:p>
            <a:p>
              <a:pPr marL="0" lvl="0" indent="0" algn="ctr" defTabSz="622300">
                <a:lnSpc>
                  <a:spcPct val="90000"/>
                </a:lnSpc>
                <a:spcBef>
                  <a:spcPct val="0"/>
                </a:spcBef>
                <a:spcAft>
                  <a:spcPct val="35000"/>
                </a:spcAft>
                <a:buNone/>
              </a:pPr>
              <a:r>
                <a:rPr lang="en-GB" sz="1400" b="1" i="1" kern="1200" dirty="0">
                  <a:solidFill>
                    <a:srgbClr val="92D050"/>
                  </a:solidFill>
                  <a:latin typeface="Arial"/>
                  <a:cs typeface="Arial"/>
                </a:rPr>
                <a:t>I already recycle, so it shouldn't be a problem</a:t>
              </a:r>
            </a:p>
          </p:txBody>
        </p:sp>
      </p:grpSp>
      <p:grpSp>
        <p:nvGrpSpPr>
          <p:cNvPr id="20" name="Group 19">
            <a:extLst>
              <a:ext uri="{FF2B5EF4-FFF2-40B4-BE49-F238E27FC236}">
                <a16:creationId xmlns:a16="http://schemas.microsoft.com/office/drawing/2014/main" id="{75362FFE-9E25-A02A-2446-B1412DE5C5B3}"/>
              </a:ext>
            </a:extLst>
          </p:cNvPr>
          <p:cNvGrpSpPr/>
          <p:nvPr/>
        </p:nvGrpSpPr>
        <p:grpSpPr>
          <a:xfrm>
            <a:off x="429132" y="4643962"/>
            <a:ext cx="1781388" cy="1131181"/>
            <a:chOff x="4022677" y="1837821"/>
            <a:chExt cx="1781388" cy="1131181"/>
          </a:xfrm>
        </p:grpSpPr>
        <p:sp>
          <p:nvSpPr>
            <p:cNvPr id="21" name="Rectangle: Rounded Corners 20">
              <a:extLst>
                <a:ext uri="{FF2B5EF4-FFF2-40B4-BE49-F238E27FC236}">
                  <a16:creationId xmlns:a16="http://schemas.microsoft.com/office/drawing/2014/main" id="{456BECD9-FBF3-5429-6A67-69C55316E189}"/>
                </a:ext>
              </a:extLst>
            </p:cNvPr>
            <p:cNvSpPr/>
            <p:nvPr/>
          </p:nvSpPr>
          <p:spPr>
            <a:xfrm>
              <a:off x="4022677" y="1837821"/>
              <a:ext cx="1781388" cy="1131181"/>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Rectangle: Rounded Corners 4">
              <a:extLst>
                <a:ext uri="{FF2B5EF4-FFF2-40B4-BE49-F238E27FC236}">
                  <a16:creationId xmlns:a16="http://schemas.microsoft.com/office/drawing/2014/main" id="{9EA1C95B-4146-5001-F461-26AF787B77CF}"/>
                </a:ext>
              </a:extLst>
            </p:cNvPr>
            <p:cNvSpPr txBox="1"/>
            <p:nvPr/>
          </p:nvSpPr>
          <p:spPr>
            <a:xfrm>
              <a:off x="4055808" y="1870952"/>
              <a:ext cx="1715126" cy="10649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Arial"/>
                  <a:cs typeface="Arial"/>
                </a:rPr>
                <a:t>Theme 3:</a:t>
              </a:r>
            </a:p>
            <a:p>
              <a:pPr marL="0" lvl="0" indent="0" algn="ctr" defTabSz="622300">
                <a:lnSpc>
                  <a:spcPct val="90000"/>
                </a:lnSpc>
                <a:spcBef>
                  <a:spcPct val="0"/>
                </a:spcBef>
                <a:spcAft>
                  <a:spcPct val="35000"/>
                </a:spcAft>
                <a:buNone/>
              </a:pPr>
              <a:r>
                <a:rPr lang="en-GB" sz="1400" b="1" i="1" kern="1200" dirty="0">
                  <a:solidFill>
                    <a:srgbClr val="92D050"/>
                  </a:solidFill>
                  <a:latin typeface="Arial"/>
                  <a:cs typeface="Arial"/>
                </a:rPr>
                <a:t>How hard can it be?</a:t>
              </a:r>
            </a:p>
            <a:p>
              <a:pPr marL="0" lvl="0" indent="0" algn="ctr" defTabSz="622300">
                <a:lnSpc>
                  <a:spcPct val="90000"/>
                </a:lnSpc>
                <a:spcBef>
                  <a:spcPct val="0"/>
                </a:spcBef>
                <a:spcAft>
                  <a:spcPct val="35000"/>
                </a:spcAft>
                <a:buNone/>
              </a:pPr>
              <a:endParaRPr lang="en-GB" sz="100" kern="1200" dirty="0">
                <a:solidFill>
                  <a:srgbClr val="92D050"/>
                </a:solidFill>
                <a:latin typeface="Arial"/>
                <a:cs typeface="Arial"/>
              </a:endParaRPr>
            </a:p>
          </p:txBody>
        </p:sp>
      </p:grpSp>
      <p:sp>
        <p:nvSpPr>
          <p:cNvPr id="23" name="TextBox 22">
            <a:extLst>
              <a:ext uri="{FF2B5EF4-FFF2-40B4-BE49-F238E27FC236}">
                <a16:creationId xmlns:a16="http://schemas.microsoft.com/office/drawing/2014/main" id="{2CA0F9F4-79EC-BDB0-53C2-8CEEBDD35632}"/>
              </a:ext>
            </a:extLst>
          </p:cNvPr>
          <p:cNvSpPr txBox="1"/>
          <p:nvPr/>
        </p:nvSpPr>
        <p:spPr>
          <a:xfrm>
            <a:off x="798632" y="1849359"/>
            <a:ext cx="1249060" cy="400110"/>
          </a:xfrm>
          <a:prstGeom prst="rect">
            <a:avLst/>
          </a:prstGeom>
          <a:noFill/>
        </p:spPr>
        <p:txBody>
          <a:bodyPr wrap="none" rtlCol="0">
            <a:spAutoFit/>
          </a:bodyPr>
          <a:lstStyle/>
          <a:p>
            <a:r>
              <a:rPr lang="en-GB" sz="2000" b="0" i="0" dirty="0">
                <a:solidFill>
                  <a:srgbClr val="002060"/>
                </a:solidFill>
                <a:latin typeface="Ubuntu" charset="0"/>
                <a:ea typeface="Ubuntu" charset="0"/>
                <a:cs typeface="Ubuntu" charset="0"/>
              </a:rPr>
              <a:t>Enablers </a:t>
            </a:r>
          </a:p>
        </p:txBody>
      </p:sp>
      <p:sp>
        <p:nvSpPr>
          <p:cNvPr id="25" name="TextBox 24">
            <a:extLst>
              <a:ext uri="{FF2B5EF4-FFF2-40B4-BE49-F238E27FC236}">
                <a16:creationId xmlns:a16="http://schemas.microsoft.com/office/drawing/2014/main" id="{C7A2F2D3-98B0-7649-9D06-1DC126D73680}"/>
              </a:ext>
            </a:extLst>
          </p:cNvPr>
          <p:cNvSpPr txBox="1"/>
          <p:nvPr/>
        </p:nvSpPr>
        <p:spPr>
          <a:xfrm>
            <a:off x="2646439" y="1861904"/>
            <a:ext cx="1221809" cy="400110"/>
          </a:xfrm>
          <a:prstGeom prst="rect">
            <a:avLst/>
          </a:prstGeom>
          <a:noFill/>
        </p:spPr>
        <p:txBody>
          <a:bodyPr wrap="none" rtlCol="0">
            <a:spAutoFit/>
          </a:bodyPr>
          <a:lstStyle/>
          <a:p>
            <a:r>
              <a:rPr lang="en-GB" sz="2000" dirty="0">
                <a:solidFill>
                  <a:srgbClr val="002060"/>
                </a:solidFill>
                <a:latin typeface="Ubuntu" charset="0"/>
                <a:ea typeface="Ubuntu" charset="0"/>
                <a:cs typeface="Ubuntu" charset="0"/>
              </a:rPr>
              <a:t>Barriers </a:t>
            </a:r>
            <a:r>
              <a:rPr lang="en-GB" sz="2000" b="0" i="0" dirty="0">
                <a:solidFill>
                  <a:srgbClr val="002060"/>
                </a:solidFill>
                <a:latin typeface="Ubuntu" charset="0"/>
                <a:ea typeface="Ubuntu" charset="0"/>
                <a:cs typeface="Ubuntu" charset="0"/>
              </a:rPr>
              <a:t> </a:t>
            </a:r>
          </a:p>
        </p:txBody>
      </p:sp>
      <p:grpSp>
        <p:nvGrpSpPr>
          <p:cNvPr id="26" name="Group 25">
            <a:extLst>
              <a:ext uri="{FF2B5EF4-FFF2-40B4-BE49-F238E27FC236}">
                <a16:creationId xmlns:a16="http://schemas.microsoft.com/office/drawing/2014/main" id="{AE99FD18-FF67-41F7-8C2B-AE8029B2B298}"/>
              </a:ext>
            </a:extLst>
          </p:cNvPr>
          <p:cNvGrpSpPr/>
          <p:nvPr/>
        </p:nvGrpSpPr>
        <p:grpSpPr>
          <a:xfrm>
            <a:off x="2417192" y="2240071"/>
            <a:ext cx="1782000" cy="1130400"/>
            <a:chOff x="221330" y="2724246"/>
            <a:chExt cx="1991978" cy="1264906"/>
          </a:xfrm>
        </p:grpSpPr>
        <p:sp>
          <p:nvSpPr>
            <p:cNvPr id="27" name="Rectangle: Rounded Corners 26">
              <a:extLst>
                <a:ext uri="{FF2B5EF4-FFF2-40B4-BE49-F238E27FC236}">
                  <a16:creationId xmlns:a16="http://schemas.microsoft.com/office/drawing/2014/main" id="{627D33F9-8758-825D-3968-87EDFA1AC430}"/>
                </a:ext>
              </a:extLst>
            </p:cNvPr>
            <p:cNvSpPr/>
            <p:nvPr/>
          </p:nvSpPr>
          <p:spPr>
            <a:xfrm>
              <a:off x="221330" y="2724246"/>
              <a:ext cx="1991978" cy="1264906"/>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8" name="Rectangle: Rounded Corners 4">
              <a:extLst>
                <a:ext uri="{FF2B5EF4-FFF2-40B4-BE49-F238E27FC236}">
                  <a16:creationId xmlns:a16="http://schemas.microsoft.com/office/drawing/2014/main" id="{3AF62488-0724-2E1A-DF29-EE9AC66A590C}"/>
                </a:ext>
              </a:extLst>
            </p:cNvPr>
            <p:cNvSpPr txBox="1"/>
            <p:nvPr/>
          </p:nvSpPr>
          <p:spPr>
            <a:xfrm>
              <a:off x="258378" y="2761294"/>
              <a:ext cx="1917882" cy="119081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400" kern="1200" dirty="0">
                  <a:latin typeface="Arial"/>
                  <a:cs typeface="Arial"/>
                </a:rPr>
                <a:t>Theme 1: </a:t>
              </a:r>
            </a:p>
            <a:p>
              <a:pPr marL="0" lvl="0" indent="0" algn="ctr" defTabSz="711200">
                <a:lnSpc>
                  <a:spcPct val="90000"/>
                </a:lnSpc>
                <a:spcBef>
                  <a:spcPct val="0"/>
                </a:spcBef>
                <a:spcAft>
                  <a:spcPct val="35000"/>
                </a:spcAft>
                <a:buNone/>
              </a:pPr>
              <a:r>
                <a:rPr lang="en-GB" sz="1400" b="1" i="1" kern="1200" dirty="0">
                  <a:solidFill>
                    <a:srgbClr val="FF0000"/>
                  </a:solidFill>
                  <a:latin typeface="Arial"/>
                  <a:cs typeface="Arial"/>
                </a:rPr>
                <a:t>I’m not going out of my way</a:t>
              </a:r>
            </a:p>
          </p:txBody>
        </p:sp>
      </p:grpSp>
      <p:grpSp>
        <p:nvGrpSpPr>
          <p:cNvPr id="29" name="Group 28">
            <a:extLst>
              <a:ext uri="{FF2B5EF4-FFF2-40B4-BE49-F238E27FC236}">
                <a16:creationId xmlns:a16="http://schemas.microsoft.com/office/drawing/2014/main" id="{FD0005FB-26C3-9310-97BF-1E00CDA79DC2}"/>
              </a:ext>
            </a:extLst>
          </p:cNvPr>
          <p:cNvGrpSpPr/>
          <p:nvPr/>
        </p:nvGrpSpPr>
        <p:grpSpPr>
          <a:xfrm>
            <a:off x="2384050" y="3430624"/>
            <a:ext cx="1782000" cy="1130400"/>
            <a:chOff x="2655970" y="2724246"/>
            <a:chExt cx="1991978" cy="1264906"/>
          </a:xfrm>
        </p:grpSpPr>
        <p:sp>
          <p:nvSpPr>
            <p:cNvPr id="30" name="Rectangle: Rounded Corners 29">
              <a:extLst>
                <a:ext uri="{FF2B5EF4-FFF2-40B4-BE49-F238E27FC236}">
                  <a16:creationId xmlns:a16="http://schemas.microsoft.com/office/drawing/2014/main" id="{97487FD4-6A46-565D-FAB0-B40578BB15EE}"/>
                </a:ext>
              </a:extLst>
            </p:cNvPr>
            <p:cNvSpPr/>
            <p:nvPr/>
          </p:nvSpPr>
          <p:spPr>
            <a:xfrm>
              <a:off x="2655970" y="2724246"/>
              <a:ext cx="1991978" cy="1264906"/>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1" name="Rectangle: Rounded Corners 4">
              <a:extLst>
                <a:ext uri="{FF2B5EF4-FFF2-40B4-BE49-F238E27FC236}">
                  <a16:creationId xmlns:a16="http://schemas.microsoft.com/office/drawing/2014/main" id="{251CEB9E-C1EA-5CB5-4F7F-4384279FB503}"/>
                </a:ext>
              </a:extLst>
            </p:cNvPr>
            <p:cNvSpPr txBox="1"/>
            <p:nvPr/>
          </p:nvSpPr>
          <p:spPr>
            <a:xfrm>
              <a:off x="2693018" y="2761294"/>
              <a:ext cx="1917882" cy="119081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400" kern="1200" dirty="0">
                  <a:latin typeface="Arial"/>
                  <a:cs typeface="Arial"/>
                </a:rPr>
                <a:t>Theme 2: </a:t>
              </a:r>
            </a:p>
            <a:p>
              <a:pPr marL="0" lvl="0" indent="0" algn="ctr" defTabSz="711200">
                <a:lnSpc>
                  <a:spcPct val="90000"/>
                </a:lnSpc>
                <a:spcBef>
                  <a:spcPct val="0"/>
                </a:spcBef>
                <a:spcAft>
                  <a:spcPct val="35000"/>
                </a:spcAft>
                <a:buNone/>
              </a:pPr>
              <a:r>
                <a:rPr lang="en-GB" sz="1400" b="1" i="1" kern="1200" dirty="0">
                  <a:solidFill>
                    <a:srgbClr val="FF0000"/>
                  </a:solidFill>
                  <a:latin typeface="Arial"/>
                  <a:cs typeface="Arial"/>
                </a:rPr>
                <a:t>No-one told us</a:t>
              </a:r>
            </a:p>
            <a:p>
              <a:pPr marL="0" lvl="0" indent="0" algn="ctr" defTabSz="711200">
                <a:lnSpc>
                  <a:spcPct val="90000"/>
                </a:lnSpc>
                <a:spcBef>
                  <a:spcPct val="0"/>
                </a:spcBef>
                <a:spcAft>
                  <a:spcPct val="35000"/>
                </a:spcAft>
                <a:buNone/>
              </a:pPr>
              <a:endParaRPr lang="en-GB" sz="1400" dirty="0">
                <a:solidFill>
                  <a:srgbClr val="FF0000"/>
                </a:solidFill>
                <a:latin typeface="Arial"/>
                <a:cs typeface="Arial"/>
              </a:endParaRPr>
            </a:p>
          </p:txBody>
        </p:sp>
      </p:grpSp>
      <p:grpSp>
        <p:nvGrpSpPr>
          <p:cNvPr id="32" name="Group 31">
            <a:extLst>
              <a:ext uri="{FF2B5EF4-FFF2-40B4-BE49-F238E27FC236}">
                <a16:creationId xmlns:a16="http://schemas.microsoft.com/office/drawing/2014/main" id="{97FDDFB3-F3D4-A718-A8CA-FA87779F7238}"/>
              </a:ext>
            </a:extLst>
          </p:cNvPr>
          <p:cNvGrpSpPr/>
          <p:nvPr/>
        </p:nvGrpSpPr>
        <p:grpSpPr>
          <a:xfrm>
            <a:off x="2417193" y="4656752"/>
            <a:ext cx="1819048" cy="1167448"/>
            <a:chOff x="5018421" y="2668097"/>
            <a:chExt cx="1819048" cy="1167448"/>
          </a:xfrm>
        </p:grpSpPr>
        <p:sp>
          <p:nvSpPr>
            <p:cNvPr id="33" name="Rectangle: Rounded Corners 32">
              <a:extLst>
                <a:ext uri="{FF2B5EF4-FFF2-40B4-BE49-F238E27FC236}">
                  <a16:creationId xmlns:a16="http://schemas.microsoft.com/office/drawing/2014/main" id="{EC31A4BA-4101-2372-6A41-E13A839585AF}"/>
                </a:ext>
              </a:extLst>
            </p:cNvPr>
            <p:cNvSpPr/>
            <p:nvPr/>
          </p:nvSpPr>
          <p:spPr>
            <a:xfrm>
              <a:off x="5018421" y="2668097"/>
              <a:ext cx="1782000" cy="1130400"/>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4" name="Rectangle: Rounded Corners 4">
              <a:extLst>
                <a:ext uri="{FF2B5EF4-FFF2-40B4-BE49-F238E27FC236}">
                  <a16:creationId xmlns:a16="http://schemas.microsoft.com/office/drawing/2014/main" id="{0075B7D4-6F51-E339-698C-0C23D60FAAF8}"/>
                </a:ext>
              </a:extLst>
            </p:cNvPr>
            <p:cNvSpPr txBox="1"/>
            <p:nvPr/>
          </p:nvSpPr>
          <p:spPr>
            <a:xfrm>
              <a:off x="5055469" y="2705145"/>
              <a:ext cx="1782000" cy="11304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400" kern="1200" dirty="0">
                  <a:latin typeface="Arial"/>
                  <a:cs typeface="Arial"/>
                </a:rPr>
                <a:t>Theme 3:</a:t>
              </a:r>
            </a:p>
            <a:p>
              <a:pPr marL="0" lvl="0" indent="0" algn="ctr" defTabSz="711200">
                <a:lnSpc>
                  <a:spcPct val="90000"/>
                </a:lnSpc>
                <a:spcBef>
                  <a:spcPct val="0"/>
                </a:spcBef>
                <a:spcAft>
                  <a:spcPct val="35000"/>
                </a:spcAft>
                <a:buNone/>
              </a:pPr>
              <a:r>
                <a:rPr lang="en-GB" sz="1400" b="1" i="1" kern="1200" dirty="0">
                  <a:solidFill>
                    <a:srgbClr val="FF0000"/>
                  </a:solidFill>
                  <a:latin typeface="Arial"/>
                  <a:cs typeface="Arial"/>
                </a:rPr>
                <a:t>Will it even really make a difference?</a:t>
              </a:r>
            </a:p>
          </p:txBody>
        </p:sp>
      </p:grpSp>
      <p:sp>
        <p:nvSpPr>
          <p:cNvPr id="8" name="Text Placeholder 4">
            <a:extLst>
              <a:ext uri="{FF2B5EF4-FFF2-40B4-BE49-F238E27FC236}">
                <a16:creationId xmlns:a16="http://schemas.microsoft.com/office/drawing/2014/main" id="{799709DF-ABC1-4ECE-A0C4-FD08E8DF8DEF}"/>
              </a:ext>
            </a:extLst>
          </p:cNvPr>
          <p:cNvSpPr txBox="1">
            <a:spLocks/>
          </p:cNvSpPr>
          <p:nvPr/>
        </p:nvSpPr>
        <p:spPr>
          <a:xfrm>
            <a:off x="5613149" y="1158975"/>
            <a:ext cx="6111089" cy="393542"/>
          </a:xfrm>
          <a:prstGeom prst="rect">
            <a:avLst/>
          </a:prstGeom>
        </p:spPr>
        <p:txBody>
          <a:bodyPr lIns="0" tIns="0" rIns="0" bIns="0"/>
          <a:lstStyle>
            <a:lvl1pPr marL="0" indent="0" algn="l" defTabSz="914400" rtl="0" eaLnBrk="1" latinLnBrk="0" hangingPunct="1">
              <a:lnSpc>
                <a:spcPct val="90000"/>
              </a:lnSpc>
              <a:spcBef>
                <a:spcPts val="1000"/>
              </a:spcBef>
              <a:buFont typeface="Arial"/>
              <a:buNone/>
              <a:defRPr sz="2800" b="0" i="0" kern="1200">
                <a:solidFill>
                  <a:srgbClr val="E0388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t>Community pharmacist perspective</a:t>
            </a:r>
          </a:p>
        </p:txBody>
      </p:sp>
      <p:grpSp>
        <p:nvGrpSpPr>
          <p:cNvPr id="9" name="Group 8">
            <a:extLst>
              <a:ext uri="{FF2B5EF4-FFF2-40B4-BE49-F238E27FC236}">
                <a16:creationId xmlns:a16="http://schemas.microsoft.com/office/drawing/2014/main" id="{95E5840D-652C-B27C-C0CB-BBB7C0167885}"/>
              </a:ext>
            </a:extLst>
          </p:cNvPr>
          <p:cNvGrpSpPr/>
          <p:nvPr/>
        </p:nvGrpSpPr>
        <p:grpSpPr>
          <a:xfrm>
            <a:off x="5083862" y="2250228"/>
            <a:ext cx="1781388" cy="1131181"/>
            <a:chOff x="1845424" y="1837821"/>
            <a:chExt cx="1781388" cy="1131181"/>
          </a:xfrm>
        </p:grpSpPr>
        <p:sp>
          <p:nvSpPr>
            <p:cNvPr id="10" name="Rectangle: Rounded Corners 9">
              <a:extLst>
                <a:ext uri="{FF2B5EF4-FFF2-40B4-BE49-F238E27FC236}">
                  <a16:creationId xmlns:a16="http://schemas.microsoft.com/office/drawing/2014/main" id="{CF5FF81B-6FFF-5F51-D714-A0E8B1824622}"/>
                </a:ext>
              </a:extLst>
            </p:cNvPr>
            <p:cNvSpPr/>
            <p:nvPr/>
          </p:nvSpPr>
          <p:spPr>
            <a:xfrm>
              <a:off x="1845424" y="1837821"/>
              <a:ext cx="1781388" cy="1131181"/>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Rectangle: Rounded Corners 4">
              <a:extLst>
                <a:ext uri="{FF2B5EF4-FFF2-40B4-BE49-F238E27FC236}">
                  <a16:creationId xmlns:a16="http://schemas.microsoft.com/office/drawing/2014/main" id="{EABAF963-3006-E9DE-4EEE-E480175FE8FA}"/>
                </a:ext>
              </a:extLst>
            </p:cNvPr>
            <p:cNvSpPr txBox="1"/>
            <p:nvPr/>
          </p:nvSpPr>
          <p:spPr>
            <a:xfrm>
              <a:off x="1878555" y="1870952"/>
              <a:ext cx="1715126" cy="10649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Arial"/>
                  <a:cs typeface="Arial"/>
                </a:rPr>
                <a:t>Theme 1:</a:t>
              </a:r>
            </a:p>
            <a:p>
              <a:pPr marL="0" lvl="0" indent="0" algn="ctr" defTabSz="622300">
                <a:lnSpc>
                  <a:spcPct val="90000"/>
                </a:lnSpc>
                <a:spcBef>
                  <a:spcPct val="0"/>
                </a:spcBef>
                <a:spcAft>
                  <a:spcPct val="35000"/>
                </a:spcAft>
                <a:buNone/>
              </a:pPr>
              <a:r>
                <a:rPr lang="en-GB" sz="1400" b="1" i="1" dirty="0">
                  <a:solidFill>
                    <a:srgbClr val="92D050"/>
                  </a:solidFill>
                  <a:latin typeface="Arial"/>
                  <a:cs typeface="Arial"/>
                </a:rPr>
                <a:t>It’s the right thing to do</a:t>
              </a:r>
              <a:r>
                <a:rPr lang="en-GB" sz="1400" b="1" i="1" kern="1200" dirty="0">
                  <a:solidFill>
                    <a:srgbClr val="92D050"/>
                  </a:solidFill>
                  <a:latin typeface="Arial"/>
                  <a:cs typeface="Arial"/>
                </a:rPr>
                <a:t>!</a:t>
              </a:r>
            </a:p>
          </p:txBody>
        </p:sp>
      </p:grpSp>
      <p:grpSp>
        <p:nvGrpSpPr>
          <p:cNvPr id="12" name="Group 11">
            <a:extLst>
              <a:ext uri="{FF2B5EF4-FFF2-40B4-BE49-F238E27FC236}">
                <a16:creationId xmlns:a16="http://schemas.microsoft.com/office/drawing/2014/main" id="{FABA3A7F-ECEC-6ECB-F1D5-41F5B3B2B83B}"/>
              </a:ext>
            </a:extLst>
          </p:cNvPr>
          <p:cNvGrpSpPr/>
          <p:nvPr/>
        </p:nvGrpSpPr>
        <p:grpSpPr>
          <a:xfrm>
            <a:off x="5083862" y="3450424"/>
            <a:ext cx="1781388" cy="1131181"/>
            <a:chOff x="1845424" y="3487089"/>
            <a:chExt cx="1781388" cy="1131181"/>
          </a:xfrm>
        </p:grpSpPr>
        <p:sp>
          <p:nvSpPr>
            <p:cNvPr id="13" name="Rectangle: Rounded Corners 12">
              <a:extLst>
                <a:ext uri="{FF2B5EF4-FFF2-40B4-BE49-F238E27FC236}">
                  <a16:creationId xmlns:a16="http://schemas.microsoft.com/office/drawing/2014/main" id="{549ADC58-54B5-7D4C-E6F5-72BD59F34E41}"/>
                </a:ext>
              </a:extLst>
            </p:cNvPr>
            <p:cNvSpPr/>
            <p:nvPr/>
          </p:nvSpPr>
          <p:spPr>
            <a:xfrm>
              <a:off x="1845424" y="3487089"/>
              <a:ext cx="1781388" cy="1131181"/>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 name="Rectangle: Rounded Corners 4">
              <a:extLst>
                <a:ext uri="{FF2B5EF4-FFF2-40B4-BE49-F238E27FC236}">
                  <a16:creationId xmlns:a16="http://schemas.microsoft.com/office/drawing/2014/main" id="{965B09C0-9DF0-9C1E-744B-D0AE216386F9}"/>
                </a:ext>
              </a:extLst>
            </p:cNvPr>
            <p:cNvSpPr txBox="1"/>
            <p:nvPr/>
          </p:nvSpPr>
          <p:spPr>
            <a:xfrm>
              <a:off x="1878555" y="3520220"/>
              <a:ext cx="1715126" cy="10649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Arial"/>
                  <a:cs typeface="Arial"/>
                </a:rPr>
                <a:t>Theme 2:</a:t>
              </a:r>
            </a:p>
            <a:p>
              <a:pPr marL="0" lvl="0" indent="0" algn="ctr" defTabSz="622300">
                <a:lnSpc>
                  <a:spcPct val="90000"/>
                </a:lnSpc>
                <a:spcBef>
                  <a:spcPct val="0"/>
                </a:spcBef>
                <a:spcAft>
                  <a:spcPct val="35000"/>
                </a:spcAft>
                <a:buNone/>
              </a:pPr>
              <a:r>
                <a:rPr lang="en-GB" sz="1400" b="1" i="1" dirty="0">
                  <a:solidFill>
                    <a:srgbClr val="92D050"/>
                  </a:solidFill>
                  <a:latin typeface="Arial"/>
                  <a:cs typeface="Arial"/>
                </a:rPr>
                <a:t>Sustainability is a hot topic (on social media)</a:t>
              </a:r>
              <a:endParaRPr lang="en-GB" sz="1400" b="1" i="1" kern="1200" dirty="0">
                <a:solidFill>
                  <a:srgbClr val="92D050"/>
                </a:solidFill>
                <a:latin typeface="Arial"/>
                <a:cs typeface="Arial"/>
              </a:endParaRPr>
            </a:p>
          </p:txBody>
        </p:sp>
      </p:grpSp>
      <p:grpSp>
        <p:nvGrpSpPr>
          <p:cNvPr id="35" name="Group 34">
            <a:extLst>
              <a:ext uri="{FF2B5EF4-FFF2-40B4-BE49-F238E27FC236}">
                <a16:creationId xmlns:a16="http://schemas.microsoft.com/office/drawing/2014/main" id="{0265C309-DFB8-F051-D3EE-DF8D6EE50338}"/>
              </a:ext>
            </a:extLst>
          </p:cNvPr>
          <p:cNvGrpSpPr/>
          <p:nvPr/>
        </p:nvGrpSpPr>
        <p:grpSpPr>
          <a:xfrm>
            <a:off x="5083862" y="4644721"/>
            <a:ext cx="1781388" cy="1131181"/>
            <a:chOff x="4022677" y="1837821"/>
            <a:chExt cx="1781388" cy="1131181"/>
          </a:xfrm>
        </p:grpSpPr>
        <p:sp>
          <p:nvSpPr>
            <p:cNvPr id="36" name="Rectangle: Rounded Corners 35">
              <a:extLst>
                <a:ext uri="{FF2B5EF4-FFF2-40B4-BE49-F238E27FC236}">
                  <a16:creationId xmlns:a16="http://schemas.microsoft.com/office/drawing/2014/main" id="{0FFA91F1-2277-6359-ECCF-EED31B359C38}"/>
                </a:ext>
              </a:extLst>
            </p:cNvPr>
            <p:cNvSpPr/>
            <p:nvPr/>
          </p:nvSpPr>
          <p:spPr>
            <a:xfrm>
              <a:off x="4022677" y="1837821"/>
              <a:ext cx="1781388" cy="1131181"/>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7" name="Rectangle: Rounded Corners 4">
              <a:extLst>
                <a:ext uri="{FF2B5EF4-FFF2-40B4-BE49-F238E27FC236}">
                  <a16:creationId xmlns:a16="http://schemas.microsoft.com/office/drawing/2014/main" id="{898111E2-4232-5310-3871-E51337C7BC64}"/>
                </a:ext>
              </a:extLst>
            </p:cNvPr>
            <p:cNvSpPr txBox="1"/>
            <p:nvPr/>
          </p:nvSpPr>
          <p:spPr>
            <a:xfrm>
              <a:off x="4055808" y="1870952"/>
              <a:ext cx="1715126" cy="10649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Arial"/>
                  <a:cs typeface="Arial"/>
                </a:rPr>
                <a:t>Theme 3:</a:t>
              </a:r>
            </a:p>
            <a:p>
              <a:pPr marL="0" lvl="0" indent="0" algn="ctr" defTabSz="622300">
                <a:lnSpc>
                  <a:spcPct val="90000"/>
                </a:lnSpc>
                <a:spcBef>
                  <a:spcPct val="0"/>
                </a:spcBef>
                <a:spcAft>
                  <a:spcPct val="35000"/>
                </a:spcAft>
                <a:buNone/>
              </a:pPr>
              <a:r>
                <a:rPr lang="en-GB" sz="1400" b="1" i="1" dirty="0">
                  <a:solidFill>
                    <a:srgbClr val="92D050"/>
                  </a:solidFill>
                  <a:latin typeface="Arial"/>
                  <a:cs typeface="Arial"/>
                </a:rPr>
                <a:t>Guidance &amp; support from other H/C professionals and organisations </a:t>
              </a:r>
              <a:endParaRPr lang="en-GB" sz="100" b="1" i="1" kern="1200" dirty="0">
                <a:solidFill>
                  <a:srgbClr val="92D050"/>
                </a:solidFill>
                <a:latin typeface="Arial"/>
                <a:cs typeface="Arial"/>
              </a:endParaRPr>
            </a:p>
          </p:txBody>
        </p:sp>
      </p:grpSp>
      <p:sp>
        <p:nvSpPr>
          <p:cNvPr id="38" name="TextBox 37">
            <a:extLst>
              <a:ext uri="{FF2B5EF4-FFF2-40B4-BE49-F238E27FC236}">
                <a16:creationId xmlns:a16="http://schemas.microsoft.com/office/drawing/2014/main" id="{CC7EB5BF-911A-39AA-25BA-58E76707ADFE}"/>
              </a:ext>
            </a:extLst>
          </p:cNvPr>
          <p:cNvSpPr txBox="1"/>
          <p:nvPr/>
        </p:nvSpPr>
        <p:spPr>
          <a:xfrm>
            <a:off x="5453362" y="1850118"/>
            <a:ext cx="1249060" cy="400110"/>
          </a:xfrm>
          <a:prstGeom prst="rect">
            <a:avLst/>
          </a:prstGeom>
          <a:noFill/>
        </p:spPr>
        <p:txBody>
          <a:bodyPr wrap="none" rtlCol="0">
            <a:spAutoFit/>
          </a:bodyPr>
          <a:lstStyle/>
          <a:p>
            <a:r>
              <a:rPr lang="en-GB" sz="2000" b="0" i="0" dirty="0">
                <a:solidFill>
                  <a:srgbClr val="002060"/>
                </a:solidFill>
                <a:latin typeface="Ubuntu" charset="0"/>
                <a:ea typeface="Ubuntu" charset="0"/>
                <a:cs typeface="Ubuntu" charset="0"/>
              </a:rPr>
              <a:t>Enablers </a:t>
            </a:r>
          </a:p>
        </p:txBody>
      </p:sp>
      <p:sp>
        <p:nvSpPr>
          <p:cNvPr id="39" name="TextBox 38">
            <a:extLst>
              <a:ext uri="{FF2B5EF4-FFF2-40B4-BE49-F238E27FC236}">
                <a16:creationId xmlns:a16="http://schemas.microsoft.com/office/drawing/2014/main" id="{FDDCA5FF-FB2A-CEC6-38B3-4A5C42947541}"/>
              </a:ext>
            </a:extLst>
          </p:cNvPr>
          <p:cNvSpPr txBox="1"/>
          <p:nvPr/>
        </p:nvSpPr>
        <p:spPr>
          <a:xfrm>
            <a:off x="8848504" y="1882490"/>
            <a:ext cx="1221809" cy="400110"/>
          </a:xfrm>
          <a:prstGeom prst="rect">
            <a:avLst/>
          </a:prstGeom>
          <a:noFill/>
        </p:spPr>
        <p:txBody>
          <a:bodyPr wrap="none" rtlCol="0">
            <a:spAutoFit/>
          </a:bodyPr>
          <a:lstStyle/>
          <a:p>
            <a:r>
              <a:rPr lang="en-GB" sz="2000" dirty="0">
                <a:solidFill>
                  <a:srgbClr val="002060"/>
                </a:solidFill>
                <a:latin typeface="Ubuntu" charset="0"/>
                <a:ea typeface="Ubuntu" charset="0"/>
                <a:cs typeface="Ubuntu" charset="0"/>
              </a:rPr>
              <a:t>Barriers </a:t>
            </a:r>
            <a:r>
              <a:rPr lang="en-GB" sz="2000" b="0" i="0" dirty="0">
                <a:solidFill>
                  <a:srgbClr val="002060"/>
                </a:solidFill>
                <a:latin typeface="Ubuntu" charset="0"/>
                <a:ea typeface="Ubuntu" charset="0"/>
                <a:cs typeface="Ubuntu" charset="0"/>
              </a:rPr>
              <a:t> </a:t>
            </a:r>
          </a:p>
        </p:txBody>
      </p:sp>
      <p:grpSp>
        <p:nvGrpSpPr>
          <p:cNvPr id="40" name="Group 39">
            <a:extLst>
              <a:ext uri="{FF2B5EF4-FFF2-40B4-BE49-F238E27FC236}">
                <a16:creationId xmlns:a16="http://schemas.microsoft.com/office/drawing/2014/main" id="{1A518CF5-19BB-A8EA-3AD2-D9412FE98A03}"/>
              </a:ext>
            </a:extLst>
          </p:cNvPr>
          <p:cNvGrpSpPr/>
          <p:nvPr/>
        </p:nvGrpSpPr>
        <p:grpSpPr>
          <a:xfrm>
            <a:off x="8619257" y="2260657"/>
            <a:ext cx="1782000" cy="1130400"/>
            <a:chOff x="221330" y="2724246"/>
            <a:chExt cx="1991978" cy="1264906"/>
          </a:xfrm>
        </p:grpSpPr>
        <p:sp>
          <p:nvSpPr>
            <p:cNvPr id="41" name="Rectangle: Rounded Corners 40">
              <a:extLst>
                <a:ext uri="{FF2B5EF4-FFF2-40B4-BE49-F238E27FC236}">
                  <a16:creationId xmlns:a16="http://schemas.microsoft.com/office/drawing/2014/main" id="{5C2DD3AC-99D6-6C32-495A-8C70A43B2A4D}"/>
                </a:ext>
              </a:extLst>
            </p:cNvPr>
            <p:cNvSpPr/>
            <p:nvPr/>
          </p:nvSpPr>
          <p:spPr>
            <a:xfrm>
              <a:off x="221330" y="2724246"/>
              <a:ext cx="1991978" cy="1264906"/>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2" name="Rectangle: Rounded Corners 4">
              <a:extLst>
                <a:ext uri="{FF2B5EF4-FFF2-40B4-BE49-F238E27FC236}">
                  <a16:creationId xmlns:a16="http://schemas.microsoft.com/office/drawing/2014/main" id="{DD94BE02-809E-4DC9-D27B-0AB909FCB056}"/>
                </a:ext>
              </a:extLst>
            </p:cNvPr>
            <p:cNvSpPr txBox="1"/>
            <p:nvPr/>
          </p:nvSpPr>
          <p:spPr>
            <a:xfrm>
              <a:off x="258378" y="2761294"/>
              <a:ext cx="1917882" cy="119081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400" kern="1200" dirty="0">
                  <a:latin typeface="Arial"/>
                  <a:cs typeface="Arial"/>
                </a:rPr>
                <a:t>Theme 1: </a:t>
              </a:r>
            </a:p>
            <a:p>
              <a:pPr marL="0" lvl="0" indent="0" algn="ctr" defTabSz="711200">
                <a:lnSpc>
                  <a:spcPct val="90000"/>
                </a:lnSpc>
                <a:spcBef>
                  <a:spcPct val="0"/>
                </a:spcBef>
                <a:spcAft>
                  <a:spcPct val="35000"/>
                </a:spcAft>
                <a:buNone/>
              </a:pPr>
              <a:r>
                <a:rPr lang="en-GB" sz="1400" b="1" i="1" dirty="0">
                  <a:solidFill>
                    <a:srgbClr val="FF0000"/>
                  </a:solidFill>
                  <a:latin typeface="Arial"/>
                  <a:cs typeface="Arial"/>
                </a:rPr>
                <a:t>The pressure is too much </a:t>
              </a:r>
              <a:endParaRPr lang="en-GB" sz="1400" b="1" i="1" kern="1200" dirty="0">
                <a:solidFill>
                  <a:srgbClr val="FF0000"/>
                </a:solidFill>
                <a:latin typeface="Arial"/>
                <a:cs typeface="Arial"/>
              </a:endParaRPr>
            </a:p>
          </p:txBody>
        </p:sp>
      </p:grpSp>
      <p:grpSp>
        <p:nvGrpSpPr>
          <p:cNvPr id="43" name="Group 42">
            <a:extLst>
              <a:ext uri="{FF2B5EF4-FFF2-40B4-BE49-F238E27FC236}">
                <a16:creationId xmlns:a16="http://schemas.microsoft.com/office/drawing/2014/main" id="{A35824AE-CC90-84F7-4B51-8E97604CB140}"/>
              </a:ext>
            </a:extLst>
          </p:cNvPr>
          <p:cNvGrpSpPr/>
          <p:nvPr/>
        </p:nvGrpSpPr>
        <p:grpSpPr>
          <a:xfrm>
            <a:off x="8586115" y="3425553"/>
            <a:ext cx="1782000" cy="1130400"/>
            <a:chOff x="2655970" y="2724246"/>
            <a:chExt cx="1991978" cy="1264906"/>
          </a:xfrm>
        </p:grpSpPr>
        <p:sp>
          <p:nvSpPr>
            <p:cNvPr id="44" name="Rectangle: Rounded Corners 43">
              <a:extLst>
                <a:ext uri="{FF2B5EF4-FFF2-40B4-BE49-F238E27FC236}">
                  <a16:creationId xmlns:a16="http://schemas.microsoft.com/office/drawing/2014/main" id="{7471C21B-D278-4EF6-3D4B-2F83C6E9D8EC}"/>
                </a:ext>
              </a:extLst>
            </p:cNvPr>
            <p:cNvSpPr/>
            <p:nvPr/>
          </p:nvSpPr>
          <p:spPr>
            <a:xfrm>
              <a:off x="2655970" y="2724246"/>
              <a:ext cx="1991978" cy="1264906"/>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5" name="Rectangle: Rounded Corners 4">
              <a:extLst>
                <a:ext uri="{FF2B5EF4-FFF2-40B4-BE49-F238E27FC236}">
                  <a16:creationId xmlns:a16="http://schemas.microsoft.com/office/drawing/2014/main" id="{C5ECEF31-6A04-F761-449B-1A30F21FB65D}"/>
                </a:ext>
              </a:extLst>
            </p:cNvPr>
            <p:cNvSpPr txBox="1"/>
            <p:nvPr/>
          </p:nvSpPr>
          <p:spPr>
            <a:xfrm>
              <a:off x="2693018" y="2761294"/>
              <a:ext cx="1917882" cy="119081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400" kern="1200" dirty="0">
                  <a:latin typeface="Arial"/>
                  <a:cs typeface="Arial"/>
                </a:rPr>
                <a:t>Theme 2: </a:t>
              </a:r>
            </a:p>
            <a:p>
              <a:pPr marL="0" lvl="0" indent="0" algn="ctr" defTabSz="711200">
                <a:lnSpc>
                  <a:spcPct val="90000"/>
                </a:lnSpc>
                <a:spcBef>
                  <a:spcPct val="0"/>
                </a:spcBef>
                <a:spcAft>
                  <a:spcPct val="35000"/>
                </a:spcAft>
                <a:buNone/>
              </a:pPr>
              <a:r>
                <a:rPr lang="en-GB" sz="1400" b="1" i="1" dirty="0">
                  <a:solidFill>
                    <a:srgbClr val="FF0000"/>
                  </a:solidFill>
                  <a:latin typeface="Arial"/>
                  <a:cs typeface="Arial"/>
                </a:rPr>
                <a:t>Are we doing this right?</a:t>
              </a:r>
            </a:p>
          </p:txBody>
        </p:sp>
      </p:grpSp>
      <p:grpSp>
        <p:nvGrpSpPr>
          <p:cNvPr id="46" name="Group 45">
            <a:extLst>
              <a:ext uri="{FF2B5EF4-FFF2-40B4-BE49-F238E27FC236}">
                <a16:creationId xmlns:a16="http://schemas.microsoft.com/office/drawing/2014/main" id="{0F99A0AA-C643-0FE6-61BA-5733797FA791}"/>
              </a:ext>
            </a:extLst>
          </p:cNvPr>
          <p:cNvGrpSpPr/>
          <p:nvPr/>
        </p:nvGrpSpPr>
        <p:grpSpPr>
          <a:xfrm>
            <a:off x="8601385" y="4640517"/>
            <a:ext cx="1819048" cy="1167448"/>
            <a:chOff x="5018421" y="2668097"/>
            <a:chExt cx="1819048" cy="1167448"/>
          </a:xfrm>
        </p:grpSpPr>
        <p:sp>
          <p:nvSpPr>
            <p:cNvPr id="47" name="Rectangle: Rounded Corners 46">
              <a:extLst>
                <a:ext uri="{FF2B5EF4-FFF2-40B4-BE49-F238E27FC236}">
                  <a16:creationId xmlns:a16="http://schemas.microsoft.com/office/drawing/2014/main" id="{5F089F55-7301-3903-975F-FE958480FC13}"/>
                </a:ext>
              </a:extLst>
            </p:cNvPr>
            <p:cNvSpPr/>
            <p:nvPr/>
          </p:nvSpPr>
          <p:spPr>
            <a:xfrm>
              <a:off x="5018421" y="2668097"/>
              <a:ext cx="1782000" cy="1130400"/>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8" name="Rectangle: Rounded Corners 4">
              <a:extLst>
                <a:ext uri="{FF2B5EF4-FFF2-40B4-BE49-F238E27FC236}">
                  <a16:creationId xmlns:a16="http://schemas.microsoft.com/office/drawing/2014/main" id="{E7C6999D-C013-3685-048A-2DF345AFF4F6}"/>
                </a:ext>
              </a:extLst>
            </p:cNvPr>
            <p:cNvSpPr txBox="1"/>
            <p:nvPr/>
          </p:nvSpPr>
          <p:spPr>
            <a:xfrm>
              <a:off x="5055469" y="2705145"/>
              <a:ext cx="1782000" cy="11304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400" kern="1200" dirty="0">
                  <a:latin typeface="Arial"/>
                  <a:cs typeface="Arial"/>
                </a:rPr>
                <a:t>Theme 3:</a:t>
              </a:r>
            </a:p>
            <a:p>
              <a:pPr marL="0" lvl="0" indent="0" algn="ctr" defTabSz="711200">
                <a:lnSpc>
                  <a:spcPct val="90000"/>
                </a:lnSpc>
                <a:spcBef>
                  <a:spcPct val="0"/>
                </a:spcBef>
                <a:spcAft>
                  <a:spcPct val="35000"/>
                </a:spcAft>
                <a:buNone/>
              </a:pPr>
              <a:r>
                <a:rPr lang="en-GB" sz="1400" b="1" i="1" dirty="0">
                  <a:solidFill>
                    <a:srgbClr val="FF0000"/>
                  </a:solidFill>
                  <a:latin typeface="Arial"/>
                  <a:cs typeface="Arial"/>
                </a:rPr>
                <a:t>A difficult adjustment</a:t>
              </a:r>
              <a:endParaRPr lang="en-GB" sz="1400" b="1" i="1" kern="1200" dirty="0">
                <a:solidFill>
                  <a:srgbClr val="FF0000"/>
                </a:solidFill>
                <a:latin typeface="Arial"/>
                <a:cs typeface="Arial"/>
              </a:endParaRPr>
            </a:p>
          </p:txBody>
        </p:sp>
      </p:grpSp>
      <p:grpSp>
        <p:nvGrpSpPr>
          <p:cNvPr id="49" name="Group 48">
            <a:extLst>
              <a:ext uri="{FF2B5EF4-FFF2-40B4-BE49-F238E27FC236}">
                <a16:creationId xmlns:a16="http://schemas.microsoft.com/office/drawing/2014/main" id="{77928AED-F592-C8A6-06CD-C8CEA726DC09}"/>
              </a:ext>
            </a:extLst>
          </p:cNvPr>
          <p:cNvGrpSpPr/>
          <p:nvPr/>
        </p:nvGrpSpPr>
        <p:grpSpPr>
          <a:xfrm>
            <a:off x="6906052" y="4643962"/>
            <a:ext cx="1687734" cy="551236"/>
            <a:chOff x="1845424" y="1837821"/>
            <a:chExt cx="1781388" cy="1131181"/>
          </a:xfrm>
        </p:grpSpPr>
        <p:sp>
          <p:nvSpPr>
            <p:cNvPr id="50" name="Rectangle: Rounded Corners 49">
              <a:extLst>
                <a:ext uri="{FF2B5EF4-FFF2-40B4-BE49-F238E27FC236}">
                  <a16:creationId xmlns:a16="http://schemas.microsoft.com/office/drawing/2014/main" id="{CEDE4EF5-6800-7778-6908-23A424514939}"/>
                </a:ext>
              </a:extLst>
            </p:cNvPr>
            <p:cNvSpPr/>
            <p:nvPr/>
          </p:nvSpPr>
          <p:spPr>
            <a:xfrm>
              <a:off x="1845424" y="1837821"/>
              <a:ext cx="1781388" cy="1131181"/>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1" name="Rectangle: Rounded Corners 4">
              <a:extLst>
                <a:ext uri="{FF2B5EF4-FFF2-40B4-BE49-F238E27FC236}">
                  <a16:creationId xmlns:a16="http://schemas.microsoft.com/office/drawing/2014/main" id="{646E27E5-5A66-EC6F-ED55-F00AFFE75859}"/>
                </a:ext>
              </a:extLst>
            </p:cNvPr>
            <p:cNvSpPr txBox="1"/>
            <p:nvPr/>
          </p:nvSpPr>
          <p:spPr>
            <a:xfrm>
              <a:off x="1878554" y="1870952"/>
              <a:ext cx="1681995" cy="1064919"/>
            </a:xfrm>
            <a:prstGeom prst="rect">
              <a:avLst/>
            </a:prstGeom>
            <a:solidFill>
              <a:schemeClr val="bg1">
                <a:lumMod val="95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200" i="1" kern="1200" dirty="0">
                  <a:solidFill>
                    <a:schemeClr val="accent6"/>
                  </a:solidFill>
                  <a:latin typeface="Arial"/>
                  <a:cs typeface="Arial"/>
                </a:rPr>
                <a:t>Visual cues</a:t>
              </a:r>
            </a:p>
          </p:txBody>
        </p:sp>
      </p:grpSp>
      <p:sp>
        <p:nvSpPr>
          <p:cNvPr id="52" name="Rectangle: Rounded Corners 4">
            <a:extLst>
              <a:ext uri="{FF2B5EF4-FFF2-40B4-BE49-F238E27FC236}">
                <a16:creationId xmlns:a16="http://schemas.microsoft.com/office/drawing/2014/main" id="{52BDB313-E1A3-C5A6-9384-4CB1A8F8B82B}"/>
              </a:ext>
            </a:extLst>
          </p:cNvPr>
          <p:cNvSpPr txBox="1"/>
          <p:nvPr/>
        </p:nvSpPr>
        <p:spPr>
          <a:xfrm>
            <a:off x="6904132" y="2871253"/>
            <a:ext cx="1715126" cy="518946"/>
          </a:xfrm>
          <a:prstGeom prst="rect">
            <a:avLst/>
          </a:prstGeom>
          <a:solidFill>
            <a:schemeClr val="bg1">
              <a:lumMod val="95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200" i="1" kern="1200" dirty="0">
                <a:solidFill>
                  <a:schemeClr val="accent6"/>
                </a:solidFill>
                <a:latin typeface="Arial"/>
                <a:cs typeface="Arial"/>
              </a:rPr>
              <a:t>Pharmacists have a responsibility to recycle inhalers</a:t>
            </a:r>
          </a:p>
        </p:txBody>
      </p:sp>
      <p:grpSp>
        <p:nvGrpSpPr>
          <p:cNvPr id="56" name="Group 55">
            <a:extLst>
              <a:ext uri="{FF2B5EF4-FFF2-40B4-BE49-F238E27FC236}">
                <a16:creationId xmlns:a16="http://schemas.microsoft.com/office/drawing/2014/main" id="{1E78530E-74A4-E916-AEE9-578FD647F217}"/>
              </a:ext>
            </a:extLst>
          </p:cNvPr>
          <p:cNvGrpSpPr/>
          <p:nvPr/>
        </p:nvGrpSpPr>
        <p:grpSpPr>
          <a:xfrm>
            <a:off x="6906052" y="2240071"/>
            <a:ext cx="1687734" cy="551236"/>
            <a:chOff x="1845424" y="1837821"/>
            <a:chExt cx="1781388" cy="1131181"/>
          </a:xfrm>
        </p:grpSpPr>
        <p:sp>
          <p:nvSpPr>
            <p:cNvPr id="57" name="Rectangle: Rounded Corners 56">
              <a:extLst>
                <a:ext uri="{FF2B5EF4-FFF2-40B4-BE49-F238E27FC236}">
                  <a16:creationId xmlns:a16="http://schemas.microsoft.com/office/drawing/2014/main" id="{62CCFF8A-06C5-E7A0-7A6F-85DA74405982}"/>
                </a:ext>
              </a:extLst>
            </p:cNvPr>
            <p:cNvSpPr/>
            <p:nvPr/>
          </p:nvSpPr>
          <p:spPr>
            <a:xfrm>
              <a:off x="1845424" y="1837821"/>
              <a:ext cx="1781388" cy="1131181"/>
            </a:xfrm>
            <a:prstGeom prst="roundRect">
              <a:avLst>
                <a:gd name="adj" fmla="val 10000"/>
              </a:avLst>
            </a:prstGeom>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8" name="Rectangle: Rounded Corners 4">
              <a:extLst>
                <a:ext uri="{FF2B5EF4-FFF2-40B4-BE49-F238E27FC236}">
                  <a16:creationId xmlns:a16="http://schemas.microsoft.com/office/drawing/2014/main" id="{E0B31D0E-0F6A-7C41-4BAC-518FC4B21353}"/>
                </a:ext>
              </a:extLst>
            </p:cNvPr>
            <p:cNvSpPr txBox="1"/>
            <p:nvPr/>
          </p:nvSpPr>
          <p:spPr>
            <a:xfrm>
              <a:off x="1878554" y="1870952"/>
              <a:ext cx="1681995" cy="1064919"/>
            </a:xfrm>
            <a:prstGeom prst="rect">
              <a:avLst/>
            </a:prstGeom>
            <a:solidFill>
              <a:schemeClr val="bg1">
                <a:lumMod val="95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200" i="1" kern="1200" dirty="0">
                  <a:solidFill>
                    <a:schemeClr val="accent6"/>
                  </a:solidFill>
                  <a:latin typeface="Arial"/>
                  <a:cs typeface="Arial"/>
                </a:rPr>
                <a:t>Service users want to recycle inhalers</a:t>
              </a:r>
            </a:p>
          </p:txBody>
        </p:sp>
      </p:grpSp>
      <p:grpSp>
        <p:nvGrpSpPr>
          <p:cNvPr id="59" name="Group 58">
            <a:extLst>
              <a:ext uri="{FF2B5EF4-FFF2-40B4-BE49-F238E27FC236}">
                <a16:creationId xmlns:a16="http://schemas.microsoft.com/office/drawing/2014/main" id="{6FD2AF1F-9C1F-EBBA-1414-A5A96505A9C4}"/>
              </a:ext>
            </a:extLst>
          </p:cNvPr>
          <p:cNvGrpSpPr/>
          <p:nvPr/>
        </p:nvGrpSpPr>
        <p:grpSpPr>
          <a:xfrm>
            <a:off x="10434937" y="2283359"/>
            <a:ext cx="1687734" cy="551236"/>
            <a:chOff x="1845424" y="1837821"/>
            <a:chExt cx="1781388" cy="1131181"/>
          </a:xfrm>
          <a:solidFill>
            <a:schemeClr val="bg1">
              <a:lumMod val="95000"/>
            </a:schemeClr>
          </a:solidFill>
        </p:grpSpPr>
        <p:sp>
          <p:nvSpPr>
            <p:cNvPr id="60" name="Rectangle: Rounded Corners 59">
              <a:extLst>
                <a:ext uri="{FF2B5EF4-FFF2-40B4-BE49-F238E27FC236}">
                  <a16:creationId xmlns:a16="http://schemas.microsoft.com/office/drawing/2014/main" id="{2795A059-374A-F667-F05A-7EE1EE22EAEF}"/>
                </a:ext>
              </a:extLst>
            </p:cNvPr>
            <p:cNvSpPr/>
            <p:nvPr/>
          </p:nvSpPr>
          <p:spPr>
            <a:xfrm>
              <a:off x="1845424" y="1837821"/>
              <a:ext cx="1781388" cy="1131181"/>
            </a:xfrm>
            <a:prstGeom prst="roundRect">
              <a:avLst>
                <a:gd name="adj" fmla="val 10000"/>
              </a:avLst>
            </a:prstGeom>
            <a:grpFill/>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1" name="Rectangle: Rounded Corners 4">
              <a:extLst>
                <a:ext uri="{FF2B5EF4-FFF2-40B4-BE49-F238E27FC236}">
                  <a16:creationId xmlns:a16="http://schemas.microsoft.com/office/drawing/2014/main" id="{9AECF722-70A4-8378-5CA2-688C9B1EAE3F}"/>
                </a:ext>
              </a:extLst>
            </p:cNvPr>
            <p:cNvSpPr txBox="1"/>
            <p:nvPr/>
          </p:nvSpPr>
          <p:spPr>
            <a:xfrm>
              <a:off x="1878554" y="1870952"/>
              <a:ext cx="1681995" cy="106491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200" i="1" kern="1200" dirty="0">
                  <a:solidFill>
                    <a:srgbClr val="FF0000"/>
                  </a:solidFill>
                  <a:latin typeface="Arial"/>
                  <a:cs typeface="Arial"/>
                </a:rPr>
                <a:t>Pharmacy too busy – add to workload</a:t>
              </a:r>
            </a:p>
          </p:txBody>
        </p:sp>
      </p:grpSp>
      <p:grpSp>
        <p:nvGrpSpPr>
          <p:cNvPr id="62" name="Group 61">
            <a:extLst>
              <a:ext uri="{FF2B5EF4-FFF2-40B4-BE49-F238E27FC236}">
                <a16:creationId xmlns:a16="http://schemas.microsoft.com/office/drawing/2014/main" id="{43C77032-EE99-2D2D-A48F-D432387B97B6}"/>
              </a:ext>
            </a:extLst>
          </p:cNvPr>
          <p:cNvGrpSpPr/>
          <p:nvPr/>
        </p:nvGrpSpPr>
        <p:grpSpPr>
          <a:xfrm>
            <a:off x="10441448" y="2872256"/>
            <a:ext cx="1687734" cy="551236"/>
            <a:chOff x="1845424" y="1837821"/>
            <a:chExt cx="1781388" cy="1131181"/>
          </a:xfrm>
          <a:solidFill>
            <a:schemeClr val="bg1">
              <a:lumMod val="95000"/>
            </a:schemeClr>
          </a:solidFill>
        </p:grpSpPr>
        <p:sp>
          <p:nvSpPr>
            <p:cNvPr id="63" name="Rectangle: Rounded Corners 62">
              <a:extLst>
                <a:ext uri="{FF2B5EF4-FFF2-40B4-BE49-F238E27FC236}">
                  <a16:creationId xmlns:a16="http://schemas.microsoft.com/office/drawing/2014/main" id="{DFAD69FA-6DD2-42A4-1CE1-893C00E32ECB}"/>
                </a:ext>
              </a:extLst>
            </p:cNvPr>
            <p:cNvSpPr/>
            <p:nvPr/>
          </p:nvSpPr>
          <p:spPr>
            <a:xfrm>
              <a:off x="1845424" y="1837821"/>
              <a:ext cx="1781388" cy="1131181"/>
            </a:xfrm>
            <a:prstGeom prst="roundRect">
              <a:avLst>
                <a:gd name="adj" fmla="val 10000"/>
              </a:avLst>
            </a:prstGeom>
            <a:grpFill/>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4" name="Rectangle: Rounded Corners 4">
              <a:extLst>
                <a:ext uri="{FF2B5EF4-FFF2-40B4-BE49-F238E27FC236}">
                  <a16:creationId xmlns:a16="http://schemas.microsoft.com/office/drawing/2014/main" id="{BC70C5D8-EBDE-4819-AE39-F32C16C74217}"/>
                </a:ext>
              </a:extLst>
            </p:cNvPr>
            <p:cNvSpPr txBox="1"/>
            <p:nvPr/>
          </p:nvSpPr>
          <p:spPr>
            <a:xfrm>
              <a:off x="1878554" y="1870952"/>
              <a:ext cx="1681995" cy="106491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200" i="1" kern="1200" dirty="0">
                  <a:solidFill>
                    <a:srgbClr val="FF0000"/>
                  </a:solidFill>
                  <a:latin typeface="Arial"/>
                  <a:cs typeface="Arial"/>
                </a:rPr>
                <a:t>Not pharmacists' job to remind SU to recycle inhalers</a:t>
              </a:r>
            </a:p>
          </p:txBody>
        </p:sp>
      </p:grpSp>
      <p:grpSp>
        <p:nvGrpSpPr>
          <p:cNvPr id="65" name="Group 64">
            <a:extLst>
              <a:ext uri="{FF2B5EF4-FFF2-40B4-BE49-F238E27FC236}">
                <a16:creationId xmlns:a16="http://schemas.microsoft.com/office/drawing/2014/main" id="{7FCA2950-79B8-9F69-0CDB-8A04E96084E8}"/>
              </a:ext>
            </a:extLst>
          </p:cNvPr>
          <p:cNvGrpSpPr/>
          <p:nvPr/>
        </p:nvGrpSpPr>
        <p:grpSpPr>
          <a:xfrm>
            <a:off x="10426103" y="1674219"/>
            <a:ext cx="1687734" cy="551236"/>
            <a:chOff x="1845424" y="1837821"/>
            <a:chExt cx="1781388" cy="1131181"/>
          </a:xfrm>
          <a:solidFill>
            <a:schemeClr val="bg1">
              <a:lumMod val="95000"/>
            </a:schemeClr>
          </a:solidFill>
        </p:grpSpPr>
        <p:sp>
          <p:nvSpPr>
            <p:cNvPr id="66" name="Rectangle: Rounded Corners 65">
              <a:extLst>
                <a:ext uri="{FF2B5EF4-FFF2-40B4-BE49-F238E27FC236}">
                  <a16:creationId xmlns:a16="http://schemas.microsoft.com/office/drawing/2014/main" id="{236DD9AC-5936-EBB7-3989-B10609008F23}"/>
                </a:ext>
              </a:extLst>
            </p:cNvPr>
            <p:cNvSpPr/>
            <p:nvPr/>
          </p:nvSpPr>
          <p:spPr>
            <a:xfrm>
              <a:off x="1845424" y="1837821"/>
              <a:ext cx="1781388" cy="1131181"/>
            </a:xfrm>
            <a:prstGeom prst="roundRect">
              <a:avLst>
                <a:gd name="adj" fmla="val 10000"/>
              </a:avLst>
            </a:prstGeom>
            <a:grpFill/>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7" name="Rectangle: Rounded Corners 4">
              <a:extLst>
                <a:ext uri="{FF2B5EF4-FFF2-40B4-BE49-F238E27FC236}">
                  <a16:creationId xmlns:a16="http://schemas.microsoft.com/office/drawing/2014/main" id="{6C6BA2F3-3AB4-751B-79DD-DEE0D9198509}"/>
                </a:ext>
              </a:extLst>
            </p:cNvPr>
            <p:cNvSpPr txBox="1"/>
            <p:nvPr/>
          </p:nvSpPr>
          <p:spPr>
            <a:xfrm>
              <a:off x="1878554" y="1870952"/>
              <a:ext cx="1681995" cy="106491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200" i="1" kern="1200" dirty="0">
                  <a:solidFill>
                    <a:srgbClr val="FF0000"/>
                  </a:solidFill>
                  <a:latin typeface="Arial"/>
                  <a:cs typeface="Arial"/>
                </a:rPr>
                <a:t>Pharmacists are understaffed &amp; underpaid </a:t>
              </a:r>
            </a:p>
          </p:txBody>
        </p:sp>
      </p:grpSp>
      <p:grpSp>
        <p:nvGrpSpPr>
          <p:cNvPr id="68" name="Group 67">
            <a:extLst>
              <a:ext uri="{FF2B5EF4-FFF2-40B4-BE49-F238E27FC236}">
                <a16:creationId xmlns:a16="http://schemas.microsoft.com/office/drawing/2014/main" id="{2504059D-42B7-5ECD-3C6C-7C1E554A463F}"/>
              </a:ext>
            </a:extLst>
          </p:cNvPr>
          <p:cNvGrpSpPr/>
          <p:nvPr/>
        </p:nvGrpSpPr>
        <p:grpSpPr>
          <a:xfrm>
            <a:off x="10455078" y="4077518"/>
            <a:ext cx="1687734" cy="551236"/>
            <a:chOff x="1845424" y="1837821"/>
            <a:chExt cx="1781388" cy="1131181"/>
          </a:xfrm>
          <a:solidFill>
            <a:schemeClr val="bg1">
              <a:lumMod val="95000"/>
            </a:schemeClr>
          </a:solidFill>
        </p:grpSpPr>
        <p:sp>
          <p:nvSpPr>
            <p:cNvPr id="69" name="Rectangle: Rounded Corners 68">
              <a:extLst>
                <a:ext uri="{FF2B5EF4-FFF2-40B4-BE49-F238E27FC236}">
                  <a16:creationId xmlns:a16="http://schemas.microsoft.com/office/drawing/2014/main" id="{DF50E09C-D003-6EF2-FABD-1175BA52EE66}"/>
                </a:ext>
              </a:extLst>
            </p:cNvPr>
            <p:cNvSpPr/>
            <p:nvPr/>
          </p:nvSpPr>
          <p:spPr>
            <a:xfrm>
              <a:off x="1845424" y="1837821"/>
              <a:ext cx="1781388" cy="1131181"/>
            </a:xfrm>
            <a:prstGeom prst="roundRect">
              <a:avLst>
                <a:gd name="adj" fmla="val 10000"/>
              </a:avLst>
            </a:prstGeom>
            <a:grpFill/>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0" name="Rectangle: Rounded Corners 4">
              <a:extLst>
                <a:ext uri="{FF2B5EF4-FFF2-40B4-BE49-F238E27FC236}">
                  <a16:creationId xmlns:a16="http://schemas.microsoft.com/office/drawing/2014/main" id="{F9F6AA01-800F-E9B2-E5C3-DA9560364DE1}"/>
                </a:ext>
              </a:extLst>
            </p:cNvPr>
            <p:cNvSpPr txBox="1"/>
            <p:nvPr/>
          </p:nvSpPr>
          <p:spPr>
            <a:xfrm>
              <a:off x="1878554" y="1870952"/>
              <a:ext cx="1681995" cy="106491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200" i="1" kern="1200" dirty="0">
                  <a:solidFill>
                    <a:srgbClr val="FF0000"/>
                  </a:solidFill>
                  <a:latin typeface="Arial"/>
                  <a:cs typeface="Arial"/>
                </a:rPr>
                <a:t>Unsure if progress</a:t>
              </a:r>
            </a:p>
          </p:txBody>
        </p:sp>
      </p:grpSp>
      <p:grpSp>
        <p:nvGrpSpPr>
          <p:cNvPr id="71" name="Group 70">
            <a:extLst>
              <a:ext uri="{FF2B5EF4-FFF2-40B4-BE49-F238E27FC236}">
                <a16:creationId xmlns:a16="http://schemas.microsoft.com/office/drawing/2014/main" id="{55A43503-134D-928B-1435-847834017C7C}"/>
              </a:ext>
            </a:extLst>
          </p:cNvPr>
          <p:cNvGrpSpPr/>
          <p:nvPr/>
        </p:nvGrpSpPr>
        <p:grpSpPr>
          <a:xfrm>
            <a:off x="10445425" y="3467491"/>
            <a:ext cx="1687734" cy="551236"/>
            <a:chOff x="1845424" y="1837821"/>
            <a:chExt cx="1781388" cy="1131181"/>
          </a:xfrm>
          <a:solidFill>
            <a:schemeClr val="bg1">
              <a:lumMod val="95000"/>
            </a:schemeClr>
          </a:solidFill>
        </p:grpSpPr>
        <p:sp>
          <p:nvSpPr>
            <p:cNvPr id="72" name="Rectangle: Rounded Corners 71">
              <a:extLst>
                <a:ext uri="{FF2B5EF4-FFF2-40B4-BE49-F238E27FC236}">
                  <a16:creationId xmlns:a16="http://schemas.microsoft.com/office/drawing/2014/main" id="{EF1776BA-4905-63A7-8E03-6B6946282B4C}"/>
                </a:ext>
              </a:extLst>
            </p:cNvPr>
            <p:cNvSpPr/>
            <p:nvPr/>
          </p:nvSpPr>
          <p:spPr>
            <a:xfrm>
              <a:off x="1845424" y="1837821"/>
              <a:ext cx="1781388" cy="1131181"/>
            </a:xfrm>
            <a:prstGeom prst="roundRect">
              <a:avLst>
                <a:gd name="adj" fmla="val 10000"/>
              </a:avLst>
            </a:prstGeom>
            <a:grpFill/>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3" name="Rectangle: Rounded Corners 4">
              <a:extLst>
                <a:ext uri="{FF2B5EF4-FFF2-40B4-BE49-F238E27FC236}">
                  <a16:creationId xmlns:a16="http://schemas.microsoft.com/office/drawing/2014/main" id="{F620E1DF-BB97-0F9E-D533-8A293D1904BD}"/>
                </a:ext>
              </a:extLst>
            </p:cNvPr>
            <p:cNvSpPr txBox="1"/>
            <p:nvPr/>
          </p:nvSpPr>
          <p:spPr>
            <a:xfrm>
              <a:off x="1878554" y="1870952"/>
              <a:ext cx="1681995" cy="106491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200" i="1" kern="1200" dirty="0">
                  <a:solidFill>
                    <a:srgbClr val="FF0000"/>
                  </a:solidFill>
                  <a:latin typeface="Arial"/>
                  <a:cs typeface="Arial"/>
                </a:rPr>
                <a:t>Only knowledge about inhaler recycling from pilot</a:t>
              </a:r>
            </a:p>
          </p:txBody>
        </p:sp>
      </p:grpSp>
      <p:grpSp>
        <p:nvGrpSpPr>
          <p:cNvPr id="74" name="Group 73">
            <a:extLst>
              <a:ext uri="{FF2B5EF4-FFF2-40B4-BE49-F238E27FC236}">
                <a16:creationId xmlns:a16="http://schemas.microsoft.com/office/drawing/2014/main" id="{F096E937-9A2D-A3CA-3D07-CDAEAF639F3A}"/>
              </a:ext>
            </a:extLst>
          </p:cNvPr>
          <p:cNvGrpSpPr/>
          <p:nvPr/>
        </p:nvGrpSpPr>
        <p:grpSpPr>
          <a:xfrm>
            <a:off x="10434937" y="5897038"/>
            <a:ext cx="1687734" cy="551236"/>
            <a:chOff x="1845424" y="1837821"/>
            <a:chExt cx="1781388" cy="1131181"/>
          </a:xfrm>
          <a:solidFill>
            <a:schemeClr val="bg1">
              <a:lumMod val="95000"/>
            </a:schemeClr>
          </a:solidFill>
        </p:grpSpPr>
        <p:sp>
          <p:nvSpPr>
            <p:cNvPr id="75" name="Rectangle: Rounded Corners 74">
              <a:extLst>
                <a:ext uri="{FF2B5EF4-FFF2-40B4-BE49-F238E27FC236}">
                  <a16:creationId xmlns:a16="http://schemas.microsoft.com/office/drawing/2014/main" id="{161B6CA4-7C91-BF8F-0037-5B560A71C54E}"/>
                </a:ext>
              </a:extLst>
            </p:cNvPr>
            <p:cNvSpPr/>
            <p:nvPr/>
          </p:nvSpPr>
          <p:spPr>
            <a:xfrm>
              <a:off x="1845424" y="1837821"/>
              <a:ext cx="1781388" cy="1131181"/>
            </a:xfrm>
            <a:prstGeom prst="roundRect">
              <a:avLst>
                <a:gd name="adj" fmla="val 10000"/>
              </a:avLst>
            </a:prstGeom>
            <a:grpFill/>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6" name="Rectangle: Rounded Corners 4">
              <a:extLst>
                <a:ext uri="{FF2B5EF4-FFF2-40B4-BE49-F238E27FC236}">
                  <a16:creationId xmlns:a16="http://schemas.microsoft.com/office/drawing/2014/main" id="{05A01525-4671-E573-43E9-7B86D1094EB0}"/>
                </a:ext>
              </a:extLst>
            </p:cNvPr>
            <p:cNvSpPr txBox="1"/>
            <p:nvPr/>
          </p:nvSpPr>
          <p:spPr>
            <a:xfrm>
              <a:off x="1878554" y="1870952"/>
              <a:ext cx="1681995" cy="106491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200" i="1" kern="1200" dirty="0">
                  <a:solidFill>
                    <a:srgbClr val="FF0000"/>
                  </a:solidFill>
                  <a:latin typeface="Arial"/>
                  <a:cs typeface="Arial"/>
                </a:rPr>
                <a:t>Drum is too big</a:t>
              </a:r>
            </a:p>
          </p:txBody>
        </p:sp>
      </p:grpSp>
      <p:grpSp>
        <p:nvGrpSpPr>
          <p:cNvPr id="77" name="Group 76">
            <a:extLst>
              <a:ext uri="{FF2B5EF4-FFF2-40B4-BE49-F238E27FC236}">
                <a16:creationId xmlns:a16="http://schemas.microsoft.com/office/drawing/2014/main" id="{79C27E6A-C625-1DCB-B5C1-CB44DD03869C}"/>
              </a:ext>
            </a:extLst>
          </p:cNvPr>
          <p:cNvGrpSpPr/>
          <p:nvPr/>
        </p:nvGrpSpPr>
        <p:grpSpPr>
          <a:xfrm>
            <a:off x="10468834" y="5290756"/>
            <a:ext cx="1687734" cy="551236"/>
            <a:chOff x="1845424" y="1837821"/>
            <a:chExt cx="1781388" cy="1131181"/>
          </a:xfrm>
          <a:solidFill>
            <a:schemeClr val="bg1">
              <a:lumMod val="95000"/>
            </a:schemeClr>
          </a:solidFill>
        </p:grpSpPr>
        <p:sp>
          <p:nvSpPr>
            <p:cNvPr id="78" name="Rectangle: Rounded Corners 77">
              <a:extLst>
                <a:ext uri="{FF2B5EF4-FFF2-40B4-BE49-F238E27FC236}">
                  <a16:creationId xmlns:a16="http://schemas.microsoft.com/office/drawing/2014/main" id="{A0F6439F-5CBF-3311-BE93-65C526D69EAE}"/>
                </a:ext>
              </a:extLst>
            </p:cNvPr>
            <p:cNvSpPr/>
            <p:nvPr/>
          </p:nvSpPr>
          <p:spPr>
            <a:xfrm>
              <a:off x="1845424" y="1837821"/>
              <a:ext cx="1781388" cy="1131181"/>
            </a:xfrm>
            <a:prstGeom prst="roundRect">
              <a:avLst>
                <a:gd name="adj" fmla="val 10000"/>
              </a:avLst>
            </a:prstGeom>
            <a:grpFill/>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9" name="Rectangle: Rounded Corners 4">
              <a:extLst>
                <a:ext uri="{FF2B5EF4-FFF2-40B4-BE49-F238E27FC236}">
                  <a16:creationId xmlns:a16="http://schemas.microsoft.com/office/drawing/2014/main" id="{4391E2EE-E7FD-D44C-577A-4622915DB64A}"/>
                </a:ext>
              </a:extLst>
            </p:cNvPr>
            <p:cNvSpPr txBox="1"/>
            <p:nvPr/>
          </p:nvSpPr>
          <p:spPr>
            <a:xfrm>
              <a:off x="1866215" y="1886314"/>
              <a:ext cx="1681995" cy="106491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200" i="1" kern="1200" dirty="0">
                  <a:solidFill>
                    <a:srgbClr val="FF0000"/>
                  </a:solidFill>
                  <a:latin typeface="Arial"/>
                  <a:cs typeface="Arial"/>
                </a:rPr>
                <a:t>Pharmacists are yet to form inhaler recycling as a habit</a:t>
              </a:r>
            </a:p>
          </p:txBody>
        </p:sp>
      </p:grpSp>
      <p:grpSp>
        <p:nvGrpSpPr>
          <p:cNvPr id="80" name="Group 79">
            <a:extLst>
              <a:ext uri="{FF2B5EF4-FFF2-40B4-BE49-F238E27FC236}">
                <a16:creationId xmlns:a16="http://schemas.microsoft.com/office/drawing/2014/main" id="{E356BEEA-96EE-B4A6-8AAE-5E4F86A04188}"/>
              </a:ext>
            </a:extLst>
          </p:cNvPr>
          <p:cNvGrpSpPr/>
          <p:nvPr/>
        </p:nvGrpSpPr>
        <p:grpSpPr>
          <a:xfrm>
            <a:off x="10434937" y="4687960"/>
            <a:ext cx="1687734" cy="551236"/>
            <a:chOff x="1845424" y="1837821"/>
            <a:chExt cx="1781388" cy="1131181"/>
          </a:xfrm>
          <a:solidFill>
            <a:schemeClr val="bg1">
              <a:lumMod val="95000"/>
            </a:schemeClr>
          </a:solidFill>
        </p:grpSpPr>
        <p:sp>
          <p:nvSpPr>
            <p:cNvPr id="81" name="Rectangle: Rounded Corners 80">
              <a:extLst>
                <a:ext uri="{FF2B5EF4-FFF2-40B4-BE49-F238E27FC236}">
                  <a16:creationId xmlns:a16="http://schemas.microsoft.com/office/drawing/2014/main" id="{6761BBDA-0B56-4C63-F22B-B4FB938FCB85}"/>
                </a:ext>
              </a:extLst>
            </p:cNvPr>
            <p:cNvSpPr/>
            <p:nvPr/>
          </p:nvSpPr>
          <p:spPr>
            <a:xfrm>
              <a:off x="1845424" y="1837821"/>
              <a:ext cx="1781388" cy="1131181"/>
            </a:xfrm>
            <a:prstGeom prst="roundRect">
              <a:avLst>
                <a:gd name="adj" fmla="val 10000"/>
              </a:avLst>
            </a:prstGeom>
            <a:grpFill/>
            <a:ln>
              <a:solidFill>
                <a:srgbClr val="203864"/>
              </a:solidFill>
            </a:ln>
          </p:spPr>
          <p:style>
            <a:lnRef idx="1">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2" name="Rectangle: Rounded Corners 4">
              <a:extLst>
                <a:ext uri="{FF2B5EF4-FFF2-40B4-BE49-F238E27FC236}">
                  <a16:creationId xmlns:a16="http://schemas.microsoft.com/office/drawing/2014/main" id="{B8DFAAE8-5949-8E9A-0DAF-8C0F2553C680}"/>
                </a:ext>
              </a:extLst>
            </p:cNvPr>
            <p:cNvSpPr txBox="1"/>
            <p:nvPr/>
          </p:nvSpPr>
          <p:spPr>
            <a:xfrm>
              <a:off x="1878554" y="1870952"/>
              <a:ext cx="1681995" cy="106491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200" i="1" kern="1200" dirty="0">
                  <a:solidFill>
                    <a:srgbClr val="FF0000"/>
                  </a:solidFill>
                  <a:latin typeface="Arial"/>
                  <a:cs typeface="Arial"/>
                </a:rPr>
                <a:t>Not a priority</a:t>
              </a:r>
            </a:p>
          </p:txBody>
        </p:sp>
      </p:grpSp>
    </p:spTree>
    <p:extLst>
      <p:ext uri="{BB962C8B-B14F-4D97-AF65-F5344CB8AC3E}">
        <p14:creationId xmlns:p14="http://schemas.microsoft.com/office/powerpoint/2010/main" val="2766338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DBCEA8-05A7-434E-E640-6F18F4BF3937}"/>
              </a:ext>
            </a:extLst>
          </p:cNvPr>
          <p:cNvSpPr>
            <a:spLocks noGrp="1"/>
          </p:cNvSpPr>
          <p:nvPr>
            <p:ph sz="quarter" idx="14"/>
          </p:nvPr>
        </p:nvSpPr>
        <p:spPr>
          <a:xfrm>
            <a:off x="715962" y="1520785"/>
            <a:ext cx="10760075" cy="682238"/>
          </a:xfrm>
        </p:spPr>
        <p:txBody>
          <a:bodyPr/>
          <a:lstStyle/>
          <a:p>
            <a:pPr marL="0" indent="0">
              <a:buNone/>
            </a:pPr>
            <a:endParaRPr lang="en-US" sz="1800" dirty="0">
              <a:solidFill>
                <a:srgbClr val="002060"/>
              </a:solidFill>
              <a:latin typeface="Arial" panose="020B0604020202020204" pitchFamily="34" charset="0"/>
              <a:cs typeface="Arial" panose="020B0604020202020204" pitchFamily="34" charset="0"/>
            </a:endParaRPr>
          </a:p>
          <a:p>
            <a:pPr marL="0" indent="0" algn="l">
              <a:buNone/>
            </a:pPr>
            <a:endParaRPr lang="en-GB" sz="1800" b="0" i="0" u="none" strike="noStrike" baseline="0" dirty="0">
              <a:solidFill>
                <a:srgbClr val="000000"/>
              </a:solidFill>
              <a:latin typeface="Arial" panose="020B0604020202020204" pitchFamily="34" charset="0"/>
            </a:endParaRPr>
          </a:p>
        </p:txBody>
      </p:sp>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p:txBody>
          <a:bodyPr/>
          <a:lstStyle/>
          <a:p>
            <a:r>
              <a:rPr lang="en-US" dirty="0"/>
              <a:t>Key findings </a:t>
            </a:r>
          </a:p>
        </p:txBody>
      </p:sp>
      <p:sp>
        <p:nvSpPr>
          <p:cNvPr id="2" name="Text Placeholder 4">
            <a:extLst>
              <a:ext uri="{FF2B5EF4-FFF2-40B4-BE49-F238E27FC236}">
                <a16:creationId xmlns:a16="http://schemas.microsoft.com/office/drawing/2014/main" id="{324144A1-E4C5-41F8-06C7-65198CDA36FA}"/>
              </a:ext>
            </a:extLst>
          </p:cNvPr>
          <p:cNvSpPr>
            <a:spLocks noGrp="1"/>
          </p:cNvSpPr>
          <p:nvPr>
            <p:ph type="body" sz="quarter" idx="16"/>
          </p:nvPr>
        </p:nvSpPr>
        <p:spPr>
          <a:xfrm>
            <a:off x="715962" y="1158975"/>
            <a:ext cx="10760075" cy="393542"/>
          </a:xfrm>
        </p:spPr>
        <p:txBody>
          <a:bodyPr/>
          <a:lstStyle/>
          <a:p>
            <a:r>
              <a:rPr lang="en-GB" dirty="0"/>
              <a:t>Service user perspective</a:t>
            </a:r>
          </a:p>
        </p:txBody>
      </p:sp>
      <p:graphicFrame>
        <p:nvGraphicFramePr>
          <p:cNvPr id="5" name="Diagram 4">
            <a:extLst>
              <a:ext uri="{FF2B5EF4-FFF2-40B4-BE49-F238E27FC236}">
                <a16:creationId xmlns:a16="http://schemas.microsoft.com/office/drawing/2014/main" id="{91ED3C3E-6000-842E-2AFB-2AD431ED6026}"/>
              </a:ext>
            </a:extLst>
          </p:cNvPr>
          <p:cNvGraphicFramePr/>
          <p:nvPr>
            <p:extLst>
              <p:ext uri="{D42A27DB-BD31-4B8C-83A1-F6EECF244321}">
                <p14:modId xmlns:p14="http://schemas.microsoft.com/office/powerpoint/2010/main" val="2096080288"/>
              </p:ext>
            </p:extLst>
          </p:nvPr>
        </p:nvGraphicFramePr>
        <p:xfrm>
          <a:off x="3178823" y="1806442"/>
          <a:ext cx="4779173" cy="3975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Down Arrow 11">
            <a:extLst>
              <a:ext uri="{FF2B5EF4-FFF2-40B4-BE49-F238E27FC236}">
                <a16:creationId xmlns:a16="http://schemas.microsoft.com/office/drawing/2014/main" id="{3CAB24AD-21B0-6046-6D1F-4B2B4B2AD0EE}"/>
              </a:ext>
            </a:extLst>
          </p:cNvPr>
          <p:cNvSpPr/>
          <p:nvPr/>
        </p:nvSpPr>
        <p:spPr>
          <a:xfrm>
            <a:off x="7535501" y="1355746"/>
            <a:ext cx="690462" cy="4574054"/>
          </a:xfrm>
          <a:prstGeom prst="downArrow">
            <a:avLst/>
          </a:prstGeom>
          <a:solidFill>
            <a:srgbClr val="203864"/>
          </a:solidFill>
          <a:ln>
            <a:solidFill>
              <a:srgbClr val="20386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1FBC6F8A-A2C0-E507-1053-AC8954B6E51C}"/>
              </a:ext>
            </a:extLst>
          </p:cNvPr>
          <p:cNvSpPr txBox="1"/>
          <p:nvPr/>
        </p:nvSpPr>
        <p:spPr>
          <a:xfrm>
            <a:off x="8092283" y="1778514"/>
            <a:ext cx="3899863" cy="461665"/>
          </a:xfrm>
          <a:prstGeom prst="rect">
            <a:avLst/>
          </a:prstGeom>
          <a:noFill/>
        </p:spPr>
        <p:txBody>
          <a:bodyPr wrap="square" rtlCol="0">
            <a:spAutoFit/>
          </a:bodyPr>
          <a:lstStyle/>
          <a:p>
            <a:pPr marL="285750" indent="-285750">
              <a:buFont typeface="Arial"/>
              <a:buChar char="•"/>
            </a:pPr>
            <a:r>
              <a:rPr lang="en-GB" sz="1200" b="1" i="1" dirty="0">
                <a:solidFill>
                  <a:srgbClr val="92D050"/>
                </a:solidFill>
                <a:latin typeface="Arial"/>
                <a:cs typeface="Arial"/>
              </a:rPr>
              <a:t>SUs have the intention to bring back their inhalers </a:t>
            </a:r>
            <a:r>
              <a:rPr lang="en-US" sz="1200" b="1" i="1" dirty="0">
                <a:solidFill>
                  <a:srgbClr val="92D050"/>
                </a:solidFill>
                <a:latin typeface="Arial"/>
                <a:cs typeface="Arial"/>
              </a:rPr>
              <a:t>and</a:t>
            </a:r>
            <a:r>
              <a:rPr lang="en-GB" sz="1200" b="1" i="1" dirty="0">
                <a:solidFill>
                  <a:srgbClr val="92D050"/>
                </a:solidFill>
                <a:latin typeface="Arial"/>
                <a:cs typeface="Arial"/>
              </a:rPr>
              <a:t> see it as a goal of theirs.</a:t>
            </a:r>
          </a:p>
        </p:txBody>
      </p:sp>
      <p:sp>
        <p:nvSpPr>
          <p:cNvPr id="8" name="TextBox 7">
            <a:extLst>
              <a:ext uri="{FF2B5EF4-FFF2-40B4-BE49-F238E27FC236}">
                <a16:creationId xmlns:a16="http://schemas.microsoft.com/office/drawing/2014/main" id="{31C96062-D68A-D648-117C-2FBF2EF8789C}"/>
              </a:ext>
            </a:extLst>
          </p:cNvPr>
          <p:cNvSpPr txBox="1"/>
          <p:nvPr/>
        </p:nvSpPr>
        <p:spPr>
          <a:xfrm>
            <a:off x="8092283" y="2522761"/>
            <a:ext cx="3670630" cy="461665"/>
          </a:xfrm>
          <a:prstGeom prst="rect">
            <a:avLst/>
          </a:prstGeom>
          <a:noFill/>
        </p:spPr>
        <p:txBody>
          <a:bodyPr wrap="square" rtlCol="0">
            <a:spAutoFit/>
          </a:bodyPr>
          <a:lstStyle/>
          <a:p>
            <a:pPr marL="285750" indent="-285750">
              <a:buFont typeface="Arial"/>
              <a:buChar char="•"/>
            </a:pPr>
            <a:r>
              <a:rPr lang="en-GB" sz="1200" b="1" i="1" dirty="0">
                <a:solidFill>
                  <a:srgbClr val="92D050"/>
                </a:solidFill>
                <a:latin typeface="Arial"/>
                <a:cs typeface="Arial"/>
              </a:rPr>
              <a:t>If SUs were informed, they would bring their inhalers back.</a:t>
            </a:r>
          </a:p>
        </p:txBody>
      </p:sp>
      <p:sp>
        <p:nvSpPr>
          <p:cNvPr id="10" name="TextBox 9">
            <a:extLst>
              <a:ext uri="{FF2B5EF4-FFF2-40B4-BE49-F238E27FC236}">
                <a16:creationId xmlns:a16="http://schemas.microsoft.com/office/drawing/2014/main" id="{99670A70-5F77-C335-8332-56AB7C9F2086}"/>
              </a:ext>
            </a:extLst>
          </p:cNvPr>
          <p:cNvSpPr txBox="1"/>
          <p:nvPr/>
        </p:nvSpPr>
        <p:spPr>
          <a:xfrm>
            <a:off x="8067529" y="3343534"/>
            <a:ext cx="3899862" cy="646331"/>
          </a:xfrm>
          <a:prstGeom prst="rect">
            <a:avLst/>
          </a:prstGeom>
          <a:noFill/>
        </p:spPr>
        <p:txBody>
          <a:bodyPr wrap="square" rtlCol="0">
            <a:spAutoFit/>
          </a:bodyPr>
          <a:lstStyle/>
          <a:p>
            <a:pPr marL="285750" indent="-285750">
              <a:buFont typeface="Arial"/>
              <a:buChar char="•"/>
            </a:pPr>
            <a:r>
              <a:rPr lang="en-GB" sz="1200" b="1" i="1" dirty="0">
                <a:solidFill>
                  <a:srgbClr val="92D050"/>
                </a:solidFill>
                <a:latin typeface="Arial"/>
                <a:cs typeface="Arial"/>
              </a:rPr>
              <a:t>SUs see it as a moral responsibility and would be happy to play their part in improving sustainability.</a:t>
            </a:r>
          </a:p>
        </p:txBody>
      </p:sp>
      <p:sp>
        <p:nvSpPr>
          <p:cNvPr id="11" name="TextBox 10">
            <a:extLst>
              <a:ext uri="{FF2B5EF4-FFF2-40B4-BE49-F238E27FC236}">
                <a16:creationId xmlns:a16="http://schemas.microsoft.com/office/drawing/2014/main" id="{DFE9BE51-3BDF-FE02-DF9F-454F1BAE3426}"/>
              </a:ext>
            </a:extLst>
          </p:cNvPr>
          <p:cNvSpPr txBox="1"/>
          <p:nvPr/>
        </p:nvSpPr>
        <p:spPr>
          <a:xfrm>
            <a:off x="8067529" y="5051558"/>
            <a:ext cx="3924617" cy="830997"/>
          </a:xfrm>
          <a:prstGeom prst="rect">
            <a:avLst/>
          </a:prstGeom>
          <a:noFill/>
        </p:spPr>
        <p:txBody>
          <a:bodyPr wrap="square" rtlCol="0">
            <a:spAutoFit/>
          </a:bodyPr>
          <a:lstStyle/>
          <a:p>
            <a:pPr marL="285750" indent="-285750">
              <a:buFont typeface="Arial"/>
              <a:buChar char="•"/>
            </a:pPr>
            <a:r>
              <a:rPr lang="en-GB" sz="1200" b="1" i="1" dirty="0">
                <a:solidFill>
                  <a:srgbClr val="92D050"/>
                </a:solidFill>
                <a:latin typeface="Arial"/>
                <a:cs typeface="Arial"/>
              </a:rPr>
              <a:t>SUs need to perceive their pharmacies as having the time, space or resources to facilitate inhaler recycling. Currently that is not the case, so they don’t know that it is an option. </a:t>
            </a:r>
          </a:p>
        </p:txBody>
      </p:sp>
      <p:sp>
        <p:nvSpPr>
          <p:cNvPr id="12" name="TextBox 11">
            <a:extLst>
              <a:ext uri="{FF2B5EF4-FFF2-40B4-BE49-F238E27FC236}">
                <a16:creationId xmlns:a16="http://schemas.microsoft.com/office/drawing/2014/main" id="{32E7106A-CCBA-86D9-849F-6986ED14995F}"/>
              </a:ext>
            </a:extLst>
          </p:cNvPr>
          <p:cNvSpPr txBox="1"/>
          <p:nvPr/>
        </p:nvSpPr>
        <p:spPr>
          <a:xfrm>
            <a:off x="8067528" y="4214978"/>
            <a:ext cx="3824651" cy="646331"/>
          </a:xfrm>
          <a:prstGeom prst="rect">
            <a:avLst/>
          </a:prstGeom>
          <a:noFill/>
        </p:spPr>
        <p:txBody>
          <a:bodyPr wrap="square" rtlCol="0">
            <a:spAutoFit/>
          </a:bodyPr>
          <a:lstStyle/>
          <a:p>
            <a:pPr marL="285750" indent="-285750">
              <a:buFont typeface="Arial"/>
              <a:buChar char="•"/>
            </a:pPr>
            <a:r>
              <a:rPr lang="en-GB" sz="1200" b="1" i="1" dirty="0">
                <a:solidFill>
                  <a:srgbClr val="92D050"/>
                </a:solidFill>
                <a:latin typeface="Arial"/>
                <a:cs typeface="Arial"/>
              </a:rPr>
              <a:t>If inhaler-recycling is not convenient, then S</a:t>
            </a:r>
            <a:r>
              <a:rPr lang="en-US" sz="1200" b="1" i="1" dirty="0">
                <a:solidFill>
                  <a:srgbClr val="92D050"/>
                </a:solidFill>
                <a:latin typeface="Arial"/>
                <a:cs typeface="Arial"/>
              </a:rPr>
              <a:t>Us deem it to be problematic and not worth the extra task.</a:t>
            </a:r>
            <a:endParaRPr lang="en-GB" sz="1200" b="1" i="1" dirty="0">
              <a:solidFill>
                <a:srgbClr val="92D050"/>
              </a:solidFill>
              <a:latin typeface="Arial"/>
              <a:cs typeface="Arial"/>
            </a:endParaRPr>
          </a:p>
        </p:txBody>
      </p:sp>
      <p:pic>
        <p:nvPicPr>
          <p:cNvPr id="13" name="Picture 12">
            <a:extLst>
              <a:ext uri="{FF2B5EF4-FFF2-40B4-BE49-F238E27FC236}">
                <a16:creationId xmlns:a16="http://schemas.microsoft.com/office/drawing/2014/main" id="{CCEB525D-60DF-B343-6F27-4F44CE1C93B9}"/>
              </a:ext>
            </a:extLst>
          </p:cNvPr>
          <p:cNvPicPr>
            <a:picLocks noChangeAspect="1"/>
          </p:cNvPicPr>
          <p:nvPr/>
        </p:nvPicPr>
        <p:blipFill>
          <a:blip r:embed="rId8"/>
          <a:stretch>
            <a:fillRect/>
          </a:stretch>
        </p:blipFill>
        <p:spPr>
          <a:xfrm>
            <a:off x="2859300" y="4111436"/>
            <a:ext cx="4541914" cy="1499746"/>
          </a:xfrm>
          <a:prstGeom prst="rect">
            <a:avLst/>
          </a:prstGeom>
        </p:spPr>
      </p:pic>
      <p:sp>
        <p:nvSpPr>
          <p:cNvPr id="24" name="TextBox 23">
            <a:extLst>
              <a:ext uri="{FF2B5EF4-FFF2-40B4-BE49-F238E27FC236}">
                <a16:creationId xmlns:a16="http://schemas.microsoft.com/office/drawing/2014/main" id="{03E64384-0C94-C85C-3024-9909C5C2E2DA}"/>
              </a:ext>
            </a:extLst>
          </p:cNvPr>
          <p:cNvSpPr txBox="1"/>
          <p:nvPr/>
        </p:nvSpPr>
        <p:spPr>
          <a:xfrm>
            <a:off x="9226470" y="1116674"/>
            <a:ext cx="1189749" cy="400110"/>
          </a:xfrm>
          <a:prstGeom prst="rect">
            <a:avLst/>
          </a:prstGeom>
          <a:noFill/>
        </p:spPr>
        <p:txBody>
          <a:bodyPr wrap="none" rtlCol="0">
            <a:spAutoFit/>
          </a:bodyPr>
          <a:lstStyle/>
          <a:p>
            <a:r>
              <a:rPr lang="en-GB" sz="2000" b="0" i="0" dirty="0">
                <a:solidFill>
                  <a:srgbClr val="002060"/>
                </a:solidFill>
                <a:latin typeface="Ubuntu" charset="0"/>
                <a:ea typeface="Ubuntu" charset="0"/>
                <a:cs typeface="Ubuntu" charset="0"/>
              </a:rPr>
              <a:t>Enablers</a:t>
            </a:r>
          </a:p>
        </p:txBody>
      </p:sp>
    </p:spTree>
    <p:extLst>
      <p:ext uri="{BB962C8B-B14F-4D97-AF65-F5344CB8AC3E}">
        <p14:creationId xmlns:p14="http://schemas.microsoft.com/office/powerpoint/2010/main" val="1627625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900" decel="100000" fill="hold"/>
                                        <p:tgtEl>
                                          <p:spTgt spid="8"/>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900" decel="100000" fill="hold"/>
                                        <p:tgtEl>
                                          <p:spTgt spid="10"/>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900" decel="100000" fill="hold"/>
                                        <p:tgtEl>
                                          <p:spTgt spid="12"/>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900" decel="100000" fill="hold"/>
                                        <p:tgtEl>
                                          <p:spTgt spid="11"/>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DBCEA8-05A7-434E-E640-6F18F4BF3937}"/>
              </a:ext>
            </a:extLst>
          </p:cNvPr>
          <p:cNvSpPr>
            <a:spLocks noGrp="1"/>
          </p:cNvSpPr>
          <p:nvPr>
            <p:ph sz="quarter" idx="14"/>
          </p:nvPr>
        </p:nvSpPr>
        <p:spPr>
          <a:xfrm>
            <a:off x="715962" y="1520785"/>
            <a:ext cx="10760075" cy="682238"/>
          </a:xfrm>
        </p:spPr>
        <p:txBody>
          <a:bodyPr/>
          <a:lstStyle/>
          <a:p>
            <a:pPr marL="0" indent="0">
              <a:buNone/>
            </a:pPr>
            <a:endParaRPr lang="en-US" sz="1800" dirty="0">
              <a:solidFill>
                <a:srgbClr val="002060"/>
              </a:solidFill>
              <a:latin typeface="Arial" panose="020B0604020202020204" pitchFamily="34" charset="0"/>
              <a:cs typeface="Arial" panose="020B0604020202020204" pitchFamily="34" charset="0"/>
            </a:endParaRPr>
          </a:p>
          <a:p>
            <a:pPr marL="0" indent="0" algn="l">
              <a:buNone/>
            </a:pPr>
            <a:endParaRPr lang="en-GB" sz="1800" b="0" i="0" u="none" strike="noStrike" baseline="0" dirty="0">
              <a:solidFill>
                <a:srgbClr val="000000"/>
              </a:solidFill>
              <a:latin typeface="Arial" panose="020B0604020202020204" pitchFamily="34" charset="0"/>
            </a:endParaRPr>
          </a:p>
        </p:txBody>
      </p:sp>
      <p:sp>
        <p:nvSpPr>
          <p:cNvPr id="4" name="Text Placeholder 3">
            <a:extLst>
              <a:ext uri="{FF2B5EF4-FFF2-40B4-BE49-F238E27FC236}">
                <a16:creationId xmlns:a16="http://schemas.microsoft.com/office/drawing/2014/main" id="{5547FA01-42D7-1384-FB2E-C13342F1279E}"/>
              </a:ext>
            </a:extLst>
          </p:cNvPr>
          <p:cNvSpPr>
            <a:spLocks noGrp="1"/>
          </p:cNvSpPr>
          <p:nvPr>
            <p:ph type="body" sz="quarter" idx="15"/>
          </p:nvPr>
        </p:nvSpPr>
        <p:spPr/>
        <p:txBody>
          <a:bodyPr/>
          <a:lstStyle/>
          <a:p>
            <a:r>
              <a:rPr lang="en-US" dirty="0"/>
              <a:t>Key findings </a:t>
            </a:r>
          </a:p>
        </p:txBody>
      </p:sp>
      <p:sp>
        <p:nvSpPr>
          <p:cNvPr id="2" name="Text Placeholder 4">
            <a:extLst>
              <a:ext uri="{FF2B5EF4-FFF2-40B4-BE49-F238E27FC236}">
                <a16:creationId xmlns:a16="http://schemas.microsoft.com/office/drawing/2014/main" id="{324144A1-E4C5-41F8-06C7-65198CDA36FA}"/>
              </a:ext>
            </a:extLst>
          </p:cNvPr>
          <p:cNvSpPr>
            <a:spLocks noGrp="1"/>
          </p:cNvSpPr>
          <p:nvPr>
            <p:ph type="body" sz="quarter" idx="16"/>
          </p:nvPr>
        </p:nvSpPr>
        <p:spPr>
          <a:xfrm>
            <a:off x="715962" y="1158975"/>
            <a:ext cx="10760075" cy="393542"/>
          </a:xfrm>
        </p:spPr>
        <p:txBody>
          <a:bodyPr/>
          <a:lstStyle/>
          <a:p>
            <a:r>
              <a:rPr lang="en-GB" dirty="0"/>
              <a:t>Service user perspective</a:t>
            </a:r>
          </a:p>
        </p:txBody>
      </p:sp>
      <p:sp>
        <p:nvSpPr>
          <p:cNvPr id="7" name="TextBox 6">
            <a:extLst>
              <a:ext uri="{FF2B5EF4-FFF2-40B4-BE49-F238E27FC236}">
                <a16:creationId xmlns:a16="http://schemas.microsoft.com/office/drawing/2014/main" id="{1FBC6F8A-A2C0-E507-1053-AC8954B6E51C}"/>
              </a:ext>
            </a:extLst>
          </p:cNvPr>
          <p:cNvSpPr txBox="1"/>
          <p:nvPr/>
        </p:nvSpPr>
        <p:spPr>
          <a:xfrm>
            <a:off x="8366391" y="1730516"/>
            <a:ext cx="3716540" cy="646331"/>
          </a:xfrm>
          <a:prstGeom prst="rect">
            <a:avLst/>
          </a:prstGeom>
          <a:noFill/>
        </p:spPr>
        <p:txBody>
          <a:bodyPr wrap="square" rtlCol="0">
            <a:spAutoFit/>
          </a:bodyPr>
          <a:lstStyle/>
          <a:p>
            <a:pPr marL="171450" indent="-171450">
              <a:buFont typeface="Arial" panose="020B0604020202020204" pitchFamily="34" charset="0"/>
              <a:buChar char="•"/>
            </a:pPr>
            <a:r>
              <a:rPr lang="en-GB" sz="1200" b="1" i="1" dirty="0">
                <a:solidFill>
                  <a:srgbClr val="FF0000"/>
                </a:solidFill>
                <a:latin typeface="Arial"/>
                <a:cs typeface="Arial"/>
              </a:rPr>
              <a:t>S</a:t>
            </a:r>
            <a:r>
              <a:rPr lang="en-US" sz="1200" b="1" i="1" dirty="0">
                <a:solidFill>
                  <a:srgbClr val="FF0000"/>
                </a:solidFill>
                <a:latin typeface="Arial"/>
                <a:cs typeface="Arial"/>
              </a:rPr>
              <a:t>U</a:t>
            </a:r>
            <a:r>
              <a:rPr lang="en-GB" sz="1200" b="1" i="1" dirty="0">
                <a:solidFill>
                  <a:srgbClr val="FF0000"/>
                </a:solidFill>
                <a:latin typeface="Arial"/>
                <a:cs typeface="Arial"/>
              </a:rPr>
              <a:t>s didn’t know they could return inhalers back to pharmacies, which makes it hard for them to make it a priority to remember.</a:t>
            </a:r>
          </a:p>
        </p:txBody>
      </p:sp>
      <p:sp>
        <p:nvSpPr>
          <p:cNvPr id="8" name="TextBox 7">
            <a:extLst>
              <a:ext uri="{FF2B5EF4-FFF2-40B4-BE49-F238E27FC236}">
                <a16:creationId xmlns:a16="http://schemas.microsoft.com/office/drawing/2014/main" id="{31C96062-D68A-D648-117C-2FBF2EF8789C}"/>
              </a:ext>
            </a:extLst>
          </p:cNvPr>
          <p:cNvSpPr txBox="1"/>
          <p:nvPr/>
        </p:nvSpPr>
        <p:spPr>
          <a:xfrm>
            <a:off x="8356349" y="2449343"/>
            <a:ext cx="3670630" cy="830997"/>
          </a:xfrm>
          <a:prstGeom prst="rect">
            <a:avLst/>
          </a:prstGeom>
          <a:noFill/>
        </p:spPr>
        <p:txBody>
          <a:bodyPr wrap="square" rtlCol="0">
            <a:spAutoFit/>
          </a:bodyPr>
          <a:lstStyle/>
          <a:p>
            <a:pPr marL="171450" indent="-171450">
              <a:buFont typeface="Arial" panose="020B0604020202020204" pitchFamily="34" charset="0"/>
              <a:buChar char="•"/>
            </a:pPr>
            <a:r>
              <a:rPr lang="en-GB" sz="1200" b="1" i="1" dirty="0">
                <a:solidFill>
                  <a:srgbClr val="FF0000"/>
                </a:solidFill>
                <a:latin typeface="Arial"/>
                <a:cs typeface="Arial"/>
              </a:rPr>
              <a:t>SUs are happy to take part, but only if they believe it will make a difference to the environment. </a:t>
            </a:r>
          </a:p>
          <a:p>
            <a:endParaRPr lang="en-GB" sz="1200" b="1" i="1" dirty="0">
              <a:solidFill>
                <a:srgbClr val="FF0000"/>
              </a:solidFill>
              <a:latin typeface="Arial"/>
              <a:cs typeface="Arial"/>
            </a:endParaRPr>
          </a:p>
        </p:txBody>
      </p:sp>
      <p:sp>
        <p:nvSpPr>
          <p:cNvPr id="10" name="TextBox 9">
            <a:extLst>
              <a:ext uri="{FF2B5EF4-FFF2-40B4-BE49-F238E27FC236}">
                <a16:creationId xmlns:a16="http://schemas.microsoft.com/office/drawing/2014/main" id="{99670A70-5F77-C335-8332-56AB7C9F2086}"/>
              </a:ext>
            </a:extLst>
          </p:cNvPr>
          <p:cNvSpPr txBox="1"/>
          <p:nvPr/>
        </p:nvSpPr>
        <p:spPr>
          <a:xfrm>
            <a:off x="8356349" y="3135456"/>
            <a:ext cx="3899862" cy="646331"/>
          </a:xfrm>
          <a:prstGeom prst="rect">
            <a:avLst/>
          </a:prstGeom>
          <a:noFill/>
        </p:spPr>
        <p:txBody>
          <a:bodyPr wrap="square" rtlCol="0">
            <a:spAutoFit/>
          </a:bodyPr>
          <a:lstStyle/>
          <a:p>
            <a:pPr marL="171450" indent="-171450">
              <a:buFont typeface="Arial" panose="020B0604020202020204" pitchFamily="34" charset="0"/>
              <a:buChar char="•"/>
            </a:pPr>
            <a:r>
              <a:rPr lang="en-GB" sz="1200" b="1" i="1" dirty="0">
                <a:solidFill>
                  <a:srgbClr val="FF0000"/>
                </a:solidFill>
                <a:latin typeface="Arial"/>
                <a:cs typeface="Arial"/>
              </a:rPr>
              <a:t>S</a:t>
            </a:r>
            <a:r>
              <a:rPr lang="en-US" sz="1200" b="1" i="1" dirty="0">
                <a:solidFill>
                  <a:srgbClr val="FF0000"/>
                </a:solidFill>
                <a:latin typeface="Arial"/>
                <a:cs typeface="Arial"/>
              </a:rPr>
              <a:t>U</a:t>
            </a:r>
            <a:r>
              <a:rPr lang="en-GB" sz="1200" b="1" i="1" dirty="0">
                <a:solidFill>
                  <a:srgbClr val="FF0000"/>
                </a:solidFill>
                <a:latin typeface="Arial"/>
                <a:cs typeface="Arial"/>
              </a:rPr>
              <a:t>s believe that it is the community pharmacy staff’s role to tell that how to dispose of their inhalers.</a:t>
            </a:r>
          </a:p>
        </p:txBody>
      </p:sp>
      <p:sp>
        <p:nvSpPr>
          <p:cNvPr id="11" name="TextBox 10">
            <a:extLst>
              <a:ext uri="{FF2B5EF4-FFF2-40B4-BE49-F238E27FC236}">
                <a16:creationId xmlns:a16="http://schemas.microsoft.com/office/drawing/2014/main" id="{DFE9BE51-3BDF-FE02-DF9F-454F1BAE3426}"/>
              </a:ext>
            </a:extLst>
          </p:cNvPr>
          <p:cNvSpPr txBox="1"/>
          <p:nvPr/>
        </p:nvSpPr>
        <p:spPr>
          <a:xfrm>
            <a:off x="8408113" y="5010974"/>
            <a:ext cx="3924617" cy="461665"/>
          </a:xfrm>
          <a:prstGeom prst="rect">
            <a:avLst/>
          </a:prstGeom>
          <a:noFill/>
        </p:spPr>
        <p:txBody>
          <a:bodyPr wrap="square" rtlCol="0">
            <a:spAutoFit/>
          </a:bodyPr>
          <a:lstStyle/>
          <a:p>
            <a:pPr marL="171450" indent="-171450">
              <a:buFont typeface="Arial" panose="020B0604020202020204" pitchFamily="34" charset="0"/>
              <a:buChar char="•"/>
            </a:pPr>
            <a:r>
              <a:rPr lang="en-GB" sz="1200" b="1" i="1" dirty="0">
                <a:solidFill>
                  <a:srgbClr val="FF0000"/>
                </a:solidFill>
                <a:latin typeface="Arial"/>
                <a:cs typeface="Arial"/>
              </a:rPr>
              <a:t>Incentives would not persuade SUs to recycle, but they are looking for appreciation.</a:t>
            </a:r>
          </a:p>
        </p:txBody>
      </p:sp>
      <p:sp>
        <p:nvSpPr>
          <p:cNvPr id="12" name="TextBox 11">
            <a:extLst>
              <a:ext uri="{FF2B5EF4-FFF2-40B4-BE49-F238E27FC236}">
                <a16:creationId xmlns:a16="http://schemas.microsoft.com/office/drawing/2014/main" id="{32E7106A-CCBA-86D9-849F-6986ED14995F}"/>
              </a:ext>
            </a:extLst>
          </p:cNvPr>
          <p:cNvSpPr txBox="1"/>
          <p:nvPr/>
        </p:nvSpPr>
        <p:spPr>
          <a:xfrm>
            <a:off x="8356349" y="3802198"/>
            <a:ext cx="3824651" cy="830997"/>
          </a:xfrm>
          <a:prstGeom prst="rect">
            <a:avLst/>
          </a:prstGeom>
          <a:noFill/>
        </p:spPr>
        <p:txBody>
          <a:bodyPr wrap="square" rtlCol="0">
            <a:spAutoFit/>
          </a:bodyPr>
          <a:lstStyle/>
          <a:p>
            <a:pPr marL="171450" indent="-171450">
              <a:buFont typeface="Arial" panose="020B0604020202020204" pitchFamily="34" charset="0"/>
              <a:buChar char="•"/>
            </a:pPr>
            <a:r>
              <a:rPr lang="en-GB" sz="1200" b="1" i="1" dirty="0">
                <a:solidFill>
                  <a:srgbClr val="FF0000"/>
                </a:solidFill>
                <a:latin typeface="Arial"/>
                <a:cs typeface="Arial"/>
              </a:rPr>
              <a:t>SUs believe that community pharmacy staff have enough opportunities to inform them about inhaler-recycling, but they are not utilising them.</a:t>
            </a:r>
          </a:p>
        </p:txBody>
      </p:sp>
      <p:sp>
        <p:nvSpPr>
          <p:cNvPr id="24" name="TextBox 23">
            <a:extLst>
              <a:ext uri="{FF2B5EF4-FFF2-40B4-BE49-F238E27FC236}">
                <a16:creationId xmlns:a16="http://schemas.microsoft.com/office/drawing/2014/main" id="{03E64384-0C94-C85C-3024-9909C5C2E2DA}"/>
              </a:ext>
            </a:extLst>
          </p:cNvPr>
          <p:cNvSpPr txBox="1"/>
          <p:nvPr/>
        </p:nvSpPr>
        <p:spPr>
          <a:xfrm>
            <a:off x="9399085" y="1089070"/>
            <a:ext cx="1162498" cy="400110"/>
          </a:xfrm>
          <a:prstGeom prst="rect">
            <a:avLst/>
          </a:prstGeom>
          <a:noFill/>
        </p:spPr>
        <p:txBody>
          <a:bodyPr wrap="none" rtlCol="0">
            <a:spAutoFit/>
          </a:bodyPr>
          <a:lstStyle/>
          <a:p>
            <a:r>
              <a:rPr lang="en-GB" sz="2000" dirty="0">
                <a:solidFill>
                  <a:srgbClr val="FF0000"/>
                </a:solidFill>
                <a:latin typeface="Ubuntu" charset="0"/>
                <a:ea typeface="Ubuntu" charset="0"/>
                <a:cs typeface="Ubuntu" charset="0"/>
              </a:rPr>
              <a:t>B</a:t>
            </a:r>
            <a:r>
              <a:rPr lang="en-GB" sz="2000" b="0" i="0" dirty="0">
                <a:solidFill>
                  <a:srgbClr val="FF0000"/>
                </a:solidFill>
                <a:latin typeface="Ubuntu" charset="0"/>
                <a:ea typeface="Ubuntu" charset="0"/>
                <a:cs typeface="Ubuntu" charset="0"/>
              </a:rPr>
              <a:t>arriers </a:t>
            </a:r>
          </a:p>
        </p:txBody>
      </p:sp>
      <p:graphicFrame>
        <p:nvGraphicFramePr>
          <p:cNvPr id="9" name="Diagram 8">
            <a:extLst>
              <a:ext uri="{FF2B5EF4-FFF2-40B4-BE49-F238E27FC236}">
                <a16:creationId xmlns:a16="http://schemas.microsoft.com/office/drawing/2014/main" id="{5E0A6E3E-E74D-C090-7F56-BC184DD5EF3C}"/>
              </a:ext>
            </a:extLst>
          </p:cNvPr>
          <p:cNvGraphicFramePr/>
          <p:nvPr>
            <p:extLst>
              <p:ext uri="{D42A27DB-BD31-4B8C-83A1-F6EECF244321}">
                <p14:modId xmlns:p14="http://schemas.microsoft.com/office/powerpoint/2010/main" val="2511128821"/>
              </p:ext>
            </p:extLst>
          </p:nvPr>
        </p:nvGraphicFramePr>
        <p:xfrm>
          <a:off x="3249755" y="1842154"/>
          <a:ext cx="510659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5" name="Rounded Rectangle 13">
            <a:extLst>
              <a:ext uri="{FF2B5EF4-FFF2-40B4-BE49-F238E27FC236}">
                <a16:creationId xmlns:a16="http://schemas.microsoft.com/office/drawing/2014/main" id="{C5AEC3CC-1DF0-7845-6832-21DBE6AF891C}"/>
              </a:ext>
            </a:extLst>
          </p:cNvPr>
          <p:cNvSpPr/>
          <p:nvPr/>
        </p:nvSpPr>
        <p:spPr>
          <a:xfrm>
            <a:off x="3129887" y="1601732"/>
            <a:ext cx="4536000" cy="2818071"/>
          </a:xfrm>
          <a:prstGeom prst="round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6" name="Down Arrow 11">
            <a:extLst>
              <a:ext uri="{FF2B5EF4-FFF2-40B4-BE49-F238E27FC236}">
                <a16:creationId xmlns:a16="http://schemas.microsoft.com/office/drawing/2014/main" id="{3CAB24AD-21B0-6046-6D1F-4B2B4B2AD0EE}"/>
              </a:ext>
            </a:extLst>
          </p:cNvPr>
          <p:cNvSpPr/>
          <p:nvPr/>
        </p:nvSpPr>
        <p:spPr>
          <a:xfrm>
            <a:off x="7794170" y="1379672"/>
            <a:ext cx="690462" cy="4574054"/>
          </a:xfrm>
          <a:prstGeom prst="downArrow">
            <a:avLst/>
          </a:prstGeom>
          <a:solidFill>
            <a:srgbClr val="203864"/>
          </a:solidFill>
          <a:ln>
            <a:solidFill>
              <a:srgbClr val="20386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BCAB2251-DF25-AE41-F28A-7E7C079AFAC0}"/>
              </a:ext>
            </a:extLst>
          </p:cNvPr>
          <p:cNvSpPr txBox="1"/>
          <p:nvPr/>
        </p:nvSpPr>
        <p:spPr>
          <a:xfrm>
            <a:off x="8424484" y="5523543"/>
            <a:ext cx="3738248" cy="461665"/>
          </a:xfrm>
          <a:prstGeom prst="rect">
            <a:avLst/>
          </a:prstGeom>
          <a:noFill/>
        </p:spPr>
        <p:txBody>
          <a:bodyPr wrap="square">
            <a:spAutoFit/>
          </a:bodyPr>
          <a:lstStyle/>
          <a:p>
            <a:pPr marL="171450" indent="-171450">
              <a:buFont typeface="Arial" panose="020B0604020202020204" pitchFamily="34" charset="0"/>
              <a:buChar char="•"/>
            </a:pPr>
            <a:r>
              <a:rPr lang="en-GB" sz="1200" b="1" i="1" dirty="0">
                <a:solidFill>
                  <a:srgbClr val="FF0000"/>
                </a:solidFill>
                <a:latin typeface="Arial"/>
                <a:cs typeface="Arial"/>
              </a:rPr>
              <a:t>If the scheme is straightforward, SUs would be more than happy to take part.</a:t>
            </a:r>
            <a:endParaRPr lang="en-GB" sz="1200" i="1" dirty="0">
              <a:solidFill>
                <a:srgbClr val="FF0000"/>
              </a:solidFill>
            </a:endParaRPr>
          </a:p>
        </p:txBody>
      </p:sp>
    </p:spTree>
    <p:extLst>
      <p:ext uri="{BB962C8B-B14F-4D97-AF65-F5344CB8AC3E}">
        <p14:creationId xmlns:p14="http://schemas.microsoft.com/office/powerpoint/2010/main" val="419332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900" decel="100000" fill="hold"/>
                                        <p:tgtEl>
                                          <p:spTgt spid="8"/>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900" decel="100000" fill="hold"/>
                                        <p:tgtEl>
                                          <p:spTgt spid="10"/>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900" decel="100000" fill="hold"/>
                                        <p:tgtEl>
                                          <p:spTgt spid="12"/>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900" decel="100000" fill="hold"/>
                                        <p:tgtEl>
                                          <p:spTgt spid="11"/>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P spid="12" grpId="0"/>
      <p:bldP spid="27" grpId="0"/>
    </p:bldLst>
  </p:timing>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CC52E5023918F4BB641CD4E90BD5128" ma:contentTypeVersion="13" ma:contentTypeDescription="Create a new document." ma:contentTypeScope="" ma:versionID="1e28e25d33a0d1d1479d8f9efde4f127">
  <xsd:schema xmlns:xsd="http://www.w3.org/2001/XMLSchema" xmlns:xs="http://www.w3.org/2001/XMLSchema" xmlns:p="http://schemas.microsoft.com/office/2006/metadata/properties" xmlns:ns2="8e49cd03-cf07-4fc4-8849-b95f95dc79b6" xmlns:ns3="3d88c8f2-4f66-4009-bd35-40b7b4dfb284" targetNamespace="http://schemas.microsoft.com/office/2006/metadata/properties" ma:root="true" ma:fieldsID="0c7de8a023748f0d573eb538d06007f4" ns2:_="" ns3:_="">
    <xsd:import namespace="8e49cd03-cf07-4fc4-8849-b95f95dc79b6"/>
    <xsd:import namespace="3d88c8f2-4f66-4009-bd35-40b7b4dfb28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e49cd03-cf07-4fc4-8849-b95f95dc79b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d88c8f2-4f66-4009-bd35-40b7b4dfb284"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c68cb0ac-ab8f-4e2a-901d-c940c442d6ca}" ma:internalName="TaxCatchAll" ma:showField="CatchAllData" ma:web="3d88c8f2-4f66-4009-bd35-40b7b4dfb28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e49cd03-cf07-4fc4-8849-b95f95dc79b6">
      <Terms xmlns="http://schemas.microsoft.com/office/infopath/2007/PartnerControls"/>
    </lcf76f155ced4ddcb4097134ff3c332f>
    <TaxCatchAll xmlns="3d88c8f2-4f66-4009-bd35-40b7b4dfb28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962D610-E842-4BAA-97EA-9BDBDD1155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e49cd03-cf07-4fc4-8849-b95f95dc79b6"/>
    <ds:schemaRef ds:uri="3d88c8f2-4f66-4009-bd35-40b7b4dfb2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6D4E481-015A-49A0-88F6-F421C63547D6}">
  <ds:schemaRefs>
    <ds:schemaRef ds:uri="http://schemas.microsoft.com/office/2006/documentManagement/types"/>
    <ds:schemaRef ds:uri="http://purl.org/dc/elements/1.1/"/>
    <ds:schemaRef ds:uri="http://schemas.microsoft.com/office/2006/metadata/properties"/>
    <ds:schemaRef ds:uri="http://purl.org/dc/dcmitype/"/>
    <ds:schemaRef ds:uri="http://schemas.openxmlformats.org/package/2006/metadata/core-properties"/>
    <ds:schemaRef ds:uri="8e49cd03-cf07-4fc4-8849-b95f95dc79b6"/>
    <ds:schemaRef ds:uri="http://schemas.microsoft.com/office/infopath/2007/PartnerControls"/>
    <ds:schemaRef ds:uri="3d88c8f2-4f66-4009-bd35-40b7b4dfb284"/>
    <ds:schemaRef ds:uri="http://www.w3.org/XML/1998/namespace"/>
    <ds:schemaRef ds:uri="http://purl.org/dc/terms/"/>
  </ds:schemaRefs>
</ds:datastoreItem>
</file>

<file path=customXml/itemProps3.xml><?xml version="1.0" encoding="utf-8"?>
<ds:datastoreItem xmlns:ds="http://schemas.openxmlformats.org/officeDocument/2006/customXml" ds:itemID="{38171E9E-1334-42D8-A629-300AAE518F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4096</TotalTime>
  <Words>1887</Words>
  <Application>Microsoft Office PowerPoint</Application>
  <PresentationFormat>Widescreen</PresentationFormat>
  <Paragraphs>229</Paragraphs>
  <Slides>15</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Courier New</vt:lpstr>
      <vt:lpstr>Ubuntu</vt:lpstr>
      <vt:lpstr>Ubuntu Light</vt:lpstr>
      <vt:lpstr>Verdana</vt:lpstr>
      <vt:lpstr>Wingdings</vt:lpstr>
      <vt:lpstr>Office Theme</vt:lpstr>
      <vt:lpstr>Behavioural Insights  Enablers and barriers to patients returning inhalers to the community pharmacy for safe disposal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Sian Evans (Public Health Wales - No. 2 Capital Quarter)</cp:lastModifiedBy>
  <cp:revision>128</cp:revision>
  <cp:lastPrinted>2018-02-28T08:37:13Z</cp:lastPrinted>
  <dcterms:created xsi:type="dcterms:W3CDTF">2017-10-31T10:35:26Z</dcterms:created>
  <dcterms:modified xsi:type="dcterms:W3CDTF">2024-06-18T15:40:39Z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0x010100DCC52E5023918F4BB641CD4E90BD5128</vt:lpwstr>
  </property>
  <property fmtid="{D5CDD505-2E9C-101B-9397-08002B2CF9AE}" pid="3" name="MediaServiceImageTags">
    <vt:lpwstr/>
  </property>
</Properties>
</file>