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3C21B07-2D25-457D-CA4B-9685BAE8F1E9}" name="Sian Evans (Public Health Wales - No. 2 Capital Quarter)" initials="SE" userId="S::Sian.Evans14@wales.nhs.uk::475bccbc-5ce5-4a1e-bb20-e63baa5a2044" providerId="AD"/>
  <p188:author id="{BFE57855-7586-4E5E-3BB6-1C0855B4B9C7}" name="Angharad Wooldridge (Public Health Wales - No. 2 Capital Quarter)" initials="AQ" userId="S::angharad.wooldridge@wales.nhs.uk::6a141fa5-9814-4292-9ac2-98e76599992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16268"/>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E12A58-0CC5-E862-FBC8-AF713A3A7465}" v="2" dt="2026-01-14T15:42:03.0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1350"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an Evans (Public Health Wales - No. 2 Capital Quarter)" userId="S::sian.evans14@wales.nhs.uk::475bccbc-5ce5-4a1e-bb20-e63baa5a2044" providerId="AD" clId="Web-{0CE12A58-0CC5-E862-FBC8-AF713A3A7465}"/>
    <pc:docChg chg="modSld">
      <pc:chgData name="Sian Evans (Public Health Wales - No. 2 Capital Quarter)" userId="S::sian.evans14@wales.nhs.uk::475bccbc-5ce5-4a1e-bb20-e63baa5a2044" providerId="AD" clId="Web-{0CE12A58-0CC5-E862-FBC8-AF713A3A7465}" dt="2026-01-14T15:42:03.053" v="1" actId="1076"/>
      <pc:docMkLst>
        <pc:docMk/>
      </pc:docMkLst>
      <pc:sldChg chg="addSp modSp">
        <pc:chgData name="Sian Evans (Public Health Wales - No. 2 Capital Quarter)" userId="S::sian.evans14@wales.nhs.uk::475bccbc-5ce5-4a1e-bb20-e63baa5a2044" providerId="AD" clId="Web-{0CE12A58-0CC5-E862-FBC8-AF713A3A7465}" dt="2026-01-14T15:42:03.053" v="1" actId="1076"/>
        <pc:sldMkLst>
          <pc:docMk/>
          <pc:sldMk cId="1010276274" sldId="264"/>
        </pc:sldMkLst>
        <pc:spChg chg="add mod">
          <ac:chgData name="Sian Evans (Public Health Wales - No. 2 Capital Quarter)" userId="S::sian.evans14@wales.nhs.uk::475bccbc-5ce5-4a1e-bb20-e63baa5a2044" providerId="AD" clId="Web-{0CE12A58-0CC5-E862-FBC8-AF713A3A7465}" dt="2026-01-14T15:42:03.053" v="1" actId="1076"/>
          <ac:spMkLst>
            <pc:docMk/>
            <pc:sldMk cId="1010276274" sldId="264"/>
            <ac:spMk id="6" creationId="{9DC870B1-EB71-1BA6-FB62-4AF888AFBFE2}"/>
          </ac:spMkLst>
        </pc:spChg>
      </pc:sldChg>
    </pc:docChg>
  </pc:docChgLst>
  <pc:docChgLst>
    <pc:chgData name="Sian Evans (Public Health Wales - No. 2 Capital Quarter)" userId="475bccbc-5ce5-4a1e-bb20-e63baa5a2044" providerId="ADAL" clId="{50E56616-96B3-438A-92C1-915EC1B2A1CE}"/>
    <pc:docChg chg="modSld">
      <pc:chgData name="Sian Evans (Public Health Wales - No. 2 Capital Quarter)" userId="475bccbc-5ce5-4a1e-bb20-e63baa5a2044" providerId="ADAL" clId="{50E56616-96B3-438A-92C1-915EC1B2A1CE}" dt="2026-01-14T15:47:46.125" v="179" actId="1076"/>
      <pc:docMkLst>
        <pc:docMk/>
      </pc:docMkLst>
      <pc:sldChg chg="modSp mod">
        <pc:chgData name="Sian Evans (Public Health Wales - No. 2 Capital Quarter)" userId="475bccbc-5ce5-4a1e-bb20-e63baa5a2044" providerId="ADAL" clId="{50E56616-96B3-438A-92C1-915EC1B2A1CE}" dt="2026-01-14T15:47:46.125" v="179" actId="1076"/>
        <pc:sldMkLst>
          <pc:docMk/>
          <pc:sldMk cId="1010276274" sldId="264"/>
        </pc:sldMkLst>
        <pc:spChg chg="mod">
          <ac:chgData name="Sian Evans (Public Health Wales - No. 2 Capital Quarter)" userId="475bccbc-5ce5-4a1e-bb20-e63baa5a2044" providerId="ADAL" clId="{50E56616-96B3-438A-92C1-915EC1B2A1CE}" dt="2026-01-14T15:47:46.125" v="179" actId="1076"/>
          <ac:spMkLst>
            <pc:docMk/>
            <pc:sldMk cId="1010276274" sldId="264"/>
            <ac:spMk id="13" creationId="{9E093A68-1377-67DA-08ED-ABA53748B778}"/>
          </ac:spMkLst>
        </pc:spChg>
        <pc:spChg chg="mod">
          <ac:chgData name="Sian Evans (Public Health Wales - No. 2 Capital Quarter)" userId="475bccbc-5ce5-4a1e-bb20-e63baa5a2044" providerId="ADAL" clId="{50E56616-96B3-438A-92C1-915EC1B2A1CE}" dt="2026-01-14T15:46:56.398" v="95" actId="1076"/>
          <ac:spMkLst>
            <pc:docMk/>
            <pc:sldMk cId="1010276274" sldId="264"/>
            <ac:spMk id="25" creationId="{67220F72-3A33-3CDF-A14E-8FD11723B2FD}"/>
          </ac:spMkLst>
        </pc:spChg>
        <pc:spChg chg="mod">
          <ac:chgData name="Sian Evans (Public Health Wales - No. 2 Capital Quarter)" userId="475bccbc-5ce5-4a1e-bb20-e63baa5a2044" providerId="ADAL" clId="{50E56616-96B3-438A-92C1-915EC1B2A1CE}" dt="2026-01-14T15:46:32.665" v="93" actId="20577"/>
          <ac:spMkLst>
            <pc:docMk/>
            <pc:sldMk cId="1010276274" sldId="264"/>
            <ac:spMk id="26" creationId="{9B64DB50-8F3B-E895-5935-7477A745FA36}"/>
          </ac:spMkLst>
        </pc:spChg>
        <pc:spChg chg="mod">
          <ac:chgData name="Sian Evans (Public Health Wales - No. 2 Capital Quarter)" userId="475bccbc-5ce5-4a1e-bb20-e63baa5a2044" providerId="ADAL" clId="{50E56616-96B3-438A-92C1-915EC1B2A1CE}" dt="2026-01-14T15:47:40.269" v="178" actId="14100"/>
          <ac:spMkLst>
            <pc:docMk/>
            <pc:sldMk cId="1010276274" sldId="264"/>
            <ac:spMk id="30" creationId="{24DB5903-C1A8-16AF-305C-D31F93CA5DD5}"/>
          </ac:spMkLst>
        </pc:spChg>
        <pc:picChg chg="mod">
          <ac:chgData name="Sian Evans (Public Health Wales - No. 2 Capital Quarter)" userId="475bccbc-5ce5-4a1e-bb20-e63baa5a2044" providerId="ADAL" clId="{50E56616-96B3-438A-92C1-915EC1B2A1CE}" dt="2026-01-14T15:46:25.034" v="91" actId="1076"/>
          <ac:picMkLst>
            <pc:docMk/>
            <pc:sldMk cId="1010276274" sldId="264"/>
            <ac:picMk id="11" creationId="{1CEC9878-A5A4-01BD-3357-8160FBBC19CB}"/>
          </ac:picMkLst>
        </pc:picChg>
        <pc:picChg chg="mod">
          <ac:chgData name="Sian Evans (Public Health Wales - No. 2 Capital Quarter)" userId="475bccbc-5ce5-4a1e-bb20-e63baa5a2044" providerId="ADAL" clId="{50E56616-96B3-438A-92C1-915EC1B2A1CE}" dt="2026-01-14T15:45:30.008" v="78" actId="1076"/>
          <ac:picMkLst>
            <pc:docMk/>
            <pc:sldMk cId="1010276274" sldId="264"/>
            <ac:picMk id="20" creationId="{A4AE99E0-5D28-2F96-3267-9F17EBF8934E}"/>
          </ac:picMkLst>
        </pc:picChg>
      </pc:sldChg>
    </pc:docChg>
  </pc:docChgLst>
  <pc:docChgLst>
    <pc:chgData name="Angharad Wooldridge (Public Health Wales - No. 2 Capital Quarter)" userId="6a141fa5-9814-4292-9ac2-98e765999924" providerId="ADAL" clId="{CF5A23BB-A3C2-44E2-B205-44E226430FBD}"/>
    <pc:docChg chg="undo custSel delSld modSld">
      <pc:chgData name="Angharad Wooldridge (Public Health Wales - No. 2 Capital Quarter)" userId="6a141fa5-9814-4292-9ac2-98e765999924" providerId="ADAL" clId="{CF5A23BB-A3C2-44E2-B205-44E226430FBD}" dt="2025-12-30T11:20:00.311" v="243" actId="2696"/>
      <pc:docMkLst>
        <pc:docMk/>
      </pc:docMkLst>
      <pc:sldChg chg="addSp delSp modSp mod">
        <pc:chgData name="Angharad Wooldridge (Public Health Wales - No. 2 Capital Quarter)" userId="6a141fa5-9814-4292-9ac2-98e765999924" providerId="ADAL" clId="{CF5A23BB-A3C2-44E2-B205-44E226430FBD}" dt="2025-12-30T11:19:52.513" v="242" actId="1076"/>
        <pc:sldMkLst>
          <pc:docMk/>
          <pc:sldMk cId="1010276274" sldId="264"/>
        </pc:sldMkLst>
        <pc:spChg chg="mod">
          <ac:chgData name="Angharad Wooldridge (Public Health Wales - No. 2 Capital Quarter)" userId="6a141fa5-9814-4292-9ac2-98e765999924" providerId="ADAL" clId="{CF5A23BB-A3C2-44E2-B205-44E226430FBD}" dt="2025-12-30T11:12:16.179" v="108" actId="14100"/>
          <ac:spMkLst>
            <pc:docMk/>
            <pc:sldMk cId="1010276274" sldId="264"/>
            <ac:spMk id="4" creationId="{5E5AEFCB-6918-0909-193A-C4B7A9A3438B}"/>
          </ac:spMkLst>
        </pc:spChg>
        <pc:spChg chg="mod">
          <ac:chgData name="Angharad Wooldridge (Public Health Wales - No. 2 Capital Quarter)" userId="6a141fa5-9814-4292-9ac2-98e765999924" providerId="ADAL" clId="{CF5A23BB-A3C2-44E2-B205-44E226430FBD}" dt="2025-12-30T11:15:43.231" v="208" actId="14100"/>
          <ac:spMkLst>
            <pc:docMk/>
            <pc:sldMk cId="1010276274" sldId="264"/>
            <ac:spMk id="5" creationId="{BD15A07D-27E3-1BF0-6DBE-AB29AA58869E}"/>
          </ac:spMkLst>
        </pc:spChg>
        <pc:spChg chg="mod">
          <ac:chgData name="Angharad Wooldridge (Public Health Wales - No. 2 Capital Quarter)" userId="6a141fa5-9814-4292-9ac2-98e765999924" providerId="ADAL" clId="{CF5A23BB-A3C2-44E2-B205-44E226430FBD}" dt="2025-12-30T11:12:11.907" v="107" actId="1035"/>
          <ac:spMkLst>
            <pc:docMk/>
            <pc:sldMk cId="1010276274" sldId="264"/>
            <ac:spMk id="12" creationId="{1562A412-A7CF-4B73-5AC7-5A19EC3B326A}"/>
          </ac:spMkLst>
        </pc:spChg>
        <pc:spChg chg="add mod">
          <ac:chgData name="Angharad Wooldridge (Public Health Wales - No. 2 Capital Quarter)" userId="6a141fa5-9814-4292-9ac2-98e765999924" providerId="ADAL" clId="{CF5A23BB-A3C2-44E2-B205-44E226430FBD}" dt="2025-12-30T11:19:41.206" v="240" actId="120"/>
          <ac:spMkLst>
            <pc:docMk/>
            <pc:sldMk cId="1010276274" sldId="264"/>
            <ac:spMk id="13" creationId="{9E093A68-1377-67DA-08ED-ABA53748B778}"/>
          </ac:spMkLst>
        </pc:spChg>
        <pc:spChg chg="mod">
          <ac:chgData name="Angharad Wooldridge (Public Health Wales - No. 2 Capital Quarter)" userId="6a141fa5-9814-4292-9ac2-98e765999924" providerId="ADAL" clId="{CF5A23BB-A3C2-44E2-B205-44E226430FBD}" dt="2025-12-30T11:12:26.673" v="124" actId="14100"/>
          <ac:spMkLst>
            <pc:docMk/>
            <pc:sldMk cId="1010276274" sldId="264"/>
            <ac:spMk id="14" creationId="{2686DB4E-E008-8B93-6A33-7B2B7FB526EB}"/>
          </ac:spMkLst>
        </pc:spChg>
        <pc:spChg chg="mod">
          <ac:chgData name="Angharad Wooldridge (Public Health Wales - No. 2 Capital Quarter)" userId="6a141fa5-9814-4292-9ac2-98e765999924" providerId="ADAL" clId="{CF5A23BB-A3C2-44E2-B205-44E226430FBD}" dt="2025-12-30T11:19:52.513" v="242" actId="1076"/>
          <ac:spMkLst>
            <pc:docMk/>
            <pc:sldMk cId="1010276274" sldId="264"/>
            <ac:spMk id="25" creationId="{67220F72-3A33-3CDF-A14E-8FD11723B2FD}"/>
          </ac:spMkLst>
        </pc:spChg>
        <pc:spChg chg="mod">
          <ac:chgData name="Angharad Wooldridge (Public Health Wales - No. 2 Capital Quarter)" userId="6a141fa5-9814-4292-9ac2-98e765999924" providerId="ADAL" clId="{CF5A23BB-A3C2-44E2-B205-44E226430FBD}" dt="2025-12-30T11:14:39.684" v="159" actId="20577"/>
          <ac:spMkLst>
            <pc:docMk/>
            <pc:sldMk cId="1010276274" sldId="264"/>
            <ac:spMk id="26" creationId="{9B64DB50-8F3B-E895-5935-7477A745FA36}"/>
          </ac:spMkLst>
        </pc:spChg>
        <pc:spChg chg="mod">
          <ac:chgData name="Angharad Wooldridge (Public Health Wales - No. 2 Capital Quarter)" userId="6a141fa5-9814-4292-9ac2-98e765999924" providerId="ADAL" clId="{CF5A23BB-A3C2-44E2-B205-44E226430FBD}" dt="2025-12-30T11:19:03.218" v="234" actId="1076"/>
          <ac:spMkLst>
            <pc:docMk/>
            <pc:sldMk cId="1010276274" sldId="264"/>
            <ac:spMk id="30" creationId="{24DB5903-C1A8-16AF-305C-D31F93CA5DD5}"/>
          </ac:spMkLst>
        </pc:spChg>
        <pc:picChg chg="mod">
          <ac:chgData name="Angharad Wooldridge (Public Health Wales - No. 2 Capital Quarter)" userId="6a141fa5-9814-4292-9ac2-98e765999924" providerId="ADAL" clId="{CF5A23BB-A3C2-44E2-B205-44E226430FBD}" dt="2025-12-30T11:12:01.817" v="76" actId="14100"/>
          <ac:picMkLst>
            <pc:docMk/>
            <pc:sldMk cId="1010276274" sldId="264"/>
            <ac:picMk id="2" creationId="{4091377F-8146-8F1D-60EA-A86C2FB2943E}"/>
          </ac:picMkLst>
        </pc:picChg>
        <pc:picChg chg="mod">
          <ac:chgData name="Angharad Wooldridge (Public Health Wales - No. 2 Capital Quarter)" userId="6a141fa5-9814-4292-9ac2-98e765999924" providerId="ADAL" clId="{CF5A23BB-A3C2-44E2-B205-44E226430FBD}" dt="2025-12-30T11:14:47.771" v="160" actId="1076"/>
          <ac:picMkLst>
            <pc:docMk/>
            <pc:sldMk cId="1010276274" sldId="264"/>
            <ac:picMk id="3" creationId="{82992B0E-0D4C-7087-37E9-97A7059F20E5}"/>
          </ac:picMkLst>
        </pc:picChg>
        <pc:picChg chg="mod">
          <ac:chgData name="Angharad Wooldridge (Public Health Wales - No. 2 Capital Quarter)" userId="6a141fa5-9814-4292-9ac2-98e765999924" providerId="ADAL" clId="{CF5A23BB-A3C2-44E2-B205-44E226430FBD}" dt="2025-12-30T11:11:48.375" v="61" actId="14100"/>
          <ac:picMkLst>
            <pc:docMk/>
            <pc:sldMk cId="1010276274" sldId="264"/>
            <ac:picMk id="10" creationId="{BC86FE40-1228-90FB-5533-83EA8FAC8843}"/>
          </ac:picMkLst>
        </pc:picChg>
        <pc:picChg chg="add mod modCrop">
          <ac:chgData name="Angharad Wooldridge (Public Health Wales - No. 2 Capital Quarter)" userId="6a141fa5-9814-4292-9ac2-98e765999924" providerId="ADAL" clId="{CF5A23BB-A3C2-44E2-B205-44E226430FBD}" dt="2025-12-30T11:19:47.611" v="241" actId="1076"/>
          <ac:picMkLst>
            <pc:docMk/>
            <pc:sldMk cId="1010276274" sldId="264"/>
            <ac:picMk id="11" creationId="{1CEC9878-A5A4-01BD-3357-8160FBBC19CB}"/>
          </ac:picMkLst>
        </pc:picChg>
        <pc:picChg chg="add mod">
          <ac:chgData name="Angharad Wooldridge (Public Health Wales - No. 2 Capital Quarter)" userId="6a141fa5-9814-4292-9ac2-98e765999924" providerId="ADAL" clId="{CF5A23BB-A3C2-44E2-B205-44E226430FBD}" dt="2025-12-30T11:18:39.330" v="231" actId="1076"/>
          <ac:picMkLst>
            <pc:docMk/>
            <pc:sldMk cId="1010276274" sldId="264"/>
            <ac:picMk id="20" creationId="{A4AE99E0-5D28-2F96-3267-9F17EBF8934E}"/>
          </ac:picMkLst>
        </pc:picChg>
        <pc:cxnChg chg="mod">
          <ac:chgData name="Angharad Wooldridge (Public Health Wales - No. 2 Capital Quarter)" userId="6a141fa5-9814-4292-9ac2-98e765999924" providerId="ADAL" clId="{CF5A23BB-A3C2-44E2-B205-44E226430FBD}" dt="2025-12-30T11:12:07.777" v="91" actId="1035"/>
          <ac:cxnSpMkLst>
            <pc:docMk/>
            <pc:sldMk cId="1010276274" sldId="264"/>
            <ac:cxnSpMk id="7" creationId="{DE744CE2-D174-91C5-6406-DD9E2E464FF2}"/>
          </ac:cxnSpMkLst>
        </pc:cxnChg>
        <pc:cxnChg chg="mod">
          <ac:chgData name="Angharad Wooldridge (Public Health Wales - No. 2 Capital Quarter)" userId="6a141fa5-9814-4292-9ac2-98e765999924" providerId="ADAL" clId="{CF5A23BB-A3C2-44E2-B205-44E226430FBD}" dt="2025-12-30T11:12:20.233" v="122" actId="1035"/>
          <ac:cxnSpMkLst>
            <pc:docMk/>
            <pc:sldMk cId="1010276274" sldId="264"/>
            <ac:cxnSpMk id="8" creationId="{4CFB051D-75D8-06F6-C14F-888CF7CFFE55}"/>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E2625-AF11-CA8E-C2B3-2F03F99246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D5F534-E0B5-2BB5-8797-E8B98985D7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4AAA25E-2BA8-2B63-2231-32B85AAABA1C}"/>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662FBC66-09B5-F2F9-CE5D-3344ADB00C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B977BB-CBF4-8E08-C67B-4CDDC6DFB23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24294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2FD10-38B7-9078-C8CD-28C5D8E63A5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75EA97-6031-EF99-FD7B-7B4B58E8E0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EB8A67-21DF-0A68-5210-B21674125B41}"/>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973DDA90-9A01-054A-E7D5-C7CBFB58C9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FD6BB8-AB92-A4AD-8ECD-41079DFB3DC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493098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D4DC9D-BDB5-FB7A-DB9A-D9506AC667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E78441-4804-8AB3-5B03-3AFBEA488D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E575AD-27DF-065A-68AF-ECFB89E212E0}"/>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6329E171-3D75-D511-E691-CE411F8282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D6F2196-C2E4-D056-BFF3-563D05FF7258}"/>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139560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FA1C3-B4A4-8416-7AB2-7498BDFDE4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F2CDC2-D0FD-EB14-0E0D-23FAEE66FA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1A1501-8361-E8FD-F3E0-E4ADCDBA420B}"/>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E474D021-23E2-B526-CA96-E33A5A807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D5CC78-0793-51D5-7231-84198261DEFA}"/>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9469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BCA9-F01F-BC8A-9126-028045FC43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1A12AE-170B-03A8-DED8-5298A0D4C7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BDA46-776B-3C3C-5FB5-E1A368217253}"/>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4CC626EE-2DEA-DA6F-ABB5-DFB7D8E4BB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B4A6-29BC-A4D9-697E-21A2802F7550}"/>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30681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24BB5-70DA-EA52-1942-BBEFDE305A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15A312-E9DB-9A12-CD5E-A49E0A8EBD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213AE67-FB82-D42C-78C6-A6347607C0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870CE0-8C66-12CE-1272-602DDDD53789}"/>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55324583-AC5C-8157-3798-1A5986BF1B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85A4BC-BB04-08D7-72EF-B2F71D0B98E2}"/>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1433818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38282-5E41-038F-35E5-4C4EBC724E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50AF8E-7F4A-C48C-5C7D-23C2E33BA3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49DF41-345F-BAE7-9F6F-BF2EA5D2FE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970405-8CA1-DC48-D87A-52B2B5B41E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C12E98-60CB-754C-8AA2-A02927A58B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15947B4-BC5B-A91C-9E9F-E48F1DDC01C7}"/>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8" name="Footer Placeholder 7">
            <a:extLst>
              <a:ext uri="{FF2B5EF4-FFF2-40B4-BE49-F238E27FC236}">
                <a16:creationId xmlns:a16="http://schemas.microsoft.com/office/drawing/2014/main" id="{31D56762-3DF4-0F8A-21B5-6E7C596D723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AF932F8-A0B4-8E32-F231-EB5A7CD12334}"/>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77823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4B07-341D-112B-DC03-26F0B877CB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D322BA-25A6-1127-780B-8FB0CF342F64}"/>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4" name="Footer Placeholder 3">
            <a:extLst>
              <a:ext uri="{FF2B5EF4-FFF2-40B4-BE49-F238E27FC236}">
                <a16:creationId xmlns:a16="http://schemas.microsoft.com/office/drawing/2014/main" id="{8842E20F-16C8-7F35-1D10-1AB5B92A054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07BBD89-EC55-0EE8-4FAF-75D8124DFF55}"/>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55643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B1B759-00CF-FED3-ADCE-9DDF276F919A}"/>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3" name="Footer Placeholder 2">
            <a:extLst>
              <a:ext uri="{FF2B5EF4-FFF2-40B4-BE49-F238E27FC236}">
                <a16:creationId xmlns:a16="http://schemas.microsoft.com/office/drawing/2014/main" id="{F3F68179-EEF1-DFFE-F375-99223798A4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406FADB-A10A-1DFE-F387-D0AB9DF032DF}"/>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912389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FC2B9-9E72-10A4-5A4A-F2DB3F8FF4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05DD6BE-57AE-C4F5-146D-652792C306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14FA6E-C9CB-5DA3-E76C-AB0F8E2EB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FA7CA8-D08A-8096-EB8C-A0B86D5B70B9}"/>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2586E2A6-7660-BCC7-C8A2-E024D1A5A5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74C871-C84D-154A-57F2-9EF9756F367E}"/>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3417096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4DEA-4126-11FB-9695-DE45280D73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65ADFC-7C51-6DAC-EAED-A5C4F2234B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A57CDA6-D300-96AF-A447-AAD613AC9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A43B8C-158D-A4D3-610B-D6E55F201054}"/>
              </a:ext>
            </a:extLst>
          </p:cNvPr>
          <p:cNvSpPr>
            <a:spLocks noGrp="1"/>
          </p:cNvSpPr>
          <p:nvPr>
            <p:ph type="dt" sz="half" idx="10"/>
          </p:nvPr>
        </p:nvSpPr>
        <p:spPr/>
        <p:txBody>
          <a:bodyPr/>
          <a:lstStyle/>
          <a:p>
            <a:fld id="{2436E3C0-9B71-4CED-B466-04E07C66C6C4}" type="datetimeFigureOut">
              <a:rPr lang="en-GB" smtClean="0"/>
              <a:t>14/01/2026</a:t>
            </a:fld>
            <a:endParaRPr lang="en-GB"/>
          </a:p>
        </p:txBody>
      </p:sp>
      <p:sp>
        <p:nvSpPr>
          <p:cNvPr id="6" name="Footer Placeholder 5">
            <a:extLst>
              <a:ext uri="{FF2B5EF4-FFF2-40B4-BE49-F238E27FC236}">
                <a16:creationId xmlns:a16="http://schemas.microsoft.com/office/drawing/2014/main" id="{85F05160-EE95-B4E8-DCFC-0D98A0D956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2E76487-2F21-5512-C6FA-643C0848F776}"/>
              </a:ext>
            </a:extLst>
          </p:cNvPr>
          <p:cNvSpPr>
            <a:spLocks noGrp="1"/>
          </p:cNvSpPr>
          <p:nvPr>
            <p:ph type="sldNum" sz="quarter" idx="12"/>
          </p:nvPr>
        </p:nvSpPr>
        <p:spPr/>
        <p:txBody>
          <a:bodyPr/>
          <a:lstStyle/>
          <a:p>
            <a:fld id="{0D498761-72AB-42B5-92B5-A8C06B3A7A15}" type="slidenum">
              <a:rPr lang="en-GB" smtClean="0"/>
              <a:t>‹#›</a:t>
            </a:fld>
            <a:endParaRPr lang="en-GB"/>
          </a:p>
        </p:txBody>
      </p:sp>
    </p:spTree>
    <p:extLst>
      <p:ext uri="{BB962C8B-B14F-4D97-AF65-F5344CB8AC3E}">
        <p14:creationId xmlns:p14="http://schemas.microsoft.com/office/powerpoint/2010/main" val="2501839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6CC094-100A-D55C-82BB-3C6E1294F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B08200-55C8-FF61-85F3-DF7FE722C8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097048-FD42-6933-178E-CD54CEA4EA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436E3C0-9B71-4CED-B466-04E07C66C6C4}" type="datetimeFigureOut">
              <a:rPr lang="en-GB" smtClean="0"/>
              <a:t>14/01/2026</a:t>
            </a:fld>
            <a:endParaRPr lang="en-GB"/>
          </a:p>
        </p:txBody>
      </p:sp>
      <p:sp>
        <p:nvSpPr>
          <p:cNvPr id="5" name="Footer Placeholder 4">
            <a:extLst>
              <a:ext uri="{FF2B5EF4-FFF2-40B4-BE49-F238E27FC236}">
                <a16:creationId xmlns:a16="http://schemas.microsoft.com/office/drawing/2014/main" id="{BE1E18EB-2C03-FDAA-B12B-A435C259B1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2862D40-3140-0E11-8507-8FF20A91F5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D498761-72AB-42B5-92B5-A8C06B3A7A15}" type="slidenum">
              <a:rPr lang="en-GB" smtClean="0"/>
              <a:t>‹#›</a:t>
            </a:fld>
            <a:endParaRPr lang="en-GB"/>
          </a:p>
        </p:txBody>
      </p:sp>
    </p:spTree>
    <p:extLst>
      <p:ext uri="{BB962C8B-B14F-4D97-AF65-F5344CB8AC3E}">
        <p14:creationId xmlns:p14="http://schemas.microsoft.com/office/powerpoint/2010/main" val="233397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primarycareone.nhs.wales/topics/greener-primary-care/greener-primary-care-wales-2022-yearboo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C86FE40-1228-90FB-5533-83EA8FAC8843}"/>
              </a:ext>
            </a:extLst>
          </p:cNvPr>
          <p:cNvPicPr>
            <a:picLocks noChangeAspect="1"/>
          </p:cNvPicPr>
          <p:nvPr/>
        </p:nvPicPr>
        <p:blipFill>
          <a:blip r:embed="rId2"/>
          <a:srcRect t="9547" b="1"/>
          <a:stretch/>
        </p:blipFill>
        <p:spPr>
          <a:xfrm>
            <a:off x="-4483" y="6346480"/>
            <a:ext cx="12209930" cy="544991"/>
          </a:xfrm>
          <a:prstGeom prst="rect">
            <a:avLst/>
          </a:prstGeom>
          <a:solidFill>
            <a:srgbClr val="016268"/>
          </a:solidFill>
        </p:spPr>
      </p:pic>
      <p:pic>
        <p:nvPicPr>
          <p:cNvPr id="2" name="Image 703">
            <a:extLst>
              <a:ext uri="{FF2B5EF4-FFF2-40B4-BE49-F238E27FC236}">
                <a16:creationId xmlns:a16="http://schemas.microsoft.com/office/drawing/2014/main" id="{4091377F-8146-8F1D-60EA-A86C2FB2943E}"/>
              </a:ext>
            </a:extLst>
          </p:cNvPr>
          <p:cNvPicPr/>
          <p:nvPr/>
        </p:nvPicPr>
        <p:blipFill rotWithShape="1">
          <a:blip r:embed="rId3" cstate="print"/>
          <a:srcRect l="734" t="-586" r="181" b="93690"/>
          <a:stretch/>
        </p:blipFill>
        <p:spPr>
          <a:xfrm>
            <a:off x="-3660" y="-55043"/>
            <a:ext cx="12213590" cy="589980"/>
          </a:xfrm>
          <a:prstGeom prst="rect">
            <a:avLst/>
          </a:prstGeom>
          <a:noFill/>
          <a:ln w="25400">
            <a:noFill/>
          </a:ln>
        </p:spPr>
      </p:pic>
      <p:sp>
        <p:nvSpPr>
          <p:cNvPr id="4" name="TextBox 3">
            <a:extLst>
              <a:ext uri="{FF2B5EF4-FFF2-40B4-BE49-F238E27FC236}">
                <a16:creationId xmlns:a16="http://schemas.microsoft.com/office/drawing/2014/main" id="{5E5AEFCB-6918-0909-193A-C4B7A9A3438B}"/>
              </a:ext>
            </a:extLst>
          </p:cNvPr>
          <p:cNvSpPr txBox="1"/>
          <p:nvPr/>
        </p:nvSpPr>
        <p:spPr>
          <a:xfrm>
            <a:off x="63250" y="227159"/>
            <a:ext cx="12048068" cy="307777"/>
          </a:xfrm>
          <a:prstGeom prst="rect">
            <a:avLst/>
          </a:prstGeom>
          <a:noFill/>
        </p:spPr>
        <p:txBody>
          <a:bodyPr wrap="square" lIns="91440" tIns="45720" rIns="91440" bIns="45720" anchor="t">
            <a:spAutoFit/>
          </a:bodyPr>
          <a:lstStyle/>
          <a:p>
            <a:r>
              <a:rPr kumimoji="0" lang="en-GB" altLang="en-US" sz="1400" b="0" i="0" u="none" strike="noStrike" cap="none" normalizeH="0" baseline="0" dirty="0">
                <a:ln>
                  <a:noFill/>
                </a:ln>
                <a:solidFill>
                  <a:srgbClr val="016268"/>
                </a:solidFill>
                <a:effectLst/>
                <a:latin typeface="Calibri"/>
                <a:ea typeface="Calibri"/>
                <a:cs typeface="Calibri"/>
              </a:rPr>
              <a:t>Greener Primary Care Wales</a:t>
            </a:r>
            <a:r>
              <a:rPr lang="en-GB" altLang="en-US" sz="1400" dirty="0">
                <a:solidFill>
                  <a:srgbClr val="FF0000"/>
                </a:solidFill>
                <a:latin typeface="Calibri"/>
                <a:ea typeface="Calibri"/>
                <a:cs typeface="Calibri"/>
              </a:rPr>
              <a:t>                                                                                                                                                                                 </a:t>
            </a:r>
            <a:r>
              <a:rPr kumimoji="0" lang="en-GB" altLang="en-US" sz="1400" b="1" i="0" u="none" strike="noStrike" cap="none" normalizeH="0" baseline="0" dirty="0">
                <a:ln>
                  <a:noFill/>
                </a:ln>
                <a:solidFill>
                  <a:srgbClr val="016268"/>
                </a:solidFill>
                <a:effectLst/>
                <a:latin typeface="Calibri"/>
                <a:ea typeface="Calibri"/>
                <a:cs typeface="Calibri"/>
              </a:rPr>
              <a:t>Case Study</a:t>
            </a:r>
            <a:r>
              <a:rPr kumimoji="0" lang="en-GB" altLang="en-US" sz="1200" b="1" i="0" u="none" strike="noStrike" cap="none" normalizeH="0" baseline="0" dirty="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rPr>
              <a:t>: </a:t>
            </a:r>
            <a:r>
              <a:rPr lang="en-GB" sz="1400" dirty="0">
                <a:solidFill>
                  <a:srgbClr val="016268"/>
                </a:solidFill>
                <a:latin typeface="Calibri" panose="020F0502020204030204" pitchFamily="34" charset="0"/>
                <a:ea typeface="Calibri" panose="020F0502020204030204" pitchFamily="34" charset="0"/>
                <a:cs typeface="Calibri" panose="020F0502020204030204" pitchFamily="34" charset="0"/>
              </a:rPr>
              <a:t>PRIMARY CARE DENTISTS</a:t>
            </a:r>
          </a:p>
        </p:txBody>
      </p:sp>
      <p:cxnSp>
        <p:nvCxnSpPr>
          <p:cNvPr id="7" name="Straight Connector 6">
            <a:extLst>
              <a:ext uri="{FF2B5EF4-FFF2-40B4-BE49-F238E27FC236}">
                <a16:creationId xmlns:a16="http://schemas.microsoft.com/office/drawing/2014/main" id="{DE744CE2-D174-91C5-6406-DD9E2E464FF2}"/>
              </a:ext>
            </a:extLst>
          </p:cNvPr>
          <p:cNvCxnSpPr/>
          <p:nvPr/>
        </p:nvCxnSpPr>
        <p:spPr>
          <a:xfrm>
            <a:off x="-4483" y="556546"/>
            <a:ext cx="1220993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4CFB051D-75D8-06F6-C14F-888CF7CFFE55}"/>
              </a:ext>
            </a:extLst>
          </p:cNvPr>
          <p:cNvCxnSpPr/>
          <p:nvPr/>
        </p:nvCxnSpPr>
        <p:spPr>
          <a:xfrm>
            <a:off x="0" y="990111"/>
            <a:ext cx="1220993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562A412-A7CF-4B73-5AC7-5A19EC3B326A}"/>
              </a:ext>
            </a:extLst>
          </p:cNvPr>
          <p:cNvSpPr txBox="1"/>
          <p:nvPr/>
        </p:nvSpPr>
        <p:spPr>
          <a:xfrm>
            <a:off x="63250" y="623484"/>
            <a:ext cx="6109446" cy="4001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sz="2000" dirty="0">
                <a:solidFill>
                  <a:srgbClr val="016268"/>
                </a:solidFill>
                <a:latin typeface="Calibri" panose="020F0502020204030204" pitchFamily="34" charset="0"/>
                <a:ea typeface="Calibri" panose="020F0502020204030204" pitchFamily="34" charset="0"/>
                <a:cs typeface="Calibri" panose="020F0502020204030204" pitchFamily="34" charset="0"/>
              </a:rPr>
              <a:t>Talbot Road Dental Practice, Port Talbot</a:t>
            </a:r>
            <a:endParaRPr kumimoji="0" lang="en-GB" altLang="en-US" sz="2000" b="0" i="0" u="none" strike="noStrike" cap="none" normalizeH="0" baseline="0" dirty="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7" name="Image 22">
            <a:extLst>
              <a:ext uri="{FF2B5EF4-FFF2-40B4-BE49-F238E27FC236}">
                <a16:creationId xmlns:a16="http://schemas.microsoft.com/office/drawing/2014/main" id="{3FB2C705-5A90-4964-85D6-4CE2CF557D1D}"/>
              </a:ext>
            </a:extLst>
          </p:cNvPr>
          <p:cNvPicPr>
            <a:picLocks/>
          </p:cNvPicPr>
          <p:nvPr/>
        </p:nvPicPr>
        <p:blipFill>
          <a:blip r:embed="rId4" cstate="print"/>
          <a:stretch>
            <a:fillRect/>
          </a:stretch>
        </p:blipFill>
        <p:spPr>
          <a:xfrm>
            <a:off x="55745" y="6410885"/>
            <a:ext cx="1000125" cy="381000"/>
          </a:xfrm>
          <a:prstGeom prst="rect">
            <a:avLst/>
          </a:prstGeom>
          <a:solidFill>
            <a:schemeClr val="bg1"/>
          </a:solidFill>
        </p:spPr>
      </p:pic>
      <p:pic>
        <p:nvPicPr>
          <p:cNvPr id="18" name="Picture 17" descr="Public Health Wales - The National Joint Registry">
            <a:extLst>
              <a:ext uri="{FF2B5EF4-FFF2-40B4-BE49-F238E27FC236}">
                <a16:creationId xmlns:a16="http://schemas.microsoft.com/office/drawing/2014/main" id="{2971BCA5-F33B-5484-B634-5AE5C4001C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155" t="21132" r="16633" b="18287"/>
          <a:stretch/>
        </p:blipFill>
        <p:spPr bwMode="auto">
          <a:xfrm>
            <a:off x="10953190" y="6393033"/>
            <a:ext cx="1171575" cy="409575"/>
          </a:xfrm>
          <a:prstGeom prst="rect">
            <a:avLst/>
          </a:prstGeom>
          <a:noFill/>
          <a:ln>
            <a:noFill/>
          </a:ln>
          <a:extLst>
            <a:ext uri="{53640926-AAD7-44D8-BBD7-CCE9431645EC}">
              <a14:shadowObscured xmlns:a14="http://schemas.microsoft.com/office/drawing/2010/main"/>
            </a:ext>
          </a:extLst>
        </p:spPr>
      </p:pic>
      <p:sp>
        <p:nvSpPr>
          <p:cNvPr id="5" name="Graphic 763">
            <a:extLst>
              <a:ext uri="{FF2B5EF4-FFF2-40B4-BE49-F238E27FC236}">
                <a16:creationId xmlns:a16="http://schemas.microsoft.com/office/drawing/2014/main" id="{BD15A07D-27E3-1BF0-6DBE-AB29AA58869E}"/>
              </a:ext>
            </a:extLst>
          </p:cNvPr>
          <p:cNvSpPr/>
          <p:nvPr/>
        </p:nvSpPr>
        <p:spPr>
          <a:xfrm>
            <a:off x="9370757" y="1011721"/>
            <a:ext cx="2816760" cy="5334760"/>
          </a:xfrm>
          <a:custGeom>
            <a:avLst/>
            <a:gdLst/>
            <a:ahLst/>
            <a:cxnLst/>
            <a:rect l="l" t="t" r="r" b="b"/>
            <a:pathLst>
              <a:path w="3856354" h="9290050">
                <a:moveTo>
                  <a:pt x="3856190" y="0"/>
                </a:moveTo>
                <a:lnTo>
                  <a:pt x="0" y="0"/>
                </a:lnTo>
                <a:lnTo>
                  <a:pt x="0" y="9289592"/>
                </a:lnTo>
                <a:lnTo>
                  <a:pt x="3856190" y="9289592"/>
                </a:lnTo>
                <a:lnTo>
                  <a:pt x="3856190" y="0"/>
                </a:lnTo>
                <a:close/>
              </a:path>
            </a:pathLst>
          </a:custGeom>
          <a:solidFill>
            <a:srgbClr val="E9F8E4"/>
          </a:solidFill>
          <a:ln>
            <a:noFill/>
          </a:ln>
        </p:spPr>
        <p:txBody>
          <a:bodyPr wrap="square" lIns="0" tIns="0" rIns="0" bIns="0" rtlCol="0">
            <a:prstTxWarp prst="textNoShape">
              <a:avLst/>
            </a:prstTxWarp>
            <a:noAutofit/>
          </a:bodyPr>
          <a:lstStyle/>
          <a:p>
            <a:endParaRPr lang="en-GB"/>
          </a:p>
        </p:txBody>
      </p:sp>
      <p:sp>
        <p:nvSpPr>
          <p:cNvPr id="14" name="Text Box 2">
            <a:extLst>
              <a:ext uri="{FF2B5EF4-FFF2-40B4-BE49-F238E27FC236}">
                <a16:creationId xmlns:a16="http://schemas.microsoft.com/office/drawing/2014/main" id="{2686DB4E-E008-8B93-6A33-7B2B7FB526EB}"/>
              </a:ext>
            </a:extLst>
          </p:cNvPr>
          <p:cNvSpPr txBox="1">
            <a:spLocks noChangeArrowheads="1"/>
          </p:cNvSpPr>
          <p:nvPr/>
        </p:nvSpPr>
        <p:spPr bwMode="auto">
          <a:xfrm>
            <a:off x="63322" y="1087999"/>
            <a:ext cx="4600606" cy="50166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16268"/>
                </a:solidFill>
                <a:effectLst/>
                <a:latin typeface="Calibri"/>
                <a:ea typeface="Aptos" panose="020B0004020202020204" pitchFamily="34" charset="0"/>
                <a:cs typeface="Calibri"/>
              </a:rPr>
              <a:t>WHAT WE DID</a:t>
            </a:r>
            <a:endParaRPr kumimoji="0" lang="en-US" altLang="en-US" sz="1200" b="1" i="0" u="none" strike="noStrike" cap="none" normalizeH="0" baseline="0" dirty="0">
              <a:ln>
                <a:noFill/>
              </a:ln>
              <a:solidFill>
                <a:srgbClr val="016268"/>
              </a:solidFill>
              <a:effectLst/>
              <a:latin typeface="Calibri"/>
              <a:ea typeface="Aptos" panose="020B0004020202020204" pitchFamily="34" charset="0"/>
              <a:cs typeface="Calibri"/>
            </a:endParaRPr>
          </a:p>
          <a:p>
            <a:pPr lvl="0"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We wanted to create a green space where our team can go to relax at lunchtime, or just step out for a quick ‘mask-free’ break. Our practice is on an urban street, however despite this we felt we had some space to better utilise. We wanted to use the gravel rear garden that the owners used for parking to create a garden to help insects and birds thrive and to be enjoyed by staff. The design had to allow space to park two cars</a:t>
            </a:r>
            <a:r>
              <a:rPr lang="en-GB" sz="1200" dirty="0">
                <a:solidFill>
                  <a:srgbClr val="016268"/>
                </a:solidFill>
                <a:latin typeface="Calibri" panose="020F0502020204030204" pitchFamily="34" charset="0"/>
                <a:ea typeface="Calibri" panose="020F0502020204030204" pitchFamily="34" charset="0"/>
                <a:cs typeface="Calibri" panose="020F0502020204030204" pitchFamily="34" charset="0"/>
              </a:rPr>
              <a:t>.</a:t>
            </a:r>
          </a:p>
          <a:p>
            <a:pPr lvl="0" algn="just" eaLnBrk="0" fontAlgn="base" hangingPunct="0">
              <a:spcBef>
                <a:spcPct val="0"/>
              </a:spcBef>
              <a:spcAft>
                <a:spcPct val="0"/>
              </a:spcAft>
            </a:pPr>
            <a:endParaRPr lang="en-GB" sz="12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r>
              <a:rPr lang="en-GB" sz="1400" b="1" dirty="0">
                <a:solidFill>
                  <a:srgbClr val="016268"/>
                </a:solidFill>
                <a:latin typeface="Calibri" panose="020F0502020204030204" pitchFamily="34" charset="0"/>
                <a:ea typeface="Calibri" panose="020F0502020204030204" pitchFamily="34" charset="0"/>
                <a:cs typeface="Calibri" panose="020F0502020204030204" pitchFamily="34" charset="0"/>
              </a:rPr>
              <a:t>HOW WE DID THIS </a:t>
            </a:r>
          </a:p>
          <a:p>
            <a:pPr lvl="0"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Our first step was to construct a gate at the rear of the property for privacy, to reduce litter from the lane blowing into the garden and to stop dogs using the area as a toilet. We collected a top up of gravel from a staff member’s garden who was also renovating their garden to increase wildlife and biodiversity at home. This would have otherwise gone in a skip. </a:t>
            </a:r>
          </a:p>
          <a:p>
            <a:pPr lvl="0" algn="just" eaLnBrk="0" fontAlgn="base" hangingPunct="0">
              <a:spcBef>
                <a:spcPct val="0"/>
              </a:spcBef>
              <a:spcAft>
                <a:spcPct val="0"/>
              </a:spcAft>
            </a:pPr>
            <a:endParaRPr lang="en-GB" sz="12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One staff member introduced a bird feeder. Straight away, more birds were visiting. Unfortunately, we had to remove our bird feeder as squirrels were taking all the food and then they chewed through an electric cable! Unperturbed we installed a bird nesting box donated to us. We now have plans for a hedgehog house and a bug hotel.</a:t>
            </a:r>
          </a:p>
          <a:p>
            <a:pPr lvl="0" algn="just" eaLnBrk="0" fontAlgn="base" hangingPunct="0">
              <a:spcBef>
                <a:spcPct val="0"/>
              </a:spcBef>
              <a:spcAft>
                <a:spcPct val="0"/>
              </a:spcAft>
            </a:pPr>
            <a:endParaRPr lang="en-GB" sz="12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Two old planters picked up from our local civic amenity site were painted with recycled paint providing some privacy. We have also reused planters that have been donated by the team. We have asked friends and family for plants and have grown cuttings ourselves. We have tried to use plants that encourage pollinators. </a:t>
            </a:r>
          </a:p>
          <a:p>
            <a:pPr lvl="0" algn="just" eaLnBrk="0" fontAlgn="base" hangingPunct="0">
              <a:spcBef>
                <a:spcPct val="0"/>
              </a:spcBef>
              <a:spcAft>
                <a:spcPct val="0"/>
              </a:spcAft>
            </a:pPr>
            <a:endParaRPr lang="en-GB" sz="1200"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endParaRPr kumimoji="0" lang="en-US" altLang="en-US" sz="1400" i="0" u="none" strike="noStrike" cap="none" normalizeH="0" baseline="0" dirty="0">
              <a:ln>
                <a:noFill/>
              </a:ln>
              <a:solidFill>
                <a:srgbClr val="016268"/>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67220F72-3A33-3CDF-A14E-8FD11723B2FD}"/>
              </a:ext>
            </a:extLst>
          </p:cNvPr>
          <p:cNvSpPr txBox="1"/>
          <p:nvPr/>
        </p:nvSpPr>
        <p:spPr>
          <a:xfrm>
            <a:off x="9215608" y="5063679"/>
            <a:ext cx="2888350" cy="461665"/>
          </a:xfrm>
          <a:prstGeom prst="rect">
            <a:avLst/>
          </a:prstGeom>
          <a:noFill/>
        </p:spPr>
        <p:txBody>
          <a:bodyPr wrap="square">
            <a:spAutoFit/>
          </a:bodyPr>
          <a:lstStyle/>
          <a:p>
            <a:pPr marL="179388" lvl="0" eaLnBrk="0" fontAlgn="base" hangingPunct="0">
              <a:spcBef>
                <a:spcPct val="0"/>
              </a:spcBef>
              <a:spcAft>
                <a:spcPct val="0"/>
              </a:spcAft>
            </a:pPr>
            <a:r>
              <a:rPr lang="en-US" altLang="en-US" sz="1200" b="1" dirty="0">
                <a:solidFill>
                  <a:srgbClr val="016268"/>
                </a:solidFill>
                <a:latin typeface="Calibri" panose="020F0502020204030204" pitchFamily="34" charset="0"/>
                <a:cs typeface="Calibri" panose="020F0502020204030204" pitchFamily="34" charset="0"/>
              </a:rPr>
              <a:t>CONTACT</a:t>
            </a:r>
          </a:p>
          <a:p>
            <a:pPr marL="179388" lvl="0" eaLnBrk="0" fontAlgn="base" hangingPunct="0">
              <a:spcBef>
                <a:spcPct val="0"/>
              </a:spcBef>
              <a:spcAft>
                <a:spcPct val="0"/>
              </a:spcAft>
            </a:pPr>
            <a:r>
              <a:rPr lang="en-GB" sz="1200" dirty="0"/>
              <a:t>talbotroaddp@live.co.uk</a:t>
            </a:r>
          </a:p>
        </p:txBody>
      </p:sp>
      <p:sp>
        <p:nvSpPr>
          <p:cNvPr id="26" name="Text Box 2">
            <a:extLst>
              <a:ext uri="{FF2B5EF4-FFF2-40B4-BE49-F238E27FC236}">
                <a16:creationId xmlns:a16="http://schemas.microsoft.com/office/drawing/2014/main" id="{9B64DB50-8F3B-E895-5935-7477A745FA36}"/>
              </a:ext>
            </a:extLst>
          </p:cNvPr>
          <p:cNvSpPr txBox="1">
            <a:spLocks noChangeArrowheads="1"/>
          </p:cNvSpPr>
          <p:nvPr/>
        </p:nvSpPr>
        <p:spPr bwMode="auto">
          <a:xfrm>
            <a:off x="4615002" y="1087998"/>
            <a:ext cx="4733342" cy="57601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A member of staff started planting a border with some trees  which were free from The Woodland Trust and other shrubs that will provide berries for the birds and with a bit of luck some plums for us! We have started a herb garden in recycled containers that the team are welcome to pick. Our tea brewed with our chocolate mint leaves is very popular! </a:t>
            </a:r>
          </a:p>
          <a:p>
            <a:pPr lvl="0" algn="just" eaLnBrk="0" fontAlgn="base" hangingPunct="0">
              <a:spcBef>
                <a:spcPct val="0"/>
              </a:spcBef>
              <a:spcAft>
                <a:spcPct val="0"/>
              </a:spcAft>
            </a:pPr>
            <a:endParaRPr lang="en-GB" sz="1200" dirty="0">
              <a:latin typeface="Calibri" panose="020F0502020204030204" pitchFamily="34" charset="0"/>
              <a:ea typeface="Calibri" panose="020F0502020204030204" pitchFamily="34" charset="0"/>
              <a:cs typeface="Calibri" panose="020F0502020204030204" pitchFamily="34" charset="0"/>
            </a:endParaRPr>
          </a:p>
          <a:p>
            <a:pPr lvl="0" algn="just" eaLnBrk="0" fontAlgn="base" hangingPunct="0">
              <a:spcBef>
                <a:spcPct val="0"/>
              </a:spcBef>
              <a:spcAft>
                <a:spcPct val="0"/>
              </a:spcAft>
            </a:pPr>
            <a:r>
              <a:rPr lang="en-GB" sz="1200" dirty="0">
                <a:latin typeface="Calibri" panose="020F0502020204030204" pitchFamily="34" charset="0"/>
                <a:ea typeface="Calibri" panose="020F0502020204030204" pitchFamily="34" charset="0"/>
                <a:cs typeface="Calibri" panose="020F0502020204030204" pitchFamily="34" charset="0"/>
              </a:rPr>
              <a:t>Needing somewhere to sit, we were lucky enough to have picked up a free table and chair set, that otherwise would have gone to landfill. After a little TLC it provided a lovely area for the team to socialise. We have installed a solar water fountain which doubles up as a bird bath, however, we recognise that this is very much dependent on the local weather in Port Talbot! We are really proud of what we have achieved so far and look forward to watching it grow. We are still using the garden every day.</a:t>
            </a:r>
          </a:p>
          <a:p>
            <a:pPr lvl="0" algn="just" eaLnBrk="0" fontAlgn="base" hangingPunct="0">
              <a:spcBef>
                <a:spcPct val="0"/>
              </a:spcBef>
              <a:spcAft>
                <a:spcPct val="0"/>
              </a:spcAft>
            </a:pPr>
            <a:endParaRPr lang="en-GB" sz="1200" dirty="0">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ts val="600"/>
              </a:spcBef>
              <a:spcAft>
                <a:spcPct val="0"/>
              </a:spcAft>
              <a:buClrTx/>
              <a:buSzTx/>
              <a:buFontTx/>
              <a:buNone/>
              <a:tabLst/>
              <a:defRPr/>
            </a:pPr>
            <a:r>
              <a:rPr kumimoji="0" lang="en-US" altLang="en-US" sz="1400" b="1" i="0" u="none" strike="noStrike" kern="1200" cap="none" spc="0" normalizeH="0" baseline="0" noProof="0" dirty="0">
                <a:ln>
                  <a:noFill/>
                </a:ln>
                <a:solidFill>
                  <a:srgbClr val="016268"/>
                </a:solidFill>
                <a:effectLst/>
                <a:uLnTx/>
                <a:uFillTx/>
                <a:latin typeface="Calibri"/>
                <a:ea typeface="Aptos" panose="020B0004020202020204" pitchFamily="34" charset="0"/>
                <a:cs typeface="Calibri"/>
              </a:rPr>
              <a:t>WHAT DIFFERENCE DID IT MAKE </a:t>
            </a:r>
            <a:endParaRPr kumimoji="0" lang="en-US" altLang="en-US" sz="1400" b="1" i="0" u="none" strike="noStrike" kern="1200" cap="none" spc="0" normalizeH="0" baseline="0" noProof="0" dirty="0">
              <a:ln>
                <a:noFill/>
              </a:ln>
              <a:solidFill>
                <a:srgbClr val="016268"/>
              </a:solidFill>
              <a:effectLst/>
              <a:uLnTx/>
              <a:uFillTx/>
              <a:latin typeface="Calibri"/>
              <a:ea typeface="+mn-ea"/>
              <a:cs typeface="Calibri"/>
            </a:endParaRP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We have been pleasantly surprised by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 effect the garden has had not just on our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team, but also on our local community.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We have had neighbours we have never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spoken to stopping to chat.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 team were most appreciative of </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the space during the summer, especially</a:t>
            </a: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 in the heatwaves</a:t>
            </a:r>
            <a:r>
              <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rPr>
              <a:t> and some </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are asking for garden advice and cuttings so that they can ‘green up’ their own space at home. </a:t>
            </a:r>
          </a:p>
          <a:p>
            <a:pPr marL="0" marR="0" lvl="0" indent="0" algn="just" defTabSz="914400" rtl="0" eaLnBrk="0" fontAlgn="base" latinLnBrk="0" hangingPunct="0">
              <a:lnSpc>
                <a:spcPct val="100000"/>
              </a:lnSpc>
              <a:spcBef>
                <a:spcPts val="0"/>
              </a:spcBef>
              <a:spcAft>
                <a:spcPct val="0"/>
              </a:spcAft>
              <a:buClrTx/>
              <a:buSzTx/>
              <a:buFontTx/>
              <a:buNone/>
              <a:tabLst/>
              <a:defRPr/>
            </a:pPr>
            <a:endParaRPr lang="en-GB" sz="120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ts val="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Watching the wildlife from the practice windows helps us all de-stress during our busy working days. We are amazed by the amount of wildlife such as birds, bees and butterflies that visit our garden.</a:t>
            </a:r>
            <a:endParaRPr kumimoji="0" lang="en-US" altLang="en-US" sz="12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endParaRPr lang="en-GB" sz="1200" dirty="0">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endParaRPr lang="en-GB" altLang="en-US" sz="1200" b="1" dirty="0">
              <a:solidFill>
                <a:srgbClr val="016268"/>
              </a:solidFill>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endParaRPr lang="en-US" altLang="en-US" sz="1200" b="1" dirty="0">
              <a:solidFill>
                <a:srgbClr val="016268"/>
              </a:solidFill>
              <a:latin typeface="Calibri" panose="020F0502020204030204" pitchFamily="34" charset="0"/>
              <a:ea typeface="Calibri" panose="020F0502020204030204" pitchFamily="34" charset="0"/>
              <a:cs typeface="Calibri" panose="020F0502020204030204" pitchFamily="34" charset="0"/>
            </a:endParaRPr>
          </a:p>
        </p:txBody>
      </p:sp>
      <p:sp>
        <p:nvSpPr>
          <p:cNvPr id="30" name="Textbox 737">
            <a:extLst>
              <a:ext uri="{FF2B5EF4-FFF2-40B4-BE49-F238E27FC236}">
                <a16:creationId xmlns:a16="http://schemas.microsoft.com/office/drawing/2014/main" id="{24DB5903-C1A8-16AF-305C-D31F93CA5DD5}"/>
              </a:ext>
            </a:extLst>
          </p:cNvPr>
          <p:cNvSpPr txBox="1">
            <a:spLocks/>
          </p:cNvSpPr>
          <p:nvPr/>
        </p:nvSpPr>
        <p:spPr>
          <a:xfrm>
            <a:off x="9433510" y="1601359"/>
            <a:ext cx="2754007" cy="1543964"/>
          </a:xfrm>
          <a:prstGeom prst="rect">
            <a:avLst/>
          </a:prstGeom>
          <a:solidFill>
            <a:srgbClr val="016268"/>
          </a:solidFill>
        </p:spPr>
        <p:txBody>
          <a:bodyPr wrap="square" lIns="0" tIns="0" rIns="0" bIns="0" rtlCol="0">
            <a:noAutofit/>
          </a:bodyPr>
          <a:lstStyle/>
          <a:p>
            <a:pPr algn="ctr">
              <a:lnSpc>
                <a:spcPct val="107000"/>
              </a:lnSpc>
              <a:spcBef>
                <a:spcPts val="480"/>
              </a:spcBef>
              <a:spcAft>
                <a:spcPts val="800"/>
              </a:spcAft>
            </a:pPr>
            <a:r>
              <a:rPr lang="en-GB" sz="1400" b="1" kern="100" dirty="0">
                <a:solidFill>
                  <a:schemeClr val="bg1"/>
                </a:solidFill>
                <a:latin typeface="Calibri" panose="020F0502020204030204" pitchFamily="34" charset="0"/>
                <a:ea typeface="Aptos" panose="020B0004020202020204" pitchFamily="34" charset="0"/>
                <a:cs typeface="Times New Roman" panose="02020603050405020304" pitchFamily="18" charset="0"/>
              </a:rPr>
              <a:t>TALBOT ROAD DENTAL PRACTICE </a:t>
            </a:r>
            <a:r>
              <a:rPr lang="en-GB" sz="1400" b="1" kern="100" dirty="0">
                <a:solidFill>
                  <a:schemeClr val="bg1"/>
                </a:solidFill>
                <a:effectLst/>
                <a:latin typeface="Calibri" panose="020F0502020204030204" pitchFamily="34" charset="0"/>
                <a:ea typeface="Aptos" panose="020B0004020202020204" pitchFamily="34" charset="0"/>
                <a:cs typeface="Times New Roman" panose="02020603050405020304" pitchFamily="18" charset="0"/>
              </a:rPr>
              <a:t>RECEIVED A</a:t>
            </a:r>
            <a:r>
              <a:rPr lang="en-GB" sz="1400" b="1" kern="100" dirty="0">
                <a:solidFill>
                  <a:schemeClr val="bg1"/>
                </a:solidFill>
                <a:latin typeface="Calibri" panose="020F0502020204030204" pitchFamily="34" charset="0"/>
                <a:ea typeface="Aptos" panose="020B0004020202020204" pitchFamily="34" charset="0"/>
                <a:cs typeface="Times New Roman" panose="02020603050405020304" pitchFamily="18" charset="0"/>
              </a:rPr>
              <a:t> GREENER PRIMARY CARE WALES                                BRONZE</a:t>
            </a:r>
            <a:r>
              <a:rPr lang="en-GB" sz="1400" b="1" kern="100" dirty="0">
                <a:solidFill>
                  <a:schemeClr val="bg1"/>
                </a:solidFill>
                <a:effectLst/>
                <a:latin typeface="Calibri" panose="020F0502020204030204" pitchFamily="34" charset="0"/>
                <a:ea typeface="Aptos" panose="020B0004020202020204" pitchFamily="34" charset="0"/>
                <a:cs typeface="Times New Roman" panose="02020603050405020304" pitchFamily="18" charset="0"/>
              </a:rPr>
              <a:t> AWARD IN 2022,           SILVER IN 2023                                  AND GOLD IN 2024 </a:t>
            </a:r>
            <a:endParaRPr lang="en-GB" sz="1400" b="1"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2992B0E-0D4C-7087-37E9-97A7059F20E5}"/>
              </a:ext>
            </a:extLst>
          </p:cNvPr>
          <p:cNvPicPr>
            <a:picLocks noChangeAspect="1"/>
          </p:cNvPicPr>
          <p:nvPr/>
        </p:nvPicPr>
        <p:blipFill>
          <a:blip r:embed="rId6"/>
          <a:stretch>
            <a:fillRect/>
          </a:stretch>
        </p:blipFill>
        <p:spPr>
          <a:xfrm>
            <a:off x="-134264" y="1386299"/>
            <a:ext cx="4995778" cy="4816257"/>
          </a:xfrm>
          <a:prstGeom prst="rect">
            <a:avLst/>
          </a:prstGeom>
        </p:spPr>
      </p:pic>
      <p:pic>
        <p:nvPicPr>
          <p:cNvPr id="11" name="Picture 10">
            <a:extLst>
              <a:ext uri="{FF2B5EF4-FFF2-40B4-BE49-F238E27FC236}">
                <a16:creationId xmlns:a16="http://schemas.microsoft.com/office/drawing/2014/main" id="{1CEC9878-A5A4-01BD-3357-8160FBBC19CB}"/>
              </a:ext>
            </a:extLst>
          </p:cNvPr>
          <p:cNvPicPr>
            <a:picLocks noChangeAspect="1"/>
          </p:cNvPicPr>
          <p:nvPr/>
        </p:nvPicPr>
        <p:blipFill>
          <a:blip r:embed="rId7"/>
          <a:srcRect t="2847"/>
          <a:stretch>
            <a:fillRect/>
          </a:stretch>
        </p:blipFill>
        <p:spPr>
          <a:xfrm>
            <a:off x="7270491" y="3751824"/>
            <a:ext cx="2012922" cy="1486881"/>
          </a:xfrm>
          <a:prstGeom prst="rect">
            <a:avLst/>
          </a:prstGeom>
          <a:ln>
            <a:solidFill>
              <a:schemeClr val="tx1"/>
            </a:solidFill>
          </a:ln>
        </p:spPr>
      </p:pic>
      <p:sp>
        <p:nvSpPr>
          <p:cNvPr id="13" name="Textbox 737">
            <a:extLst>
              <a:ext uri="{FF2B5EF4-FFF2-40B4-BE49-F238E27FC236}">
                <a16:creationId xmlns:a16="http://schemas.microsoft.com/office/drawing/2014/main" id="{9E093A68-1377-67DA-08ED-ABA53748B778}"/>
              </a:ext>
            </a:extLst>
          </p:cNvPr>
          <p:cNvSpPr txBox="1">
            <a:spLocks/>
          </p:cNvSpPr>
          <p:nvPr/>
        </p:nvSpPr>
        <p:spPr>
          <a:xfrm>
            <a:off x="9413194" y="3266394"/>
            <a:ext cx="2759120" cy="1708422"/>
          </a:xfrm>
          <a:prstGeom prst="rect">
            <a:avLst/>
          </a:prstGeom>
          <a:solidFill>
            <a:srgbClr val="016268"/>
          </a:solidFill>
        </p:spPr>
        <p:txBody>
          <a:bodyPr wrap="square" lIns="0" tIns="0" rIns="0" bIns="0" rtlCol="0">
            <a:noAutofit/>
          </a:bodyPr>
          <a:lstStyle/>
          <a:p>
            <a:pPr marL="109220">
              <a:lnSpc>
                <a:spcPct val="107000"/>
              </a:lnSpc>
              <a:spcBef>
                <a:spcPts val="480"/>
              </a:spcBef>
              <a:spcAft>
                <a:spcPts val="800"/>
              </a:spcAft>
            </a:pPr>
            <a:r>
              <a:rPr lang="en-GB" sz="1400" b="1" kern="1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TOP</a:t>
            </a:r>
            <a:r>
              <a:rPr lang="en-GB" sz="1400" b="1" kern="100" spc="15"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a:t>
            </a:r>
            <a:r>
              <a:rPr lang="en-GB" sz="1400" b="1" kern="100" spc="-2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TIPS</a:t>
            </a:r>
          </a:p>
          <a:p>
            <a:pPr marL="109220">
              <a:lnSpc>
                <a:spcPct val="107000"/>
              </a:lnSpc>
              <a:spcBef>
                <a:spcPts val="480"/>
              </a:spcBef>
              <a:spcAft>
                <a:spcPts val="800"/>
              </a:spcAft>
            </a:pPr>
            <a:r>
              <a:rPr lang="en-GB" sz="1200" dirty="0">
                <a:solidFill>
                  <a:schemeClr val="bg1"/>
                </a:solidFill>
                <a:latin typeface="Calibri" panose="020F0502020204030204" pitchFamily="34" charset="0"/>
                <a:ea typeface="Calibri" panose="020F0502020204030204" pitchFamily="34" charset="0"/>
                <a:cs typeface="Calibri" panose="020F0502020204030204" pitchFamily="34" charset="0"/>
              </a:rPr>
              <a:t>Make sure your team is on board as you can’t do it alone and no-one wants to see a wilting, neglected garden every day. Utilise friends and family for donations. Be creative. You don’t have to spend a lot of money to create a lovely green space.</a:t>
            </a:r>
            <a:endParaRPr lang="en-GB" sz="1200" kern="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20" name="Picture 19">
            <a:extLst>
              <a:ext uri="{FF2B5EF4-FFF2-40B4-BE49-F238E27FC236}">
                <a16:creationId xmlns:a16="http://schemas.microsoft.com/office/drawing/2014/main" id="{A4AE99E0-5D28-2F96-3267-9F17EBF8934E}"/>
              </a:ext>
            </a:extLst>
          </p:cNvPr>
          <p:cNvPicPr>
            <a:picLocks noChangeAspect="1"/>
          </p:cNvPicPr>
          <p:nvPr/>
        </p:nvPicPr>
        <p:blipFill>
          <a:blip r:embed="rId8"/>
          <a:stretch>
            <a:fillRect/>
          </a:stretch>
        </p:blipFill>
        <p:spPr>
          <a:xfrm>
            <a:off x="9567022" y="1075090"/>
            <a:ext cx="2544296" cy="462600"/>
          </a:xfrm>
          <a:prstGeom prst="rect">
            <a:avLst/>
          </a:prstGeom>
        </p:spPr>
      </p:pic>
      <p:sp>
        <p:nvSpPr>
          <p:cNvPr id="6" name="TextBox 8">
            <a:extLst>
              <a:ext uri="{FF2B5EF4-FFF2-40B4-BE49-F238E27FC236}">
                <a16:creationId xmlns:a16="http://schemas.microsoft.com/office/drawing/2014/main" id="{9DC870B1-EB71-1BA6-FB62-4AF888AFBFE2}"/>
              </a:ext>
            </a:extLst>
          </p:cNvPr>
          <p:cNvSpPr txBox="1"/>
          <p:nvPr/>
        </p:nvSpPr>
        <p:spPr>
          <a:xfrm>
            <a:off x="8788160" y="672758"/>
            <a:ext cx="341850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latin typeface="Calibri" panose="020F0502020204030204" pitchFamily="34" charset="0"/>
                <a:ea typeface="Calibri" panose="020F0502020204030204" pitchFamily="34" charset="0"/>
                <a:cs typeface="Calibri" panose="020F0502020204030204" pitchFamily="34" charset="0"/>
              </a:rPr>
              <a:t>Source: </a:t>
            </a:r>
            <a:r>
              <a:rPr lang="en-GB" sz="1200" dirty="0">
                <a:latin typeface="Calibri" panose="020F0502020204030204" pitchFamily="34" charset="0"/>
                <a:ea typeface="Calibri" panose="020F0502020204030204" pitchFamily="34" charset="0"/>
                <a:cs typeface="Calibri" panose="020F0502020204030204" pitchFamily="34" charset="0"/>
                <a:hlinkClick r:id="rId9"/>
              </a:rPr>
              <a:t>Greener Primary Care Wales 2022 Yearbook</a:t>
            </a:r>
            <a:endParaRPr lang="en-GB"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10276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type xmlns="2e920aae-e81d-44c3-9bf1-a4827f32e6ee" xsi:nil="true"/>
    <BusinessFunction xmlns="2e920aae-e81d-44c3-9bf1-a4827f32e6ee" xsi:nil="true"/>
    <DataAnalysis xmlns="2e920aae-e81d-44c3-9bf1-a4827f32e6ee" xsi:nil="true"/>
    <Year xmlns="2e920aae-e81d-44c3-9bf1-a4827f32e6ee">2025/26</Year>
    <Groupormeeting xmlns="2e920aae-e81d-44c3-9bf1-a4827f32e6ee" xsi:nil="true"/>
    <HealthBoard xmlns="2e920aae-e81d-44c3-9bf1-a4827f32e6ee" xsi:nil="true"/>
    <lcf76f155ced4ddcb4097134ff3c332f xmlns="2e920aae-e81d-44c3-9bf1-a4827f32e6ee">
      <Terms xmlns="http://schemas.microsoft.com/office/infopath/2007/PartnerControls"/>
    </lcf76f155ced4ddcb4097134ff3c332f>
    <Workstream xmlns="2e920aae-e81d-44c3-9bf1-a4827f32e6ee">Environmentally Sustainable Health and Care</Workstream>
    <Archive xmlns="2e920aae-e81d-44c3-9bf1-a4827f32e6ee">false</Archive>
    <Month xmlns="2e920aae-e81d-44c3-9bf1-a4827f32e6ee" xsi:nil="true"/>
    <Programmesandprojects xmlns="2e920aae-e81d-44c3-9bf1-a4827f32e6ee">
      <Value>Greener Primary Care Wales</Value>
    </Programmesandprojects>
    <DocumentType xmlns="2e920aae-e81d-44c3-9bf1-a4827f32e6ee">
      <Value>Case Studies</Value>
    </DocumentType>
    <TaxCatchAll xmlns="4167e674-6a9f-4892-8806-05d2e97a6b2a" xsi:nil="true"/>
    <Project xmlns="2e920aae-e81d-44c3-9bf1-a4827f32e6ee" xsi:nil="true"/>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AEF0D0A79E04A4CA437FAEBBC5C41B3" ma:contentTypeVersion="27" ma:contentTypeDescription="Create a new document." ma:contentTypeScope="" ma:versionID="8ea3f3b8601372b32e1e4cb06f732afa">
  <xsd:schema xmlns:xsd="http://www.w3.org/2001/XMLSchema" xmlns:xs="http://www.w3.org/2001/XMLSchema" xmlns:p="http://schemas.microsoft.com/office/2006/metadata/properties" xmlns:ns1="http://schemas.microsoft.com/sharepoint/v3" xmlns:ns2="2e920aae-e81d-44c3-9bf1-a4827f32e6ee" xmlns:ns3="4167e674-6a9f-4892-8806-05d2e97a6b2a" targetNamespace="http://schemas.microsoft.com/office/2006/metadata/properties" ma:root="true" ma:fieldsID="56a1543f6290946e4aca17ed04ab3223" ns1:_="" ns2:_="" ns3:_="">
    <xsd:import namespace="http://schemas.microsoft.com/sharepoint/v3"/>
    <xsd:import namespace="2e920aae-e81d-44c3-9bf1-a4827f32e6ee"/>
    <xsd:import namespace="4167e674-6a9f-4892-8806-05d2e97a6b2a"/>
    <xsd:element name="properties">
      <xsd:complexType>
        <xsd:sequence>
          <xsd:element name="documentManagement">
            <xsd:complexType>
              <xsd:all>
                <xsd:element ref="ns2:Workstream" minOccurs="0"/>
                <xsd:element ref="ns2:Programmesandprojects" minOccurs="0"/>
                <xsd:element ref="ns2:Groupormeeting" minOccurs="0"/>
                <xsd:element ref="ns2:DocumentType" minOccurs="0"/>
                <xsd:element ref="ns2:Year" minOccurs="0"/>
                <xsd:element ref="ns2:Month" minOccurs="0"/>
                <xsd:element ref="ns2:DataAnalysis" minOccurs="0"/>
                <xsd:element ref="ns2:BusinessFunction" minOccurs="0"/>
                <xsd:element ref="ns2:Meetingtype" minOccurs="0"/>
                <xsd:element ref="ns2:Archive"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HealthBoard" minOccurs="0"/>
                <xsd:element ref="ns2:Project" minOccurs="0"/>
                <xsd:element ref="ns1:_ip_UnifiedCompliancePolicyProperties" minOccurs="0"/>
                <xsd:element ref="ns1:_ip_UnifiedCompliancePolicyUIAc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2" nillable="true" ma:displayName="Unified Compliance Policy Properties" ma:hidden="true" ma:internalName="_ip_UnifiedCompliancePolicyProperties">
      <xsd:simpleType>
        <xsd:restriction base="dms:Note"/>
      </xsd:simpleType>
    </xsd:element>
    <xsd:element name="_ip_UnifiedCompliancePolicyUIAction" ma:index="3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920aae-e81d-44c3-9bf1-a4827f32e6ee" elementFormDefault="qualified">
    <xsd:import namespace="http://schemas.microsoft.com/office/2006/documentManagement/types"/>
    <xsd:import namespace="http://schemas.microsoft.com/office/infopath/2007/PartnerControls"/>
    <xsd:element name="Workstream" ma:index="8" nillable="true" ma:displayName="Workstream" ma:format="Dropdown" ma:internalName="Workstream">
      <xsd:simpleType>
        <xsd:restriction base="dms:Choice">
          <xsd:enumeration value="Dental Public Health"/>
          <xsd:enumeration value="Business Support"/>
          <xsd:enumeration value="Environmentally Sustainable Health and Care"/>
          <xsd:enumeration value="Healthcare Public Health"/>
          <xsd:enumeration value="Inequalities and Inequity"/>
          <xsd:enumeration value="Prevention in Health and Care"/>
          <xsd:enumeration value="Transformation of Primary Care"/>
          <xsd:enumeration value="QI"/>
          <xsd:enumeration value="Research &amp; Evaluation"/>
        </xsd:restriction>
      </xsd:simpleType>
    </xsd:element>
    <xsd:element name="Programmesandprojects" ma:index="9" nillable="true" ma:displayName="Programmes and projects" ma:format="Dropdown" ma:internalName="Programmesandprojects">
      <xsd:complexType>
        <xsd:complexContent>
          <xsd:extension base="dms:MultiChoice">
            <xsd:sequence>
              <xsd:element name="Value" maxOccurs="unbounded" minOccurs="0" nillable="true">
                <xsd:simpleType>
                  <xsd:restriction base="dms:Choice">
                    <xsd:enumeration value="Antimicrobial prescribing"/>
                    <xsd:enumeration value="Cardio Vascular Disease"/>
                    <xsd:enumeration value="Child General Anaesthesia"/>
                    <xsd:enumeration value="Climate Change Other"/>
                    <xsd:enumeration value="Clusters"/>
                    <xsd:enumeration value="Community by Design"/>
                    <xsd:enumeration value="Delivering Integrated Services"/>
                    <xsd:enumeration value="Dental Epidemiology Programme"/>
                    <xsd:enumeration value="Dental Quality &amp; safety"/>
                    <xsd:enumeration value="Dental Services Innovation and Quality"/>
                    <xsd:enumeration value="Designed to Smile"/>
                    <xsd:enumeration value="Diabetes"/>
                    <xsd:enumeration value="Evaluation"/>
                    <xsd:enumeration value="GMS QI"/>
                    <xsd:enumeration value="Greener Primary Care Wales"/>
                    <xsd:enumeration value="Gwen am Byth"/>
                    <xsd:enumeration value="Health Equity"/>
                    <xsd:enumeration value="Health Inequalities"/>
                    <xsd:enumeration value="Inclusion Health"/>
                    <xsd:enumeration value="Inhalers"/>
                    <xsd:enumeration value="IMTP"/>
                    <xsd:enumeration value="MECC"/>
                    <xsd:enumeration value="MSK"/>
                    <xsd:enumeration value="Oral Cancer"/>
                    <xsd:enumeration value="Oral Health Improvement"/>
                    <xsd:enumeration value="Oral Health Intelligence: Other"/>
                    <xsd:enumeration value="Other Dental"/>
                    <xsd:enumeration value="PCMW"/>
                    <xsd:enumeration value="Population Healthcare based planning"/>
                    <xsd:enumeration value="Population Health Enablers"/>
                    <xsd:enumeration value="Population Health Management"/>
                    <xsd:enumeration value="Population Indicators"/>
                    <xsd:enumeration value="Prevention-Based Health and Care"/>
                    <xsd:enumeration value="Primary Care One"/>
                    <xsd:enumeration value="Primary Care Workforce"/>
                    <xsd:enumeration value="Public Health approach to Primary Care 2035"/>
                    <xsd:enumeration value="QAS"/>
                    <xsd:enumeration value="Research"/>
                    <xsd:enumeration value="SAIL analysis"/>
                    <xsd:enumeration value="Social Prescribing"/>
                    <xsd:enumeration value="Supporting Healthy Behaviours"/>
                    <xsd:enumeration value="Value Based Healthcare"/>
                    <xsd:enumeration value="Website Development"/>
                    <xsd:enumeration value="Women's Health"/>
                  </xsd:restriction>
                </xsd:simpleType>
              </xsd:element>
            </xsd:sequence>
          </xsd:extension>
        </xsd:complexContent>
      </xsd:complexType>
    </xsd:element>
    <xsd:element name="Groupormeeting" ma:index="10" nillable="true" ma:displayName="Group or meeting" ma:format="Dropdown" ma:internalName="Groupormeeting">
      <xsd:complexType>
        <xsd:complexContent>
          <xsd:extension base="dms:MultiChoice">
            <xsd:sequence>
              <xsd:element name="Value" maxOccurs="unbounded" minOccurs="0" nillable="true">
                <xsd:simpleType>
                  <xsd:restriction base="dms:Choice">
                    <xsd:enumeration value="BET"/>
                    <xsd:enumeration value="CDSON"/>
                    <xsd:enumeration value="D2S National Steering Commite"/>
                    <xsd:enumeration value="D2S Op Managers' Meeting"/>
                    <xsd:enumeration value="Dental T&amp;F Groups"/>
                    <xsd:enumeration value="DPH consultant"/>
                    <xsd:enumeration value="DPH-CDO"/>
                    <xsd:enumeration value="DsPH Peer Group"/>
                    <xsd:enumeration value="DSOG"/>
                    <xsd:enumeration value="GAB National Advisory Group"/>
                    <xsd:enumeration value="HOPC"/>
                    <xsd:enumeration value="HWB DLT"/>
                    <xsd:enumeration value="HWB EDLT"/>
                    <xsd:enumeration value="KRIC"/>
                    <xsd:enumeration value="National Primary Care Board"/>
                    <xsd:enumeration value="OMD CPH meeting"/>
                    <xsd:enumeration value="Other Dental"/>
                    <xsd:enumeration value="PCD Divisional Meetings"/>
                    <xsd:enumeration value="PCG"/>
                    <xsd:enumeration value="PHW Duty of Quality"/>
                    <xsd:enumeration value="PHW IG forum"/>
                    <xsd:enumeration value="PHW Leadership Forum"/>
                    <xsd:enumeration value="PHW R&amp;E Group"/>
                    <xsd:enumeration value="Practitioner Peer Group"/>
                    <xsd:enumeration value="Primary Care Interests Group"/>
                    <xsd:enumeration value="QSIC"/>
                    <xsd:enumeration value="SPPC"/>
                    <xsd:enumeration value="WS1"/>
                    <xsd:enumeration value="WS2"/>
                    <xsd:enumeration value="WS3"/>
                    <xsd:enumeration value="WS4"/>
                  </xsd:restriction>
                </xsd:simpleType>
              </xsd:element>
            </xsd:sequence>
          </xsd:extension>
        </xsd:complexContent>
      </xsd:complexType>
    </xsd:element>
    <xsd:element name="DocumentType" ma:index="11" nillable="true" ma:displayName="Document Type" ma:format="Dropdown" ma:internalName="DocumentType">
      <xsd:complexType>
        <xsd:complexContent>
          <xsd:extension base="dms:MultiChoice">
            <xsd:sequence>
              <xsd:element name="Value" maxOccurs="unbounded" minOccurs="0" nillable="true">
                <xsd:simpleType>
                  <xsd:restriction base="dms:Choice">
                    <xsd:enumeration value="Action List"/>
                    <xsd:enumeration value="Agenda"/>
                    <xsd:enumeration value="Also in Welsh"/>
                    <xsd:enumeration value="Background Paper / Evidence"/>
                    <xsd:enumeration value="Contract/Agreement"/>
                    <xsd:enumeration value="Case Studies"/>
                    <xsd:enumeration value="Education"/>
                    <xsd:enumeration value="email"/>
                    <xsd:enumeration value="Evaluation plan"/>
                    <xsd:enumeration value="Evaluation report"/>
                    <xsd:enumeration value="Evidence review"/>
                    <xsd:enumeration value="Form / Sway / Video / Image"/>
                    <xsd:enumeration value="Framework"/>
                    <xsd:enumeration value="Funding / Business case"/>
                    <xsd:enumeration value="Gantt Chart / Timeline"/>
                    <xsd:enumeration value="Impact Assessment"/>
                    <xsd:enumeration value="Infographic"/>
                    <xsd:enumeration value="Informal Notes"/>
                    <xsd:enumeration value="Job Description"/>
                    <xsd:enumeration value="Letter"/>
                    <xsd:enumeration value="Logic model"/>
                    <xsd:enumeration value="Minutes/notes"/>
                    <xsd:enumeration value="PCD external paper"/>
                    <xsd:enumeration value="Policy / Protocol"/>
                    <xsd:enumeration value="Poster"/>
                    <xsd:enumeration value="Presentation"/>
                    <xsd:enumeration value="Procedure document"/>
                    <xsd:enumeration value="Programme Comms"/>
                    <xsd:enumeration value="Project Governance"/>
                    <xsd:enumeration value="Project Plan"/>
                    <xsd:enumeration value="Published Papers"/>
                    <xsd:enumeration value="Questionnaire"/>
                    <xsd:enumeration value="RAID / Risk log"/>
                    <xsd:enumeration value="Report"/>
                    <xsd:enumeration value="Research proposal"/>
                    <xsd:enumeration value="Strategy"/>
                    <xsd:enumeration value="Template"/>
                    <xsd:enumeration value="Tender/Spec"/>
                    <xsd:enumeration value="Terms of Reference"/>
                    <xsd:enumeration value="Toolkit"/>
                    <xsd:enumeration value="Training document"/>
                    <xsd:enumeration value="Welsh version"/>
                  </xsd:restriction>
                </xsd:simpleType>
              </xsd:element>
            </xsd:sequence>
          </xsd:extension>
        </xsd:complexContent>
      </xsd:complexType>
    </xsd:element>
    <xsd:element name="Year" ma:index="12" nillable="true" ma:displayName="Year" ma:description="Financial/planning year" ma:format="Dropdown" ma:internalName="Year">
      <xsd:simpleType>
        <xsd:restriction base="dms:Choice">
          <xsd:enumeration value="2023/24"/>
          <xsd:enumeration value="2024/25"/>
          <xsd:enumeration value="2025/26"/>
          <xsd:enumeration value="2026/27"/>
          <xsd:enumeration value="2027/28"/>
          <xsd:enumeration value="Pre 2023/24"/>
        </xsd:restriction>
      </xsd:simpleType>
    </xsd:element>
    <xsd:element name="Month" ma:index="13"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DataAnalysis" ma:index="14" nillable="true" ma:displayName="Data Analysis" ma:format="Dropdown" ma:internalName="DataAnalysis">
      <xsd:simpleType>
        <xsd:restriction base="dms:Choice">
          <xsd:enumeration value="Analysis Plan"/>
          <xsd:enumeration value="Data - Cleaned"/>
          <xsd:enumeration value="Data - Other"/>
          <xsd:enumeration value="Data - Raw"/>
          <xsd:enumeration value="Data dictionary"/>
          <xsd:enumeration value="Draft Analysis"/>
          <xsd:enumeration value="Output - Chart"/>
          <xsd:enumeration value="Output - Dashboard"/>
          <xsd:enumeration value="Output - Infographic"/>
          <xsd:enumeration value="Output - Map"/>
          <xsd:enumeration value="Output - Other"/>
          <xsd:enumeration value="Output - Table"/>
          <xsd:enumeration value="Script"/>
        </xsd:restriction>
      </xsd:simpleType>
    </xsd:element>
    <xsd:element name="BusinessFunction" ma:index="15" nillable="true" ma:displayName="Business Function" ma:format="Dropdown" ma:internalName="BusinessFunction">
      <xsd:simpleType>
        <xsd:restriction base="dms:Choice">
          <xsd:enumeration value="Communications"/>
          <xsd:enumeration value="Emergency Planning"/>
          <xsd:enumeration value="Finance &amp; Procurement"/>
          <xsd:enumeration value="Grants"/>
          <xsd:enumeration value="Invoice"/>
          <xsd:enumeration value="Operating Procedures"/>
          <xsd:enumeration value="People"/>
          <xsd:enumeration value="Planning and performance"/>
          <xsd:enumeration value="PH30"/>
          <xsd:enumeration value="PH31"/>
          <xsd:enumeration value="PH32"/>
          <xsd:enumeration value="PH35"/>
          <xsd:enumeration value="PH53"/>
          <xsd:enumeration value="Quote"/>
          <xsd:enumeration value="Resources"/>
          <xsd:enumeration value="SharePoint"/>
          <xsd:enumeration value="STA"/>
        </xsd:restriction>
      </xsd:simpleType>
    </xsd:element>
    <xsd:element name="Meetingtype" ma:index="16" nillable="true" ma:displayName="Meeting type" ma:format="Dropdown" ma:internalName="Meetingtype">
      <xsd:complexType>
        <xsd:complexContent>
          <xsd:extension base="dms:MultiChoice">
            <xsd:sequence>
              <xsd:element name="Value" maxOccurs="unbounded" minOccurs="0" nillable="true">
                <xsd:simpleType>
                  <xsd:restriction base="dms:Choice">
                    <xsd:enumeration value="Communications / Engagement"/>
                    <xsd:enumeration value="Confrences and other events"/>
                    <xsd:enumeration value="Co-ordinating Group"/>
                    <xsd:enumeration value="Implementation Group"/>
                    <xsd:enumeration value="Insight Group"/>
                    <xsd:enumeration value="Leadership Group"/>
                    <xsd:enumeration value="Networks"/>
                    <xsd:enumeration value="Programme Board"/>
                    <xsd:enumeration value="Reference Group"/>
                    <xsd:enumeration value="Stakeholder Group"/>
                    <xsd:enumeration value="Steering Group"/>
                    <xsd:enumeration value="Strategy Group"/>
                    <xsd:enumeration value="T and F Group"/>
                    <xsd:enumeration value="Team Meeting"/>
                  </xsd:restriction>
                </xsd:simpleType>
              </xsd:element>
            </xsd:sequence>
          </xsd:extension>
        </xsd:complexContent>
      </xsd:complexType>
    </xsd:element>
    <xsd:element name="Archive" ma:index="17" nillable="true" ma:displayName="Archive" ma:default="0" ma:description="To mark a file for archiving please select yes" ma:format="Dropdown" ma:internalName="Archive">
      <xsd:simpleType>
        <xsd:restriction base="dms:Boolean"/>
      </xsd:simpleType>
    </xsd:element>
    <xsd:element name="MediaServiceMetadata" ma:index="18" nillable="true" ma:displayName="MediaServiceMetadata" ma:hidden="true" ma:internalName="MediaServiceMetadata" ma:readOnly="true">
      <xsd:simpleType>
        <xsd:restriction base="dms:Note"/>
      </xsd:simpleType>
    </xsd:element>
    <xsd:element name="MediaServiceFastMetadata" ma:index="19" nillable="true" ma:displayName="MediaServiceFastMetadata" ma:hidden="true" ma:internalName="MediaServiceFastMetadata" ma:readOnly="true">
      <xsd:simpleType>
        <xsd:restriction base="dms:Note"/>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element name="HealthBoard" ma:index="30" nillable="true" ma:displayName="Health Board" ma:format="Dropdown" ma:internalName="HealthBoard">
      <xsd:simpleType>
        <xsd:restriction base="dms:Choice">
          <xsd:enumeration value="ABUHB"/>
          <xsd:enumeration value="BCUHB"/>
          <xsd:enumeration value="C&amp;V UHB"/>
          <xsd:enumeration value="CTMUHB"/>
          <xsd:enumeration value="HDUHB"/>
          <xsd:enumeration value="PTB"/>
          <xsd:enumeration value="SBUHB"/>
        </xsd:restriction>
      </xsd:simpleType>
    </xsd:element>
    <xsd:element name="Project" ma:index="31" nillable="true" ma:displayName="Project" ma:format="Dropdown" ma:internalName="Project">
      <xsd:simpleType>
        <xsd:restriction base="dms:Choice">
          <xsd:enumeration value="CVD Commissioned Research"/>
          <xsd:enumeration value="CVD Prevention Implementation"/>
          <xsd:enumeration value="CVD Prevention Strategic Plan"/>
          <xsd:enumeration value="CVD QI Project - Hypertension"/>
          <xsd:enumeration value="Dietetics"/>
          <xsd:enumeration value="HI Health Inequalities Action Plan"/>
          <xsd:enumeration value="IH Criminal Justice"/>
          <xsd:enumeration value="IH Gypsy and traveller"/>
          <xsd:enumeration value="IH Homelessness"/>
          <xsd:enumeration value="IH Refugees &amp; Asylum Seekers"/>
          <xsd:enumeration value="IH Safer Surgeries"/>
          <xsd:enumeration value="PCMW Key Indicators"/>
          <xsd:enumeration value="PCMW Peer Review"/>
          <xsd:enumeration value="PCMW Self Reflection"/>
          <xsd:enumeration value="PCMW System Working"/>
          <xsd:enumeration value="SP CAMHS"/>
          <xsd:enumeration value="SP Competence Framework"/>
          <xsd:enumeration value="SP Core Data Set"/>
          <xsd:enumeration value="SP CYP"/>
          <xsd:enumeration value="SP Financial Wellbeing"/>
          <xsd:enumeration value="SP Financial WB Scoping Review"/>
          <xsd:enumeration value="SP NFfSP"/>
          <xsd:enumeration value="SP Outcomes Framework"/>
          <xsd:enumeration value="SP Quality Standards for Community Assets"/>
          <xsd:enumeration value="SP Warm Wales Evaluation"/>
          <xsd:enumeration value="WH Health &amp; Wellbeing After Pregnancy"/>
          <xsd:enumeration value="WH Contraception After Pregnancy"/>
          <xsd:enumeration value="WH Weight Management After Pregnancy"/>
        </xsd:restriction>
      </xsd:simpleType>
    </xsd:element>
    <xsd:element name="MediaServiceBillingMetadata" ma:index="3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67e674-6a9f-4892-8806-05d2e97a6b2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e8a41ad-8522-457e-916e-ff2a16022778}" ma:internalName="TaxCatchAll" ma:showField="CatchAllData" ma:web="4167e674-6a9f-4892-8806-05d2e97a6b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E0D8A7C-E48F-4196-A726-FD924FB1B444}">
  <ds:schemaRefs>
    <ds:schemaRef ds:uri="http://schemas.microsoft.com/office/2006/documentManagement/types"/>
    <ds:schemaRef ds:uri="http://purl.org/dc/dcmitype/"/>
    <ds:schemaRef ds:uri="http://schemas.microsoft.com/office/2006/metadata/properties"/>
    <ds:schemaRef ds:uri="http://purl.org/dc/terms/"/>
    <ds:schemaRef ds:uri="http://www.w3.org/XML/1998/namespace"/>
    <ds:schemaRef ds:uri="2e920aae-e81d-44c3-9bf1-a4827f32e6ee"/>
    <ds:schemaRef ds:uri="http://purl.org/dc/elements/1.1/"/>
    <ds:schemaRef ds:uri="http://schemas.microsoft.com/office/infopath/2007/PartnerControls"/>
    <ds:schemaRef ds:uri="http://schemas.openxmlformats.org/package/2006/metadata/core-properties"/>
    <ds:schemaRef ds:uri="4167e674-6a9f-4892-8806-05d2e97a6b2a"/>
    <ds:schemaRef ds:uri="http://schemas.microsoft.com/sharepoint/v3"/>
  </ds:schemaRefs>
</ds:datastoreItem>
</file>

<file path=customXml/itemProps2.xml><?xml version="1.0" encoding="utf-8"?>
<ds:datastoreItem xmlns:ds="http://schemas.openxmlformats.org/officeDocument/2006/customXml" ds:itemID="{365C822E-262A-49F8-9140-6BE12CB13C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e920aae-e81d-44c3-9bf1-a4827f32e6ee"/>
    <ds:schemaRef ds:uri="4167e674-6a9f-4892-8806-05d2e97a6b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61121D5-D07D-4243-B24A-E7CC34177BF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167</TotalTime>
  <Words>695</Words>
  <Application>Microsoft Office PowerPoint</Application>
  <PresentationFormat>Widescreen</PresentationFormat>
  <Paragraphs>33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Sian Evans (Public Health Wales - No. 2 Capital Quarter)</dc:creator>
  <cp:lastModifiedBy>Sian Evans (Public Health Wales - No. 2 Capital Quarter)</cp:lastModifiedBy>
  <cp:revision>6</cp:revision>
  <dcterms:created xsi:type="dcterms:W3CDTF">2025-05-28T09:18:40Z</dcterms:created>
  <dcterms:modified xsi:type="dcterms:W3CDTF">2026-01-14T15:47:56Z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0x0101003AEF0D0A79E04A4CA437FAEBBC5C41B3</vt:lpwstr>
  </property>
  <property fmtid="{D5CDD505-2E9C-101B-9397-08002B2CF9AE}" pid="3" name="MediaServiceImageTags">
    <vt:lpwstr/>
  </property>
</Properties>
</file>