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64"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3C21B07-2D25-457D-CA4B-9685BAE8F1E9}" name="Sian Evans (Public Health Wales - No. 2 Capital Quarter)" initials="SE" userId="S::Sian.Evans14@wales.nhs.uk::475bccbc-5ce5-4a1e-bb20-e63baa5a2044" providerId="AD"/>
  <p188:author id="{BFE57855-7586-4E5E-3BB6-1C0855B4B9C7}" name="Angharad Wooldridge (Public Health Wales - No. 2 Capital Quarter)" initials="AQ" userId="S::angharad.wooldridge@wales.nhs.uk::6a141fa5-9814-4292-9ac2-98e765999924"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16268"/>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96" d="100"/>
          <a:sy n="196" d="100"/>
        </p:scale>
        <p:origin x="-6024" y="-143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CE2625-AF11-CA8E-C2B3-2F03F992467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D5F534-E0B5-2BB5-8797-E8B98985D7D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4AAA25E-2BA8-2B63-2231-32B85AAABA1C}"/>
              </a:ext>
            </a:extLst>
          </p:cNvPr>
          <p:cNvSpPr>
            <a:spLocks noGrp="1"/>
          </p:cNvSpPr>
          <p:nvPr>
            <p:ph type="dt" sz="half" idx="10"/>
          </p:nvPr>
        </p:nvSpPr>
        <p:spPr/>
        <p:txBody>
          <a:bodyPr/>
          <a:lstStyle/>
          <a:p>
            <a:fld id="{2436E3C0-9B71-4CED-B466-04E07C66C6C4}" type="datetimeFigureOut">
              <a:rPr lang="en-GB" smtClean="0"/>
              <a:t>27/11/2025</a:t>
            </a:fld>
            <a:endParaRPr lang="en-GB"/>
          </a:p>
        </p:txBody>
      </p:sp>
      <p:sp>
        <p:nvSpPr>
          <p:cNvPr id="5" name="Footer Placeholder 4">
            <a:extLst>
              <a:ext uri="{FF2B5EF4-FFF2-40B4-BE49-F238E27FC236}">
                <a16:creationId xmlns:a16="http://schemas.microsoft.com/office/drawing/2014/main" id="{662FBC66-09B5-F2F9-CE5D-3344ADB00C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6B977BB-CBF4-8E08-C67B-4CDDC6DFB238}"/>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224294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2FD10-38B7-9078-C8CD-28C5D8E63A5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D75EA97-6031-EF99-FD7B-7B4B58E8E0F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0EB8A67-21DF-0A68-5210-B21674125B41}"/>
              </a:ext>
            </a:extLst>
          </p:cNvPr>
          <p:cNvSpPr>
            <a:spLocks noGrp="1"/>
          </p:cNvSpPr>
          <p:nvPr>
            <p:ph type="dt" sz="half" idx="10"/>
          </p:nvPr>
        </p:nvSpPr>
        <p:spPr/>
        <p:txBody>
          <a:bodyPr/>
          <a:lstStyle/>
          <a:p>
            <a:fld id="{2436E3C0-9B71-4CED-B466-04E07C66C6C4}" type="datetimeFigureOut">
              <a:rPr lang="en-GB" smtClean="0"/>
              <a:t>27/11/2025</a:t>
            </a:fld>
            <a:endParaRPr lang="en-GB"/>
          </a:p>
        </p:txBody>
      </p:sp>
      <p:sp>
        <p:nvSpPr>
          <p:cNvPr id="5" name="Footer Placeholder 4">
            <a:extLst>
              <a:ext uri="{FF2B5EF4-FFF2-40B4-BE49-F238E27FC236}">
                <a16:creationId xmlns:a16="http://schemas.microsoft.com/office/drawing/2014/main" id="{973DDA90-9A01-054A-E7D5-C7CBFB58C9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FD6BB8-AB92-A4AD-8ECD-41079DFB3DC4}"/>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493098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0D4DC9D-BDB5-FB7A-DB9A-D9506AC6675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3E78441-4804-8AB3-5B03-3AFBEA488DF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BE575AD-27DF-065A-68AF-ECFB89E212E0}"/>
              </a:ext>
            </a:extLst>
          </p:cNvPr>
          <p:cNvSpPr>
            <a:spLocks noGrp="1"/>
          </p:cNvSpPr>
          <p:nvPr>
            <p:ph type="dt" sz="half" idx="10"/>
          </p:nvPr>
        </p:nvSpPr>
        <p:spPr/>
        <p:txBody>
          <a:bodyPr/>
          <a:lstStyle/>
          <a:p>
            <a:fld id="{2436E3C0-9B71-4CED-B466-04E07C66C6C4}" type="datetimeFigureOut">
              <a:rPr lang="en-GB" smtClean="0"/>
              <a:t>27/11/2025</a:t>
            </a:fld>
            <a:endParaRPr lang="en-GB"/>
          </a:p>
        </p:txBody>
      </p:sp>
      <p:sp>
        <p:nvSpPr>
          <p:cNvPr id="5" name="Footer Placeholder 4">
            <a:extLst>
              <a:ext uri="{FF2B5EF4-FFF2-40B4-BE49-F238E27FC236}">
                <a16:creationId xmlns:a16="http://schemas.microsoft.com/office/drawing/2014/main" id="{6329E171-3D75-D511-E691-CE411F82825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D6F2196-C2E4-D056-BFF3-563D05FF7258}"/>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31395606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FA1C3-B4A4-8416-7AB2-7498BDFDE4F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1F2CDC2-D0FD-EB14-0E0D-23FAEE66FAA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71A1501-8361-E8FD-F3E0-E4ADCDBA420B}"/>
              </a:ext>
            </a:extLst>
          </p:cNvPr>
          <p:cNvSpPr>
            <a:spLocks noGrp="1"/>
          </p:cNvSpPr>
          <p:nvPr>
            <p:ph type="dt" sz="half" idx="10"/>
          </p:nvPr>
        </p:nvSpPr>
        <p:spPr/>
        <p:txBody>
          <a:bodyPr/>
          <a:lstStyle/>
          <a:p>
            <a:fld id="{2436E3C0-9B71-4CED-B466-04E07C66C6C4}" type="datetimeFigureOut">
              <a:rPr lang="en-GB" smtClean="0"/>
              <a:t>27/11/2025</a:t>
            </a:fld>
            <a:endParaRPr lang="en-GB"/>
          </a:p>
        </p:txBody>
      </p:sp>
      <p:sp>
        <p:nvSpPr>
          <p:cNvPr id="5" name="Footer Placeholder 4">
            <a:extLst>
              <a:ext uri="{FF2B5EF4-FFF2-40B4-BE49-F238E27FC236}">
                <a16:creationId xmlns:a16="http://schemas.microsoft.com/office/drawing/2014/main" id="{E474D021-23E2-B526-CA96-E33A5A807F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9D5CC78-0793-51D5-7231-84198261DEFA}"/>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946947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DBCA9-F01F-BC8A-9126-028045FC436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01A12AE-170B-03A8-DED8-5298A0D4C7D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2BDA46-776B-3C3C-5FB5-E1A368217253}"/>
              </a:ext>
            </a:extLst>
          </p:cNvPr>
          <p:cNvSpPr>
            <a:spLocks noGrp="1"/>
          </p:cNvSpPr>
          <p:nvPr>
            <p:ph type="dt" sz="half" idx="10"/>
          </p:nvPr>
        </p:nvSpPr>
        <p:spPr/>
        <p:txBody>
          <a:bodyPr/>
          <a:lstStyle/>
          <a:p>
            <a:fld id="{2436E3C0-9B71-4CED-B466-04E07C66C6C4}" type="datetimeFigureOut">
              <a:rPr lang="en-GB" smtClean="0"/>
              <a:t>27/11/2025</a:t>
            </a:fld>
            <a:endParaRPr lang="en-GB"/>
          </a:p>
        </p:txBody>
      </p:sp>
      <p:sp>
        <p:nvSpPr>
          <p:cNvPr id="5" name="Footer Placeholder 4">
            <a:extLst>
              <a:ext uri="{FF2B5EF4-FFF2-40B4-BE49-F238E27FC236}">
                <a16:creationId xmlns:a16="http://schemas.microsoft.com/office/drawing/2014/main" id="{4CC626EE-2DEA-DA6F-ABB5-DFB7D8E4BB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6F8B4A6-29BC-A4D9-697E-21A2802F7550}"/>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3306817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24BB5-70DA-EA52-1942-BBEFDE305A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815A312-E9DB-9A12-CD5E-A49E0A8EBD8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213AE67-FB82-D42C-78C6-A6347607C0D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9870CE0-8C66-12CE-1272-602DDDD53789}"/>
              </a:ext>
            </a:extLst>
          </p:cNvPr>
          <p:cNvSpPr>
            <a:spLocks noGrp="1"/>
          </p:cNvSpPr>
          <p:nvPr>
            <p:ph type="dt" sz="half" idx="10"/>
          </p:nvPr>
        </p:nvSpPr>
        <p:spPr/>
        <p:txBody>
          <a:bodyPr/>
          <a:lstStyle/>
          <a:p>
            <a:fld id="{2436E3C0-9B71-4CED-B466-04E07C66C6C4}" type="datetimeFigureOut">
              <a:rPr lang="en-GB" smtClean="0"/>
              <a:t>27/11/2025</a:t>
            </a:fld>
            <a:endParaRPr lang="en-GB"/>
          </a:p>
        </p:txBody>
      </p:sp>
      <p:sp>
        <p:nvSpPr>
          <p:cNvPr id="6" name="Footer Placeholder 5">
            <a:extLst>
              <a:ext uri="{FF2B5EF4-FFF2-40B4-BE49-F238E27FC236}">
                <a16:creationId xmlns:a16="http://schemas.microsoft.com/office/drawing/2014/main" id="{55324583-AC5C-8157-3798-1A5986BF1B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F85A4BC-BB04-08D7-72EF-B2F71D0B98E2}"/>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1433818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38282-5E41-038F-35E5-4C4EBC724E6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E50AF8E-7F4A-C48C-5C7D-23C2E33BA3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449DF41-345F-BAE7-9F6F-BF2EA5D2FE8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9970405-8CA1-DC48-D87A-52B2B5B41E9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7C12E98-60CB-754C-8AA2-A02927A58B4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15947B4-BC5B-A91C-9E9F-E48F1DDC01C7}"/>
              </a:ext>
            </a:extLst>
          </p:cNvPr>
          <p:cNvSpPr>
            <a:spLocks noGrp="1"/>
          </p:cNvSpPr>
          <p:nvPr>
            <p:ph type="dt" sz="half" idx="10"/>
          </p:nvPr>
        </p:nvSpPr>
        <p:spPr/>
        <p:txBody>
          <a:bodyPr/>
          <a:lstStyle/>
          <a:p>
            <a:fld id="{2436E3C0-9B71-4CED-B466-04E07C66C6C4}" type="datetimeFigureOut">
              <a:rPr lang="en-GB" smtClean="0"/>
              <a:t>27/11/2025</a:t>
            </a:fld>
            <a:endParaRPr lang="en-GB"/>
          </a:p>
        </p:txBody>
      </p:sp>
      <p:sp>
        <p:nvSpPr>
          <p:cNvPr id="8" name="Footer Placeholder 7">
            <a:extLst>
              <a:ext uri="{FF2B5EF4-FFF2-40B4-BE49-F238E27FC236}">
                <a16:creationId xmlns:a16="http://schemas.microsoft.com/office/drawing/2014/main" id="{31D56762-3DF4-0F8A-21B5-6E7C596D723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AF932F8-A0B4-8E32-F231-EB5A7CD12334}"/>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778238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64B07-341D-112B-DC03-26F0B877CB9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AD322BA-25A6-1127-780B-8FB0CF342F64}"/>
              </a:ext>
            </a:extLst>
          </p:cNvPr>
          <p:cNvSpPr>
            <a:spLocks noGrp="1"/>
          </p:cNvSpPr>
          <p:nvPr>
            <p:ph type="dt" sz="half" idx="10"/>
          </p:nvPr>
        </p:nvSpPr>
        <p:spPr/>
        <p:txBody>
          <a:bodyPr/>
          <a:lstStyle/>
          <a:p>
            <a:fld id="{2436E3C0-9B71-4CED-B466-04E07C66C6C4}" type="datetimeFigureOut">
              <a:rPr lang="en-GB" smtClean="0"/>
              <a:t>27/11/2025</a:t>
            </a:fld>
            <a:endParaRPr lang="en-GB"/>
          </a:p>
        </p:txBody>
      </p:sp>
      <p:sp>
        <p:nvSpPr>
          <p:cNvPr id="4" name="Footer Placeholder 3">
            <a:extLst>
              <a:ext uri="{FF2B5EF4-FFF2-40B4-BE49-F238E27FC236}">
                <a16:creationId xmlns:a16="http://schemas.microsoft.com/office/drawing/2014/main" id="{8842E20F-16C8-7F35-1D10-1AB5B92A054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07BBD89-EC55-0EE8-4FAF-75D8124DFF55}"/>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556437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B1B759-00CF-FED3-ADCE-9DDF276F919A}"/>
              </a:ext>
            </a:extLst>
          </p:cNvPr>
          <p:cNvSpPr>
            <a:spLocks noGrp="1"/>
          </p:cNvSpPr>
          <p:nvPr>
            <p:ph type="dt" sz="half" idx="10"/>
          </p:nvPr>
        </p:nvSpPr>
        <p:spPr/>
        <p:txBody>
          <a:bodyPr/>
          <a:lstStyle/>
          <a:p>
            <a:fld id="{2436E3C0-9B71-4CED-B466-04E07C66C6C4}" type="datetimeFigureOut">
              <a:rPr lang="en-GB" smtClean="0"/>
              <a:t>27/11/2025</a:t>
            </a:fld>
            <a:endParaRPr lang="en-GB"/>
          </a:p>
        </p:txBody>
      </p:sp>
      <p:sp>
        <p:nvSpPr>
          <p:cNvPr id="3" name="Footer Placeholder 2">
            <a:extLst>
              <a:ext uri="{FF2B5EF4-FFF2-40B4-BE49-F238E27FC236}">
                <a16:creationId xmlns:a16="http://schemas.microsoft.com/office/drawing/2014/main" id="{F3F68179-EEF1-DFFE-F375-99223798A44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406FADB-A10A-1DFE-F387-D0AB9DF032DF}"/>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2912389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FC2B9-9E72-10A4-5A4A-F2DB3F8FF4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05DD6BE-57AE-C4F5-146D-652792C306E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414FA6E-C9CB-5DA3-E76C-AB0F8E2EB7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8FA7CA8-D08A-8096-EB8C-A0B86D5B70B9}"/>
              </a:ext>
            </a:extLst>
          </p:cNvPr>
          <p:cNvSpPr>
            <a:spLocks noGrp="1"/>
          </p:cNvSpPr>
          <p:nvPr>
            <p:ph type="dt" sz="half" idx="10"/>
          </p:nvPr>
        </p:nvSpPr>
        <p:spPr/>
        <p:txBody>
          <a:bodyPr/>
          <a:lstStyle/>
          <a:p>
            <a:fld id="{2436E3C0-9B71-4CED-B466-04E07C66C6C4}" type="datetimeFigureOut">
              <a:rPr lang="en-GB" smtClean="0"/>
              <a:t>27/11/2025</a:t>
            </a:fld>
            <a:endParaRPr lang="en-GB"/>
          </a:p>
        </p:txBody>
      </p:sp>
      <p:sp>
        <p:nvSpPr>
          <p:cNvPr id="6" name="Footer Placeholder 5">
            <a:extLst>
              <a:ext uri="{FF2B5EF4-FFF2-40B4-BE49-F238E27FC236}">
                <a16:creationId xmlns:a16="http://schemas.microsoft.com/office/drawing/2014/main" id="{2586E2A6-7660-BCC7-C8A2-E024D1A5A5F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E74C871-C84D-154A-57F2-9EF9756F367E}"/>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3417096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4DEA-4126-11FB-9695-DE45280D73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F65ADFC-7C51-6DAC-EAED-A5C4F2234B1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A57CDA6-D300-96AF-A447-AAD613AC98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EA43B8C-158D-A4D3-610B-D6E55F201054}"/>
              </a:ext>
            </a:extLst>
          </p:cNvPr>
          <p:cNvSpPr>
            <a:spLocks noGrp="1"/>
          </p:cNvSpPr>
          <p:nvPr>
            <p:ph type="dt" sz="half" idx="10"/>
          </p:nvPr>
        </p:nvSpPr>
        <p:spPr/>
        <p:txBody>
          <a:bodyPr/>
          <a:lstStyle/>
          <a:p>
            <a:fld id="{2436E3C0-9B71-4CED-B466-04E07C66C6C4}" type="datetimeFigureOut">
              <a:rPr lang="en-GB" smtClean="0"/>
              <a:t>27/11/2025</a:t>
            </a:fld>
            <a:endParaRPr lang="en-GB"/>
          </a:p>
        </p:txBody>
      </p:sp>
      <p:sp>
        <p:nvSpPr>
          <p:cNvPr id="6" name="Footer Placeholder 5">
            <a:extLst>
              <a:ext uri="{FF2B5EF4-FFF2-40B4-BE49-F238E27FC236}">
                <a16:creationId xmlns:a16="http://schemas.microsoft.com/office/drawing/2014/main" id="{85F05160-EE95-B4E8-DCFC-0D98A0D9567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2E76487-2F21-5512-C6FA-643C0848F776}"/>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25018398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56CC094-100A-D55C-82BB-3C6E1294F7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7B08200-55C8-FF61-85F3-DF7FE722C8E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C097048-FD42-6933-178E-CD54CEA4EAE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436E3C0-9B71-4CED-B466-04E07C66C6C4}" type="datetimeFigureOut">
              <a:rPr lang="en-GB" smtClean="0"/>
              <a:t>27/11/2025</a:t>
            </a:fld>
            <a:endParaRPr lang="en-GB"/>
          </a:p>
        </p:txBody>
      </p:sp>
      <p:sp>
        <p:nvSpPr>
          <p:cNvPr id="5" name="Footer Placeholder 4">
            <a:extLst>
              <a:ext uri="{FF2B5EF4-FFF2-40B4-BE49-F238E27FC236}">
                <a16:creationId xmlns:a16="http://schemas.microsoft.com/office/drawing/2014/main" id="{BE1E18EB-2C03-FDAA-B12B-A435C259B1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82862D40-3140-0E11-8507-8FF20A91F5A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D498761-72AB-42B5-92B5-A8C06B3A7A15}" type="slidenum">
              <a:rPr lang="en-GB" smtClean="0"/>
              <a:t>‹#›</a:t>
            </a:fld>
            <a:endParaRPr lang="en-GB"/>
          </a:p>
        </p:txBody>
      </p:sp>
    </p:spTree>
    <p:extLst>
      <p:ext uri="{BB962C8B-B14F-4D97-AF65-F5344CB8AC3E}">
        <p14:creationId xmlns:p14="http://schemas.microsoft.com/office/powerpoint/2010/main" val="2333971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hyperlink" Target="https://footprint.wwf.org.uk/#/"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seesustainability.co.uk/learn-carbon-literacy" TargetMode="External"/><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C86FE40-1228-90FB-5533-83EA8FAC8843}"/>
              </a:ext>
            </a:extLst>
          </p:cNvPr>
          <p:cNvPicPr>
            <a:picLocks noChangeAspect="1"/>
          </p:cNvPicPr>
          <p:nvPr/>
        </p:nvPicPr>
        <p:blipFill>
          <a:blip r:embed="rId2"/>
          <a:srcRect t="9547" b="1"/>
          <a:stretch/>
        </p:blipFill>
        <p:spPr>
          <a:xfrm>
            <a:off x="-4483" y="6346481"/>
            <a:ext cx="12192000" cy="501630"/>
          </a:xfrm>
          <a:prstGeom prst="rect">
            <a:avLst/>
          </a:prstGeom>
          <a:solidFill>
            <a:srgbClr val="016268"/>
          </a:solidFill>
        </p:spPr>
      </p:pic>
      <p:pic>
        <p:nvPicPr>
          <p:cNvPr id="2" name="Image 703">
            <a:extLst>
              <a:ext uri="{FF2B5EF4-FFF2-40B4-BE49-F238E27FC236}">
                <a16:creationId xmlns:a16="http://schemas.microsoft.com/office/drawing/2014/main" id="{4091377F-8146-8F1D-60EA-A86C2FB2943E}"/>
              </a:ext>
            </a:extLst>
          </p:cNvPr>
          <p:cNvPicPr/>
          <p:nvPr/>
        </p:nvPicPr>
        <p:blipFill rotWithShape="1">
          <a:blip r:embed="rId3" cstate="print"/>
          <a:srcRect l="734" t="-586" r="181" b="93690"/>
          <a:stretch/>
        </p:blipFill>
        <p:spPr>
          <a:xfrm>
            <a:off x="-3660" y="-55044"/>
            <a:ext cx="12213590" cy="783089"/>
          </a:xfrm>
          <a:prstGeom prst="rect">
            <a:avLst/>
          </a:prstGeom>
          <a:noFill/>
          <a:ln w="25400">
            <a:noFill/>
          </a:ln>
        </p:spPr>
      </p:pic>
      <p:sp>
        <p:nvSpPr>
          <p:cNvPr id="4" name="TextBox 3">
            <a:extLst>
              <a:ext uri="{FF2B5EF4-FFF2-40B4-BE49-F238E27FC236}">
                <a16:creationId xmlns:a16="http://schemas.microsoft.com/office/drawing/2014/main" id="{5E5AEFCB-6918-0909-193A-C4B7A9A3438B}"/>
              </a:ext>
            </a:extLst>
          </p:cNvPr>
          <p:cNvSpPr txBox="1"/>
          <p:nvPr/>
        </p:nvSpPr>
        <p:spPr>
          <a:xfrm>
            <a:off x="125506" y="391543"/>
            <a:ext cx="11985812" cy="307777"/>
          </a:xfrm>
          <a:prstGeom prst="rect">
            <a:avLst/>
          </a:prstGeom>
          <a:noFill/>
        </p:spPr>
        <p:txBody>
          <a:bodyPr wrap="square" lIns="91440" tIns="45720" rIns="91440" bIns="45720" anchor="t">
            <a:spAutoFit/>
          </a:bodyPr>
          <a:lstStyle/>
          <a:p>
            <a:r>
              <a:rPr kumimoji="0" lang="en-GB" altLang="en-US" sz="1400" b="0" i="0" u="none" strike="noStrike" cap="none" normalizeH="0" baseline="0" dirty="0">
                <a:ln>
                  <a:noFill/>
                </a:ln>
                <a:solidFill>
                  <a:srgbClr val="016268"/>
                </a:solidFill>
                <a:effectLst/>
                <a:latin typeface="Calibri"/>
                <a:ea typeface="Calibri"/>
                <a:cs typeface="Calibri"/>
              </a:rPr>
              <a:t>Greener Primary Care Wales</a:t>
            </a:r>
            <a:r>
              <a:rPr lang="en-GB" altLang="en-US" sz="1400" dirty="0">
                <a:solidFill>
                  <a:srgbClr val="FF0000"/>
                </a:solidFill>
                <a:latin typeface="Calibri"/>
                <a:ea typeface="Calibri"/>
                <a:cs typeface="Calibri"/>
              </a:rPr>
              <a:t>                                                                                                                                                                                </a:t>
            </a:r>
            <a:r>
              <a:rPr kumimoji="0" lang="en-GB" altLang="en-US" sz="1400" b="1" i="0" u="none" strike="noStrike" cap="none" normalizeH="0" baseline="0" dirty="0">
                <a:ln>
                  <a:noFill/>
                </a:ln>
                <a:solidFill>
                  <a:srgbClr val="016268"/>
                </a:solidFill>
                <a:effectLst/>
                <a:latin typeface="Calibri"/>
                <a:ea typeface="Calibri"/>
                <a:cs typeface="Calibri"/>
              </a:rPr>
              <a:t>Case Study: </a:t>
            </a:r>
            <a:r>
              <a:rPr kumimoji="0" lang="en-GB" altLang="en-US" sz="1400" i="0" u="none" strike="noStrike" cap="none" normalizeH="0" baseline="0" dirty="0">
                <a:ln>
                  <a:noFill/>
                </a:ln>
                <a:solidFill>
                  <a:srgbClr val="016268"/>
                </a:solidFill>
                <a:effectLst/>
                <a:latin typeface="Calibri"/>
                <a:ea typeface="Calibri"/>
                <a:cs typeface="Calibri"/>
              </a:rPr>
              <a:t>COMMUNITY</a:t>
            </a:r>
            <a:r>
              <a:rPr kumimoji="0" lang="en-GB" altLang="en-US" sz="1400" b="1" i="0" u="none" strike="noStrike" cap="none" normalizeH="0" baseline="0" dirty="0">
                <a:ln>
                  <a:noFill/>
                </a:ln>
                <a:solidFill>
                  <a:srgbClr val="016268"/>
                </a:solidFill>
                <a:effectLst/>
                <a:latin typeface="Calibri"/>
                <a:ea typeface="Calibri"/>
                <a:cs typeface="Calibri"/>
              </a:rPr>
              <a:t> </a:t>
            </a:r>
            <a:r>
              <a:rPr kumimoji="0" lang="en-GB" altLang="en-US" sz="1400" i="0" u="none" strike="noStrike" cap="none" normalizeH="0" baseline="0" dirty="0">
                <a:ln>
                  <a:noFill/>
                </a:ln>
                <a:solidFill>
                  <a:srgbClr val="016268"/>
                </a:solidFill>
                <a:effectLst/>
                <a:latin typeface="Calibri"/>
                <a:ea typeface="Calibri"/>
                <a:cs typeface="Calibri"/>
              </a:rPr>
              <a:t>PHARMACY        </a:t>
            </a:r>
            <a:endParaRPr lang="en-GB" sz="1400" dirty="0">
              <a:solidFill>
                <a:srgbClr val="016268"/>
              </a:solidFill>
              <a:latin typeface="Calibri"/>
              <a:ea typeface="Calibri"/>
              <a:cs typeface="Calibri"/>
            </a:endParaRPr>
          </a:p>
        </p:txBody>
      </p:sp>
      <p:cxnSp>
        <p:nvCxnSpPr>
          <p:cNvPr id="7" name="Straight Connector 6">
            <a:extLst>
              <a:ext uri="{FF2B5EF4-FFF2-40B4-BE49-F238E27FC236}">
                <a16:creationId xmlns:a16="http://schemas.microsoft.com/office/drawing/2014/main" id="{DE744CE2-D174-91C5-6406-DD9E2E464FF2}"/>
              </a:ext>
            </a:extLst>
          </p:cNvPr>
          <p:cNvCxnSpPr/>
          <p:nvPr/>
        </p:nvCxnSpPr>
        <p:spPr>
          <a:xfrm>
            <a:off x="-4483" y="699320"/>
            <a:ext cx="1220993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4CFB051D-75D8-06F6-C14F-888CF7CFFE55}"/>
              </a:ext>
            </a:extLst>
          </p:cNvPr>
          <p:cNvCxnSpPr/>
          <p:nvPr/>
        </p:nvCxnSpPr>
        <p:spPr>
          <a:xfrm>
            <a:off x="0" y="1205865"/>
            <a:ext cx="12209930" cy="0"/>
          </a:xfrm>
          <a:prstGeom prst="line">
            <a:avLst/>
          </a:prstGeom>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1562A412-A7CF-4B73-5AC7-5A19EC3B326A}"/>
              </a:ext>
            </a:extLst>
          </p:cNvPr>
          <p:cNvSpPr txBox="1"/>
          <p:nvPr/>
        </p:nvSpPr>
        <p:spPr>
          <a:xfrm>
            <a:off x="125506" y="732820"/>
            <a:ext cx="6109446" cy="400110"/>
          </a:xfrm>
          <a:prstGeom prst="rect">
            <a:avLst/>
          </a:prstGeom>
          <a:noFill/>
        </p:spPr>
        <p:txBody>
          <a:bodyPr wrap="square">
            <a:spAutoFit/>
          </a:bodyPr>
          <a:lstStyle/>
          <a:p>
            <a:pPr lvl="0" eaLnBrk="0" fontAlgn="base" hangingPunct="0">
              <a:spcBef>
                <a:spcPct val="0"/>
              </a:spcBef>
              <a:spcAft>
                <a:spcPct val="0"/>
              </a:spcAft>
            </a:pPr>
            <a:r>
              <a:rPr lang="cy-GB" sz="2000" dirty="0" err="1">
                <a:solidFill>
                  <a:srgbClr val="016268"/>
                </a:solidFill>
                <a:latin typeface="Calibri" panose="020F0502020204030204" pitchFamily="34" charset="0"/>
                <a:ea typeface="Calibri" panose="020F0502020204030204" pitchFamily="34" charset="0"/>
                <a:cs typeface="Calibri" panose="020F0502020204030204" pitchFamily="34" charset="0"/>
              </a:rPr>
              <a:t>Boots</a:t>
            </a:r>
            <a:r>
              <a:rPr lang="cy-GB" sz="2000" dirty="0">
                <a:solidFill>
                  <a:srgbClr val="016268"/>
                </a:solidFill>
                <a:latin typeface="Calibri" panose="020F0502020204030204" pitchFamily="34" charset="0"/>
                <a:ea typeface="Calibri" panose="020F0502020204030204" pitchFamily="34" charset="0"/>
                <a:cs typeface="Calibri" panose="020F0502020204030204" pitchFamily="34" charset="0"/>
              </a:rPr>
              <a:t> Tŷ Glas, Cardiff</a:t>
            </a:r>
            <a:endParaRPr kumimoji="0" lang="en-GB" altLang="en-US" sz="2000" b="0" i="0" u="none" strike="noStrike" cap="none" normalizeH="0" baseline="0" dirty="0">
              <a:ln>
                <a:noFill/>
              </a:ln>
              <a:solidFill>
                <a:srgbClr val="016268"/>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17" name="Image 22">
            <a:extLst>
              <a:ext uri="{FF2B5EF4-FFF2-40B4-BE49-F238E27FC236}">
                <a16:creationId xmlns:a16="http://schemas.microsoft.com/office/drawing/2014/main" id="{3FB2C705-5A90-4964-85D6-4CE2CF557D1D}"/>
              </a:ext>
            </a:extLst>
          </p:cNvPr>
          <p:cNvPicPr>
            <a:picLocks/>
          </p:cNvPicPr>
          <p:nvPr/>
        </p:nvPicPr>
        <p:blipFill>
          <a:blip r:embed="rId4" cstate="print"/>
          <a:stretch>
            <a:fillRect/>
          </a:stretch>
        </p:blipFill>
        <p:spPr>
          <a:xfrm>
            <a:off x="55745" y="6410885"/>
            <a:ext cx="1000125" cy="381000"/>
          </a:xfrm>
          <a:prstGeom prst="rect">
            <a:avLst/>
          </a:prstGeom>
          <a:solidFill>
            <a:schemeClr val="bg1"/>
          </a:solidFill>
        </p:spPr>
      </p:pic>
      <p:pic>
        <p:nvPicPr>
          <p:cNvPr id="18" name="Picture 17" descr="Public Health Wales - The National Joint Registry">
            <a:extLst>
              <a:ext uri="{FF2B5EF4-FFF2-40B4-BE49-F238E27FC236}">
                <a16:creationId xmlns:a16="http://schemas.microsoft.com/office/drawing/2014/main" id="{2971BCA5-F33B-5484-B634-5AE5C4001CA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155" t="21132" r="16633" b="18287"/>
          <a:stretch/>
        </p:blipFill>
        <p:spPr bwMode="auto">
          <a:xfrm>
            <a:off x="10953190" y="6393033"/>
            <a:ext cx="1171575" cy="409575"/>
          </a:xfrm>
          <a:prstGeom prst="rect">
            <a:avLst/>
          </a:prstGeom>
          <a:noFill/>
          <a:ln>
            <a:noFill/>
          </a:ln>
          <a:extLst>
            <a:ext uri="{53640926-AAD7-44D8-BBD7-CCE9431645EC}">
              <a14:shadowObscured xmlns:a14="http://schemas.microsoft.com/office/drawing/2010/main"/>
            </a:ext>
          </a:extLst>
        </p:spPr>
      </p:pic>
      <p:sp>
        <p:nvSpPr>
          <p:cNvPr id="5" name="Graphic 763">
            <a:extLst>
              <a:ext uri="{FF2B5EF4-FFF2-40B4-BE49-F238E27FC236}">
                <a16:creationId xmlns:a16="http://schemas.microsoft.com/office/drawing/2014/main" id="{BD15A07D-27E3-1BF0-6DBE-AB29AA58869E}"/>
              </a:ext>
            </a:extLst>
          </p:cNvPr>
          <p:cNvSpPr/>
          <p:nvPr/>
        </p:nvSpPr>
        <p:spPr>
          <a:xfrm>
            <a:off x="9295280" y="1216627"/>
            <a:ext cx="2914650" cy="5129853"/>
          </a:xfrm>
          <a:custGeom>
            <a:avLst/>
            <a:gdLst/>
            <a:ahLst/>
            <a:cxnLst/>
            <a:rect l="l" t="t" r="r" b="b"/>
            <a:pathLst>
              <a:path w="3856354" h="9290050">
                <a:moveTo>
                  <a:pt x="3856190" y="0"/>
                </a:moveTo>
                <a:lnTo>
                  <a:pt x="0" y="0"/>
                </a:lnTo>
                <a:lnTo>
                  <a:pt x="0" y="9289592"/>
                </a:lnTo>
                <a:lnTo>
                  <a:pt x="3856190" y="9289592"/>
                </a:lnTo>
                <a:lnTo>
                  <a:pt x="3856190" y="0"/>
                </a:lnTo>
                <a:close/>
              </a:path>
            </a:pathLst>
          </a:custGeom>
          <a:solidFill>
            <a:srgbClr val="E9F8E4"/>
          </a:solidFill>
          <a:ln>
            <a:noFill/>
          </a:ln>
        </p:spPr>
        <p:txBody>
          <a:bodyPr wrap="square" lIns="0" tIns="0" rIns="0" bIns="0" rtlCol="0">
            <a:prstTxWarp prst="textNoShape">
              <a:avLst/>
            </a:prstTxWarp>
            <a:noAutofit/>
          </a:bodyPr>
          <a:lstStyle/>
          <a:p>
            <a:pPr marR="0" lvl="0" indent="0" algn="ctr" eaLnBrk="0" fontAlgn="base" hangingPunct="0">
              <a:lnSpc>
                <a:spcPct val="100000"/>
              </a:lnSpc>
              <a:spcBef>
                <a:spcPct val="0"/>
              </a:spcBef>
              <a:spcAft>
                <a:spcPct val="0"/>
              </a:spcAft>
              <a:buClrTx/>
              <a:buSzTx/>
              <a:buFontTx/>
              <a:buNone/>
              <a:tabLst/>
            </a:pPr>
            <a:endParaRPr lang="en-US" altLang="en-US" sz="1200" i="1" kern="0" dirty="0">
              <a:solidFill>
                <a:srgbClr val="016268"/>
              </a:solidFill>
              <a:latin typeface="Calibri" panose="020F0502020204030204" pitchFamily="34" charset="0"/>
              <a:cs typeface="Times New Roman" panose="02020603050405020304" pitchFamily="18" charset="0"/>
            </a:endParaRPr>
          </a:p>
          <a:p>
            <a:pPr marR="0" lvl="0" indent="0" algn="ctr" eaLnBrk="0" fontAlgn="base" hangingPunct="0">
              <a:lnSpc>
                <a:spcPct val="100000"/>
              </a:lnSpc>
              <a:spcBef>
                <a:spcPct val="0"/>
              </a:spcBef>
              <a:spcAft>
                <a:spcPct val="0"/>
              </a:spcAft>
              <a:buClrTx/>
              <a:buSzTx/>
              <a:buFontTx/>
              <a:buNone/>
              <a:tabLst/>
            </a:pPr>
            <a:endParaRPr lang="en-US" altLang="en-US" sz="1200" i="1" kern="0" dirty="0">
              <a:solidFill>
                <a:srgbClr val="016268"/>
              </a:solidFill>
              <a:latin typeface="Calibri" panose="020F0502020204030204" pitchFamily="34" charset="0"/>
              <a:cs typeface="Times New Roman" panose="02020603050405020304" pitchFamily="18" charset="0"/>
            </a:endParaRPr>
          </a:p>
          <a:p>
            <a:pPr marR="0" lvl="0" indent="0" algn="ctr" eaLnBrk="0" fontAlgn="base" hangingPunct="0">
              <a:lnSpc>
                <a:spcPct val="100000"/>
              </a:lnSpc>
              <a:spcBef>
                <a:spcPct val="0"/>
              </a:spcBef>
              <a:spcAft>
                <a:spcPct val="0"/>
              </a:spcAft>
              <a:buClrTx/>
              <a:buSzTx/>
              <a:buFontTx/>
              <a:buNone/>
              <a:tabLst/>
            </a:pPr>
            <a:endParaRPr lang="en-US" altLang="en-US" sz="1200" i="1" kern="0" dirty="0">
              <a:solidFill>
                <a:srgbClr val="016268"/>
              </a:solidFill>
              <a:latin typeface="Calibri" panose="020F0502020204030204" pitchFamily="34" charset="0"/>
              <a:cs typeface="Times New Roman" panose="02020603050405020304" pitchFamily="18" charset="0"/>
            </a:endParaRPr>
          </a:p>
          <a:p>
            <a:pPr marR="0" lvl="0" indent="0" algn="ctr" eaLnBrk="0" fontAlgn="base" hangingPunct="0">
              <a:lnSpc>
                <a:spcPct val="100000"/>
              </a:lnSpc>
              <a:spcBef>
                <a:spcPct val="0"/>
              </a:spcBef>
              <a:spcAft>
                <a:spcPct val="0"/>
              </a:spcAft>
              <a:buClrTx/>
              <a:buSzTx/>
              <a:buFontTx/>
              <a:buNone/>
              <a:tabLst/>
            </a:pPr>
            <a:endParaRPr lang="en-US" altLang="en-US" sz="1200" i="1" kern="0" dirty="0">
              <a:solidFill>
                <a:srgbClr val="016268"/>
              </a:solidFill>
              <a:latin typeface="Calibri" panose="020F0502020204030204" pitchFamily="34" charset="0"/>
              <a:cs typeface="Times New Roman" panose="02020603050405020304" pitchFamily="18" charset="0"/>
            </a:endParaRPr>
          </a:p>
          <a:p>
            <a:pPr marR="0" lvl="0" indent="0" algn="ctr" eaLnBrk="0" fontAlgn="base" hangingPunct="0">
              <a:lnSpc>
                <a:spcPct val="100000"/>
              </a:lnSpc>
              <a:spcBef>
                <a:spcPct val="0"/>
              </a:spcBef>
              <a:spcAft>
                <a:spcPct val="0"/>
              </a:spcAft>
              <a:buClrTx/>
              <a:buSzTx/>
              <a:buFontTx/>
              <a:buNone/>
              <a:tabLst/>
            </a:pPr>
            <a:endParaRPr lang="en-US" altLang="en-US" sz="1200" i="1" kern="0" dirty="0">
              <a:solidFill>
                <a:srgbClr val="016268"/>
              </a:solidFill>
              <a:latin typeface="Calibri" panose="020F0502020204030204" pitchFamily="34" charset="0"/>
              <a:cs typeface="Times New Roman" panose="02020603050405020304" pitchFamily="18" charset="0"/>
            </a:endParaRPr>
          </a:p>
          <a:p>
            <a:pPr marR="0" lvl="0" indent="0" algn="ctr" eaLnBrk="0" fontAlgn="base" hangingPunct="0">
              <a:lnSpc>
                <a:spcPct val="100000"/>
              </a:lnSpc>
              <a:spcBef>
                <a:spcPct val="0"/>
              </a:spcBef>
              <a:spcAft>
                <a:spcPct val="0"/>
              </a:spcAft>
              <a:buClrTx/>
              <a:buSzTx/>
              <a:buFontTx/>
              <a:buNone/>
              <a:tabLst/>
            </a:pPr>
            <a:endParaRPr lang="en-US" altLang="en-US" sz="1200" i="1" kern="0" dirty="0">
              <a:solidFill>
                <a:srgbClr val="016268"/>
              </a:solidFill>
              <a:latin typeface="Calibri" panose="020F0502020204030204" pitchFamily="34" charset="0"/>
              <a:cs typeface="Times New Roman" panose="02020603050405020304" pitchFamily="18" charset="0"/>
            </a:endParaRPr>
          </a:p>
          <a:p>
            <a:pPr marR="0" lvl="0" indent="0" algn="ctr" eaLnBrk="0" fontAlgn="base" hangingPunct="0">
              <a:lnSpc>
                <a:spcPct val="100000"/>
              </a:lnSpc>
              <a:spcBef>
                <a:spcPct val="0"/>
              </a:spcBef>
              <a:spcAft>
                <a:spcPct val="0"/>
              </a:spcAft>
              <a:buClrTx/>
              <a:buSzTx/>
              <a:buFontTx/>
              <a:buNone/>
              <a:tabLst/>
            </a:pPr>
            <a:endParaRPr lang="en-US" altLang="en-US" sz="1200" i="1" kern="0" dirty="0">
              <a:solidFill>
                <a:srgbClr val="016268"/>
              </a:solidFill>
              <a:latin typeface="Calibri" panose="020F0502020204030204" pitchFamily="34" charset="0"/>
              <a:cs typeface="Times New Roman" panose="02020603050405020304" pitchFamily="18" charset="0"/>
            </a:endParaRPr>
          </a:p>
          <a:p>
            <a:pPr marR="0" lvl="0" indent="0" algn="ctr" eaLnBrk="0" fontAlgn="base" hangingPunct="0">
              <a:lnSpc>
                <a:spcPct val="100000"/>
              </a:lnSpc>
              <a:spcBef>
                <a:spcPct val="0"/>
              </a:spcBef>
              <a:spcAft>
                <a:spcPct val="0"/>
              </a:spcAft>
              <a:buClrTx/>
              <a:buSzTx/>
              <a:buFontTx/>
              <a:buNone/>
              <a:tabLst/>
            </a:pPr>
            <a:endParaRPr lang="en-US" altLang="en-US" sz="1200" i="1" kern="0" dirty="0">
              <a:solidFill>
                <a:srgbClr val="016268"/>
              </a:solidFill>
              <a:latin typeface="Calibri" panose="020F0502020204030204" pitchFamily="34" charset="0"/>
              <a:cs typeface="Times New Roman" panose="02020603050405020304" pitchFamily="18" charset="0"/>
            </a:endParaRPr>
          </a:p>
          <a:p>
            <a:pPr marR="0" lvl="0" indent="0" algn="ctr" eaLnBrk="0" fontAlgn="base" hangingPunct="0">
              <a:lnSpc>
                <a:spcPct val="100000"/>
              </a:lnSpc>
              <a:spcBef>
                <a:spcPct val="0"/>
              </a:spcBef>
              <a:spcAft>
                <a:spcPct val="0"/>
              </a:spcAft>
              <a:buClrTx/>
              <a:buSzTx/>
              <a:buFontTx/>
              <a:buNone/>
              <a:tabLst/>
            </a:pPr>
            <a:endParaRPr lang="en-US" altLang="en-US" sz="1200" i="1" kern="0" dirty="0">
              <a:solidFill>
                <a:srgbClr val="016268"/>
              </a:solidFill>
              <a:latin typeface="Calibri" panose="020F0502020204030204" pitchFamily="34" charset="0"/>
              <a:cs typeface="Times New Roman" panose="02020603050405020304" pitchFamily="18" charset="0"/>
            </a:endParaRPr>
          </a:p>
          <a:p>
            <a:pPr marR="0" lvl="0" indent="0" algn="ctr" eaLnBrk="0" fontAlgn="base" hangingPunct="0">
              <a:lnSpc>
                <a:spcPct val="100000"/>
              </a:lnSpc>
              <a:spcBef>
                <a:spcPct val="0"/>
              </a:spcBef>
              <a:spcAft>
                <a:spcPct val="0"/>
              </a:spcAft>
              <a:buClrTx/>
              <a:buSzTx/>
              <a:buFontTx/>
              <a:buNone/>
              <a:tabLst/>
            </a:pPr>
            <a:endParaRPr lang="en-US" altLang="en-US" sz="1200" i="1" kern="0" dirty="0">
              <a:solidFill>
                <a:srgbClr val="016268"/>
              </a:solidFill>
              <a:latin typeface="Calibri" panose="020F0502020204030204" pitchFamily="34" charset="0"/>
              <a:cs typeface="Times New Roman" panose="02020603050405020304" pitchFamily="18" charset="0"/>
            </a:endParaRPr>
          </a:p>
          <a:p>
            <a:pPr marR="0" lvl="0" indent="0" algn="ctr" eaLnBrk="0" fontAlgn="base" hangingPunct="0">
              <a:lnSpc>
                <a:spcPct val="100000"/>
              </a:lnSpc>
              <a:spcBef>
                <a:spcPct val="0"/>
              </a:spcBef>
              <a:spcAft>
                <a:spcPct val="0"/>
              </a:spcAft>
              <a:buClrTx/>
              <a:buSzTx/>
              <a:buFontTx/>
              <a:buNone/>
              <a:tabLst/>
            </a:pPr>
            <a:endParaRPr lang="en-US" altLang="en-US" sz="1200" i="1" kern="0" dirty="0">
              <a:solidFill>
                <a:srgbClr val="016268"/>
              </a:solidFill>
              <a:latin typeface="Calibri" panose="020F0502020204030204" pitchFamily="34" charset="0"/>
              <a:cs typeface="Times New Roman" panose="02020603050405020304" pitchFamily="18" charset="0"/>
            </a:endParaRPr>
          </a:p>
          <a:p>
            <a:pPr marR="0" lvl="0" indent="0" algn="ctr" eaLnBrk="0" fontAlgn="base" hangingPunct="0">
              <a:lnSpc>
                <a:spcPct val="100000"/>
              </a:lnSpc>
              <a:spcBef>
                <a:spcPct val="0"/>
              </a:spcBef>
              <a:spcAft>
                <a:spcPct val="0"/>
              </a:spcAft>
              <a:buClrTx/>
              <a:buSzTx/>
              <a:buFontTx/>
              <a:buNone/>
              <a:tabLst/>
            </a:pPr>
            <a:endParaRPr lang="en-US" altLang="en-US" sz="1200" i="1" kern="0" dirty="0">
              <a:solidFill>
                <a:srgbClr val="016268"/>
              </a:solidFill>
              <a:latin typeface="Calibri" panose="020F0502020204030204" pitchFamily="34" charset="0"/>
              <a:cs typeface="Times New Roman" panose="02020603050405020304" pitchFamily="18" charset="0"/>
            </a:endParaRPr>
          </a:p>
          <a:p>
            <a:pPr marR="0" lvl="0" indent="0" algn="ctr" eaLnBrk="0" fontAlgn="base" hangingPunct="0">
              <a:lnSpc>
                <a:spcPct val="100000"/>
              </a:lnSpc>
              <a:spcBef>
                <a:spcPct val="0"/>
              </a:spcBef>
              <a:spcAft>
                <a:spcPct val="0"/>
              </a:spcAft>
              <a:buClrTx/>
              <a:buSzTx/>
              <a:buFontTx/>
              <a:buNone/>
              <a:tabLst/>
            </a:pPr>
            <a:endParaRPr lang="en-US" altLang="en-US" sz="1200" i="1" kern="0" dirty="0">
              <a:solidFill>
                <a:srgbClr val="016268"/>
              </a:solidFill>
              <a:latin typeface="Calibri" panose="020F0502020204030204" pitchFamily="34" charset="0"/>
              <a:cs typeface="Times New Roman" panose="02020603050405020304" pitchFamily="18" charset="0"/>
            </a:endParaRPr>
          </a:p>
          <a:p>
            <a:pPr marR="0" lvl="0" indent="0" algn="ctr" eaLnBrk="0" fontAlgn="base" hangingPunct="0">
              <a:lnSpc>
                <a:spcPct val="100000"/>
              </a:lnSpc>
              <a:spcBef>
                <a:spcPct val="0"/>
              </a:spcBef>
              <a:spcAft>
                <a:spcPct val="0"/>
              </a:spcAft>
              <a:buClrTx/>
              <a:buSzTx/>
              <a:buFontTx/>
              <a:buNone/>
              <a:tabLst/>
            </a:pPr>
            <a:endParaRPr lang="en-US" altLang="en-US" sz="1200" i="1" kern="0" dirty="0">
              <a:solidFill>
                <a:srgbClr val="016268"/>
              </a:solidFill>
              <a:latin typeface="Calibri" panose="020F0502020204030204" pitchFamily="34" charset="0"/>
              <a:cs typeface="Times New Roman" panose="02020603050405020304" pitchFamily="18" charset="0"/>
            </a:endParaRPr>
          </a:p>
          <a:p>
            <a:pPr marR="0" lvl="0" indent="0" algn="ctr" eaLnBrk="0" fontAlgn="base" hangingPunct="0">
              <a:lnSpc>
                <a:spcPct val="100000"/>
              </a:lnSpc>
              <a:spcBef>
                <a:spcPct val="0"/>
              </a:spcBef>
              <a:spcAft>
                <a:spcPct val="0"/>
              </a:spcAft>
              <a:buClrTx/>
              <a:buSzTx/>
              <a:buFontTx/>
              <a:buNone/>
              <a:tabLst/>
            </a:pPr>
            <a:endParaRPr lang="en-US" altLang="en-US" sz="1200" i="1" kern="0" dirty="0">
              <a:solidFill>
                <a:srgbClr val="016268"/>
              </a:solidFill>
              <a:latin typeface="Calibri" panose="020F0502020204030204" pitchFamily="34" charset="0"/>
              <a:cs typeface="Times New Roman" panose="02020603050405020304" pitchFamily="18" charset="0"/>
            </a:endParaRPr>
          </a:p>
          <a:p>
            <a:pPr marR="0" lvl="0" indent="0" algn="ctr" eaLnBrk="0" fontAlgn="base" hangingPunct="0">
              <a:lnSpc>
                <a:spcPct val="100000"/>
              </a:lnSpc>
              <a:spcBef>
                <a:spcPct val="0"/>
              </a:spcBef>
              <a:spcAft>
                <a:spcPct val="0"/>
              </a:spcAft>
              <a:buClrTx/>
              <a:buSzTx/>
              <a:buFontTx/>
              <a:buNone/>
              <a:tabLst/>
            </a:pPr>
            <a:r>
              <a:rPr lang="en-US" altLang="en-US" sz="1400" i="1" kern="0" dirty="0">
                <a:solidFill>
                  <a:srgbClr val="016268"/>
                </a:solidFill>
                <a:latin typeface="Calibri" panose="020F0502020204030204" pitchFamily="34" charset="0"/>
                <a:ea typeface="Calibri" panose="020F0502020204030204" pitchFamily="34" charset="0"/>
                <a:cs typeface="Calibri" panose="020F0502020204030204" pitchFamily="34" charset="0"/>
              </a:rPr>
              <a:t>“</a:t>
            </a:r>
            <a:r>
              <a:rPr lang="en-GB" sz="1400" i="1" dirty="0">
                <a:solidFill>
                  <a:srgbClr val="016268"/>
                </a:solidFill>
                <a:latin typeface="Calibri" panose="020F0502020204030204" pitchFamily="34" charset="0"/>
                <a:ea typeface="Calibri" panose="020F0502020204030204" pitchFamily="34" charset="0"/>
                <a:cs typeface="Calibri" panose="020F0502020204030204" pitchFamily="34" charset="0"/>
              </a:rPr>
              <a:t>As healthcare professionals we are all familiar with the three pillars of ‘Safety’, ‘Efficacy’ and ‘Quality’. Now is the time to add a fourth equal partner - ‘the Environment’. It must become part of every decision we make if we are to reach net zero by 2030.</a:t>
            </a:r>
            <a:r>
              <a:rPr lang="en-US" altLang="en-US" sz="1400" i="1" kern="0" dirty="0">
                <a:solidFill>
                  <a:srgbClr val="016268"/>
                </a:solidFill>
                <a:latin typeface="Calibri" panose="020F0502020204030204" pitchFamily="34" charset="0"/>
                <a:ea typeface="Calibri" panose="020F0502020204030204" pitchFamily="34" charset="0"/>
                <a:cs typeface="Calibri" panose="020F0502020204030204" pitchFamily="34" charset="0"/>
              </a:rPr>
              <a:t>”</a:t>
            </a:r>
          </a:p>
        </p:txBody>
      </p:sp>
      <p:sp>
        <p:nvSpPr>
          <p:cNvPr id="14" name="Text Box 2">
            <a:extLst>
              <a:ext uri="{FF2B5EF4-FFF2-40B4-BE49-F238E27FC236}">
                <a16:creationId xmlns:a16="http://schemas.microsoft.com/office/drawing/2014/main" id="{2686DB4E-E008-8B93-6A33-7B2B7FB526EB}"/>
              </a:ext>
            </a:extLst>
          </p:cNvPr>
          <p:cNvSpPr txBox="1">
            <a:spLocks noChangeArrowheads="1"/>
          </p:cNvSpPr>
          <p:nvPr/>
        </p:nvSpPr>
        <p:spPr bwMode="auto">
          <a:xfrm>
            <a:off x="168089" y="1353400"/>
            <a:ext cx="4659502" cy="22149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16268"/>
                </a:solidFill>
                <a:effectLst/>
                <a:latin typeface="Calibri"/>
                <a:ea typeface="Aptos" panose="020B0004020202020204" pitchFamily="34" charset="0"/>
                <a:cs typeface="Calibri"/>
              </a:rPr>
              <a:t>WHAT WE DID</a:t>
            </a:r>
            <a:endParaRPr kumimoji="0" lang="en-US" altLang="en-US" sz="1200" b="1" i="0" u="none" strike="noStrike" cap="none" normalizeH="0" baseline="0" dirty="0">
              <a:ln>
                <a:noFill/>
              </a:ln>
              <a:solidFill>
                <a:srgbClr val="016268"/>
              </a:solidFill>
              <a:effectLst/>
              <a:latin typeface="Calibri"/>
              <a:ea typeface="Aptos" panose="020B0004020202020204" pitchFamily="34" charset="0"/>
              <a:cs typeface="Calibri"/>
            </a:endParaRPr>
          </a:p>
          <a:p>
            <a:pPr lvl="0" algn="just" eaLnBrk="0" fontAlgn="base" hangingPunct="0">
              <a:spcBef>
                <a:spcPct val="0"/>
              </a:spcBef>
              <a:spcAft>
                <a:spcPct val="0"/>
              </a:spcAft>
            </a:pPr>
            <a:r>
              <a:rPr lang="en-GB" sz="1100" dirty="0">
                <a:solidFill>
                  <a:srgbClr val="016268"/>
                </a:solidFill>
                <a:latin typeface="Calibri" panose="020F0502020204030204" pitchFamily="34" charset="0"/>
                <a:ea typeface="Calibri" panose="020F0502020204030204" pitchFamily="34" charset="0"/>
                <a:cs typeface="Calibri" panose="020F0502020204030204" pitchFamily="34" charset="0"/>
              </a:rPr>
              <a:t>In January 2022 we found out that Boots T</a:t>
            </a:r>
            <a:r>
              <a:rPr lang="cy-GB" sz="1100" dirty="0">
                <a:solidFill>
                  <a:srgbClr val="016268"/>
                </a:solidFill>
                <a:latin typeface="Calibri" panose="020F0502020204030204" pitchFamily="34" charset="0"/>
                <a:ea typeface="Calibri" panose="020F0502020204030204" pitchFamily="34" charset="0"/>
                <a:cs typeface="Calibri" panose="020F0502020204030204" pitchFamily="34" charset="0"/>
              </a:rPr>
              <a:t>ŷ</a:t>
            </a:r>
            <a:r>
              <a:rPr lang="en-GB" sz="1100" dirty="0">
                <a:solidFill>
                  <a:srgbClr val="016268"/>
                </a:solidFill>
                <a:latin typeface="Calibri" panose="020F0502020204030204" pitchFamily="34" charset="0"/>
                <a:ea typeface="Calibri" panose="020F0502020204030204" pitchFamily="34" charset="0"/>
                <a:cs typeface="Calibri" panose="020F0502020204030204" pitchFamily="34" charset="0"/>
              </a:rPr>
              <a:t> Glas had been successful in applying to participate in the Greener Primary Care Wales pilot. We were excited to get started and initially chose actions that would get our staff on board, support a team approach to this agenda and ultimately allow us to influence our primary care colleagues and our patients. </a:t>
            </a:r>
          </a:p>
          <a:p>
            <a:pPr lvl="0" algn="just" eaLnBrk="0" fontAlgn="base" hangingPunct="0">
              <a:spcBef>
                <a:spcPct val="0"/>
              </a:spcBef>
              <a:spcAft>
                <a:spcPct val="0"/>
              </a:spcAft>
            </a:pPr>
            <a:endParaRPr lang="en-GB" sz="1100" dirty="0">
              <a:solidFill>
                <a:srgbClr val="016268"/>
              </a:solidFill>
              <a:latin typeface="Calibri" panose="020F0502020204030204" pitchFamily="34" charset="0"/>
              <a:ea typeface="Calibri" panose="020F0502020204030204" pitchFamily="34" charset="0"/>
              <a:cs typeface="Calibri" panose="020F0502020204030204" pitchFamily="34" charset="0"/>
            </a:endParaRPr>
          </a:p>
          <a:p>
            <a:pPr lvl="0" algn="just" eaLnBrk="0" fontAlgn="base" hangingPunct="0">
              <a:spcBef>
                <a:spcPct val="0"/>
              </a:spcBef>
              <a:spcAft>
                <a:spcPct val="0"/>
              </a:spcAft>
            </a:pPr>
            <a:r>
              <a:rPr lang="en-GB" sz="1100" dirty="0">
                <a:solidFill>
                  <a:srgbClr val="016268"/>
                </a:solidFill>
                <a:latin typeface="Calibri" panose="020F0502020204030204" pitchFamily="34" charset="0"/>
                <a:ea typeface="Calibri" panose="020F0502020204030204" pitchFamily="34" charset="0"/>
                <a:cs typeface="Calibri" panose="020F0502020204030204" pitchFamily="34" charset="0"/>
              </a:rPr>
              <a:t>As we are a community pharmacy with a large staff headcount, it was soon apparent that to promote our participation in the Scheme would be a huge undertaking for one person - communication would be key. We started to think about communication with the team, with our employers and with our customers. All three would need to play their part. </a:t>
            </a:r>
          </a:p>
          <a:p>
            <a:pPr lvl="0" algn="just" eaLnBrk="0" fontAlgn="base" hangingPunct="0">
              <a:spcBef>
                <a:spcPct val="0"/>
              </a:spcBef>
              <a:spcAft>
                <a:spcPct val="0"/>
              </a:spcAft>
            </a:pPr>
            <a:endParaRPr lang="en-GB" sz="1100" dirty="0">
              <a:solidFill>
                <a:srgbClr val="016268"/>
              </a:solidFill>
              <a:latin typeface="Calibri" panose="020F0502020204030204" pitchFamily="34" charset="0"/>
              <a:ea typeface="Calibri" panose="020F0502020204030204" pitchFamily="34" charset="0"/>
              <a:cs typeface="Calibri" panose="020F0502020204030204" pitchFamily="34" charset="0"/>
            </a:endParaRPr>
          </a:p>
          <a:p>
            <a:pPr lvl="0" algn="just" eaLnBrk="0" fontAlgn="base" hangingPunct="0">
              <a:spcBef>
                <a:spcPct val="0"/>
              </a:spcBef>
              <a:spcAft>
                <a:spcPct val="0"/>
              </a:spcAft>
            </a:pPr>
            <a:endParaRPr kumimoji="0" lang="en-GB" altLang="en-US" sz="1200" i="0" u="none" strike="noStrike" cap="none" normalizeH="0" baseline="0" dirty="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p>
            <a:pPr lvl="0" algn="just" eaLnBrk="0" fontAlgn="base" hangingPunct="0">
              <a:spcBef>
                <a:spcPct val="0"/>
              </a:spcBef>
              <a:spcAft>
                <a:spcPct val="0"/>
              </a:spcAft>
            </a:pPr>
            <a:endParaRPr kumimoji="0" lang="en-US" altLang="en-US" sz="1200" i="0" u="none" strike="noStrike" cap="none" normalizeH="0" baseline="0" dirty="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6" name="Text Box 2">
            <a:extLst>
              <a:ext uri="{FF2B5EF4-FFF2-40B4-BE49-F238E27FC236}">
                <a16:creationId xmlns:a16="http://schemas.microsoft.com/office/drawing/2014/main" id="{9B64DB50-8F3B-E895-5935-7477A745FA36}"/>
              </a:ext>
            </a:extLst>
          </p:cNvPr>
          <p:cNvSpPr txBox="1">
            <a:spLocks noChangeArrowheads="1"/>
          </p:cNvSpPr>
          <p:nvPr/>
        </p:nvSpPr>
        <p:spPr bwMode="auto">
          <a:xfrm>
            <a:off x="4870174" y="1390078"/>
            <a:ext cx="4339940" cy="481964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0" fontAlgn="base" hangingPunct="0">
              <a:spcBef>
                <a:spcPts val="600"/>
              </a:spcBef>
              <a:spcAft>
                <a:spcPct val="0"/>
              </a:spcAft>
            </a:pPr>
            <a:r>
              <a:rPr lang="en-US" altLang="en-US" sz="1400" b="1" dirty="0">
                <a:solidFill>
                  <a:srgbClr val="016268"/>
                </a:solidFill>
                <a:latin typeface="Calibri"/>
                <a:ea typeface="Aptos" panose="020B0004020202020204" pitchFamily="34" charset="0"/>
                <a:cs typeface="Calibri"/>
              </a:rPr>
              <a:t>WHAT DIFFERENCE DID IT MAKE </a:t>
            </a:r>
            <a:endParaRPr lang="en-US" altLang="en-US" sz="1400" b="1" dirty="0">
              <a:solidFill>
                <a:srgbClr val="016268"/>
              </a:solidFill>
              <a:latin typeface="Calibri"/>
              <a:cs typeface="Calibri"/>
            </a:endParaRPr>
          </a:p>
          <a:p>
            <a:pPr lvl="0" algn="just" eaLnBrk="0" fontAlgn="base" hangingPunct="0">
              <a:spcAft>
                <a:spcPct val="0"/>
              </a:spcAft>
            </a:pPr>
            <a:r>
              <a:rPr lang="en-GB" sz="1100" dirty="0">
                <a:solidFill>
                  <a:srgbClr val="016268"/>
                </a:solidFill>
                <a:latin typeface="Calibri" panose="020F0502020204030204" pitchFamily="34" charset="0"/>
                <a:ea typeface="Calibri" panose="020F0502020204030204" pitchFamily="34" charset="0"/>
                <a:cs typeface="Calibri" panose="020F0502020204030204" pitchFamily="34" charset="0"/>
              </a:rPr>
              <a:t>All dispensary team members are now aware of our participation in the Greener Primary Care Wales Scheme and are being asked to complete </a:t>
            </a:r>
            <a:r>
              <a:rPr lang="en-GB" sz="1100" dirty="0">
                <a:latin typeface="Calibri" panose="020F0502020204030204" pitchFamily="34" charset="0"/>
                <a:ea typeface="Calibri" panose="020F0502020204030204" pitchFamily="34" charset="0"/>
                <a:cs typeface="Calibri" panose="020F0502020204030204" pitchFamily="34" charset="0"/>
                <a:hlinkClick r:id="rId6"/>
              </a:rPr>
              <a:t>Module 1</a:t>
            </a:r>
            <a:r>
              <a:rPr lang="en-GB" sz="1100" dirty="0">
                <a:latin typeface="Calibri" panose="020F0502020204030204" pitchFamily="34" charset="0"/>
                <a:ea typeface="Calibri" panose="020F0502020204030204" pitchFamily="34" charset="0"/>
                <a:cs typeface="Calibri" panose="020F0502020204030204" pitchFamily="34" charset="0"/>
              </a:rPr>
              <a:t> </a:t>
            </a:r>
            <a:r>
              <a:rPr lang="en-GB" sz="1100" dirty="0">
                <a:solidFill>
                  <a:srgbClr val="016268"/>
                </a:solidFill>
                <a:latin typeface="Calibri" panose="020F0502020204030204" pitchFamily="34" charset="0"/>
                <a:ea typeface="Calibri" panose="020F0502020204030204" pitchFamily="34" charset="0"/>
                <a:cs typeface="Calibri" panose="020F0502020204030204" pitchFamily="34" charset="0"/>
              </a:rPr>
              <a:t>of SEE Sustainability Online Carbon Literacy for Healthcare training which is a free online learning resource. The wider team are also being encouraged to look at their personal carbon footprint by using the online </a:t>
            </a:r>
            <a:r>
              <a:rPr lang="en-GB" sz="1100" dirty="0">
                <a:latin typeface="Calibri" panose="020F0502020204030204" pitchFamily="34" charset="0"/>
                <a:ea typeface="Calibri" panose="020F0502020204030204" pitchFamily="34" charset="0"/>
                <a:cs typeface="Calibri" panose="020F0502020204030204" pitchFamily="34" charset="0"/>
                <a:hlinkClick r:id="rId7"/>
              </a:rPr>
              <a:t>WWF carbon calculator</a:t>
            </a:r>
            <a:r>
              <a:rPr lang="en-GB" sz="1100" dirty="0">
                <a:latin typeface="Calibri" panose="020F0502020204030204" pitchFamily="34" charset="0"/>
                <a:ea typeface="Calibri" panose="020F0502020204030204" pitchFamily="34" charset="0"/>
                <a:cs typeface="Calibri" panose="020F0502020204030204" pitchFamily="34" charset="0"/>
              </a:rPr>
              <a:t>. </a:t>
            </a:r>
          </a:p>
          <a:p>
            <a:pPr lvl="0" algn="just" eaLnBrk="0" fontAlgn="base" hangingPunct="0">
              <a:spcAft>
                <a:spcPct val="0"/>
              </a:spcAft>
            </a:pPr>
            <a:endParaRPr lang="en-GB" sz="1100" dirty="0">
              <a:latin typeface="Calibri" panose="020F0502020204030204" pitchFamily="34" charset="0"/>
              <a:ea typeface="Calibri" panose="020F0502020204030204" pitchFamily="34" charset="0"/>
              <a:cs typeface="Calibri" panose="020F0502020204030204" pitchFamily="34" charset="0"/>
            </a:endParaRPr>
          </a:p>
          <a:p>
            <a:pPr lvl="0" algn="just" eaLnBrk="0" fontAlgn="base" hangingPunct="0">
              <a:spcAft>
                <a:spcPct val="0"/>
              </a:spcAft>
            </a:pPr>
            <a:r>
              <a:rPr lang="en-GB" sz="1100" dirty="0">
                <a:solidFill>
                  <a:srgbClr val="016268"/>
                </a:solidFill>
                <a:latin typeface="Calibri" panose="020F0502020204030204" pitchFamily="34" charset="0"/>
                <a:ea typeface="Calibri" panose="020F0502020204030204" pitchFamily="34" charset="0"/>
                <a:cs typeface="Calibri" panose="020F0502020204030204" pitchFamily="34" charset="0"/>
              </a:rPr>
              <a:t>Before participating in the Scheme conversations about climate change and its effects were rare. Team members were not encouraged to talk about climate change, and any available channels for recycling and minimising waste were underutilised. However, by encouraging a ‘greener’ team focus, communicating and sharing ideas, and celebrating successes we have started to change this. </a:t>
            </a:r>
          </a:p>
          <a:p>
            <a:pPr lvl="0" algn="just" eaLnBrk="0" fontAlgn="base" hangingPunct="0">
              <a:spcAft>
                <a:spcPct val="0"/>
              </a:spcAft>
            </a:pPr>
            <a:endParaRPr lang="en-GB" sz="1100" dirty="0">
              <a:solidFill>
                <a:srgbClr val="016268"/>
              </a:solidFill>
              <a:latin typeface="Calibri" panose="020F0502020204030204" pitchFamily="34" charset="0"/>
              <a:ea typeface="Calibri" panose="020F0502020204030204" pitchFamily="34" charset="0"/>
              <a:cs typeface="Calibri" panose="020F0502020204030204" pitchFamily="34" charset="0"/>
            </a:endParaRPr>
          </a:p>
          <a:p>
            <a:pPr lvl="0" algn="just" eaLnBrk="0" fontAlgn="base" hangingPunct="0">
              <a:spcAft>
                <a:spcPct val="0"/>
              </a:spcAft>
            </a:pPr>
            <a:r>
              <a:rPr lang="en-GB" sz="1100" dirty="0">
                <a:solidFill>
                  <a:srgbClr val="016268"/>
                </a:solidFill>
                <a:latin typeface="Calibri" panose="020F0502020204030204" pitchFamily="34" charset="0"/>
                <a:ea typeface="Calibri" panose="020F0502020204030204" pitchFamily="34" charset="0"/>
                <a:cs typeface="Calibri" panose="020F0502020204030204" pitchFamily="34" charset="0"/>
              </a:rPr>
              <a:t>The ‘Greener </a:t>
            </a:r>
            <a:r>
              <a:rPr lang="en-GB" sz="1100" dirty="0" err="1">
                <a:solidFill>
                  <a:srgbClr val="016268"/>
                </a:solidFill>
                <a:latin typeface="Calibri" panose="020F0502020204030204" pitchFamily="34" charset="0"/>
                <a:ea typeface="Calibri" panose="020F0502020204030204" pitchFamily="34" charset="0"/>
                <a:cs typeface="Calibri" panose="020F0502020204030204" pitchFamily="34" charset="0"/>
              </a:rPr>
              <a:t>Tŷ</a:t>
            </a:r>
            <a:r>
              <a:rPr lang="en-GB" sz="1100" dirty="0">
                <a:solidFill>
                  <a:srgbClr val="016268"/>
                </a:solidFill>
                <a:latin typeface="Calibri" panose="020F0502020204030204" pitchFamily="34" charset="0"/>
                <a:ea typeface="Calibri" panose="020F0502020204030204" pitchFamily="34" charset="0"/>
                <a:cs typeface="Calibri" panose="020F0502020204030204" pitchFamily="34" charset="0"/>
              </a:rPr>
              <a:t> </a:t>
            </a:r>
            <a:r>
              <a:rPr lang="en-GB" sz="1100" dirty="0" err="1">
                <a:solidFill>
                  <a:srgbClr val="016268"/>
                </a:solidFill>
                <a:latin typeface="Calibri" panose="020F0502020204030204" pitchFamily="34" charset="0"/>
                <a:ea typeface="Calibri" panose="020F0502020204030204" pitchFamily="34" charset="0"/>
                <a:cs typeface="Calibri" panose="020F0502020204030204" pitchFamily="34" charset="0"/>
              </a:rPr>
              <a:t>Glas’</a:t>
            </a:r>
            <a:r>
              <a:rPr lang="en-GB" sz="1100" dirty="0">
                <a:solidFill>
                  <a:srgbClr val="016268"/>
                </a:solidFill>
                <a:latin typeface="Calibri" panose="020F0502020204030204" pitchFamily="34" charset="0"/>
                <a:ea typeface="Calibri" panose="020F0502020204030204" pitchFamily="34" charset="0"/>
                <a:cs typeface="Calibri" panose="020F0502020204030204" pitchFamily="34" charset="0"/>
              </a:rPr>
              <a:t> WhatsApp® group has proven helpful in getting the wider team involved in this initiative. This is especially useful when staff work different hours or on different days. It provides us with a safe space to stay connected, share ideas and work as a team.</a:t>
            </a:r>
            <a:endParaRPr lang="en-GB" altLang="en-US" sz="1100" dirty="0">
              <a:solidFill>
                <a:srgbClr val="016268"/>
              </a:solidFill>
              <a:latin typeface="Calibri" panose="020F0502020204030204" pitchFamily="34" charset="0"/>
              <a:ea typeface="Calibri" panose="020F0502020204030204" pitchFamily="34" charset="0"/>
              <a:cs typeface="Calibri" panose="020F0502020204030204" pitchFamily="34" charset="0"/>
            </a:endParaRPr>
          </a:p>
          <a:p>
            <a:pPr lvl="0" algn="just" eaLnBrk="0" fontAlgn="base" hangingPunct="0">
              <a:spcBef>
                <a:spcPct val="0"/>
              </a:spcBef>
              <a:spcAft>
                <a:spcPct val="0"/>
              </a:spcAft>
            </a:pPr>
            <a:endParaRPr lang="en-GB" sz="1200" dirty="0"/>
          </a:p>
          <a:p>
            <a:pPr algn="just" eaLnBrk="0" fontAlgn="base" hangingPunct="0">
              <a:spcBef>
                <a:spcPct val="0"/>
              </a:spcBef>
              <a:spcAft>
                <a:spcPct val="0"/>
              </a:spcAft>
            </a:pPr>
            <a:r>
              <a:rPr lang="en-GB" sz="1400" b="1" dirty="0">
                <a:solidFill>
                  <a:srgbClr val="016268"/>
                </a:solidFill>
                <a:latin typeface="Calibri" panose="020F0502020204030204" pitchFamily="34" charset="0"/>
                <a:ea typeface="Calibri" panose="020F0502020204030204" pitchFamily="34" charset="0"/>
                <a:cs typeface="Calibri" panose="020F0502020204030204" pitchFamily="34" charset="0"/>
              </a:rPr>
              <a:t>OVERCOMING CHALLENGES</a:t>
            </a:r>
          </a:p>
          <a:p>
            <a:pPr algn="just" eaLnBrk="0" fontAlgn="base" hangingPunct="0">
              <a:spcBef>
                <a:spcPct val="0"/>
              </a:spcBef>
              <a:spcAft>
                <a:spcPct val="0"/>
              </a:spcAft>
            </a:pPr>
            <a:r>
              <a:rPr lang="en-GB" sz="1100" dirty="0">
                <a:solidFill>
                  <a:srgbClr val="016268"/>
                </a:solidFill>
                <a:latin typeface="Calibri" panose="020F0502020204030204" pitchFamily="34" charset="0"/>
                <a:ea typeface="Calibri" panose="020F0502020204030204" pitchFamily="34" charset="0"/>
                <a:cs typeface="Calibri" panose="020F0502020204030204" pitchFamily="34" charset="0"/>
              </a:rPr>
              <a:t>Working for a large company has many benefits but not without its challenges. Uploading evidence to the framework needed Support Office assistance and one of the biggest barriers in working for a large organisation was knowing ‘who’ to speak with. However, as soon as we were put in touch with the Environmental Social Governance team at Support Office we were able to progress this work. Having Public Health Wales engage with Boots Head Office has also been very helpful.</a:t>
            </a:r>
          </a:p>
          <a:p>
            <a:pPr lvl="0" algn="just" eaLnBrk="0" fontAlgn="base" hangingPunct="0">
              <a:spcBef>
                <a:spcPct val="0"/>
              </a:spcBef>
              <a:spcAft>
                <a:spcPct val="0"/>
              </a:spcAft>
            </a:pPr>
            <a:endParaRPr lang="en-GB" sz="1200" dirty="0"/>
          </a:p>
          <a:p>
            <a:pPr lvl="0" algn="just" eaLnBrk="0" fontAlgn="base" hangingPunct="0">
              <a:spcBef>
                <a:spcPct val="0"/>
              </a:spcBef>
              <a:spcAft>
                <a:spcPct val="0"/>
              </a:spcAft>
            </a:pPr>
            <a:endParaRPr lang="en-GB" altLang="en-US" sz="1200" dirty="0">
              <a:solidFill>
                <a:srgbClr val="FF0000"/>
              </a:solidFill>
              <a:latin typeface="Calibri" panose="020F0502020204030204" pitchFamily="34" charset="0"/>
              <a:cs typeface="Calibri" panose="020F0502020204030204" pitchFamily="34" charset="0"/>
            </a:endParaRPr>
          </a:p>
          <a:p>
            <a:pPr lvl="0" algn="just" eaLnBrk="0" fontAlgn="base" hangingPunct="0">
              <a:spcBef>
                <a:spcPct val="0"/>
              </a:spcBef>
              <a:spcAft>
                <a:spcPct val="0"/>
              </a:spcAft>
            </a:pPr>
            <a:endParaRPr lang="en-GB" altLang="en-US" sz="1200" dirty="0">
              <a:solidFill>
                <a:srgbClr val="FF0000"/>
              </a:solidFill>
              <a:latin typeface="Calibri" panose="020F0502020204030204" pitchFamily="34" charset="0"/>
              <a:cs typeface="Calibri" panose="020F0502020204030204" pitchFamily="34" charset="0"/>
            </a:endParaRPr>
          </a:p>
        </p:txBody>
      </p:sp>
      <p:sp>
        <p:nvSpPr>
          <p:cNvPr id="30" name="Textbox 737">
            <a:extLst>
              <a:ext uri="{FF2B5EF4-FFF2-40B4-BE49-F238E27FC236}">
                <a16:creationId xmlns:a16="http://schemas.microsoft.com/office/drawing/2014/main" id="{24DB5903-C1A8-16AF-305C-D31F93CA5DD5}"/>
              </a:ext>
            </a:extLst>
          </p:cNvPr>
          <p:cNvSpPr txBox="1">
            <a:spLocks/>
          </p:cNvSpPr>
          <p:nvPr/>
        </p:nvSpPr>
        <p:spPr>
          <a:xfrm>
            <a:off x="9370758" y="1390078"/>
            <a:ext cx="2754007" cy="830997"/>
          </a:xfrm>
          <a:prstGeom prst="rect">
            <a:avLst/>
          </a:prstGeom>
          <a:solidFill>
            <a:srgbClr val="016268"/>
          </a:solidFill>
        </p:spPr>
        <p:txBody>
          <a:bodyPr wrap="square" lIns="0" tIns="0" rIns="0" bIns="0" rtlCol="0" anchor="ctr">
            <a:noAutofit/>
          </a:bodyPr>
          <a:lstStyle/>
          <a:p>
            <a:pPr algn="ctr"/>
            <a:r>
              <a:rPr lang="en-GB" sz="1500" b="1" kern="100" dirty="0">
                <a:solidFill>
                  <a:schemeClr val="bg1"/>
                </a:solidFill>
                <a:latin typeface="Calibri" panose="020F0502020204030204" pitchFamily="34" charset="0"/>
                <a:ea typeface="Aptos" panose="020B0004020202020204" pitchFamily="34" charset="0"/>
                <a:cs typeface="Times New Roman" panose="02020603050405020304" pitchFamily="18" charset="0"/>
              </a:rPr>
              <a:t>BOOTS T</a:t>
            </a:r>
            <a:r>
              <a:rPr lang="cy-GB" sz="1500" b="1" kern="100" dirty="0">
                <a:solidFill>
                  <a:schemeClr val="bg1"/>
                </a:solidFill>
                <a:latin typeface="Calibri" panose="020F0502020204030204" pitchFamily="34" charset="0"/>
                <a:ea typeface="Calibri" panose="020F0502020204030204" pitchFamily="34" charset="0"/>
                <a:cs typeface="Calibri" panose="020F0502020204030204" pitchFamily="34" charset="0"/>
              </a:rPr>
              <a:t>Ŷ GLAS </a:t>
            </a:r>
            <a:r>
              <a:rPr lang="en-GB" sz="1500" b="1" kern="100" dirty="0">
                <a:solidFill>
                  <a:schemeClr val="bg1"/>
                </a:solidFill>
                <a:effectLst/>
                <a:latin typeface="Calibri" panose="020F0502020204030204" pitchFamily="34" charset="0"/>
                <a:ea typeface="Aptos" panose="020B0004020202020204" pitchFamily="34" charset="0"/>
                <a:cs typeface="Times New Roman" panose="02020603050405020304" pitchFamily="18" charset="0"/>
              </a:rPr>
              <a:t>RECEIVED A </a:t>
            </a:r>
            <a:r>
              <a:rPr lang="en-GB" sz="1500" b="1" kern="100" dirty="0">
                <a:solidFill>
                  <a:schemeClr val="bg1"/>
                </a:solidFill>
                <a:latin typeface="Calibri" panose="020F0502020204030204" pitchFamily="34" charset="0"/>
                <a:ea typeface="Aptos" panose="020B0004020202020204" pitchFamily="34" charset="0"/>
                <a:cs typeface="Times New Roman" panose="02020603050405020304" pitchFamily="18" charset="0"/>
              </a:rPr>
              <a:t>SILVER GREENER PRIMARY CARE WALES </a:t>
            </a:r>
            <a:r>
              <a:rPr lang="en-GB" sz="1500" b="1" kern="100" dirty="0">
                <a:solidFill>
                  <a:schemeClr val="bg1"/>
                </a:solidFill>
                <a:effectLst/>
                <a:latin typeface="Calibri" panose="020F0502020204030204" pitchFamily="34" charset="0"/>
                <a:ea typeface="Aptos" panose="020B0004020202020204" pitchFamily="34" charset="0"/>
                <a:cs typeface="Times New Roman" panose="02020603050405020304" pitchFamily="18" charset="0"/>
              </a:rPr>
              <a:t>AWARD IN 2022 </a:t>
            </a:r>
            <a:endParaRPr lang="en-GB" sz="15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82992B0E-0D4C-7087-37E9-97A7059F20E5}"/>
              </a:ext>
            </a:extLst>
          </p:cNvPr>
          <p:cNvPicPr>
            <a:picLocks noChangeAspect="1"/>
          </p:cNvPicPr>
          <p:nvPr/>
        </p:nvPicPr>
        <p:blipFill>
          <a:blip r:embed="rId8"/>
          <a:stretch>
            <a:fillRect/>
          </a:stretch>
        </p:blipFill>
        <p:spPr>
          <a:xfrm>
            <a:off x="197673" y="1610750"/>
            <a:ext cx="4729263" cy="4816257"/>
          </a:xfrm>
          <a:prstGeom prst="rect">
            <a:avLst/>
          </a:prstGeom>
        </p:spPr>
      </p:pic>
      <p:sp>
        <p:nvSpPr>
          <p:cNvPr id="13" name="Textbox 737">
            <a:extLst>
              <a:ext uri="{FF2B5EF4-FFF2-40B4-BE49-F238E27FC236}">
                <a16:creationId xmlns:a16="http://schemas.microsoft.com/office/drawing/2014/main" id="{772E6000-C2D9-56E2-E14F-35081E2EFA08}"/>
              </a:ext>
            </a:extLst>
          </p:cNvPr>
          <p:cNvSpPr txBox="1">
            <a:spLocks/>
          </p:cNvSpPr>
          <p:nvPr/>
        </p:nvSpPr>
        <p:spPr>
          <a:xfrm>
            <a:off x="9375584" y="2405612"/>
            <a:ext cx="2735734" cy="1177985"/>
          </a:xfrm>
          <a:prstGeom prst="rect">
            <a:avLst/>
          </a:prstGeom>
          <a:solidFill>
            <a:srgbClr val="016268"/>
          </a:solidFill>
        </p:spPr>
        <p:txBody>
          <a:bodyPr wrap="square" lIns="0" tIns="0" rIns="0" bIns="0" rtlCol="0">
            <a:noAutofit/>
          </a:bodyPr>
          <a:lstStyle/>
          <a:p>
            <a:pPr marL="87313" algn="ctr">
              <a:lnSpc>
                <a:spcPct val="107000"/>
              </a:lnSpc>
              <a:spcBef>
                <a:spcPts val="480"/>
              </a:spcBef>
              <a:spcAft>
                <a:spcPts val="800"/>
              </a:spcAft>
            </a:pPr>
            <a:r>
              <a:rPr lang="en-GB" sz="1500" b="1" kern="100" dirty="0">
                <a:solidFill>
                  <a:srgbClr val="FFFFFF"/>
                </a:solidFill>
                <a:effectLst/>
                <a:latin typeface="Calibri" panose="020F0502020204030204" pitchFamily="34" charset="0"/>
                <a:ea typeface="Aptos" panose="020B0004020202020204" pitchFamily="34" charset="0"/>
                <a:cs typeface="Times New Roman" panose="02020603050405020304" pitchFamily="18" charset="0"/>
              </a:rPr>
              <a:t>TOP</a:t>
            </a:r>
            <a:r>
              <a:rPr lang="en-GB" sz="1500" b="1" kern="100" spc="15" dirty="0">
                <a:solidFill>
                  <a:srgbClr val="FFFFFF"/>
                </a:solidFill>
                <a:effectLst/>
                <a:latin typeface="Calibri" panose="020F0502020204030204" pitchFamily="34" charset="0"/>
                <a:ea typeface="Aptos" panose="020B0004020202020204" pitchFamily="34" charset="0"/>
                <a:cs typeface="Times New Roman" panose="02020603050405020304" pitchFamily="18" charset="0"/>
              </a:rPr>
              <a:t> </a:t>
            </a:r>
            <a:r>
              <a:rPr lang="en-GB" sz="1500" b="1" kern="100" spc="-20" dirty="0">
                <a:solidFill>
                  <a:srgbClr val="FFFFFF"/>
                </a:solidFill>
                <a:effectLst/>
                <a:latin typeface="Calibri" panose="020F0502020204030204" pitchFamily="34" charset="0"/>
                <a:ea typeface="Aptos" panose="020B0004020202020204" pitchFamily="34" charset="0"/>
                <a:cs typeface="Times New Roman" panose="02020603050405020304" pitchFamily="18" charset="0"/>
              </a:rPr>
              <a:t>TIP</a:t>
            </a:r>
            <a:endParaRPr lang="en-GB" sz="11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marL="88900" lvl="0" algn="ctr">
              <a:spcAft>
                <a:spcPts val="0"/>
              </a:spcAft>
            </a:pPr>
            <a:r>
              <a:rPr lang="en-GB" sz="1100" dirty="0">
                <a:solidFill>
                  <a:schemeClr val="bg1"/>
                </a:solidFill>
                <a:latin typeface="Calibri" panose="020F0502020204030204" pitchFamily="34" charset="0"/>
                <a:ea typeface="Calibri" panose="020F0502020204030204" pitchFamily="34" charset="0"/>
                <a:cs typeface="Calibri" panose="020F0502020204030204" pitchFamily="34" charset="0"/>
              </a:rPr>
              <a:t>This process has shown me that most people will consider change if it is put to them in a way that they have a choice and with benefits that they can see. </a:t>
            </a:r>
          </a:p>
        </p:txBody>
      </p:sp>
      <p:sp>
        <p:nvSpPr>
          <p:cNvPr id="16" name="TextBox 15">
            <a:extLst>
              <a:ext uri="{FF2B5EF4-FFF2-40B4-BE49-F238E27FC236}">
                <a16:creationId xmlns:a16="http://schemas.microsoft.com/office/drawing/2014/main" id="{572DCDFC-D653-CFC5-3C8C-C8C2566B8DDE}"/>
              </a:ext>
            </a:extLst>
          </p:cNvPr>
          <p:cNvSpPr txBox="1"/>
          <p:nvPr/>
        </p:nvSpPr>
        <p:spPr>
          <a:xfrm>
            <a:off x="9150747" y="5798553"/>
            <a:ext cx="2759120" cy="461665"/>
          </a:xfrm>
          <a:prstGeom prst="rect">
            <a:avLst/>
          </a:prstGeom>
          <a:noFill/>
        </p:spPr>
        <p:txBody>
          <a:bodyPr wrap="square" rtlCol="0">
            <a:spAutoFit/>
          </a:bodyPr>
          <a:lstStyle/>
          <a:p>
            <a:pPr marL="179388" lvl="0" eaLnBrk="0" fontAlgn="base" hangingPunct="0">
              <a:spcBef>
                <a:spcPct val="0"/>
              </a:spcBef>
              <a:spcAft>
                <a:spcPct val="0"/>
              </a:spcAft>
            </a:pPr>
            <a:r>
              <a:rPr lang="en-US" altLang="en-US" sz="1200" b="1" dirty="0">
                <a:solidFill>
                  <a:srgbClr val="016268"/>
                </a:solidFill>
                <a:latin typeface="Calibri" panose="020F0502020204030204" pitchFamily="34" charset="0"/>
                <a:ea typeface="Calibri" panose="020F0502020204030204" pitchFamily="34" charset="0"/>
                <a:cs typeface="Calibri" panose="020F0502020204030204" pitchFamily="34" charset="0"/>
              </a:rPr>
              <a:t>CONTACT</a:t>
            </a:r>
            <a:endParaRPr lang="en-US" altLang="en-US" sz="1200" dirty="0">
              <a:solidFill>
                <a:srgbClr val="016268"/>
              </a:solidFill>
              <a:latin typeface="Calibri" panose="020F0502020204030204" pitchFamily="34" charset="0"/>
              <a:ea typeface="Calibri" panose="020F0502020204030204" pitchFamily="34" charset="0"/>
              <a:cs typeface="Calibri" panose="020F0502020204030204" pitchFamily="34" charset="0"/>
            </a:endParaRPr>
          </a:p>
          <a:p>
            <a:pPr marL="179388" lvl="0" eaLnBrk="0" fontAlgn="base" hangingPunct="0">
              <a:spcBef>
                <a:spcPct val="0"/>
              </a:spcBef>
              <a:spcAft>
                <a:spcPct val="0"/>
              </a:spcAft>
            </a:pPr>
            <a:r>
              <a:rPr lang="en-GB" sz="1200" dirty="0">
                <a:latin typeface="Calibri" panose="020F0502020204030204" pitchFamily="34" charset="0"/>
                <a:ea typeface="Calibri" panose="020F0502020204030204" pitchFamily="34" charset="0"/>
                <a:cs typeface="Calibri" panose="020F0502020204030204" pitchFamily="34" charset="0"/>
              </a:rPr>
              <a:t>claire.willis@boots.com</a:t>
            </a:r>
            <a:endParaRPr lang="en-US" altLang="en-US" sz="1200" dirty="0">
              <a:solidFill>
                <a:srgbClr val="FF0000"/>
              </a:solidFill>
              <a:latin typeface="Calibri" panose="020F0502020204030204" pitchFamily="34" charset="0"/>
              <a:ea typeface="Calibri" panose="020F0502020204030204" pitchFamily="34" charset="0"/>
              <a:cs typeface="Calibri" panose="020F0502020204030204" pitchFamily="34" charset="0"/>
            </a:endParaRPr>
          </a:p>
        </p:txBody>
      </p:sp>
      <p:pic>
        <p:nvPicPr>
          <p:cNvPr id="6" name="Picture 5">
            <a:extLst>
              <a:ext uri="{FF2B5EF4-FFF2-40B4-BE49-F238E27FC236}">
                <a16:creationId xmlns:a16="http://schemas.microsoft.com/office/drawing/2014/main" id="{28A16B5C-476C-FECE-699F-4D5AC00F4DA3}"/>
              </a:ext>
            </a:extLst>
          </p:cNvPr>
          <p:cNvPicPr>
            <a:picLocks noChangeAspect="1"/>
          </p:cNvPicPr>
          <p:nvPr/>
        </p:nvPicPr>
        <p:blipFill>
          <a:blip r:embed="rId9"/>
          <a:srcRect t="8008" b="7733"/>
          <a:stretch/>
        </p:blipFill>
        <p:spPr>
          <a:xfrm>
            <a:off x="3162738" y="3550265"/>
            <a:ext cx="1653655" cy="2479120"/>
          </a:xfrm>
          <a:prstGeom prst="rect">
            <a:avLst/>
          </a:prstGeom>
        </p:spPr>
      </p:pic>
      <p:sp>
        <p:nvSpPr>
          <p:cNvPr id="9" name="Text Box 2">
            <a:extLst>
              <a:ext uri="{FF2B5EF4-FFF2-40B4-BE49-F238E27FC236}">
                <a16:creationId xmlns:a16="http://schemas.microsoft.com/office/drawing/2014/main" id="{C2809DF3-F387-EAAD-060D-7A64E64D4E01}"/>
              </a:ext>
            </a:extLst>
          </p:cNvPr>
          <p:cNvSpPr txBox="1">
            <a:spLocks noChangeArrowheads="1"/>
          </p:cNvSpPr>
          <p:nvPr/>
        </p:nvSpPr>
        <p:spPr bwMode="auto">
          <a:xfrm>
            <a:off x="197673" y="3556649"/>
            <a:ext cx="2842944" cy="5012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n-GB" sz="1100" dirty="0">
                <a:solidFill>
                  <a:srgbClr val="016268"/>
                </a:solidFill>
                <a:latin typeface="Calibri" panose="020F0502020204030204" pitchFamily="34" charset="0"/>
                <a:ea typeface="Calibri" panose="020F0502020204030204" pitchFamily="34" charset="0"/>
                <a:cs typeface="Calibri" panose="020F0502020204030204" pitchFamily="34" charset="0"/>
              </a:rPr>
              <a:t>One of the activities we implemented was to develop a staff WhatsApp® group. </a:t>
            </a:r>
          </a:p>
          <a:p>
            <a:pPr marL="0" marR="0" lvl="0" indent="0" algn="just" defTabSz="914400" rtl="0" eaLnBrk="0" fontAlgn="base" latinLnBrk="0" hangingPunct="0">
              <a:lnSpc>
                <a:spcPct val="100000"/>
              </a:lnSpc>
              <a:spcBef>
                <a:spcPct val="0"/>
              </a:spcBef>
              <a:spcAft>
                <a:spcPct val="0"/>
              </a:spcAft>
              <a:buClrTx/>
              <a:buSzTx/>
              <a:buFontTx/>
              <a:buNone/>
              <a:tabLst/>
            </a:pPr>
            <a:endParaRPr lang="en-GB" sz="1100" dirty="0">
              <a:solidFill>
                <a:srgbClr val="016268"/>
              </a:solidFill>
              <a:latin typeface="Calibri" panose="020F0502020204030204" pitchFamily="34" charset="0"/>
              <a:ea typeface="Calibri" panose="020F0502020204030204" pitchFamily="34" charset="0"/>
              <a:cs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GB" sz="1100" dirty="0">
                <a:solidFill>
                  <a:srgbClr val="016268"/>
                </a:solidFill>
                <a:latin typeface="Calibri" panose="020F0502020204030204" pitchFamily="34" charset="0"/>
                <a:ea typeface="Calibri" panose="020F0502020204030204" pitchFamily="34" charset="0"/>
                <a:cs typeface="Calibri" panose="020F0502020204030204" pitchFamily="34" charset="0"/>
              </a:rPr>
              <a:t>We agreed that this method of communication would be green, interactive, scalable and fun. A QR code was created to help work colleagues join the group. </a:t>
            </a:r>
          </a:p>
          <a:p>
            <a:pPr marL="0" marR="0" lvl="0" indent="0" algn="just" defTabSz="914400" rtl="0" eaLnBrk="0" fontAlgn="base" latinLnBrk="0" hangingPunct="0">
              <a:lnSpc>
                <a:spcPct val="100000"/>
              </a:lnSpc>
              <a:spcBef>
                <a:spcPct val="0"/>
              </a:spcBef>
              <a:spcAft>
                <a:spcPct val="0"/>
              </a:spcAft>
              <a:buClrTx/>
              <a:buSzTx/>
              <a:buFontTx/>
              <a:buNone/>
              <a:tabLst/>
            </a:pPr>
            <a:endParaRPr lang="en-GB" sz="1100" dirty="0">
              <a:solidFill>
                <a:srgbClr val="016268"/>
              </a:solidFill>
              <a:latin typeface="Calibri" panose="020F0502020204030204" pitchFamily="34" charset="0"/>
              <a:ea typeface="Calibri" panose="020F0502020204030204" pitchFamily="34" charset="0"/>
              <a:cs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GB" sz="1100" dirty="0">
                <a:solidFill>
                  <a:srgbClr val="016268"/>
                </a:solidFill>
                <a:latin typeface="Calibri" panose="020F0502020204030204" pitchFamily="34" charset="0"/>
                <a:ea typeface="Calibri" panose="020F0502020204030204" pitchFamily="34" charset="0"/>
                <a:cs typeface="Calibri" panose="020F0502020204030204" pitchFamily="34" charset="0"/>
              </a:rPr>
              <a:t>We also utilised team briefings, emails and our noticeboard to promote the green work and encourage staff to join the WhatsApp® group.</a:t>
            </a:r>
            <a:endParaRPr lang="en-GB" sz="1200" dirty="0">
              <a:latin typeface="Calibri" panose="020F0502020204030204" pitchFamily="34" charset="0"/>
              <a:ea typeface="Calibri" panose="020F0502020204030204" pitchFamily="34" charset="0"/>
              <a:cs typeface="Calibri" panose="020F0502020204030204" pitchFamily="34" charset="0"/>
            </a:endParaRPr>
          </a:p>
          <a:p>
            <a:pPr lvl="0" algn="just" eaLnBrk="0" fontAlgn="base" hangingPunct="0">
              <a:spcBef>
                <a:spcPct val="0"/>
              </a:spcBef>
              <a:spcAft>
                <a:spcPct val="0"/>
              </a:spcAft>
            </a:pPr>
            <a:endParaRPr kumimoji="0" lang="en-GB" altLang="en-US" sz="1200" i="0" u="none" strike="noStrike" cap="none" normalizeH="0" baseline="0" dirty="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p>
            <a:pPr lvl="0" algn="just" eaLnBrk="0" fontAlgn="base" hangingPunct="0">
              <a:spcBef>
                <a:spcPct val="0"/>
              </a:spcBef>
              <a:spcAft>
                <a:spcPct val="0"/>
              </a:spcAft>
            </a:pPr>
            <a:endParaRPr kumimoji="0" lang="en-US" altLang="en-US" sz="1200" i="0" u="none" strike="noStrike" cap="none" normalizeH="0" baseline="0" dirty="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102762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etingtype xmlns="2e920aae-e81d-44c3-9bf1-a4827f32e6ee" xsi:nil="true"/>
    <BusinessFunction xmlns="2e920aae-e81d-44c3-9bf1-a4827f32e6ee" xsi:nil="true"/>
    <DataAnalysis xmlns="2e920aae-e81d-44c3-9bf1-a4827f32e6ee" xsi:nil="true"/>
    <Year xmlns="2e920aae-e81d-44c3-9bf1-a4827f32e6ee">2025/26</Year>
    <Groupormeeting xmlns="2e920aae-e81d-44c3-9bf1-a4827f32e6ee" xsi:nil="true"/>
    <HealthBoard xmlns="2e920aae-e81d-44c3-9bf1-a4827f32e6ee" xsi:nil="true"/>
    <lcf76f155ced4ddcb4097134ff3c332f xmlns="2e920aae-e81d-44c3-9bf1-a4827f32e6ee">
      <Terms xmlns="http://schemas.microsoft.com/office/infopath/2007/PartnerControls"/>
    </lcf76f155ced4ddcb4097134ff3c332f>
    <Workstream xmlns="2e920aae-e81d-44c3-9bf1-a4827f32e6ee">Environmentally Sustainable Health and Care</Workstream>
    <Archive xmlns="2e920aae-e81d-44c3-9bf1-a4827f32e6ee">false</Archive>
    <Month xmlns="2e920aae-e81d-44c3-9bf1-a4827f32e6ee" xsi:nil="true"/>
    <Programmesandprojects xmlns="2e920aae-e81d-44c3-9bf1-a4827f32e6ee">
      <Value>Greener Primary Care Wales</Value>
    </Programmesandprojects>
    <DocumentType xmlns="2e920aae-e81d-44c3-9bf1-a4827f32e6ee" xsi:nil="true"/>
    <TaxCatchAll xmlns="4167e674-6a9f-4892-8806-05d2e97a6b2a" xsi:nil="true"/>
    <Project xmlns="2e920aae-e81d-44c3-9bf1-a4827f32e6ee" xsi:nil="true"/>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AEF0D0A79E04A4CA437FAEBBC5C41B3" ma:contentTypeVersion="27" ma:contentTypeDescription="Create a new document." ma:contentTypeScope="" ma:versionID="55cbb0de550ddf9caa78d72b1224c8db">
  <xsd:schema xmlns:xsd="http://www.w3.org/2001/XMLSchema" xmlns:xs="http://www.w3.org/2001/XMLSchema" xmlns:p="http://schemas.microsoft.com/office/2006/metadata/properties" xmlns:ns1="http://schemas.microsoft.com/sharepoint/v3" xmlns:ns2="2e920aae-e81d-44c3-9bf1-a4827f32e6ee" xmlns:ns3="4167e674-6a9f-4892-8806-05d2e97a6b2a" targetNamespace="http://schemas.microsoft.com/office/2006/metadata/properties" ma:root="true" ma:fieldsID="5d45a2a7935608416830c4f3e8ec557b" ns1:_="" ns2:_="" ns3:_="">
    <xsd:import namespace="http://schemas.microsoft.com/sharepoint/v3"/>
    <xsd:import namespace="2e920aae-e81d-44c3-9bf1-a4827f32e6ee"/>
    <xsd:import namespace="4167e674-6a9f-4892-8806-05d2e97a6b2a"/>
    <xsd:element name="properties">
      <xsd:complexType>
        <xsd:sequence>
          <xsd:element name="documentManagement">
            <xsd:complexType>
              <xsd:all>
                <xsd:element ref="ns2:Workstream" minOccurs="0"/>
                <xsd:element ref="ns2:Programmesandprojects" minOccurs="0"/>
                <xsd:element ref="ns2:Groupormeeting" minOccurs="0"/>
                <xsd:element ref="ns2:DocumentType" minOccurs="0"/>
                <xsd:element ref="ns2:Year" minOccurs="0"/>
                <xsd:element ref="ns2:Month" minOccurs="0"/>
                <xsd:element ref="ns2:DataAnalysis" minOccurs="0"/>
                <xsd:element ref="ns2:BusinessFunction" minOccurs="0"/>
                <xsd:element ref="ns2:Meetingtype" minOccurs="0"/>
                <xsd:element ref="ns2:Archive"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HealthBoard" minOccurs="0"/>
                <xsd:element ref="ns2:Project" minOccurs="0"/>
                <xsd:element ref="ns1:_ip_UnifiedCompliancePolicyProperties" minOccurs="0"/>
                <xsd:element ref="ns1:_ip_UnifiedCompliancePolicyUIAc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32" nillable="true" ma:displayName="Unified Compliance Policy Properties" ma:hidden="true" ma:internalName="_ip_UnifiedCompliancePolicyProperties">
      <xsd:simpleType>
        <xsd:restriction base="dms:Note"/>
      </xsd:simpleType>
    </xsd:element>
    <xsd:element name="_ip_UnifiedCompliancePolicyUIAction" ma:index="33"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e920aae-e81d-44c3-9bf1-a4827f32e6ee" elementFormDefault="qualified">
    <xsd:import namespace="http://schemas.microsoft.com/office/2006/documentManagement/types"/>
    <xsd:import namespace="http://schemas.microsoft.com/office/infopath/2007/PartnerControls"/>
    <xsd:element name="Workstream" ma:index="8" nillable="true" ma:displayName="Workstream" ma:format="Dropdown" ma:internalName="Workstream">
      <xsd:simpleType>
        <xsd:restriction base="dms:Choice">
          <xsd:enumeration value="Dental Public Health"/>
          <xsd:enumeration value="Business Support"/>
          <xsd:enumeration value="Environmentally Sustainable Health and Care"/>
          <xsd:enumeration value="Healthcare Public Health"/>
          <xsd:enumeration value="Inequalities and Inequity"/>
          <xsd:enumeration value="Prevention in Health and Care"/>
          <xsd:enumeration value="Transformation of Primary Care"/>
          <xsd:enumeration value="QI"/>
          <xsd:enumeration value="Research &amp; Evaluation"/>
        </xsd:restriction>
      </xsd:simpleType>
    </xsd:element>
    <xsd:element name="Programmesandprojects" ma:index="9" nillable="true" ma:displayName="Programmes and projects" ma:format="Dropdown" ma:internalName="Programmesandprojects">
      <xsd:complexType>
        <xsd:complexContent>
          <xsd:extension base="dms:MultiChoice">
            <xsd:sequence>
              <xsd:element name="Value" maxOccurs="unbounded" minOccurs="0" nillable="true">
                <xsd:simpleType>
                  <xsd:restriction base="dms:Choice">
                    <xsd:enumeration value="Cardio Vascular Disease"/>
                    <xsd:enumeration value="Diabetes"/>
                    <xsd:enumeration value="MSK"/>
                    <xsd:enumeration value="Prevention-Based Health and Care"/>
                    <xsd:enumeration value="Social Prescribing"/>
                    <xsd:enumeration value="Supporting Healthy Behaviours"/>
                    <xsd:enumeration value="Women's Health"/>
                    <xsd:enumeration value="Designed to Smile"/>
                    <xsd:enumeration value="Antimicrobial prescribing"/>
                    <xsd:enumeration value="Child General Anaesthesia"/>
                    <xsd:enumeration value="Dental Epidemiology Programme"/>
                    <xsd:enumeration value="Dental Quality &amp; safety"/>
                    <xsd:enumeration value="Dental Services Innovation and Quality"/>
                    <xsd:enumeration value="Gwen am Byth"/>
                    <xsd:enumeration value="Oral Cancer"/>
                    <xsd:enumeration value="Oral Health Improvement"/>
                    <xsd:enumeration value="Oral Health Intelligence: Other"/>
                    <xsd:enumeration value="Other Dental"/>
                    <xsd:enumeration value="Population Indicators"/>
                    <xsd:enumeration value="QAS"/>
                    <xsd:enumeration value="SAIL analysis"/>
                    <xsd:enumeration value="Website Development"/>
                    <xsd:enumeration value="Health Equity"/>
                    <xsd:enumeration value="Health Inequalities"/>
                    <xsd:enumeration value="Inclusion Health"/>
                    <xsd:enumeration value="Community by Design"/>
                    <xsd:enumeration value="Public Health approach to Primary Care 2035"/>
                    <xsd:enumeration value="Population Health Management"/>
                    <xsd:enumeration value="Population Healthcare based planning"/>
                    <xsd:enumeration value="Value Based Healthcare"/>
                    <xsd:enumeration value="Population Health Enablers"/>
                    <xsd:enumeration value="Clusters"/>
                    <xsd:enumeration value="GMS QI"/>
                    <xsd:enumeration value="PCMW"/>
                    <xsd:enumeration value="Primary Care Workforce"/>
                    <xsd:enumeration value="Primary Care One"/>
                    <xsd:enumeration value="Research"/>
                    <xsd:enumeration value="Evaluation"/>
                    <xsd:enumeration value="Greener Primary Care Wales"/>
                    <xsd:enumeration value="Inhalers"/>
                    <xsd:enumeration value="Climate Change Other"/>
                    <xsd:enumeration value="IMTP"/>
                    <xsd:enumeration value="Delivering Integrated Services"/>
                  </xsd:restriction>
                </xsd:simpleType>
              </xsd:element>
            </xsd:sequence>
          </xsd:extension>
        </xsd:complexContent>
      </xsd:complexType>
    </xsd:element>
    <xsd:element name="Groupormeeting" ma:index="10" nillable="true" ma:displayName="Group or meeting" ma:format="Dropdown" ma:internalName="Groupormeeting">
      <xsd:complexType>
        <xsd:complexContent>
          <xsd:extension base="dms:MultiChoice">
            <xsd:sequence>
              <xsd:element name="Value" maxOccurs="unbounded" minOccurs="0" nillable="true">
                <xsd:simpleType>
                  <xsd:restriction base="dms:Choice">
                    <xsd:enumeration value="BET"/>
                    <xsd:enumeration value="CDSON"/>
                    <xsd:enumeration value="D2S National Steering Commite"/>
                    <xsd:enumeration value="D2S Op Managers' Meeting"/>
                    <xsd:enumeration value="Dental T&amp;F Groups"/>
                    <xsd:enumeration value="DPH consultant"/>
                    <xsd:enumeration value="DPH-CDO"/>
                    <xsd:enumeration value="DSOG"/>
                    <xsd:enumeration value="Other Dental"/>
                    <xsd:enumeration value="WS1"/>
                    <xsd:enumeration value="WS2"/>
                    <xsd:enumeration value="WS3"/>
                    <xsd:enumeration value="WS4"/>
                    <xsd:enumeration value="GAB National Advisory Group"/>
                    <xsd:enumeration value="DsPH Peer Group"/>
                    <xsd:enumeration value="HOPC"/>
                    <xsd:enumeration value="HWB DLT"/>
                    <xsd:enumeration value="HWB EDLT"/>
                    <xsd:enumeration value="National Primary Care Board"/>
                    <xsd:enumeration value="OMD CPH meeting"/>
                    <xsd:enumeration value="PCD Divisional Meetings"/>
                    <xsd:enumeration value="PCG"/>
                    <xsd:enumeration value="PHW Duty of Quality"/>
                    <xsd:enumeration value="PHW IG forum"/>
                    <xsd:enumeration value="PHW Leadership Forum"/>
                    <xsd:enumeration value="PHW R&amp;E Group"/>
                    <xsd:enumeration value="Primary Care Interests Group"/>
                    <xsd:enumeration value="Practitioner Peer Group"/>
                    <xsd:enumeration value="SPPC"/>
                    <xsd:enumeration value="KRIC"/>
                    <xsd:enumeration value="QSIC"/>
                  </xsd:restriction>
                </xsd:simpleType>
              </xsd:element>
            </xsd:sequence>
          </xsd:extension>
        </xsd:complexContent>
      </xsd:complexType>
    </xsd:element>
    <xsd:element name="DocumentType" ma:index="11" nillable="true" ma:displayName="Document Type" ma:format="Dropdown" ma:internalName="DocumentType">
      <xsd:complexType>
        <xsd:complexContent>
          <xsd:extension base="dms:MultiChoice">
            <xsd:sequence>
              <xsd:element name="Value" maxOccurs="unbounded" minOccurs="0" nillable="true">
                <xsd:simpleType>
                  <xsd:restriction base="dms:Choice">
                    <xsd:enumeration value="Action List"/>
                    <xsd:enumeration value="Agenda"/>
                    <xsd:enumeration value="Background Paper / Evidence"/>
                    <xsd:enumeration value="Education"/>
                    <xsd:enumeration value="email"/>
                    <xsd:enumeration value="Form / Sway / Video / Image"/>
                    <xsd:enumeration value="Framework"/>
                    <xsd:enumeration value="Funding / Business case"/>
                    <xsd:enumeration value="Gantt Chart / Timeline"/>
                    <xsd:enumeration value="Informal Notes"/>
                    <xsd:enumeration value="Job Description"/>
                    <xsd:enumeration value="Letter"/>
                    <xsd:enumeration value="Logic model"/>
                    <xsd:enumeration value="Minutes/notes"/>
                    <xsd:enumeration value="PCD external paper"/>
                    <xsd:enumeration value="Policy / Protocol"/>
                    <xsd:enumeration value="Presentation"/>
                    <xsd:enumeration value="Procedure document"/>
                    <xsd:enumeration value="Programme Comms"/>
                    <xsd:enumeration value="Project Plan"/>
                    <xsd:enumeration value="Published Papers"/>
                    <xsd:enumeration value="RAID / Risk log"/>
                    <xsd:enumeration value="Report"/>
                    <xsd:enumeration value="Strategy"/>
                    <xsd:enumeration value="Template"/>
                    <xsd:enumeration value="Terms of Reference"/>
                    <xsd:enumeration value="Toolkit"/>
                    <xsd:enumeration value="Training document"/>
                    <xsd:enumeration value="Welsh version"/>
                    <xsd:enumeration value="Also in Welsh"/>
                    <xsd:enumeration value="Poster"/>
                    <xsd:enumeration value="Case Studies"/>
                    <xsd:enumeration value="Evidence review"/>
                    <xsd:enumeration value="Research proposal"/>
                    <xsd:enumeration value="Questionnaire"/>
                    <xsd:enumeration value="Evaluation plan"/>
                    <xsd:enumeration value="Evaluation report"/>
                    <xsd:enumeration value="Infographic"/>
                    <xsd:enumeration value="Impact Assessment"/>
                    <xsd:enumeration value="Tender/Spec"/>
                    <xsd:enumeration value="Contract/Agreement"/>
                  </xsd:restriction>
                </xsd:simpleType>
              </xsd:element>
            </xsd:sequence>
          </xsd:extension>
        </xsd:complexContent>
      </xsd:complexType>
    </xsd:element>
    <xsd:element name="Year" ma:index="12" nillable="true" ma:displayName="Year" ma:description="Financial/planning year" ma:format="Dropdown" ma:internalName="Year">
      <xsd:simpleType>
        <xsd:restriction base="dms:Choice">
          <xsd:enumeration value="2023/24"/>
          <xsd:enumeration value="2024/25"/>
          <xsd:enumeration value="2025/26"/>
          <xsd:enumeration value="2026/27"/>
          <xsd:enumeration value="2027/28"/>
          <xsd:enumeration value="Pre 2023/24"/>
        </xsd:restriction>
      </xsd:simpleType>
    </xsd:element>
    <xsd:element name="Month" ma:index="13" nillable="true" ma:displayName="Month" ma:format="Dropdown" ma:internalName="Month">
      <xsd:simpleType>
        <xsd:restriction base="dms:Choice">
          <xsd:enumeration value="January"/>
          <xsd:enumeration value="February"/>
          <xsd:enumeration value="March"/>
          <xsd:enumeration value="April"/>
          <xsd:enumeration value="May"/>
          <xsd:enumeration value="June"/>
          <xsd:enumeration value="July"/>
          <xsd:enumeration value="August"/>
          <xsd:enumeration value="September"/>
          <xsd:enumeration value="October"/>
          <xsd:enumeration value="November"/>
          <xsd:enumeration value="December"/>
        </xsd:restriction>
      </xsd:simpleType>
    </xsd:element>
    <xsd:element name="DataAnalysis" ma:index="14" nillable="true" ma:displayName="Data Analysis" ma:format="Dropdown" ma:internalName="DataAnalysis">
      <xsd:simpleType>
        <xsd:restriction base="dms:Choice">
          <xsd:enumeration value="Analysis Plan"/>
          <xsd:enumeration value="Data - Cleaned"/>
          <xsd:enumeration value="Data - Other"/>
          <xsd:enumeration value="Data - Raw"/>
          <xsd:enumeration value="Data dictionary"/>
          <xsd:enumeration value="Draft Analysis"/>
          <xsd:enumeration value="Output - Chart"/>
          <xsd:enumeration value="Output - Dashboard"/>
          <xsd:enumeration value="Output - Infographic"/>
          <xsd:enumeration value="Output - Map"/>
          <xsd:enumeration value="Output - Other"/>
          <xsd:enumeration value="Output - Table"/>
          <xsd:enumeration value="Script"/>
        </xsd:restriction>
      </xsd:simpleType>
    </xsd:element>
    <xsd:element name="BusinessFunction" ma:index="15" nillable="true" ma:displayName="Business Function" ma:format="Dropdown" ma:internalName="BusinessFunction">
      <xsd:simpleType>
        <xsd:restriction base="dms:Choice">
          <xsd:enumeration value="Operating Procedures"/>
          <xsd:enumeration value="Communications"/>
          <xsd:enumeration value="Resources"/>
          <xsd:enumeration value="Emergency Planning"/>
          <xsd:enumeration value="Finance &amp; Procurement"/>
          <xsd:enumeration value="Planning and performance"/>
          <xsd:enumeration value="PH30"/>
          <xsd:enumeration value="PH31"/>
          <xsd:enumeration value="PH32"/>
          <xsd:enumeration value="PH35"/>
          <xsd:enumeration value="PH53"/>
          <xsd:enumeration value="Invoice"/>
          <xsd:enumeration value="Quote"/>
          <xsd:enumeration value="STA"/>
          <xsd:enumeration value="Grants"/>
          <xsd:enumeration value="People"/>
          <xsd:enumeration value="SharePoint"/>
        </xsd:restriction>
      </xsd:simpleType>
    </xsd:element>
    <xsd:element name="Meetingtype" ma:index="16" nillable="true" ma:displayName="Meeting type" ma:format="Dropdown" ma:internalName="Meetingtype">
      <xsd:complexType>
        <xsd:complexContent>
          <xsd:extension base="dms:MultiChoice">
            <xsd:sequence>
              <xsd:element name="Value" maxOccurs="unbounded" minOccurs="0" nillable="true">
                <xsd:simpleType>
                  <xsd:restriction base="dms:Choice">
                    <xsd:enumeration value="Confrences and other events"/>
                    <xsd:enumeration value="Co-ordinating Group"/>
                    <xsd:enumeration value="Implementation Group"/>
                    <xsd:enumeration value="Insight Group"/>
                    <xsd:enumeration value="Leadership Group"/>
                    <xsd:enumeration value="Networks"/>
                    <xsd:enumeration value="Programme Board"/>
                    <xsd:enumeration value="Reference Group"/>
                    <xsd:enumeration value="Stakeholder Group"/>
                    <xsd:enumeration value="Steering Group"/>
                    <xsd:enumeration value="Strategy Group"/>
                    <xsd:enumeration value="T and F Group"/>
                    <xsd:enumeration value="Team Meeting"/>
                    <xsd:enumeration value="Communications / Engagement"/>
                  </xsd:restriction>
                </xsd:simpleType>
              </xsd:element>
            </xsd:sequence>
          </xsd:extension>
        </xsd:complexContent>
      </xsd:complexType>
    </xsd:element>
    <xsd:element name="Archive" ma:index="17" nillable="true" ma:displayName="Archive" ma:default="0" ma:description="To mark a file for archiving please select yes" ma:format="Dropdown" ma:internalName="Archive">
      <xsd:simpleType>
        <xsd:restriction base="dms:Boolean"/>
      </xsd:simpleType>
    </xsd:element>
    <xsd:element name="MediaServiceMetadata" ma:index="18" nillable="true" ma:displayName="MediaServiceMetadata" ma:hidden="true" ma:internalName="MediaServiceMetadata" ma:readOnly="true">
      <xsd:simpleType>
        <xsd:restriction base="dms:Note"/>
      </xsd:simpleType>
    </xsd:element>
    <xsd:element name="MediaServiceFastMetadata" ma:index="19" nillable="true" ma:displayName="MediaServiceFastMetadata" ma:hidden="true" ma:internalName="MediaServiceFastMetadata" ma:readOnly="true">
      <xsd:simpleType>
        <xsd:restriction base="dms:Note"/>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25" nillable="true" ma:displayName="MediaServiceDateTaken" ma:hidden="true" ma:indexed="true" ma:internalName="MediaServiceDateTaken" ma:readOnly="true">
      <xsd:simpleType>
        <xsd:restriction base="dms:Text"/>
      </xsd:simpleType>
    </xsd:element>
    <xsd:element name="MediaServiceOCR" ma:index="26" nillable="true" ma:displayName="Extracted Text" ma:internalName="MediaServiceOCR" ma:readOnly="true">
      <xsd:simpleType>
        <xsd:restriction base="dms:Note">
          <xsd:maxLength value="255"/>
        </xsd:restriction>
      </xsd:simpleType>
    </xsd:element>
    <xsd:element name="MediaServiceGenerationTime" ma:index="27" nillable="true" ma:displayName="MediaServiceGenerationTime" ma:hidden="true" ma:internalName="MediaServiceGenerationTime" ma:readOnly="true">
      <xsd:simpleType>
        <xsd:restriction base="dms:Text"/>
      </xsd:simpleType>
    </xsd:element>
    <xsd:element name="MediaServiceEventHashCode" ma:index="28" nillable="true" ma:displayName="MediaServiceEventHashCode" ma:hidden="true" ma:internalName="MediaServiceEventHashCode" ma:readOnly="true">
      <xsd:simpleType>
        <xsd:restriction base="dms:Text"/>
      </xsd:simpleType>
    </xsd:element>
    <xsd:element name="MediaLengthInSeconds" ma:index="29" nillable="true" ma:displayName="MediaLengthInSeconds" ma:hidden="true" ma:internalName="MediaLengthInSeconds" ma:readOnly="true">
      <xsd:simpleType>
        <xsd:restriction base="dms:Unknown"/>
      </xsd:simpleType>
    </xsd:element>
    <xsd:element name="HealthBoard" ma:index="30" nillable="true" ma:displayName="Health Board" ma:format="Dropdown" ma:internalName="HealthBoard">
      <xsd:simpleType>
        <xsd:restriction base="dms:Choice">
          <xsd:enumeration value="ABUHB"/>
          <xsd:enumeration value="BCUHB"/>
          <xsd:enumeration value="C&amp;V UHB"/>
          <xsd:enumeration value="CTMUHB"/>
          <xsd:enumeration value="HDUHN"/>
          <xsd:enumeration value="PTB"/>
          <xsd:enumeration value="SBUHB"/>
          <xsd:enumeration value="Choice 8"/>
        </xsd:restriction>
      </xsd:simpleType>
    </xsd:element>
    <xsd:element name="Project" ma:index="31" nillable="true" ma:displayName="Project" ma:format="Dropdown" ma:internalName="Project">
      <xsd:simpleType>
        <xsd:restriction base="dms:Choice">
          <xsd:enumeration value="WH Health &amp; Wellbeing After Pregnancy"/>
          <xsd:enumeration value="WH Contraception After Pregnancy"/>
          <xsd:enumeration value="WH Weight Management After Pregnancy"/>
          <xsd:enumeration value="SP Core Data Set"/>
          <xsd:enumeration value="SP Competence Framework"/>
          <xsd:enumeration value="SP Quality Standards for Community Assets"/>
          <xsd:enumeration value="SP Outcomes Framework"/>
          <xsd:enumeration value="SP Financial WB Scoping Review"/>
          <xsd:enumeration value="SP Warm Wales Evaluation"/>
          <xsd:enumeration value="SP CAMHS"/>
          <xsd:enumeration value="SP NFfSP"/>
          <xsd:enumeration value="SP Financial Wellbeing"/>
          <xsd:enumeration value="SP CYP"/>
          <xsd:enumeration value="HI Health Inequalities Action Plan"/>
          <xsd:enumeration value="CVD Prevention Strategic Plan"/>
          <xsd:enumeration value="CVD QI Project - Hypertension"/>
          <xsd:enumeration value="CVD Commissioned Research"/>
          <xsd:enumeration value="CVD Prevention Implementation"/>
          <xsd:enumeration value="IH Safer Surgeries"/>
          <xsd:enumeration value="IH Criminal Justice"/>
          <xsd:enumeration value="IH Homelessness"/>
          <xsd:enumeration value="IH Refugees &amp; Asylum Seekers"/>
          <xsd:enumeration value="IH Gypsy and traveller"/>
          <xsd:enumeration value="PCMW Self Reflection"/>
          <xsd:enumeration value="PCMW Peer Review"/>
          <xsd:enumeration value="PCMW Key Indicators"/>
          <xsd:enumeration value="PCMW System Working"/>
        </xsd:restriction>
      </xsd:simpleType>
    </xsd:element>
    <xsd:element name="MediaServiceBillingMetadata" ma:index="3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167e674-6a9f-4892-8806-05d2e97a6b2a"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8e8a41ad-8522-457e-916e-ff2a16022778}" ma:internalName="TaxCatchAll" ma:showField="CatchAllData" ma:web="4167e674-6a9f-4892-8806-05d2e97a6b2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E0D8A7C-E48F-4196-A726-FD924FB1B444}">
  <ds:schemaRefs>
    <ds:schemaRef ds:uri="http://purl.org/dc/elements/1.1/"/>
    <ds:schemaRef ds:uri="http://purl.org/dc/terms/"/>
    <ds:schemaRef ds:uri="4167e674-6a9f-4892-8806-05d2e97a6b2a"/>
    <ds:schemaRef ds:uri="http://schemas.microsoft.com/office/2006/metadata/properties"/>
    <ds:schemaRef ds:uri="http://schemas.microsoft.com/office/2006/documentManagement/types"/>
    <ds:schemaRef ds:uri="2e920aae-e81d-44c3-9bf1-a4827f32e6ee"/>
    <ds:schemaRef ds:uri="http://schemas.microsoft.com/office/infopath/2007/PartnerControls"/>
    <ds:schemaRef ds:uri="http://schemas.openxmlformats.org/package/2006/metadata/core-properties"/>
    <ds:schemaRef ds:uri="http://schemas.microsoft.com/sharepoint/v3"/>
    <ds:schemaRef ds:uri="http://www.w3.org/XML/1998/namespace"/>
    <ds:schemaRef ds:uri="http://purl.org/dc/dcmitype/"/>
  </ds:schemaRefs>
</ds:datastoreItem>
</file>

<file path=customXml/itemProps2.xml><?xml version="1.0" encoding="utf-8"?>
<ds:datastoreItem xmlns:ds="http://schemas.openxmlformats.org/officeDocument/2006/customXml" ds:itemID="{B61121D5-D07D-4243-B24A-E7CC34177BFC}">
  <ds:schemaRefs>
    <ds:schemaRef ds:uri="http://schemas.microsoft.com/sharepoint/v3/contenttype/forms"/>
  </ds:schemaRefs>
</ds:datastoreItem>
</file>

<file path=customXml/itemProps3.xml><?xml version="1.0" encoding="utf-8"?>
<ds:datastoreItem xmlns:ds="http://schemas.openxmlformats.org/officeDocument/2006/customXml" ds:itemID="{9D8D8667-B7AE-43B0-9781-47FF23BA19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e920aae-e81d-44c3-9bf1-a4827f32e6ee"/>
    <ds:schemaRef ds:uri="4167e674-6a9f-4892-8806-05d2e97a6b2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101</TotalTime>
  <Words>608</Words>
  <Application>Microsoft Office PowerPoint</Application>
  <PresentationFormat>Widescreen</PresentationFormat>
  <Paragraphs>43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Sian Evans (Public Health Wales - No. 2 Capital Quarter)</dc:creator>
  <cp:lastModifiedBy>Angharad Wooldridge (Public Health Wales - No. 2 Capital Quarter)</cp:lastModifiedBy>
  <cp:revision>7</cp:revision>
  <dcterms:created xsi:type="dcterms:W3CDTF">2025-05-28T09:18:40Z</dcterms:created>
  <dcterms:modified xsi:type="dcterms:W3CDTF">2025-11-27T17:35:13Z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0x0101003AEF0D0A79E04A4CA437FAEBBC5C41B3</vt:lpwstr>
  </property>
  <property fmtid="{D5CDD505-2E9C-101B-9397-08002B2CF9AE}" pid="3" name="MediaServiceImageTags">
    <vt:lpwstr/>
  </property>
</Properties>
</file>