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62" r:id="rId2"/>
    <p:sldId id="2145707445" r:id="rId3"/>
    <p:sldId id="2145707452" r:id="rId4"/>
    <p:sldId id="2145707454" r:id="rId5"/>
    <p:sldId id="2145707451" r:id="rId6"/>
    <p:sldId id="2145707450" r:id="rId7"/>
    <p:sldId id="2145707431" r:id="rId8"/>
    <p:sldId id="2145707434" r:id="rId9"/>
    <p:sldId id="2145707449" r:id="rId10"/>
    <p:sldId id="2145707433" r:id="rId11"/>
    <p:sldId id="2145707448" r:id="rId12"/>
    <p:sldId id="2145707432" r:id="rId13"/>
    <p:sldId id="2145707413" r:id="rId14"/>
    <p:sldId id="2145707446" r:id="rId15"/>
    <p:sldId id="2145707447" r:id="rId16"/>
    <p:sldId id="2145707435" r:id="rId17"/>
    <p:sldId id="2145707444" r:id="rId18"/>
    <p:sldId id="2145707453" r:id="rId19"/>
    <p:sldId id="2145707441" r:id="rId20"/>
    <p:sldId id="2145707443" r:id="rId21"/>
    <p:sldId id="2145707439" r:id="rId22"/>
    <p:sldId id="2145707436" r:id="rId23"/>
    <p:sldId id="2145707440" r:id="rId24"/>
    <p:sldId id="2145707437" r:id="rId25"/>
    <p:sldId id="214570743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6577EAD-3140-7325-4BFB-4E53337BDAB1}" name="Fiona Kinghorn (Public Health Wales - No. 2 Capital Quarter)" initials="FK(HWN2CQ" userId="S::Fiona.Kinghorn2@wales.nhs.uk::0c99a93c-7e7d-44db-980a-9f7773e07db1" providerId="AD"/>
  <p188:author id="{8DE097E0-3D67-88C8-5D77-1D680E1672D5}" name="Rachel Andrew (PHW - Public health medicine)" initials="RA(Phm" userId="S::Rachel.Andrew@wales.nhs.uk::be44fcb4-4ad7-4de7-813c-77fdac6788d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5F21"/>
    <a:srgbClr val="00A2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5266" autoAdjust="0"/>
    <p:restoredTop sz="89524" autoAdjust="0"/>
  </p:normalViewPr>
  <p:slideViewPr>
    <p:cSldViewPr snapToGrid="0">
      <p:cViewPr varScale="1">
        <p:scale>
          <a:sx n="70" d="100"/>
          <a:sy n="70" d="100"/>
        </p:scale>
        <p:origin x="1517" y="43"/>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6216"/>
    </p:cViewPr>
  </p:sorterViewPr>
  <p:notesViewPr>
    <p:cSldViewPr snapToGrid="0">
      <p:cViewPr>
        <p:scale>
          <a:sx n="100" d="100"/>
          <a:sy n="100" d="100"/>
        </p:scale>
        <p:origin x="162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6DE21A-2EFE-4CE7-AB93-F4D59619031C}" type="datetimeFigureOut">
              <a:rPr lang="en-GB" smtClean="0"/>
              <a:t>11/06/2025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FE680B-8FAC-4606-ADFE-F30FE3EDD237}" type="slidenum">
              <a:rPr lang="en-GB" smtClean="0"/>
              <a:t>‹#›</a:t>
            </a:fld>
            <a:endParaRPr lang="en-GB"/>
          </a:p>
        </p:txBody>
      </p:sp>
    </p:spTree>
    <p:extLst>
      <p:ext uri="{BB962C8B-B14F-4D97-AF65-F5344CB8AC3E}">
        <p14:creationId xmlns:p14="http://schemas.microsoft.com/office/powerpoint/2010/main" val="494333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b="1" dirty="0"/>
              <a:t>This work is co-sponsored by PHW and Executive Directors of Public Health. </a:t>
            </a:r>
          </a:p>
        </p:txBody>
      </p:sp>
      <p:sp>
        <p:nvSpPr>
          <p:cNvPr id="4" name="Slide Number Placeholder 3"/>
          <p:cNvSpPr>
            <a:spLocks noGrp="1"/>
          </p:cNvSpPr>
          <p:nvPr>
            <p:ph type="sldNum" sz="quarter" idx="5"/>
          </p:nvPr>
        </p:nvSpPr>
        <p:spPr/>
        <p:txBody>
          <a:bodyPr/>
          <a:lstStyle/>
          <a:p>
            <a:fld id="{02FE680B-8FAC-4606-ADFE-F30FE3EDD237}" type="slidenum">
              <a:rPr lang="en-GB" smtClean="0"/>
              <a:t>1</a:t>
            </a:fld>
            <a:endParaRPr lang="en-GB"/>
          </a:p>
        </p:txBody>
      </p:sp>
    </p:spTree>
    <p:extLst>
      <p:ext uri="{BB962C8B-B14F-4D97-AF65-F5344CB8AC3E}">
        <p14:creationId xmlns:p14="http://schemas.microsoft.com/office/powerpoint/2010/main" val="2367663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B25226-CC4F-6B74-F05D-7D3CA522D0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93F4BC-A6CA-2963-3AA6-EFF7CE8787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FF0B88-CB82-E214-7EFD-130F5A370CF7}"/>
              </a:ext>
            </a:extLst>
          </p:cNvPr>
          <p:cNvSpPr>
            <a:spLocks noGrp="1"/>
          </p:cNvSpPr>
          <p:nvPr>
            <p:ph type="body" idx="1"/>
          </p:nvPr>
        </p:nvSpPr>
        <p:spPr/>
        <p:txBody>
          <a:bodyPr/>
          <a:lstStyle/>
          <a:p>
            <a:pPr marL="0" indent="0">
              <a:buFont typeface="Arial" panose="020B0604020202020204" pitchFamily="34" charset="0"/>
              <a:buNone/>
            </a:pPr>
            <a:r>
              <a:rPr lang="en-GB" b="1" dirty="0"/>
              <a:t>This work is co-sponsored by PHW and Executive Directors of Public Health. </a:t>
            </a:r>
          </a:p>
        </p:txBody>
      </p:sp>
      <p:sp>
        <p:nvSpPr>
          <p:cNvPr id="4" name="Slide Number Placeholder 3">
            <a:extLst>
              <a:ext uri="{FF2B5EF4-FFF2-40B4-BE49-F238E27FC236}">
                <a16:creationId xmlns:a16="http://schemas.microsoft.com/office/drawing/2014/main" id="{662F8ADD-1DFA-FBF2-40EF-6BB725758D41}"/>
              </a:ext>
            </a:extLst>
          </p:cNvPr>
          <p:cNvSpPr>
            <a:spLocks noGrp="1"/>
          </p:cNvSpPr>
          <p:nvPr>
            <p:ph type="sldNum" sz="quarter" idx="5"/>
          </p:nvPr>
        </p:nvSpPr>
        <p:spPr/>
        <p:txBody>
          <a:bodyPr/>
          <a:lstStyle/>
          <a:p>
            <a:fld id="{02FE680B-8FAC-4606-ADFE-F30FE3EDD237}" type="slidenum">
              <a:rPr lang="en-GB" smtClean="0"/>
              <a:t>10</a:t>
            </a:fld>
            <a:endParaRPr lang="en-GB"/>
          </a:p>
        </p:txBody>
      </p:sp>
    </p:spTree>
    <p:extLst>
      <p:ext uri="{BB962C8B-B14F-4D97-AF65-F5344CB8AC3E}">
        <p14:creationId xmlns:p14="http://schemas.microsoft.com/office/powerpoint/2010/main" val="1833399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415829-7170-4244-3E0D-60DFF412E4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F1CD95-5D4E-D1D6-2C00-33160740B8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0EFBF7-32A6-4A95-A859-0C18476BA63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B6BDB82-3C58-9D1F-5DB6-4E8BED718A5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6829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11631F-8F57-FB65-7270-6471B45D67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2574BE-56F5-960A-2ACB-B1AA3D4599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A4275B-57E0-6B91-F3C0-F6621D8ADEE0}"/>
              </a:ext>
            </a:extLst>
          </p:cNvPr>
          <p:cNvSpPr>
            <a:spLocks noGrp="1"/>
          </p:cNvSpPr>
          <p:nvPr>
            <p:ph type="body" idx="1"/>
          </p:nvPr>
        </p:nvSpPr>
        <p:spPr/>
        <p:txBody>
          <a:bodyPr/>
          <a:lstStyle/>
          <a:p>
            <a:pPr marL="0" indent="0">
              <a:buFont typeface="Arial" panose="020B0604020202020204" pitchFamily="34" charset="0"/>
              <a:buNone/>
            </a:pPr>
            <a:r>
              <a:rPr lang="en-GB" b="1" dirty="0"/>
              <a:t>This work is co-sponsored by PHW and Executive Directors of Public Health. </a:t>
            </a:r>
          </a:p>
        </p:txBody>
      </p:sp>
      <p:sp>
        <p:nvSpPr>
          <p:cNvPr id="4" name="Slide Number Placeholder 3">
            <a:extLst>
              <a:ext uri="{FF2B5EF4-FFF2-40B4-BE49-F238E27FC236}">
                <a16:creationId xmlns:a16="http://schemas.microsoft.com/office/drawing/2014/main" id="{FCAD5E90-5708-0305-1953-284B48943CC0}"/>
              </a:ext>
            </a:extLst>
          </p:cNvPr>
          <p:cNvSpPr>
            <a:spLocks noGrp="1"/>
          </p:cNvSpPr>
          <p:nvPr>
            <p:ph type="sldNum" sz="quarter" idx="5"/>
          </p:nvPr>
        </p:nvSpPr>
        <p:spPr/>
        <p:txBody>
          <a:bodyPr/>
          <a:lstStyle/>
          <a:p>
            <a:fld id="{02FE680B-8FAC-4606-ADFE-F30FE3EDD237}" type="slidenum">
              <a:rPr lang="en-GB" smtClean="0"/>
              <a:t>12</a:t>
            </a:fld>
            <a:endParaRPr lang="en-GB"/>
          </a:p>
        </p:txBody>
      </p:sp>
    </p:spTree>
    <p:extLst>
      <p:ext uri="{BB962C8B-B14F-4D97-AF65-F5344CB8AC3E}">
        <p14:creationId xmlns:p14="http://schemas.microsoft.com/office/powerpoint/2010/main" val="4238256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2131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12335D-5CC1-9B80-3465-BB2B19C3A7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981925-6BD6-BFBF-2A26-F916B7F3FD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9576FC-5159-8493-6058-474C164F0E3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BF13AB7-63B0-EE5B-76DC-DBE1EF87FCA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2279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9BF27-FF64-A950-920A-0A594DFE1E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168D6C-2285-95CF-082B-145062ED25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5F4669-3B19-6B04-AC9B-0B15B651D86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5847A5F-C2E3-1343-AF3B-F2A289FC6B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09435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91962-6B77-1594-E07C-EB1C7566C0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3CEC2E-E8E1-50FB-866E-F53668D064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6CB341-ABA7-1B68-C7AA-5E4147E0EE0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D094FDE-8496-6FEB-5A11-429EC63DD5E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3557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C16EF7-F358-9811-22DA-2D84802F0D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9DE2D6-7C74-727C-8EB2-B644482636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01384E-0F2D-B273-5298-6E503DD5C04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BA1432D-E3BA-7539-60B3-504BC1A8C1D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34322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ECE233-A67F-D158-4F55-0025C7292A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8C2460-E304-9A83-FE1F-B2A9B13A0C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B499E5-AE33-FF83-5067-3BEE1050DF0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A700D44-95F6-1663-86BB-FD9F113A9BB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1474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5FA033-43E0-72BF-8428-5A0EDF21EF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1467E8-4C77-435C-1556-1242CF664D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CA0098-883E-B2A7-83FF-18C784C0DE86}"/>
              </a:ext>
            </a:extLst>
          </p:cNvPr>
          <p:cNvSpPr>
            <a:spLocks noGrp="1"/>
          </p:cNvSpPr>
          <p:nvPr>
            <p:ph type="body" idx="1"/>
          </p:nvPr>
        </p:nvSpPr>
        <p:spPr/>
        <p:txBody>
          <a:bodyPr/>
          <a:lstStyle/>
          <a:p>
            <a:r>
              <a:rPr lang="en-GB" dirty="0"/>
              <a:t>An example from the literature and professional bodies highlights the need to, and impact of, secondary prevention of osteoporosis in primary care.</a:t>
            </a:r>
          </a:p>
        </p:txBody>
      </p:sp>
      <p:sp>
        <p:nvSpPr>
          <p:cNvPr id="4" name="Slide Number Placeholder 3">
            <a:extLst>
              <a:ext uri="{FF2B5EF4-FFF2-40B4-BE49-F238E27FC236}">
                <a16:creationId xmlns:a16="http://schemas.microsoft.com/office/drawing/2014/main" id="{3ED8B2BD-F1D1-A33A-53FB-0EF0CBFDF94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3579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E67E5B-BCE7-98F8-3135-09A8CDC31F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3F68B3-7205-BEA8-1EB4-ED567F61F3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A207E7-DD1F-1A86-526E-BDEDE7C7768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DF5F483-C1F0-CBF2-AD2A-45C3A680DE4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57232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77751-0927-E0CE-08C9-B70093375A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9A73AE-CF05-70DD-9681-2D88F14833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DD8B2D-B698-10CD-9A67-201D815646C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3049A55-EB70-82E5-D59A-8B3B86BC626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70915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53761E-0815-5459-0452-400212DCE0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5B6D87-9029-B0F0-1E8D-3C7605419A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7F3C35-4B30-A743-7881-EA4EF7CA1694}"/>
              </a:ext>
            </a:extLst>
          </p:cNvPr>
          <p:cNvSpPr>
            <a:spLocks noGrp="1"/>
          </p:cNvSpPr>
          <p:nvPr>
            <p:ph type="body" idx="1"/>
          </p:nvPr>
        </p:nvSpPr>
        <p:spPr/>
        <p:txBody>
          <a:bodyPr/>
          <a:lstStyle/>
          <a:p>
            <a:pPr marL="0" indent="0">
              <a:buFont typeface="Arial" panose="020B0604020202020204" pitchFamily="34" charset="0"/>
              <a:buNone/>
            </a:pPr>
            <a:r>
              <a:rPr lang="en-GB" b="1" dirty="0"/>
              <a:t>This work is co-sponsored by PHW and Executive Directors of Public Health. </a:t>
            </a:r>
          </a:p>
        </p:txBody>
      </p:sp>
      <p:sp>
        <p:nvSpPr>
          <p:cNvPr id="4" name="Slide Number Placeholder 3">
            <a:extLst>
              <a:ext uri="{FF2B5EF4-FFF2-40B4-BE49-F238E27FC236}">
                <a16:creationId xmlns:a16="http://schemas.microsoft.com/office/drawing/2014/main" id="{F4B7CA24-6603-65C2-ACA5-6FC5842FB5EC}"/>
              </a:ext>
            </a:extLst>
          </p:cNvPr>
          <p:cNvSpPr>
            <a:spLocks noGrp="1"/>
          </p:cNvSpPr>
          <p:nvPr>
            <p:ph type="sldNum" sz="quarter" idx="5"/>
          </p:nvPr>
        </p:nvSpPr>
        <p:spPr/>
        <p:txBody>
          <a:bodyPr/>
          <a:lstStyle/>
          <a:p>
            <a:fld id="{02FE680B-8FAC-4606-ADFE-F30FE3EDD237}" type="slidenum">
              <a:rPr lang="en-GB" smtClean="0"/>
              <a:t>21</a:t>
            </a:fld>
            <a:endParaRPr lang="en-GB"/>
          </a:p>
        </p:txBody>
      </p:sp>
    </p:spTree>
    <p:extLst>
      <p:ext uri="{BB962C8B-B14F-4D97-AF65-F5344CB8AC3E}">
        <p14:creationId xmlns:p14="http://schemas.microsoft.com/office/powerpoint/2010/main" val="420820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863EDE-BC81-F0B9-6BF6-16BDDE2CFF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D48C71-729A-3AEB-6C85-86BAB0CBCF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5DB3A6-4824-E4EC-EC00-7FF1155BFCD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57E1EBF-6425-0965-B2DF-6209E5B933D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47457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C6622-2ACD-0266-C9EB-999BB59E75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756BA5-490F-ABCA-8177-C527F37060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9748B2-C961-6AC4-D08B-693BE007AE2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926C5A3-5715-0B8B-F976-93268EE9100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07092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D66C7-7D77-148C-51EA-224B1B213E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24876C-E860-8C4F-EE23-A61E9016F7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A78FCE-30E5-0C0A-1A92-580B7A71C47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9973D60-B634-7E8E-61B0-D028F359E41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034888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AC575F-F805-3017-7240-ADFDA16CDF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6DCF81-E344-6941-01E4-5984C91068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7C014A-A1C7-C73C-FAEE-C63E2B98383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E9A4836-B42C-C5BE-37DB-991130EF2D4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1095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99882-BE4D-CCD2-3658-7A113B56A7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76936E-795C-D746-F309-2E80A65A62F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322E6B-672F-0CF8-373E-3C59888654C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4F6A7BE-B283-F26F-293D-AF83959EFF7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5518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B98648-6317-7087-80F1-1221854600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5C4948-7524-D04B-F97E-77B0799A31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0AAF0C-744D-7C76-D103-38BA3A1D553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A416D1B-8F96-F6D4-834C-80BDB60C407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1355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67C9E-F4F7-2F62-BF09-E49B1FD7E9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E922B7-7773-14A0-6599-E35032C4D8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37203B-AAA2-CE66-5612-6CEE9CDCD68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6416955-2A5A-1894-073A-C00747A43CE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8873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265DD-EEEA-F5AB-B071-11F548809E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559193-5317-9A7B-345B-E3612FDABD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A9C299-1DED-A65F-E9EB-1B672DBACE8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FB60752-CC10-280B-A764-BCC2D879165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496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62023A-0407-C563-F86F-AEDD6B5E89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6D9B14-A461-966E-6CEC-C9C4FDA8E2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AA6DEA-A1CA-60A2-FA46-01C8DB15D115}"/>
              </a:ext>
            </a:extLst>
          </p:cNvPr>
          <p:cNvSpPr>
            <a:spLocks noGrp="1"/>
          </p:cNvSpPr>
          <p:nvPr>
            <p:ph type="body" idx="1"/>
          </p:nvPr>
        </p:nvSpPr>
        <p:spPr/>
        <p:txBody>
          <a:bodyPr/>
          <a:lstStyle/>
          <a:p>
            <a:pPr marL="0" indent="0">
              <a:buFont typeface="Arial" panose="020B0604020202020204" pitchFamily="34" charset="0"/>
              <a:buNone/>
            </a:pPr>
            <a:r>
              <a:rPr lang="en-GB" b="1" dirty="0"/>
              <a:t>This work is co-sponsored by PHW and Executive Directors of Public Health. </a:t>
            </a:r>
          </a:p>
        </p:txBody>
      </p:sp>
      <p:sp>
        <p:nvSpPr>
          <p:cNvPr id="4" name="Slide Number Placeholder 3">
            <a:extLst>
              <a:ext uri="{FF2B5EF4-FFF2-40B4-BE49-F238E27FC236}">
                <a16:creationId xmlns:a16="http://schemas.microsoft.com/office/drawing/2014/main" id="{3AC21C96-37F1-1769-4738-57E52923319F}"/>
              </a:ext>
            </a:extLst>
          </p:cNvPr>
          <p:cNvSpPr>
            <a:spLocks noGrp="1"/>
          </p:cNvSpPr>
          <p:nvPr>
            <p:ph type="sldNum" sz="quarter" idx="5"/>
          </p:nvPr>
        </p:nvSpPr>
        <p:spPr/>
        <p:txBody>
          <a:bodyPr/>
          <a:lstStyle/>
          <a:p>
            <a:fld id="{02FE680B-8FAC-4606-ADFE-F30FE3EDD237}" type="slidenum">
              <a:rPr lang="en-GB" smtClean="0"/>
              <a:t>7</a:t>
            </a:fld>
            <a:endParaRPr lang="en-GB"/>
          </a:p>
        </p:txBody>
      </p:sp>
    </p:spTree>
    <p:extLst>
      <p:ext uri="{BB962C8B-B14F-4D97-AF65-F5344CB8AC3E}">
        <p14:creationId xmlns:p14="http://schemas.microsoft.com/office/powerpoint/2010/main" val="811095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3E1BB2-D510-2FD1-79EF-BA80C0ED66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7AABE2-3AD7-CF99-C6A2-26C4B02CE0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214936-F5C6-DFBB-AF68-A4FE72F98277}"/>
              </a:ext>
            </a:extLst>
          </p:cNvPr>
          <p:cNvSpPr>
            <a:spLocks noGrp="1"/>
          </p:cNvSpPr>
          <p:nvPr>
            <p:ph type="body" idx="1"/>
          </p:nvPr>
        </p:nvSpPr>
        <p:spPr/>
        <p:txBody>
          <a:bodyPr/>
          <a:lstStyle/>
          <a:p>
            <a:pPr marL="0" indent="0">
              <a:buFont typeface="Arial" panose="020B0604020202020204" pitchFamily="34" charset="0"/>
              <a:buNone/>
            </a:pPr>
            <a:r>
              <a:rPr lang="en-GB" b="1" dirty="0"/>
              <a:t>This work is co-sponsored by PHW and Executive Directors of Public Health. </a:t>
            </a:r>
          </a:p>
        </p:txBody>
      </p:sp>
      <p:sp>
        <p:nvSpPr>
          <p:cNvPr id="4" name="Slide Number Placeholder 3">
            <a:extLst>
              <a:ext uri="{FF2B5EF4-FFF2-40B4-BE49-F238E27FC236}">
                <a16:creationId xmlns:a16="http://schemas.microsoft.com/office/drawing/2014/main" id="{8F7EF392-09A7-724C-5C70-3003A286561B}"/>
              </a:ext>
            </a:extLst>
          </p:cNvPr>
          <p:cNvSpPr>
            <a:spLocks noGrp="1"/>
          </p:cNvSpPr>
          <p:nvPr>
            <p:ph type="sldNum" sz="quarter" idx="5"/>
          </p:nvPr>
        </p:nvSpPr>
        <p:spPr/>
        <p:txBody>
          <a:bodyPr/>
          <a:lstStyle/>
          <a:p>
            <a:fld id="{02FE680B-8FAC-4606-ADFE-F30FE3EDD237}" type="slidenum">
              <a:rPr lang="en-GB" smtClean="0"/>
              <a:t>8</a:t>
            </a:fld>
            <a:endParaRPr lang="en-GB"/>
          </a:p>
        </p:txBody>
      </p:sp>
    </p:spTree>
    <p:extLst>
      <p:ext uri="{BB962C8B-B14F-4D97-AF65-F5344CB8AC3E}">
        <p14:creationId xmlns:p14="http://schemas.microsoft.com/office/powerpoint/2010/main" val="928869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E5592B-44CB-2E04-14AC-A5614ECBD4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BB6231-5D92-CEA2-6590-B7C9F4E7A2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D3D77F-83ED-7B01-8E53-5B1C221C0CF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5EF1444-F493-43BA-729B-7A284C322AF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013018-F481-4E01-A7B6-34F508E9924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360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692A7-B9D6-DC1B-0202-6CB4006BDB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48DD76C-390D-153D-7FF6-62109A08FE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A10A5F6-0591-8AC3-87D1-9B9212F31D0F}"/>
              </a:ext>
            </a:extLst>
          </p:cNvPr>
          <p:cNvSpPr>
            <a:spLocks noGrp="1"/>
          </p:cNvSpPr>
          <p:nvPr>
            <p:ph type="dt" sz="half" idx="10"/>
          </p:nvPr>
        </p:nvSpPr>
        <p:spPr/>
        <p:txBody>
          <a:bodyPr/>
          <a:lstStyle/>
          <a:p>
            <a:fld id="{CAE588AF-0D73-42EA-86A3-320C0E15B124}" type="datetimeFigureOut">
              <a:rPr lang="en-GB" smtClean="0"/>
              <a:t>11/06/2025</a:t>
            </a:fld>
            <a:endParaRPr lang="en-GB"/>
          </a:p>
        </p:txBody>
      </p:sp>
      <p:sp>
        <p:nvSpPr>
          <p:cNvPr id="5" name="Footer Placeholder 4">
            <a:extLst>
              <a:ext uri="{FF2B5EF4-FFF2-40B4-BE49-F238E27FC236}">
                <a16:creationId xmlns:a16="http://schemas.microsoft.com/office/drawing/2014/main" id="{41D94150-8B21-1883-5239-F63C796B6F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6E199A-395E-3567-5FA5-A20561D0C910}"/>
              </a:ext>
            </a:extLst>
          </p:cNvPr>
          <p:cNvSpPr>
            <a:spLocks noGrp="1"/>
          </p:cNvSpPr>
          <p:nvPr>
            <p:ph type="sldNum" sz="quarter" idx="12"/>
          </p:nvPr>
        </p:nvSpPr>
        <p:spPr/>
        <p:txBody>
          <a:bodyPr/>
          <a:lstStyle/>
          <a:p>
            <a:fld id="{82CE0034-6524-46A8-8FE8-CA7F27A4F58C}" type="slidenum">
              <a:rPr lang="en-GB" smtClean="0"/>
              <a:t>‹#›</a:t>
            </a:fld>
            <a:endParaRPr lang="en-GB"/>
          </a:p>
        </p:txBody>
      </p:sp>
    </p:spTree>
    <p:extLst>
      <p:ext uri="{BB962C8B-B14F-4D97-AF65-F5344CB8AC3E}">
        <p14:creationId xmlns:p14="http://schemas.microsoft.com/office/powerpoint/2010/main" val="1410758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585DB-FE3E-37A6-DE8F-B77E566DF7A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7883521-0C87-B25E-C8EB-C5F10762D9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87B60D-3604-0848-C027-BD42F199AE58}"/>
              </a:ext>
            </a:extLst>
          </p:cNvPr>
          <p:cNvSpPr>
            <a:spLocks noGrp="1"/>
          </p:cNvSpPr>
          <p:nvPr>
            <p:ph type="dt" sz="half" idx="10"/>
          </p:nvPr>
        </p:nvSpPr>
        <p:spPr/>
        <p:txBody>
          <a:bodyPr/>
          <a:lstStyle/>
          <a:p>
            <a:fld id="{CAE588AF-0D73-42EA-86A3-320C0E15B124}" type="datetimeFigureOut">
              <a:rPr lang="en-GB" smtClean="0"/>
              <a:t>11/06/2025</a:t>
            </a:fld>
            <a:endParaRPr lang="en-GB"/>
          </a:p>
        </p:txBody>
      </p:sp>
      <p:sp>
        <p:nvSpPr>
          <p:cNvPr id="5" name="Footer Placeholder 4">
            <a:extLst>
              <a:ext uri="{FF2B5EF4-FFF2-40B4-BE49-F238E27FC236}">
                <a16:creationId xmlns:a16="http://schemas.microsoft.com/office/drawing/2014/main" id="{3C110DBC-A83F-9F63-4B7F-10F85E4A5D0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D8FDA2-7AAB-A6A4-28FB-E7F0CEF815D2}"/>
              </a:ext>
            </a:extLst>
          </p:cNvPr>
          <p:cNvSpPr>
            <a:spLocks noGrp="1"/>
          </p:cNvSpPr>
          <p:nvPr>
            <p:ph type="sldNum" sz="quarter" idx="12"/>
          </p:nvPr>
        </p:nvSpPr>
        <p:spPr/>
        <p:txBody>
          <a:bodyPr/>
          <a:lstStyle/>
          <a:p>
            <a:fld id="{82CE0034-6524-46A8-8FE8-CA7F27A4F58C}" type="slidenum">
              <a:rPr lang="en-GB" smtClean="0"/>
              <a:t>‹#›</a:t>
            </a:fld>
            <a:endParaRPr lang="en-GB"/>
          </a:p>
        </p:txBody>
      </p:sp>
    </p:spTree>
    <p:extLst>
      <p:ext uri="{BB962C8B-B14F-4D97-AF65-F5344CB8AC3E}">
        <p14:creationId xmlns:p14="http://schemas.microsoft.com/office/powerpoint/2010/main" val="2370863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209E5B-D059-FDA1-331C-FD54E9E27A8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FE51218-5E77-006D-431C-E20674C3CEE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7A746B-481D-957B-ED2E-571D2BBAFB97}"/>
              </a:ext>
            </a:extLst>
          </p:cNvPr>
          <p:cNvSpPr>
            <a:spLocks noGrp="1"/>
          </p:cNvSpPr>
          <p:nvPr>
            <p:ph type="dt" sz="half" idx="10"/>
          </p:nvPr>
        </p:nvSpPr>
        <p:spPr/>
        <p:txBody>
          <a:bodyPr/>
          <a:lstStyle/>
          <a:p>
            <a:fld id="{CAE588AF-0D73-42EA-86A3-320C0E15B124}" type="datetimeFigureOut">
              <a:rPr lang="en-GB" smtClean="0"/>
              <a:t>11/06/2025</a:t>
            </a:fld>
            <a:endParaRPr lang="en-GB"/>
          </a:p>
        </p:txBody>
      </p:sp>
      <p:sp>
        <p:nvSpPr>
          <p:cNvPr id="5" name="Footer Placeholder 4">
            <a:extLst>
              <a:ext uri="{FF2B5EF4-FFF2-40B4-BE49-F238E27FC236}">
                <a16:creationId xmlns:a16="http://schemas.microsoft.com/office/drawing/2014/main" id="{56D65192-8EE9-1A05-6101-9125F5C262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A66A88-DDE6-DF22-5868-D961E85CDE01}"/>
              </a:ext>
            </a:extLst>
          </p:cNvPr>
          <p:cNvSpPr>
            <a:spLocks noGrp="1"/>
          </p:cNvSpPr>
          <p:nvPr>
            <p:ph type="sldNum" sz="quarter" idx="12"/>
          </p:nvPr>
        </p:nvSpPr>
        <p:spPr/>
        <p:txBody>
          <a:bodyPr/>
          <a:lstStyle/>
          <a:p>
            <a:fld id="{82CE0034-6524-46A8-8FE8-CA7F27A4F58C}" type="slidenum">
              <a:rPr lang="en-GB" smtClean="0"/>
              <a:t>‹#›</a:t>
            </a:fld>
            <a:endParaRPr lang="en-GB"/>
          </a:p>
        </p:txBody>
      </p:sp>
    </p:spTree>
    <p:extLst>
      <p:ext uri="{BB962C8B-B14F-4D97-AF65-F5344CB8AC3E}">
        <p14:creationId xmlns:p14="http://schemas.microsoft.com/office/powerpoint/2010/main" val="3641536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25833-4AF7-1A71-7A6C-CA1FED8E96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8D688B7-0A4D-3D65-0200-F15356BDCD2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7995584-E3C2-EC8B-4A34-B91861069477}"/>
              </a:ext>
            </a:extLst>
          </p:cNvPr>
          <p:cNvSpPr>
            <a:spLocks noGrp="1"/>
          </p:cNvSpPr>
          <p:nvPr>
            <p:ph type="dt" sz="half" idx="10"/>
          </p:nvPr>
        </p:nvSpPr>
        <p:spPr/>
        <p:txBody>
          <a:bodyPr/>
          <a:lstStyle/>
          <a:p>
            <a:fld id="{CAE588AF-0D73-42EA-86A3-320C0E15B124}" type="datetimeFigureOut">
              <a:rPr lang="en-GB" smtClean="0"/>
              <a:t>11/06/2025</a:t>
            </a:fld>
            <a:endParaRPr lang="en-GB"/>
          </a:p>
        </p:txBody>
      </p:sp>
      <p:sp>
        <p:nvSpPr>
          <p:cNvPr id="5" name="Footer Placeholder 4">
            <a:extLst>
              <a:ext uri="{FF2B5EF4-FFF2-40B4-BE49-F238E27FC236}">
                <a16:creationId xmlns:a16="http://schemas.microsoft.com/office/drawing/2014/main" id="{8602B69F-F40C-7CCE-8483-BB1C4FCB33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A9DB21-1921-E478-1140-F5897A5E494C}"/>
              </a:ext>
            </a:extLst>
          </p:cNvPr>
          <p:cNvSpPr>
            <a:spLocks noGrp="1"/>
          </p:cNvSpPr>
          <p:nvPr>
            <p:ph type="sldNum" sz="quarter" idx="12"/>
          </p:nvPr>
        </p:nvSpPr>
        <p:spPr/>
        <p:txBody>
          <a:bodyPr/>
          <a:lstStyle/>
          <a:p>
            <a:fld id="{82CE0034-6524-46A8-8FE8-CA7F27A4F58C}" type="slidenum">
              <a:rPr lang="en-GB" smtClean="0"/>
              <a:t>‹#›</a:t>
            </a:fld>
            <a:endParaRPr lang="en-GB"/>
          </a:p>
        </p:txBody>
      </p:sp>
    </p:spTree>
    <p:extLst>
      <p:ext uri="{BB962C8B-B14F-4D97-AF65-F5344CB8AC3E}">
        <p14:creationId xmlns:p14="http://schemas.microsoft.com/office/powerpoint/2010/main" val="1408889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65212-D51F-62B5-AB74-FDFA0881AE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DC54197-E072-A0B8-9F16-E313888ACB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7612F09-89C2-5CBB-DAEF-82BA9D78BABE}"/>
              </a:ext>
            </a:extLst>
          </p:cNvPr>
          <p:cNvSpPr>
            <a:spLocks noGrp="1"/>
          </p:cNvSpPr>
          <p:nvPr>
            <p:ph type="dt" sz="half" idx="10"/>
          </p:nvPr>
        </p:nvSpPr>
        <p:spPr/>
        <p:txBody>
          <a:bodyPr/>
          <a:lstStyle/>
          <a:p>
            <a:fld id="{CAE588AF-0D73-42EA-86A3-320C0E15B124}" type="datetimeFigureOut">
              <a:rPr lang="en-GB" smtClean="0"/>
              <a:t>11/06/2025</a:t>
            </a:fld>
            <a:endParaRPr lang="en-GB"/>
          </a:p>
        </p:txBody>
      </p:sp>
      <p:sp>
        <p:nvSpPr>
          <p:cNvPr id="5" name="Footer Placeholder 4">
            <a:extLst>
              <a:ext uri="{FF2B5EF4-FFF2-40B4-BE49-F238E27FC236}">
                <a16:creationId xmlns:a16="http://schemas.microsoft.com/office/drawing/2014/main" id="{A3714A01-475E-8CDF-0035-3FCDC69E25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218891-0A7E-A5CE-266B-225D257F6C83}"/>
              </a:ext>
            </a:extLst>
          </p:cNvPr>
          <p:cNvSpPr>
            <a:spLocks noGrp="1"/>
          </p:cNvSpPr>
          <p:nvPr>
            <p:ph type="sldNum" sz="quarter" idx="12"/>
          </p:nvPr>
        </p:nvSpPr>
        <p:spPr/>
        <p:txBody>
          <a:bodyPr/>
          <a:lstStyle/>
          <a:p>
            <a:fld id="{82CE0034-6524-46A8-8FE8-CA7F27A4F58C}" type="slidenum">
              <a:rPr lang="en-GB" smtClean="0"/>
              <a:t>‹#›</a:t>
            </a:fld>
            <a:endParaRPr lang="en-GB"/>
          </a:p>
        </p:txBody>
      </p:sp>
    </p:spTree>
    <p:extLst>
      <p:ext uri="{BB962C8B-B14F-4D97-AF65-F5344CB8AC3E}">
        <p14:creationId xmlns:p14="http://schemas.microsoft.com/office/powerpoint/2010/main" val="2935949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ED538-602D-D6A3-B4A9-595BBDEA010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3E24026-7823-1E01-B843-BD9A1274E31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B709992-A85E-FA80-F276-FF9E4C272FE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994A2CF-8E29-FBD8-C8E0-4D1BFBDF3F5D}"/>
              </a:ext>
            </a:extLst>
          </p:cNvPr>
          <p:cNvSpPr>
            <a:spLocks noGrp="1"/>
          </p:cNvSpPr>
          <p:nvPr>
            <p:ph type="dt" sz="half" idx="10"/>
          </p:nvPr>
        </p:nvSpPr>
        <p:spPr/>
        <p:txBody>
          <a:bodyPr/>
          <a:lstStyle/>
          <a:p>
            <a:fld id="{CAE588AF-0D73-42EA-86A3-320C0E15B124}" type="datetimeFigureOut">
              <a:rPr lang="en-GB" smtClean="0"/>
              <a:t>11/06/2025</a:t>
            </a:fld>
            <a:endParaRPr lang="en-GB"/>
          </a:p>
        </p:txBody>
      </p:sp>
      <p:sp>
        <p:nvSpPr>
          <p:cNvPr id="6" name="Footer Placeholder 5">
            <a:extLst>
              <a:ext uri="{FF2B5EF4-FFF2-40B4-BE49-F238E27FC236}">
                <a16:creationId xmlns:a16="http://schemas.microsoft.com/office/drawing/2014/main" id="{A2EC5472-71BA-43F8-C96A-C95D238556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310B580-98E6-3E1E-BDF6-E401A3368AB0}"/>
              </a:ext>
            </a:extLst>
          </p:cNvPr>
          <p:cNvSpPr>
            <a:spLocks noGrp="1"/>
          </p:cNvSpPr>
          <p:nvPr>
            <p:ph type="sldNum" sz="quarter" idx="12"/>
          </p:nvPr>
        </p:nvSpPr>
        <p:spPr/>
        <p:txBody>
          <a:bodyPr/>
          <a:lstStyle/>
          <a:p>
            <a:fld id="{82CE0034-6524-46A8-8FE8-CA7F27A4F58C}" type="slidenum">
              <a:rPr lang="en-GB" smtClean="0"/>
              <a:t>‹#›</a:t>
            </a:fld>
            <a:endParaRPr lang="en-GB"/>
          </a:p>
        </p:txBody>
      </p:sp>
    </p:spTree>
    <p:extLst>
      <p:ext uri="{BB962C8B-B14F-4D97-AF65-F5344CB8AC3E}">
        <p14:creationId xmlns:p14="http://schemas.microsoft.com/office/powerpoint/2010/main" val="4164552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43B46-AE74-065F-F059-C705BFC6957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46145C9-6552-80D2-AF22-174D8B3825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848058-7577-C605-89A8-678DBD35102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2878F37-A221-CEBE-F7C3-6DAAEB6C8B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808B4CC-DE97-549A-76CF-2D2B362A279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B69A1B2-5E1C-3F4C-FA07-FEDE73BECB95}"/>
              </a:ext>
            </a:extLst>
          </p:cNvPr>
          <p:cNvSpPr>
            <a:spLocks noGrp="1"/>
          </p:cNvSpPr>
          <p:nvPr>
            <p:ph type="dt" sz="half" idx="10"/>
          </p:nvPr>
        </p:nvSpPr>
        <p:spPr/>
        <p:txBody>
          <a:bodyPr/>
          <a:lstStyle/>
          <a:p>
            <a:fld id="{CAE588AF-0D73-42EA-86A3-320C0E15B124}" type="datetimeFigureOut">
              <a:rPr lang="en-GB" smtClean="0"/>
              <a:t>11/06/2025</a:t>
            </a:fld>
            <a:endParaRPr lang="en-GB"/>
          </a:p>
        </p:txBody>
      </p:sp>
      <p:sp>
        <p:nvSpPr>
          <p:cNvPr id="8" name="Footer Placeholder 7">
            <a:extLst>
              <a:ext uri="{FF2B5EF4-FFF2-40B4-BE49-F238E27FC236}">
                <a16:creationId xmlns:a16="http://schemas.microsoft.com/office/drawing/2014/main" id="{07888CB0-89B1-22F4-6DFE-CD6344A8402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CA901E2-6D84-220E-7213-0FB4A77A5CF2}"/>
              </a:ext>
            </a:extLst>
          </p:cNvPr>
          <p:cNvSpPr>
            <a:spLocks noGrp="1"/>
          </p:cNvSpPr>
          <p:nvPr>
            <p:ph type="sldNum" sz="quarter" idx="12"/>
          </p:nvPr>
        </p:nvSpPr>
        <p:spPr/>
        <p:txBody>
          <a:bodyPr/>
          <a:lstStyle/>
          <a:p>
            <a:fld id="{82CE0034-6524-46A8-8FE8-CA7F27A4F58C}" type="slidenum">
              <a:rPr lang="en-GB" smtClean="0"/>
              <a:t>‹#›</a:t>
            </a:fld>
            <a:endParaRPr lang="en-GB"/>
          </a:p>
        </p:txBody>
      </p:sp>
    </p:spTree>
    <p:extLst>
      <p:ext uri="{BB962C8B-B14F-4D97-AF65-F5344CB8AC3E}">
        <p14:creationId xmlns:p14="http://schemas.microsoft.com/office/powerpoint/2010/main" val="2883378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B969B-AF6B-55A5-9F59-4556AF0D3E4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4B31058-6A22-08A8-9ED2-9DAA2C0B77D4}"/>
              </a:ext>
            </a:extLst>
          </p:cNvPr>
          <p:cNvSpPr>
            <a:spLocks noGrp="1"/>
          </p:cNvSpPr>
          <p:nvPr>
            <p:ph type="dt" sz="half" idx="10"/>
          </p:nvPr>
        </p:nvSpPr>
        <p:spPr/>
        <p:txBody>
          <a:bodyPr/>
          <a:lstStyle/>
          <a:p>
            <a:fld id="{CAE588AF-0D73-42EA-86A3-320C0E15B124}" type="datetimeFigureOut">
              <a:rPr lang="en-GB" smtClean="0"/>
              <a:t>11/06/2025</a:t>
            </a:fld>
            <a:endParaRPr lang="en-GB"/>
          </a:p>
        </p:txBody>
      </p:sp>
      <p:sp>
        <p:nvSpPr>
          <p:cNvPr id="4" name="Footer Placeholder 3">
            <a:extLst>
              <a:ext uri="{FF2B5EF4-FFF2-40B4-BE49-F238E27FC236}">
                <a16:creationId xmlns:a16="http://schemas.microsoft.com/office/drawing/2014/main" id="{1C41AE01-1E34-1AD5-0488-066F62411E5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B501DA5-FFF4-07F9-D7A5-F9A6DD76FA19}"/>
              </a:ext>
            </a:extLst>
          </p:cNvPr>
          <p:cNvSpPr>
            <a:spLocks noGrp="1"/>
          </p:cNvSpPr>
          <p:nvPr>
            <p:ph type="sldNum" sz="quarter" idx="12"/>
          </p:nvPr>
        </p:nvSpPr>
        <p:spPr/>
        <p:txBody>
          <a:bodyPr/>
          <a:lstStyle/>
          <a:p>
            <a:fld id="{82CE0034-6524-46A8-8FE8-CA7F27A4F58C}" type="slidenum">
              <a:rPr lang="en-GB" smtClean="0"/>
              <a:t>‹#›</a:t>
            </a:fld>
            <a:endParaRPr lang="en-GB"/>
          </a:p>
        </p:txBody>
      </p:sp>
    </p:spTree>
    <p:extLst>
      <p:ext uri="{BB962C8B-B14F-4D97-AF65-F5344CB8AC3E}">
        <p14:creationId xmlns:p14="http://schemas.microsoft.com/office/powerpoint/2010/main" val="3431270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C7EA861-CC63-4A5B-1143-EB03C12A31F0}"/>
              </a:ext>
            </a:extLst>
          </p:cNvPr>
          <p:cNvSpPr>
            <a:spLocks noGrp="1"/>
          </p:cNvSpPr>
          <p:nvPr>
            <p:ph type="dt" sz="half" idx="10"/>
          </p:nvPr>
        </p:nvSpPr>
        <p:spPr/>
        <p:txBody>
          <a:bodyPr/>
          <a:lstStyle/>
          <a:p>
            <a:fld id="{CAE588AF-0D73-42EA-86A3-320C0E15B124}" type="datetimeFigureOut">
              <a:rPr lang="en-GB" smtClean="0"/>
              <a:t>11/06/2025</a:t>
            </a:fld>
            <a:endParaRPr lang="en-GB"/>
          </a:p>
        </p:txBody>
      </p:sp>
      <p:sp>
        <p:nvSpPr>
          <p:cNvPr id="3" name="Footer Placeholder 2">
            <a:extLst>
              <a:ext uri="{FF2B5EF4-FFF2-40B4-BE49-F238E27FC236}">
                <a16:creationId xmlns:a16="http://schemas.microsoft.com/office/drawing/2014/main" id="{61B88A71-F334-8A27-7AFC-1792A3ADAD9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0233191-0128-A705-7D7E-ACE624C1B68A}"/>
              </a:ext>
            </a:extLst>
          </p:cNvPr>
          <p:cNvSpPr>
            <a:spLocks noGrp="1"/>
          </p:cNvSpPr>
          <p:nvPr>
            <p:ph type="sldNum" sz="quarter" idx="12"/>
          </p:nvPr>
        </p:nvSpPr>
        <p:spPr/>
        <p:txBody>
          <a:bodyPr/>
          <a:lstStyle/>
          <a:p>
            <a:fld id="{82CE0034-6524-46A8-8FE8-CA7F27A4F58C}" type="slidenum">
              <a:rPr lang="en-GB" smtClean="0"/>
              <a:t>‹#›</a:t>
            </a:fld>
            <a:endParaRPr lang="en-GB"/>
          </a:p>
        </p:txBody>
      </p:sp>
    </p:spTree>
    <p:extLst>
      <p:ext uri="{BB962C8B-B14F-4D97-AF65-F5344CB8AC3E}">
        <p14:creationId xmlns:p14="http://schemas.microsoft.com/office/powerpoint/2010/main" val="2582027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743B5-9A1B-95BE-CE36-557A1ED9D0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FA39ED9-7979-92C4-506E-091ED67570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9FBE6DF-966A-4C7F-BD13-9B98DCDFB0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C1D645-2EA3-06F0-E588-7636DA05BD60}"/>
              </a:ext>
            </a:extLst>
          </p:cNvPr>
          <p:cNvSpPr>
            <a:spLocks noGrp="1"/>
          </p:cNvSpPr>
          <p:nvPr>
            <p:ph type="dt" sz="half" idx="10"/>
          </p:nvPr>
        </p:nvSpPr>
        <p:spPr/>
        <p:txBody>
          <a:bodyPr/>
          <a:lstStyle/>
          <a:p>
            <a:fld id="{CAE588AF-0D73-42EA-86A3-320C0E15B124}" type="datetimeFigureOut">
              <a:rPr lang="en-GB" smtClean="0"/>
              <a:t>11/06/2025</a:t>
            </a:fld>
            <a:endParaRPr lang="en-GB"/>
          </a:p>
        </p:txBody>
      </p:sp>
      <p:sp>
        <p:nvSpPr>
          <p:cNvPr id="6" name="Footer Placeholder 5">
            <a:extLst>
              <a:ext uri="{FF2B5EF4-FFF2-40B4-BE49-F238E27FC236}">
                <a16:creationId xmlns:a16="http://schemas.microsoft.com/office/drawing/2014/main" id="{C95E5603-4531-FCAD-2EE4-246BD69E0D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81D3BC4-19F2-0547-BD5E-D12A6D035A01}"/>
              </a:ext>
            </a:extLst>
          </p:cNvPr>
          <p:cNvSpPr>
            <a:spLocks noGrp="1"/>
          </p:cNvSpPr>
          <p:nvPr>
            <p:ph type="sldNum" sz="quarter" idx="12"/>
          </p:nvPr>
        </p:nvSpPr>
        <p:spPr/>
        <p:txBody>
          <a:bodyPr/>
          <a:lstStyle/>
          <a:p>
            <a:fld id="{82CE0034-6524-46A8-8FE8-CA7F27A4F58C}" type="slidenum">
              <a:rPr lang="en-GB" smtClean="0"/>
              <a:t>‹#›</a:t>
            </a:fld>
            <a:endParaRPr lang="en-GB"/>
          </a:p>
        </p:txBody>
      </p:sp>
    </p:spTree>
    <p:extLst>
      <p:ext uri="{BB962C8B-B14F-4D97-AF65-F5344CB8AC3E}">
        <p14:creationId xmlns:p14="http://schemas.microsoft.com/office/powerpoint/2010/main" val="3734652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E218D-9883-AC0C-B1E7-FCCE982F84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D3B882C-CB62-54A0-B540-1613F76C01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B07BF14-890C-E6AD-6057-4398F65BFB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FB21CB-069C-83A3-AB70-FC19131B4D9C}"/>
              </a:ext>
            </a:extLst>
          </p:cNvPr>
          <p:cNvSpPr>
            <a:spLocks noGrp="1"/>
          </p:cNvSpPr>
          <p:nvPr>
            <p:ph type="dt" sz="half" idx="10"/>
          </p:nvPr>
        </p:nvSpPr>
        <p:spPr/>
        <p:txBody>
          <a:bodyPr/>
          <a:lstStyle/>
          <a:p>
            <a:fld id="{CAE588AF-0D73-42EA-86A3-320C0E15B124}" type="datetimeFigureOut">
              <a:rPr lang="en-GB" smtClean="0"/>
              <a:t>11/06/2025</a:t>
            </a:fld>
            <a:endParaRPr lang="en-GB"/>
          </a:p>
        </p:txBody>
      </p:sp>
      <p:sp>
        <p:nvSpPr>
          <p:cNvPr id="6" name="Footer Placeholder 5">
            <a:extLst>
              <a:ext uri="{FF2B5EF4-FFF2-40B4-BE49-F238E27FC236}">
                <a16:creationId xmlns:a16="http://schemas.microsoft.com/office/drawing/2014/main" id="{C890CCC1-D5C1-1A65-A703-472E96B7DD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49B0F5B-87CB-A708-F3E9-4434A9451E2C}"/>
              </a:ext>
            </a:extLst>
          </p:cNvPr>
          <p:cNvSpPr>
            <a:spLocks noGrp="1"/>
          </p:cNvSpPr>
          <p:nvPr>
            <p:ph type="sldNum" sz="quarter" idx="12"/>
          </p:nvPr>
        </p:nvSpPr>
        <p:spPr/>
        <p:txBody>
          <a:bodyPr/>
          <a:lstStyle/>
          <a:p>
            <a:fld id="{82CE0034-6524-46A8-8FE8-CA7F27A4F58C}" type="slidenum">
              <a:rPr lang="en-GB" smtClean="0"/>
              <a:t>‹#›</a:t>
            </a:fld>
            <a:endParaRPr lang="en-GB"/>
          </a:p>
        </p:txBody>
      </p:sp>
    </p:spTree>
    <p:extLst>
      <p:ext uri="{BB962C8B-B14F-4D97-AF65-F5344CB8AC3E}">
        <p14:creationId xmlns:p14="http://schemas.microsoft.com/office/powerpoint/2010/main" val="3192923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F31615-6194-43D6-9BE5-20FA112295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B248C5-81DA-63EA-F6D8-EA7026321B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E8975E-C6D3-17EB-CA47-1AC1221DA6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E588AF-0D73-42EA-86A3-320C0E15B124}" type="datetimeFigureOut">
              <a:rPr lang="en-GB" smtClean="0"/>
              <a:t>11/06/2025</a:t>
            </a:fld>
            <a:endParaRPr lang="en-GB"/>
          </a:p>
        </p:txBody>
      </p:sp>
      <p:sp>
        <p:nvSpPr>
          <p:cNvPr id="5" name="Footer Placeholder 4">
            <a:extLst>
              <a:ext uri="{FF2B5EF4-FFF2-40B4-BE49-F238E27FC236}">
                <a16:creationId xmlns:a16="http://schemas.microsoft.com/office/drawing/2014/main" id="{BAC66F49-AA13-8A80-D2BD-765104DD2C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00D67D5-AA88-12CC-2B9A-75C9001736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CE0034-6524-46A8-8FE8-CA7F27A4F58C}" type="slidenum">
              <a:rPr lang="en-GB" smtClean="0"/>
              <a:t>‹#›</a:t>
            </a:fld>
            <a:endParaRPr lang="en-GB"/>
          </a:p>
        </p:txBody>
      </p:sp>
    </p:spTree>
    <p:extLst>
      <p:ext uri="{BB962C8B-B14F-4D97-AF65-F5344CB8AC3E}">
        <p14:creationId xmlns:p14="http://schemas.microsoft.com/office/powerpoint/2010/main" val="1034244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g object 16">
            <a:extLst>
              <a:ext uri="{FF2B5EF4-FFF2-40B4-BE49-F238E27FC236}">
                <a16:creationId xmlns:a16="http://schemas.microsoft.com/office/drawing/2014/main" id="{56F368FF-9F22-404C-CA05-CE115B5B0BF5}"/>
              </a:ext>
            </a:extLst>
          </p:cNvPr>
          <p:cNvPicPr/>
          <p:nvPr/>
        </p:nvPicPr>
        <p:blipFill>
          <a:blip r:embed="rId3" cstate="print"/>
          <a:stretch>
            <a:fillRect/>
          </a:stretch>
        </p:blipFill>
        <p:spPr>
          <a:xfrm>
            <a:off x="1" y="0"/>
            <a:ext cx="12192000" cy="6858000"/>
          </a:xfrm>
          <a:prstGeom prst="rect">
            <a:avLst/>
          </a:prstGeom>
        </p:spPr>
      </p:pic>
      <p:pic>
        <p:nvPicPr>
          <p:cNvPr id="6" name="bg object 43">
            <a:extLst>
              <a:ext uri="{FF2B5EF4-FFF2-40B4-BE49-F238E27FC236}">
                <a16:creationId xmlns:a16="http://schemas.microsoft.com/office/drawing/2014/main" id="{6659CF51-650E-F505-F1D8-0192AAEA1D2E}"/>
              </a:ext>
            </a:extLst>
          </p:cNvPr>
          <p:cNvPicPr/>
          <p:nvPr/>
        </p:nvPicPr>
        <p:blipFill>
          <a:blip r:embed="rId4" cstate="print"/>
          <a:stretch>
            <a:fillRect/>
          </a:stretch>
        </p:blipFill>
        <p:spPr>
          <a:xfrm>
            <a:off x="7333707" y="-98322"/>
            <a:ext cx="5198076" cy="7099535"/>
          </a:xfrm>
          <a:prstGeom prst="rect">
            <a:avLst/>
          </a:prstGeom>
        </p:spPr>
      </p:pic>
      <p:pic>
        <p:nvPicPr>
          <p:cNvPr id="7" name="Picture 6" descr="A logo with a black background&#10;&#10;Description automatically generated">
            <a:extLst>
              <a:ext uri="{FF2B5EF4-FFF2-40B4-BE49-F238E27FC236}">
                <a16:creationId xmlns:a16="http://schemas.microsoft.com/office/drawing/2014/main" id="{15D7862D-B574-8597-E26C-19C1602BD9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2691" y="563618"/>
            <a:ext cx="1876181" cy="1147282"/>
          </a:xfrm>
          <a:prstGeom prst="rect">
            <a:avLst/>
          </a:prstGeom>
        </p:spPr>
      </p:pic>
      <p:sp>
        <p:nvSpPr>
          <p:cNvPr id="2" name="Title 1">
            <a:extLst>
              <a:ext uri="{FF2B5EF4-FFF2-40B4-BE49-F238E27FC236}">
                <a16:creationId xmlns:a16="http://schemas.microsoft.com/office/drawing/2014/main" id="{2E7C6E6E-E328-74FD-E25D-9A77B8564F62}"/>
              </a:ext>
            </a:extLst>
          </p:cNvPr>
          <p:cNvSpPr>
            <a:spLocks noGrp="1"/>
          </p:cNvSpPr>
          <p:nvPr>
            <p:ph type="ctrTitle"/>
          </p:nvPr>
        </p:nvSpPr>
        <p:spPr>
          <a:xfrm>
            <a:off x="682691" y="1937309"/>
            <a:ext cx="9539832" cy="3836019"/>
          </a:xfrm>
        </p:spPr>
        <p:txBody>
          <a:bodyPr lIns="90000">
            <a:noAutofit/>
          </a:bodyPr>
          <a:lstStyle/>
          <a:p>
            <a:pPr algn="l"/>
            <a:br>
              <a:rPr lang="en-GB" b="1" dirty="0">
                <a:solidFill>
                  <a:schemeClr val="bg1"/>
                </a:solidFill>
                <a:latin typeface="Arial" panose="020B0604020202020204" pitchFamily="34" charset="0"/>
                <a:cs typeface="Arial" panose="020B0604020202020204" pitchFamily="34" charset="0"/>
              </a:rPr>
            </a:br>
            <a:br>
              <a:rPr lang="en-GB" b="1" dirty="0">
                <a:solidFill>
                  <a:schemeClr val="bg1"/>
                </a:solidFill>
                <a:latin typeface="Arial" panose="020B0604020202020204" pitchFamily="34" charset="0"/>
                <a:cs typeface="Arial" panose="020B0604020202020204" pitchFamily="34" charset="0"/>
              </a:rPr>
            </a:br>
            <a:br>
              <a:rPr lang="en-GB" b="1" dirty="0">
                <a:solidFill>
                  <a:schemeClr val="bg1"/>
                </a:solidFill>
                <a:latin typeface="Arial" panose="020B0604020202020204" pitchFamily="34" charset="0"/>
                <a:cs typeface="Arial" panose="020B0604020202020204" pitchFamily="34" charset="0"/>
              </a:rPr>
            </a:br>
            <a:br>
              <a:rPr lang="en-GB" b="1" dirty="0">
                <a:solidFill>
                  <a:schemeClr val="bg1"/>
                </a:solidFill>
                <a:latin typeface="Arial" panose="020B0604020202020204" pitchFamily="34" charset="0"/>
                <a:cs typeface="Arial" panose="020B0604020202020204" pitchFamily="34" charset="0"/>
              </a:rPr>
            </a:br>
            <a:br>
              <a:rPr lang="en-GB" b="1" dirty="0">
                <a:solidFill>
                  <a:schemeClr val="bg1"/>
                </a:solidFill>
                <a:latin typeface="Arial" panose="020B0604020202020204" pitchFamily="34" charset="0"/>
                <a:cs typeface="Arial" panose="020B0604020202020204" pitchFamily="34" charset="0"/>
              </a:rPr>
            </a:br>
            <a:br>
              <a:rPr lang="en-GB" b="1" dirty="0">
                <a:solidFill>
                  <a:schemeClr val="bg1"/>
                </a:solidFill>
                <a:latin typeface="Arial" panose="020B0604020202020204" pitchFamily="34" charset="0"/>
                <a:cs typeface="Arial" panose="020B0604020202020204" pitchFamily="34" charset="0"/>
              </a:rPr>
            </a:br>
            <a:br>
              <a:rPr lang="en-GB" b="1" dirty="0">
                <a:solidFill>
                  <a:schemeClr val="bg1"/>
                </a:solidFill>
                <a:latin typeface="Calibri" panose="020F0502020204030204" pitchFamily="34" charset="0"/>
                <a:cs typeface="Calibri" panose="020F0502020204030204" pitchFamily="34" charset="0"/>
              </a:rPr>
            </a:br>
            <a:r>
              <a:rPr lang="en-GB" sz="5000" b="1" dirty="0">
                <a:solidFill>
                  <a:schemeClr val="bg1"/>
                </a:solidFill>
                <a:latin typeface="Calibri" panose="020F0502020204030204" pitchFamily="34" charset="0"/>
                <a:cs typeface="Calibri" panose="020F0502020204030204" pitchFamily="34" charset="0"/>
              </a:rPr>
              <a:t>The Public Health contribution </a:t>
            </a:r>
            <a:br>
              <a:rPr lang="en-GB" sz="5000" b="1" dirty="0">
                <a:solidFill>
                  <a:schemeClr val="bg1"/>
                </a:solidFill>
                <a:latin typeface="Calibri" panose="020F0502020204030204" pitchFamily="34" charset="0"/>
                <a:cs typeface="Calibri" panose="020F0502020204030204" pitchFamily="34" charset="0"/>
              </a:rPr>
            </a:br>
            <a:r>
              <a:rPr lang="en-GB" sz="5000" b="1" dirty="0">
                <a:solidFill>
                  <a:schemeClr val="bg1"/>
                </a:solidFill>
                <a:latin typeface="Calibri" panose="020F0502020204030204" pitchFamily="34" charset="0"/>
                <a:cs typeface="Calibri" panose="020F0502020204030204" pitchFamily="34" charset="0"/>
              </a:rPr>
              <a:t>to Better Healthcare:</a:t>
            </a:r>
            <a:br>
              <a:rPr lang="en-GB" sz="5000" b="1" dirty="0">
                <a:solidFill>
                  <a:schemeClr val="bg1"/>
                </a:solidFill>
                <a:latin typeface="Calibri" panose="020F0502020204030204" pitchFamily="34" charset="0"/>
                <a:cs typeface="Calibri" panose="020F0502020204030204" pitchFamily="34" charset="0"/>
              </a:rPr>
            </a:br>
            <a:r>
              <a:rPr lang="en-GB" sz="5000" dirty="0">
                <a:solidFill>
                  <a:schemeClr val="bg1"/>
                </a:solidFill>
                <a:latin typeface="Calibri" panose="020F0502020204030204" pitchFamily="34" charset="0"/>
                <a:cs typeface="Calibri" panose="020F0502020204030204" pitchFamily="34" charset="0"/>
              </a:rPr>
              <a:t>A Healthcare Public Health Framework for Wales</a:t>
            </a:r>
            <a:br>
              <a:rPr lang="en-GB" dirty="0">
                <a:solidFill>
                  <a:schemeClr val="bg1"/>
                </a:solidFill>
                <a:latin typeface="Calibri" panose="020F0502020204030204" pitchFamily="34" charset="0"/>
                <a:cs typeface="Calibri" panose="020F0502020204030204" pitchFamily="34" charset="0"/>
              </a:rPr>
            </a:br>
            <a:endParaRPr lang="en-GB" sz="5400" dirty="0">
              <a:solidFill>
                <a:schemeClr val="bg1"/>
              </a:solidFill>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BBB8290D-EA94-BFFF-26EB-C2E7C606DDAD}"/>
              </a:ext>
            </a:extLst>
          </p:cNvPr>
          <p:cNvSpPr>
            <a:spLocks noGrp="1"/>
          </p:cNvSpPr>
          <p:nvPr>
            <p:ph type="subTitle" idx="1"/>
          </p:nvPr>
        </p:nvSpPr>
        <p:spPr>
          <a:xfrm>
            <a:off x="684513" y="5569156"/>
            <a:ext cx="9850243" cy="903249"/>
          </a:xfrm>
        </p:spPr>
        <p:txBody>
          <a:bodyPr>
            <a:normAutofit/>
          </a:bodyPr>
          <a:lstStyle/>
          <a:p>
            <a:pPr algn="l"/>
            <a:r>
              <a:rPr lang="en-GB" sz="2800" dirty="0">
                <a:solidFill>
                  <a:schemeClr val="bg1"/>
                </a:solidFill>
                <a:latin typeface="Calibri" panose="020F0502020204030204" pitchFamily="34" charset="0"/>
                <a:cs typeface="Calibri" panose="020F0502020204030204" pitchFamily="34" charset="0"/>
              </a:rPr>
              <a:t>March 2025</a:t>
            </a:r>
          </a:p>
          <a:p>
            <a:endParaRPr lang="en-GB" sz="3600" b="1" dirty="0">
              <a:solidFill>
                <a:srgbClr val="002060"/>
              </a:solidFill>
              <a:latin typeface="Arial" panose="020B0604020202020204" pitchFamily="34" charset="0"/>
              <a:cs typeface="Arial" panose="020B0604020202020204" pitchFamily="34" charset="0"/>
            </a:endParaRPr>
          </a:p>
          <a:p>
            <a:endParaRPr lang="en-GB" sz="3600" b="1" dirty="0">
              <a:solidFill>
                <a:srgbClr val="002060"/>
              </a:solidFill>
              <a:latin typeface="Arial" panose="020B0604020202020204" pitchFamily="34" charset="0"/>
              <a:cs typeface="Arial" panose="020B0604020202020204" pitchFamily="34" charset="0"/>
            </a:endParaRPr>
          </a:p>
          <a:p>
            <a:endParaRPr lang="en-GB" sz="36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5490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5516D7-9DB1-E393-3A7E-AD9AEF359048}"/>
            </a:ext>
          </a:extLst>
        </p:cNvPr>
        <p:cNvGrpSpPr/>
        <p:nvPr/>
      </p:nvGrpSpPr>
      <p:grpSpPr>
        <a:xfrm>
          <a:off x="0" y="0"/>
          <a:ext cx="0" cy="0"/>
          <a:chOff x="0" y="0"/>
          <a:chExt cx="0" cy="0"/>
        </a:xfrm>
      </p:grpSpPr>
      <p:pic>
        <p:nvPicPr>
          <p:cNvPr id="5" name="bg object 16">
            <a:extLst>
              <a:ext uri="{FF2B5EF4-FFF2-40B4-BE49-F238E27FC236}">
                <a16:creationId xmlns:a16="http://schemas.microsoft.com/office/drawing/2014/main" id="{AB3E23E9-68C5-1E39-DE47-0614C1E24092}"/>
              </a:ext>
            </a:extLst>
          </p:cNvPr>
          <p:cNvPicPr/>
          <p:nvPr/>
        </p:nvPicPr>
        <p:blipFill>
          <a:blip r:embed="rId3" cstate="print"/>
          <a:stretch>
            <a:fillRect/>
          </a:stretch>
        </p:blipFill>
        <p:spPr>
          <a:xfrm>
            <a:off x="1" y="0"/>
            <a:ext cx="12192000" cy="6858000"/>
          </a:xfrm>
          <a:prstGeom prst="rect">
            <a:avLst/>
          </a:prstGeom>
        </p:spPr>
      </p:pic>
      <p:pic>
        <p:nvPicPr>
          <p:cNvPr id="6" name="bg object 43">
            <a:extLst>
              <a:ext uri="{FF2B5EF4-FFF2-40B4-BE49-F238E27FC236}">
                <a16:creationId xmlns:a16="http://schemas.microsoft.com/office/drawing/2014/main" id="{37B29EBD-73E0-EBB5-29C1-9AECA9E2A31A}"/>
              </a:ext>
            </a:extLst>
          </p:cNvPr>
          <p:cNvPicPr/>
          <p:nvPr/>
        </p:nvPicPr>
        <p:blipFill>
          <a:blip r:embed="rId4" cstate="print"/>
          <a:stretch>
            <a:fillRect/>
          </a:stretch>
        </p:blipFill>
        <p:spPr>
          <a:xfrm>
            <a:off x="7333707" y="-98322"/>
            <a:ext cx="5198076" cy="7099535"/>
          </a:xfrm>
          <a:prstGeom prst="rect">
            <a:avLst/>
          </a:prstGeom>
        </p:spPr>
      </p:pic>
      <p:pic>
        <p:nvPicPr>
          <p:cNvPr id="7" name="Picture 6" descr="A logo with a black background&#10;&#10;Description automatically generated">
            <a:extLst>
              <a:ext uri="{FF2B5EF4-FFF2-40B4-BE49-F238E27FC236}">
                <a16:creationId xmlns:a16="http://schemas.microsoft.com/office/drawing/2014/main" id="{58D5EA25-8A35-BF55-B0E2-1C3006FA94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2691" y="563618"/>
            <a:ext cx="1876181" cy="1147282"/>
          </a:xfrm>
          <a:prstGeom prst="rect">
            <a:avLst/>
          </a:prstGeom>
        </p:spPr>
      </p:pic>
      <p:sp>
        <p:nvSpPr>
          <p:cNvPr id="2" name="Title 1">
            <a:extLst>
              <a:ext uri="{FF2B5EF4-FFF2-40B4-BE49-F238E27FC236}">
                <a16:creationId xmlns:a16="http://schemas.microsoft.com/office/drawing/2014/main" id="{4339735C-884F-4430-277E-E5FB32F38C91}"/>
              </a:ext>
            </a:extLst>
          </p:cNvPr>
          <p:cNvSpPr>
            <a:spLocks noGrp="1"/>
          </p:cNvSpPr>
          <p:nvPr>
            <p:ph type="ctrTitle"/>
          </p:nvPr>
        </p:nvSpPr>
        <p:spPr>
          <a:xfrm>
            <a:off x="682690" y="2274518"/>
            <a:ext cx="10313555" cy="2798814"/>
          </a:xfrm>
        </p:spPr>
        <p:txBody>
          <a:bodyPr lIns="90000" anchor="t" anchorCtr="0">
            <a:noAutofit/>
          </a:bodyPr>
          <a:lstStyle/>
          <a:p>
            <a:pPr lvl="0" algn="l"/>
            <a:r>
              <a:rPr kumimoji="0" lang="en-GB" sz="5000" b="1"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PART 2</a:t>
            </a:r>
            <a:br>
              <a:rPr kumimoji="0" lang="en-GB" sz="5000" b="1"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br>
            <a:r>
              <a:rPr lang="en-GB" sz="5400" b="1" dirty="0">
                <a:solidFill>
                  <a:schemeClr val="bg1"/>
                </a:solidFill>
                <a:latin typeface="Calibri" panose="020F0502020204030204"/>
              </a:rPr>
              <a:t>The How – application of a healthcare public health approach</a:t>
            </a:r>
            <a:endParaRPr lang="en-GB" sz="5000" b="1" dirty="0">
              <a:solidFill>
                <a:schemeClr val="bg1"/>
              </a:solidFill>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E642A918-58DC-DC53-8B44-43CA7B38DFD2}"/>
              </a:ext>
            </a:extLst>
          </p:cNvPr>
          <p:cNvSpPr>
            <a:spLocks noGrp="1"/>
          </p:cNvSpPr>
          <p:nvPr>
            <p:ph type="subTitle" idx="1"/>
          </p:nvPr>
        </p:nvSpPr>
        <p:spPr>
          <a:xfrm>
            <a:off x="684513" y="5569156"/>
            <a:ext cx="9850243" cy="903249"/>
          </a:xfrm>
        </p:spPr>
        <p:txBody>
          <a:bodyPr>
            <a:normAutofit/>
          </a:bodyPr>
          <a:lstStyle/>
          <a:p>
            <a:endParaRPr lang="en-GB" sz="3600" b="1" dirty="0">
              <a:solidFill>
                <a:srgbClr val="002060"/>
              </a:solidFill>
              <a:latin typeface="Arial" panose="020B0604020202020204" pitchFamily="34" charset="0"/>
              <a:cs typeface="Arial" panose="020B0604020202020204" pitchFamily="34" charset="0"/>
            </a:endParaRPr>
          </a:p>
          <a:p>
            <a:endParaRPr lang="en-GB" sz="3600" b="1" dirty="0">
              <a:solidFill>
                <a:srgbClr val="002060"/>
              </a:solidFill>
              <a:latin typeface="Arial" panose="020B0604020202020204" pitchFamily="34" charset="0"/>
              <a:cs typeface="Arial" panose="020B0604020202020204" pitchFamily="34" charset="0"/>
            </a:endParaRPr>
          </a:p>
          <a:p>
            <a:endParaRPr lang="en-GB" sz="36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28156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5281D2B-5B52-3A11-8969-CEEEDF52D162}"/>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8660EFE-F542-2528-9A6A-FEDB30DF7F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2CAF4D9-3FB8-2787-E732-15865018F5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2F0B0097-5FEE-B73A-5944-1E5E858276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E58202B5-E7B3-167E-6400-AB2FF66502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FB16FA25-4583-09BE-5CB6-6DABA0F270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E0795CB6-7E0C-296C-C6AC-B6EA5F79E7B0}"/>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8C0F1C8B-AC33-AD0F-FC71-65394FCC332D}"/>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3EA5611C-65DB-9B7D-7AF4-471122EA29B9}"/>
              </a:ext>
            </a:extLst>
          </p:cNvPr>
          <p:cNvSpPr>
            <a:spLocks noGrp="1"/>
          </p:cNvSpPr>
          <p:nvPr>
            <p:ph type="title"/>
          </p:nvPr>
        </p:nvSpPr>
        <p:spPr>
          <a:xfrm>
            <a:off x="565079" y="364876"/>
            <a:ext cx="10941977" cy="968205"/>
          </a:xfrm>
        </p:spPr>
        <p:txBody>
          <a:bodyPr anchor="t" anchorCtr="0">
            <a:noAutofit/>
          </a:bodyPr>
          <a:lstStyle/>
          <a:p>
            <a:r>
              <a:rPr lang="en-GB" sz="3600" b="1" dirty="0">
                <a:solidFill>
                  <a:srgbClr val="FFFFFF"/>
                </a:solidFill>
                <a:latin typeface="Calibri" panose="020F0502020204030204" pitchFamily="34" charset="0"/>
                <a:cs typeface="Calibri" panose="020F0502020204030204" pitchFamily="34" charset="0"/>
              </a:rPr>
              <a:t>PART 2 - The How</a:t>
            </a:r>
            <a:br>
              <a:rPr lang="en-GB" sz="3600" b="1" dirty="0">
                <a:solidFill>
                  <a:srgbClr val="FFFFFF"/>
                </a:solidFill>
                <a:latin typeface="Calibri" panose="020F0502020204030204" pitchFamily="34" charset="0"/>
                <a:cs typeface="Calibri" panose="020F0502020204030204" pitchFamily="34" charset="0"/>
              </a:rPr>
            </a:br>
            <a:r>
              <a:rPr lang="en-GB" sz="3600" b="1" dirty="0">
                <a:solidFill>
                  <a:srgbClr val="FFFFFF"/>
                </a:solidFill>
                <a:latin typeface="Calibri" panose="020F0502020204030204" pitchFamily="34" charset="0"/>
                <a:cs typeface="Calibri" panose="020F0502020204030204" pitchFamily="34" charset="0"/>
              </a:rPr>
              <a:t>Application of a healthcare public health approach</a:t>
            </a:r>
            <a:br>
              <a:rPr lang="en-GB" sz="3000" dirty="0">
                <a:solidFill>
                  <a:srgbClr val="FFFFFF"/>
                </a:solidFill>
                <a:latin typeface="Calibri" panose="020F0502020204030204" pitchFamily="34" charset="0"/>
                <a:cs typeface="Calibri" panose="020F0502020204030204" pitchFamily="34" charset="0"/>
              </a:rPr>
            </a:br>
            <a:endParaRPr lang="en-GB" sz="3000" dirty="0">
              <a:solidFill>
                <a:srgbClr val="FFFFFF"/>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C1F2C36C-5814-03C6-FBBE-65B0E0288C4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406244" y="1697957"/>
            <a:ext cx="9379512" cy="5021097"/>
          </a:xfrm>
          <a:prstGeom prst="rect">
            <a:avLst/>
          </a:prstGeom>
        </p:spPr>
      </p:pic>
    </p:spTree>
    <p:extLst>
      <p:ext uri="{BB962C8B-B14F-4D97-AF65-F5344CB8AC3E}">
        <p14:creationId xmlns:p14="http://schemas.microsoft.com/office/powerpoint/2010/main" val="796598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96AA2-6549-8AEF-6DB5-E33E57EE288D}"/>
            </a:ext>
          </a:extLst>
        </p:cNvPr>
        <p:cNvGrpSpPr/>
        <p:nvPr/>
      </p:nvGrpSpPr>
      <p:grpSpPr>
        <a:xfrm>
          <a:off x="0" y="0"/>
          <a:ext cx="0" cy="0"/>
          <a:chOff x="0" y="0"/>
          <a:chExt cx="0" cy="0"/>
        </a:xfrm>
      </p:grpSpPr>
      <p:pic>
        <p:nvPicPr>
          <p:cNvPr id="5" name="bg object 16">
            <a:extLst>
              <a:ext uri="{FF2B5EF4-FFF2-40B4-BE49-F238E27FC236}">
                <a16:creationId xmlns:a16="http://schemas.microsoft.com/office/drawing/2014/main" id="{FE11D605-911C-C4E6-02B9-E76F7EB4544C}"/>
              </a:ext>
            </a:extLst>
          </p:cNvPr>
          <p:cNvPicPr/>
          <p:nvPr/>
        </p:nvPicPr>
        <p:blipFill>
          <a:blip r:embed="rId3" cstate="print"/>
          <a:stretch>
            <a:fillRect/>
          </a:stretch>
        </p:blipFill>
        <p:spPr>
          <a:xfrm>
            <a:off x="1" y="0"/>
            <a:ext cx="12192000" cy="6858000"/>
          </a:xfrm>
          <a:prstGeom prst="rect">
            <a:avLst/>
          </a:prstGeom>
        </p:spPr>
      </p:pic>
      <p:pic>
        <p:nvPicPr>
          <p:cNvPr id="6" name="bg object 43">
            <a:extLst>
              <a:ext uri="{FF2B5EF4-FFF2-40B4-BE49-F238E27FC236}">
                <a16:creationId xmlns:a16="http://schemas.microsoft.com/office/drawing/2014/main" id="{6E842CA1-8BB7-AFDD-0147-3F76443AD0DA}"/>
              </a:ext>
            </a:extLst>
          </p:cNvPr>
          <p:cNvPicPr/>
          <p:nvPr/>
        </p:nvPicPr>
        <p:blipFill>
          <a:blip r:embed="rId4" cstate="print"/>
          <a:stretch>
            <a:fillRect/>
          </a:stretch>
        </p:blipFill>
        <p:spPr>
          <a:xfrm>
            <a:off x="7333707" y="-98322"/>
            <a:ext cx="5198076" cy="7099535"/>
          </a:xfrm>
          <a:prstGeom prst="rect">
            <a:avLst/>
          </a:prstGeom>
        </p:spPr>
      </p:pic>
      <p:pic>
        <p:nvPicPr>
          <p:cNvPr id="7" name="Picture 6" descr="A logo with a black background&#10;&#10;Description automatically generated">
            <a:extLst>
              <a:ext uri="{FF2B5EF4-FFF2-40B4-BE49-F238E27FC236}">
                <a16:creationId xmlns:a16="http://schemas.microsoft.com/office/drawing/2014/main" id="{B7E6F628-BC46-A84A-5D06-DCA19A1B87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2691" y="563618"/>
            <a:ext cx="1876181" cy="1147282"/>
          </a:xfrm>
          <a:prstGeom prst="rect">
            <a:avLst/>
          </a:prstGeom>
        </p:spPr>
      </p:pic>
      <p:sp>
        <p:nvSpPr>
          <p:cNvPr id="2" name="Title 1">
            <a:extLst>
              <a:ext uri="{FF2B5EF4-FFF2-40B4-BE49-F238E27FC236}">
                <a16:creationId xmlns:a16="http://schemas.microsoft.com/office/drawing/2014/main" id="{BD982EED-6EC1-7609-DAF6-EBD53A5E8A76}"/>
              </a:ext>
            </a:extLst>
          </p:cNvPr>
          <p:cNvSpPr>
            <a:spLocks noGrp="1"/>
          </p:cNvSpPr>
          <p:nvPr>
            <p:ph type="ctrTitle"/>
          </p:nvPr>
        </p:nvSpPr>
        <p:spPr>
          <a:xfrm>
            <a:off x="682690" y="2274518"/>
            <a:ext cx="10625776" cy="2798814"/>
          </a:xfrm>
        </p:spPr>
        <p:txBody>
          <a:bodyPr lIns="90000">
            <a:noAutofit/>
          </a:bodyPr>
          <a:lstStyle/>
          <a:p>
            <a:pPr lvl="0" algn="l"/>
            <a:br>
              <a:rPr lang="en-GB" sz="5000" b="1" dirty="0">
                <a:solidFill>
                  <a:schemeClr val="bg1"/>
                </a:solidFill>
                <a:latin typeface="Calibri" panose="020F0502020204030204" pitchFamily="34" charset="0"/>
                <a:cs typeface="Calibri" panose="020F0502020204030204" pitchFamily="34" charset="0"/>
              </a:rPr>
            </a:br>
            <a:br>
              <a:rPr lang="en-GB" sz="5000" b="1" dirty="0">
                <a:solidFill>
                  <a:schemeClr val="bg1"/>
                </a:solidFill>
                <a:latin typeface="Calibri" panose="020F0502020204030204" pitchFamily="34" charset="0"/>
                <a:cs typeface="Calibri" panose="020F0502020204030204" pitchFamily="34" charset="0"/>
              </a:rPr>
            </a:br>
            <a:br>
              <a:rPr lang="en-GB" sz="5000" b="1" dirty="0">
                <a:solidFill>
                  <a:schemeClr val="bg1"/>
                </a:solidFill>
                <a:latin typeface="Calibri" panose="020F0502020204030204" pitchFamily="34" charset="0"/>
                <a:cs typeface="Calibri" panose="020F0502020204030204" pitchFamily="34" charset="0"/>
              </a:rPr>
            </a:br>
            <a:r>
              <a:rPr kumimoji="0" lang="en-GB" sz="5000" b="1"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PART 3</a:t>
            </a:r>
            <a:br>
              <a:rPr kumimoji="0" lang="en-GB" sz="5000" b="1"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br>
            <a:r>
              <a:rPr kumimoji="0" lang="en-GB" sz="5000" b="1"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Tools; roles &amp; responsibilities and worked examples to help organisations discern key activities they need</a:t>
            </a:r>
            <a:endParaRPr lang="en-GB" sz="5000" b="1" dirty="0">
              <a:solidFill>
                <a:schemeClr val="bg1"/>
              </a:solidFill>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F66462F5-3692-B5FA-528A-F039D1746F27}"/>
              </a:ext>
            </a:extLst>
          </p:cNvPr>
          <p:cNvSpPr>
            <a:spLocks noGrp="1"/>
          </p:cNvSpPr>
          <p:nvPr>
            <p:ph type="subTitle" idx="1"/>
          </p:nvPr>
        </p:nvSpPr>
        <p:spPr>
          <a:xfrm>
            <a:off x="684513" y="5569156"/>
            <a:ext cx="9850243" cy="903249"/>
          </a:xfrm>
        </p:spPr>
        <p:txBody>
          <a:bodyPr>
            <a:normAutofit/>
          </a:bodyPr>
          <a:lstStyle/>
          <a:p>
            <a:endParaRPr lang="en-GB" sz="3600" b="1" dirty="0">
              <a:solidFill>
                <a:srgbClr val="002060"/>
              </a:solidFill>
              <a:latin typeface="Arial" panose="020B0604020202020204" pitchFamily="34" charset="0"/>
              <a:cs typeface="Arial" panose="020B0604020202020204" pitchFamily="34" charset="0"/>
            </a:endParaRPr>
          </a:p>
          <a:p>
            <a:endParaRPr lang="en-GB" sz="3600" b="1" dirty="0">
              <a:solidFill>
                <a:srgbClr val="002060"/>
              </a:solidFill>
              <a:latin typeface="Arial" panose="020B0604020202020204" pitchFamily="34" charset="0"/>
              <a:cs typeface="Arial" panose="020B0604020202020204" pitchFamily="34" charset="0"/>
            </a:endParaRPr>
          </a:p>
          <a:p>
            <a:endParaRPr lang="en-GB" sz="36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0530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8DF04A68-A07D-AE66-B1A8-2C29767C88A9}"/>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C9487DB7-C7FA-6C6F-26A3-872473B06232}"/>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CC74361E-2C56-BFD1-5ED6-73BA05920EC9}"/>
              </a:ext>
            </a:extLst>
          </p:cNvPr>
          <p:cNvSpPr>
            <a:spLocks noGrp="1"/>
          </p:cNvSpPr>
          <p:nvPr>
            <p:ph type="title"/>
          </p:nvPr>
        </p:nvSpPr>
        <p:spPr>
          <a:xfrm>
            <a:off x="565079" y="364876"/>
            <a:ext cx="10941977" cy="968205"/>
          </a:xfrm>
        </p:spPr>
        <p:txBody>
          <a:bodyPr>
            <a:normAutofit/>
          </a:bodyPr>
          <a:lstStyle/>
          <a:p>
            <a:r>
              <a:rPr lang="en-GB" sz="3600" b="1" dirty="0">
                <a:solidFill>
                  <a:srgbClr val="FFFFFF"/>
                </a:solidFill>
                <a:latin typeface="Calibri" panose="020F0502020204030204" pitchFamily="34" charset="0"/>
                <a:cs typeface="Calibri" panose="020F0502020204030204" pitchFamily="34" charset="0"/>
              </a:rPr>
              <a:t>Questions for NHS organisations &amp; teams to ask I</a:t>
            </a:r>
          </a:p>
        </p:txBody>
      </p:sp>
      <p:graphicFrame>
        <p:nvGraphicFramePr>
          <p:cNvPr id="22" name="Content Placeholder 4">
            <a:extLst>
              <a:ext uri="{FF2B5EF4-FFF2-40B4-BE49-F238E27FC236}">
                <a16:creationId xmlns:a16="http://schemas.microsoft.com/office/drawing/2014/main" id="{C09819D5-0AB1-B689-EAA9-E45614F025C4}"/>
              </a:ext>
            </a:extLst>
          </p:cNvPr>
          <p:cNvGraphicFramePr>
            <a:graphicFrameLocks noGrp="1"/>
          </p:cNvGraphicFramePr>
          <p:nvPr>
            <p:ph idx="1"/>
            <p:extLst>
              <p:ext uri="{D42A27DB-BD31-4B8C-83A1-F6EECF244321}">
                <p14:modId xmlns:p14="http://schemas.microsoft.com/office/powerpoint/2010/main" val="687861436"/>
              </p:ext>
            </p:extLst>
          </p:nvPr>
        </p:nvGraphicFramePr>
        <p:xfrm>
          <a:off x="660460" y="1862681"/>
          <a:ext cx="11072190" cy="4578750"/>
        </p:xfrm>
        <a:graphic>
          <a:graphicData uri="http://schemas.openxmlformats.org/drawingml/2006/table">
            <a:tbl>
              <a:tblPr firstRow="1" firstCol="1" bandRow="1">
                <a:tableStyleId>{5C22544A-7EE6-4342-B048-85BDC9FD1C3A}</a:tableStyleId>
              </a:tblPr>
              <a:tblGrid>
                <a:gridCol w="2797848">
                  <a:extLst>
                    <a:ext uri="{9D8B030D-6E8A-4147-A177-3AD203B41FA5}">
                      <a16:colId xmlns:a16="http://schemas.microsoft.com/office/drawing/2014/main" val="3777896231"/>
                    </a:ext>
                  </a:extLst>
                </a:gridCol>
                <a:gridCol w="8274342">
                  <a:extLst>
                    <a:ext uri="{9D8B030D-6E8A-4147-A177-3AD203B41FA5}">
                      <a16:colId xmlns:a16="http://schemas.microsoft.com/office/drawing/2014/main" val="1456930817"/>
                    </a:ext>
                  </a:extLst>
                </a:gridCol>
              </a:tblGrid>
              <a:tr h="0">
                <a:tc gridSpan="2">
                  <a:txBody>
                    <a:bodyPr/>
                    <a:lstStyle/>
                    <a:p>
                      <a:pPr algn="l">
                        <a:lnSpc>
                          <a:spcPct val="107000"/>
                        </a:lnSpc>
                        <a:spcAft>
                          <a:spcPts val="600"/>
                        </a:spcAft>
                      </a:pPr>
                      <a:r>
                        <a:rPr lang="en-GB" sz="3000" kern="100" dirty="0">
                          <a:effectLst/>
                          <a:latin typeface="Calibri" panose="020F0502020204030204" pitchFamily="34" charset="0"/>
                          <a:cs typeface="Calibri" panose="020F0502020204030204" pitchFamily="34" charset="0"/>
                        </a:rPr>
                        <a:t>Healthcare public health themes</a:t>
                      </a:r>
                    </a:p>
                  </a:txBody>
                  <a:tcPr marL="144000" marR="144000" marT="144000" marB="144000">
                    <a:solidFill>
                      <a:srgbClr val="00A2B7"/>
                    </a:solidFill>
                  </a:tcPr>
                </a:tc>
                <a:tc hMerge="1">
                  <a:txBody>
                    <a:bodyPr/>
                    <a:lstStyle/>
                    <a:p>
                      <a:endParaRPr dirty="0"/>
                    </a:p>
                  </a:txBody>
                  <a:tcPr marL="43252" marR="43252" marT="0" marB="0">
                    <a:solidFill>
                      <a:srgbClr val="00A2B7"/>
                    </a:solidFill>
                  </a:tcPr>
                </a:tc>
                <a:extLst>
                  <a:ext uri="{0D108BD9-81ED-4DB2-BD59-A6C34878D82A}">
                    <a16:rowId xmlns:a16="http://schemas.microsoft.com/office/drawing/2014/main" val="284859682"/>
                  </a:ext>
                </a:extLst>
              </a:tr>
              <a:tr h="459226">
                <a:tc>
                  <a:txBody>
                    <a:bodyPr/>
                    <a:lstStyle/>
                    <a:p>
                      <a:pPr algn="l">
                        <a:lnSpc>
                          <a:spcPct val="107000"/>
                        </a:lnSpc>
                        <a:spcAft>
                          <a:spcPts val="600"/>
                        </a:spcAft>
                      </a:pPr>
                      <a:r>
                        <a:rPr lang="en-GB" sz="2000" b="0" kern="100" dirty="0">
                          <a:effectLst/>
                          <a:latin typeface="Calibri" panose="020F0502020204030204" pitchFamily="34" charset="0"/>
                          <a:cs typeface="Calibri" panose="020F0502020204030204" pitchFamily="34" charset="0"/>
                        </a:rPr>
                        <a:t>Needs assessment in planning and delivery</a:t>
                      </a:r>
                      <a:endParaRPr lang="en-GB" sz="2000" b="0" kern="100" dirty="0">
                        <a:effectLst/>
                        <a:latin typeface="Calibri" panose="020F0502020204030204" pitchFamily="34" charset="0"/>
                        <a:ea typeface="Calibri" panose="020F0502020204030204" pitchFamily="34" charset="0"/>
                        <a:cs typeface="Calibri" panose="020F0502020204030204" pitchFamily="34" charset="0"/>
                      </a:endParaRPr>
                    </a:p>
                  </a:txBody>
                  <a:tcPr marL="144000" marR="144000" marT="144000" marB="144000">
                    <a:solidFill>
                      <a:srgbClr val="00A2B7"/>
                    </a:solidFill>
                  </a:tcPr>
                </a:tc>
                <a:tc>
                  <a:txBody>
                    <a:bodyPr/>
                    <a:lstStyle/>
                    <a:p>
                      <a:pPr marL="285750" lvl="0" indent="-285750" algn="l">
                        <a:lnSpc>
                          <a:spcPct val="107000"/>
                        </a:lnSpc>
                        <a:spcAft>
                          <a:spcPts val="600"/>
                        </a:spcAft>
                        <a:buFont typeface="Arial" panose="020B0604020202020204" pitchFamily="34" charset="0"/>
                        <a:buChar char="•"/>
                      </a:pPr>
                      <a:r>
                        <a:rPr lang="en-GB" sz="1600" kern="100" dirty="0">
                          <a:effectLst/>
                          <a:latin typeface="Calibri" panose="020F0502020204030204" pitchFamily="34" charset="0"/>
                          <a:cs typeface="Calibri" panose="020F0502020204030204" pitchFamily="34" charset="0"/>
                        </a:rPr>
                        <a:t>what ways could your In approach to needs-based planning be strengthened?</a:t>
                      </a:r>
                    </a:p>
                  </a:txBody>
                  <a:tcPr marL="144000" marR="144000" marT="144000" marB="144000">
                    <a:solidFill>
                      <a:srgbClr val="00A2B7">
                        <a:alpha val="20000"/>
                      </a:srgbClr>
                    </a:solidFill>
                  </a:tcPr>
                </a:tc>
                <a:extLst>
                  <a:ext uri="{0D108BD9-81ED-4DB2-BD59-A6C34878D82A}">
                    <a16:rowId xmlns:a16="http://schemas.microsoft.com/office/drawing/2014/main" val="2122631209"/>
                  </a:ext>
                </a:extLst>
              </a:tr>
              <a:tr h="2188259">
                <a:tc>
                  <a:txBody>
                    <a:bodyPr/>
                    <a:lstStyle/>
                    <a:p>
                      <a:pPr algn="l">
                        <a:lnSpc>
                          <a:spcPct val="107000"/>
                        </a:lnSpc>
                        <a:spcAft>
                          <a:spcPts val="600"/>
                        </a:spcAft>
                      </a:pPr>
                      <a:r>
                        <a:rPr lang="en-GB" sz="2000" b="0" kern="100" dirty="0">
                          <a:effectLst/>
                          <a:latin typeface="Calibri" panose="020F0502020204030204" pitchFamily="34" charset="0"/>
                          <a:cs typeface="Calibri" panose="020F0502020204030204" pitchFamily="34" charset="0"/>
                        </a:rPr>
                        <a:t>Prioritisation in</a:t>
                      </a:r>
                      <a:br>
                        <a:rPr lang="en-GB" sz="2000" b="0" kern="100" dirty="0">
                          <a:effectLst/>
                          <a:latin typeface="Calibri" panose="020F0502020204030204" pitchFamily="34" charset="0"/>
                          <a:cs typeface="Calibri" panose="020F0502020204030204" pitchFamily="34" charset="0"/>
                        </a:rPr>
                      </a:br>
                      <a:r>
                        <a:rPr lang="en-GB" sz="2000" b="0" kern="100" dirty="0">
                          <a:effectLst/>
                          <a:latin typeface="Calibri" panose="020F0502020204030204" pitchFamily="34" charset="0"/>
                          <a:cs typeface="Calibri" panose="020F0502020204030204" pitchFamily="34" charset="0"/>
                        </a:rPr>
                        <a:t>decision making</a:t>
                      </a:r>
                      <a:endParaRPr lang="en-GB" sz="2000" b="0" kern="100" dirty="0">
                        <a:effectLst/>
                        <a:latin typeface="Calibri" panose="020F0502020204030204" pitchFamily="34" charset="0"/>
                        <a:ea typeface="Calibri" panose="020F0502020204030204" pitchFamily="34" charset="0"/>
                        <a:cs typeface="Calibri" panose="020F0502020204030204" pitchFamily="34" charset="0"/>
                      </a:endParaRPr>
                    </a:p>
                  </a:txBody>
                  <a:tcPr marL="144000" marR="144000" marT="144000" marB="144000">
                    <a:solidFill>
                      <a:srgbClr val="00A2B7"/>
                    </a:solidFill>
                  </a:tcPr>
                </a:tc>
                <a:tc>
                  <a:txBody>
                    <a:bodyPr/>
                    <a:lstStyle/>
                    <a:p>
                      <a:pPr marL="285750" lvl="0" indent="-285750" algn="l">
                        <a:lnSpc>
                          <a:spcPct val="107000"/>
                        </a:lnSpc>
                        <a:spcAft>
                          <a:spcPts val="400"/>
                        </a:spcAft>
                        <a:buFont typeface="Arial" panose="020B0604020202020204" pitchFamily="34" charset="0"/>
                        <a:buChar char="•"/>
                      </a:pPr>
                      <a:r>
                        <a:rPr lang="en-GB" sz="1600" kern="100" dirty="0">
                          <a:effectLst/>
                          <a:latin typeface="Calibri" panose="020F0502020204030204" pitchFamily="34" charset="0"/>
                          <a:cs typeface="Calibri" panose="020F0502020204030204" pitchFamily="34" charset="0"/>
                        </a:rPr>
                        <a:t> Which prioritisation principles do you use when making key decisions?***</a:t>
                      </a:r>
                      <a:br>
                        <a:rPr lang="en-GB" sz="1600" kern="100" dirty="0">
                          <a:effectLst/>
                          <a:latin typeface="Calibri" panose="020F0502020204030204" pitchFamily="34" charset="0"/>
                          <a:cs typeface="Calibri" panose="020F0502020204030204" pitchFamily="34" charset="0"/>
                        </a:rPr>
                      </a:br>
                      <a:r>
                        <a:rPr lang="en-GB" sz="1600" kern="100" dirty="0">
                          <a:effectLst/>
                          <a:latin typeface="Calibri" panose="020F0502020204030204" pitchFamily="34" charset="0"/>
                          <a:cs typeface="Calibri" panose="020F0502020204030204" pitchFamily="34" charset="0"/>
                        </a:rPr>
                        <a:t> How could their use be strengthened?</a:t>
                      </a:r>
                    </a:p>
                    <a:p>
                      <a:pPr marL="285750" indent="-285750" algn="l">
                        <a:lnSpc>
                          <a:spcPct val="107000"/>
                        </a:lnSpc>
                        <a:spcAft>
                          <a:spcPts val="400"/>
                        </a:spcAft>
                        <a:buFont typeface="Arial" panose="020B0604020202020204" pitchFamily="34" charset="0"/>
                        <a:buChar char="•"/>
                      </a:pPr>
                      <a:r>
                        <a:rPr lang="en-GB" sz="1600" kern="100" dirty="0">
                          <a:effectLst/>
                          <a:latin typeface="Calibri" panose="020F0502020204030204" pitchFamily="34" charset="0"/>
                          <a:cs typeface="Calibri" panose="020F0502020204030204" pitchFamily="34" charset="0"/>
                        </a:rPr>
                        <a:t> Which key decisions have you made in the past year that will have the biggest population health gain?</a:t>
                      </a:r>
                    </a:p>
                    <a:p>
                      <a:pPr marL="285750" indent="-285750" algn="l">
                        <a:lnSpc>
                          <a:spcPct val="107000"/>
                        </a:lnSpc>
                        <a:spcAft>
                          <a:spcPts val="400"/>
                        </a:spcAft>
                        <a:buFont typeface="Arial" panose="020B0604020202020204" pitchFamily="34" charset="0"/>
                        <a:buChar char="•"/>
                      </a:pPr>
                      <a:r>
                        <a:rPr lang="en-GB" sz="1600" kern="100" dirty="0">
                          <a:effectLst/>
                          <a:latin typeface="Calibri" panose="020F0502020204030204" pitchFamily="34" charset="0"/>
                          <a:cs typeface="Calibri" panose="020F0502020204030204" pitchFamily="34" charset="0"/>
                        </a:rPr>
                        <a:t> How could you strengthen the balance of your organisational, programme or  departmental investment between hospital, community and preventative services or interventions?</a:t>
                      </a:r>
                    </a:p>
                    <a:p>
                      <a:pPr marL="285750" lvl="0" indent="-285750" algn="l">
                        <a:lnSpc>
                          <a:spcPct val="107000"/>
                        </a:lnSpc>
                        <a:spcAft>
                          <a:spcPts val="400"/>
                        </a:spcAft>
                        <a:buFont typeface="Arial" panose="020B0604020202020204" pitchFamily="34" charset="0"/>
                        <a:buChar char="•"/>
                      </a:pPr>
                      <a:r>
                        <a:rPr lang="en-GB" sz="1600" kern="100" dirty="0">
                          <a:effectLst/>
                          <a:latin typeface="Calibri" panose="020F0502020204030204" pitchFamily="34" charset="0"/>
                          <a:cs typeface="Calibri" panose="020F0502020204030204" pitchFamily="34" charset="0"/>
                        </a:rPr>
                        <a:t>What opportunities do you have in the medium term for resource shift upstream, for greater population health impact?</a:t>
                      </a:r>
                    </a:p>
                    <a:p>
                      <a:pPr algn="l">
                        <a:lnSpc>
                          <a:spcPct val="107000"/>
                        </a:lnSpc>
                        <a:spcAft>
                          <a:spcPts val="600"/>
                        </a:spcAft>
                      </a:pPr>
                      <a:r>
                        <a:rPr lang="en-GB" sz="1000" kern="100" dirty="0">
                          <a:effectLst/>
                          <a:latin typeface="Calibri" panose="020F0502020204030204" pitchFamily="34" charset="0"/>
                          <a:ea typeface="Calibri" panose="020F0502020204030204" pitchFamily="34" charset="0"/>
                          <a:cs typeface="Calibri" panose="020F0502020204030204" pitchFamily="34" charset="0"/>
                        </a:rPr>
                        <a:t>***confidence in clinical evidence; the nature and size of health gain/the number of individuals benefitting; priority status - national/local; addressing health inequalities including in access &amp; outcome; comparative cost effectiveness &amp; affordability; accessibility</a:t>
                      </a:r>
                    </a:p>
                  </a:txBody>
                  <a:tcPr marL="144000" marR="144000" marT="144000" marB="144000">
                    <a:solidFill>
                      <a:srgbClr val="00A2B7">
                        <a:alpha val="20000"/>
                      </a:srgbClr>
                    </a:solidFill>
                  </a:tcPr>
                </a:tc>
                <a:extLst>
                  <a:ext uri="{0D108BD9-81ED-4DB2-BD59-A6C34878D82A}">
                    <a16:rowId xmlns:a16="http://schemas.microsoft.com/office/drawing/2014/main" val="655162932"/>
                  </a:ext>
                </a:extLst>
              </a:tr>
            </a:tbl>
          </a:graphicData>
        </a:graphic>
      </p:graphicFrame>
    </p:spTree>
    <p:extLst>
      <p:ext uri="{BB962C8B-B14F-4D97-AF65-F5344CB8AC3E}">
        <p14:creationId xmlns:p14="http://schemas.microsoft.com/office/powerpoint/2010/main" val="1871148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791991A-FC5A-1DAE-5A67-44153639E125}"/>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578429F-F9EB-2E54-0A54-93BA900066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08F556F-3752-0C66-33E0-CFE4FDA839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2AD8B74E-7A5D-A261-1720-B5B3178EE9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F38E7264-94D6-0457-6A51-22B387A34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3A04F8A5-589B-9259-BF1D-2BB7566E0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5497C213-6B49-D20A-995C-CF98F6A5C05E}"/>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152F16B1-DD5D-0DE6-C2FC-67AF8CE34113}"/>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2DCDF58C-B267-422D-21EF-92C9F775B9EE}"/>
              </a:ext>
            </a:extLst>
          </p:cNvPr>
          <p:cNvSpPr>
            <a:spLocks noGrp="1"/>
          </p:cNvSpPr>
          <p:nvPr>
            <p:ph type="title"/>
          </p:nvPr>
        </p:nvSpPr>
        <p:spPr>
          <a:xfrm>
            <a:off x="565079" y="364876"/>
            <a:ext cx="10941977" cy="968205"/>
          </a:xfrm>
        </p:spPr>
        <p:txBody>
          <a:bodyPr>
            <a:normAutofit/>
          </a:bodyPr>
          <a:lstStyle/>
          <a:p>
            <a:r>
              <a:rPr lang="en-GB" sz="3600" b="1" dirty="0">
                <a:solidFill>
                  <a:srgbClr val="FFFFFF"/>
                </a:solidFill>
                <a:latin typeface="Calibri" panose="020F0502020204030204" pitchFamily="34" charset="0"/>
                <a:cs typeface="Calibri" panose="020F0502020204030204" pitchFamily="34" charset="0"/>
              </a:rPr>
              <a:t>Questions for NHS organisations &amp; teams to ask II</a:t>
            </a:r>
            <a:endParaRPr lang="en-GB" sz="3600" dirty="0">
              <a:solidFill>
                <a:srgbClr val="FFFFFF"/>
              </a:solidFill>
              <a:latin typeface="Calibri" panose="020F0502020204030204" pitchFamily="34" charset="0"/>
              <a:cs typeface="Calibri" panose="020F0502020204030204" pitchFamily="34" charset="0"/>
            </a:endParaRPr>
          </a:p>
        </p:txBody>
      </p:sp>
      <p:graphicFrame>
        <p:nvGraphicFramePr>
          <p:cNvPr id="22" name="Content Placeholder 4">
            <a:extLst>
              <a:ext uri="{FF2B5EF4-FFF2-40B4-BE49-F238E27FC236}">
                <a16:creationId xmlns:a16="http://schemas.microsoft.com/office/drawing/2014/main" id="{942FB6AB-5DF8-FE2C-2C4F-3B8FC5DF2EDA}"/>
              </a:ext>
            </a:extLst>
          </p:cNvPr>
          <p:cNvGraphicFramePr>
            <a:graphicFrameLocks noGrp="1"/>
          </p:cNvGraphicFramePr>
          <p:nvPr>
            <p:ph idx="1"/>
            <p:extLst>
              <p:ext uri="{D42A27DB-BD31-4B8C-83A1-F6EECF244321}">
                <p14:modId xmlns:p14="http://schemas.microsoft.com/office/powerpoint/2010/main" val="3214646309"/>
              </p:ext>
            </p:extLst>
          </p:nvPr>
        </p:nvGraphicFramePr>
        <p:xfrm>
          <a:off x="660460" y="1897850"/>
          <a:ext cx="11072190" cy="4674762"/>
        </p:xfrm>
        <a:graphic>
          <a:graphicData uri="http://schemas.openxmlformats.org/drawingml/2006/table">
            <a:tbl>
              <a:tblPr firstRow="1" firstCol="1" bandRow="1">
                <a:tableStyleId>{5C22544A-7EE6-4342-B048-85BDC9FD1C3A}</a:tableStyleId>
              </a:tblPr>
              <a:tblGrid>
                <a:gridCol w="3044032">
                  <a:extLst>
                    <a:ext uri="{9D8B030D-6E8A-4147-A177-3AD203B41FA5}">
                      <a16:colId xmlns:a16="http://schemas.microsoft.com/office/drawing/2014/main" val="3777896231"/>
                    </a:ext>
                  </a:extLst>
                </a:gridCol>
                <a:gridCol w="8028158">
                  <a:extLst>
                    <a:ext uri="{9D8B030D-6E8A-4147-A177-3AD203B41FA5}">
                      <a16:colId xmlns:a16="http://schemas.microsoft.com/office/drawing/2014/main" val="1456930817"/>
                    </a:ext>
                  </a:extLst>
                </a:gridCol>
              </a:tblGrid>
              <a:tr h="0">
                <a:tc gridSpan="2">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3000" b="1" i="0" u="none" strike="noStrike" kern="1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Healthcare public health themes</a:t>
                      </a:r>
                    </a:p>
                  </a:txBody>
                  <a:tcPr marL="144000" marR="144000" marT="144000" marB="144000">
                    <a:solidFill>
                      <a:srgbClr val="00A2B7"/>
                    </a:solidFill>
                  </a:tcPr>
                </a:tc>
                <a:tc hMerge="1">
                  <a:txBody>
                    <a:bodyPr/>
                    <a:lstStyle/>
                    <a:p>
                      <a:endParaRPr dirty="0"/>
                    </a:p>
                  </a:txBody>
                  <a:tcPr marL="43252" marR="43252" marT="0" marB="0">
                    <a:solidFill>
                      <a:srgbClr val="00A2B7"/>
                    </a:solidFill>
                  </a:tcPr>
                </a:tc>
                <a:extLst>
                  <a:ext uri="{0D108BD9-81ED-4DB2-BD59-A6C34878D82A}">
                    <a16:rowId xmlns:a16="http://schemas.microsoft.com/office/drawing/2014/main" val="284859682"/>
                  </a:ext>
                </a:extLst>
              </a:tr>
              <a:tr h="792725">
                <a:tc>
                  <a:txBody>
                    <a:bodyPr/>
                    <a:lstStyle/>
                    <a:p>
                      <a:pPr algn="l">
                        <a:lnSpc>
                          <a:spcPct val="107000"/>
                        </a:lnSpc>
                        <a:spcAft>
                          <a:spcPts val="800"/>
                        </a:spcAft>
                      </a:pPr>
                      <a:r>
                        <a:rPr lang="en-GB" sz="2000" b="0" kern="100" dirty="0">
                          <a:effectLst/>
                          <a:latin typeface="Calibri" panose="020F0502020204030204" pitchFamily="34" charset="0"/>
                          <a:cs typeface="Calibri" panose="020F0502020204030204" pitchFamily="34" charset="0"/>
                        </a:rPr>
                        <a:t>Services and care pathways’ reviews</a:t>
                      </a:r>
                      <a:endParaRPr lang="en-GB" sz="2000" b="0" kern="100" dirty="0">
                        <a:effectLst/>
                        <a:latin typeface="Calibri" panose="020F0502020204030204" pitchFamily="34" charset="0"/>
                        <a:ea typeface="Calibri" panose="020F0502020204030204" pitchFamily="34" charset="0"/>
                        <a:cs typeface="Calibri" panose="020F0502020204030204" pitchFamily="34" charset="0"/>
                      </a:endParaRPr>
                    </a:p>
                  </a:txBody>
                  <a:tcPr marL="144000" marR="144000" marT="144000" marB="144000">
                    <a:solidFill>
                      <a:srgbClr val="00A2B7"/>
                    </a:solidFill>
                  </a:tcPr>
                </a:tc>
                <a:tc>
                  <a:txBody>
                    <a:bodyPr/>
                    <a:lstStyle/>
                    <a:p>
                      <a:pPr marL="285750" lvl="0" indent="-285750" algn="l">
                        <a:lnSpc>
                          <a:spcPct val="107000"/>
                        </a:lnSpc>
                        <a:spcAft>
                          <a:spcPts val="800"/>
                        </a:spcAft>
                        <a:buFont typeface="Arial" panose="020B0604020202020204" pitchFamily="34" charset="0"/>
                        <a:buChar char="•"/>
                      </a:pPr>
                      <a:r>
                        <a:rPr lang="en-GB" sz="1800" kern="100" dirty="0">
                          <a:effectLst/>
                          <a:latin typeface="Calibri" panose="020F0502020204030204" pitchFamily="34" charset="0"/>
                          <a:cs typeface="Calibri" panose="020F0502020204030204" pitchFamily="34" charset="0"/>
                        </a:rPr>
                        <a:t>How is a population health lens and expertise being incorporated into major service reviews and developments?</a:t>
                      </a:r>
                    </a:p>
                    <a:p>
                      <a:pPr marL="285750" indent="-285750" algn="l">
                        <a:lnSpc>
                          <a:spcPct val="107000"/>
                        </a:lnSpc>
                        <a:spcAft>
                          <a:spcPts val="800"/>
                        </a:spcAft>
                        <a:buFont typeface="Arial" panose="020B0604020202020204" pitchFamily="34" charset="0"/>
                        <a:buChar char="•"/>
                      </a:pPr>
                      <a:r>
                        <a:rPr lang="en-GB" sz="1800" kern="100" dirty="0">
                          <a:effectLst/>
                          <a:latin typeface="Calibri" panose="020F0502020204030204" pitchFamily="34" charset="0"/>
                          <a:cs typeface="Calibri" panose="020F0502020204030204" pitchFamily="34" charset="0"/>
                        </a:rPr>
                        <a:t> Which service reviews/developments are you planning that could have the biggest population health gain?</a:t>
                      </a:r>
                      <a:br>
                        <a:rPr lang="en-GB" sz="1600" kern="100" dirty="0">
                          <a:effectLst/>
                          <a:latin typeface="Calibri" panose="020F0502020204030204" pitchFamily="34" charset="0"/>
                          <a:cs typeface="Calibri" panose="020F0502020204030204" pitchFamily="34" charset="0"/>
                        </a:rPr>
                      </a:br>
                      <a:endParaRPr lang="en-GB" sz="1600" kern="100" dirty="0">
                        <a:effectLst/>
                        <a:latin typeface="Calibri" panose="020F0502020204030204" pitchFamily="34" charset="0"/>
                        <a:ea typeface="Calibri" panose="020F0502020204030204" pitchFamily="34" charset="0"/>
                        <a:cs typeface="Calibri" panose="020F0502020204030204" pitchFamily="34" charset="0"/>
                      </a:endParaRPr>
                    </a:p>
                  </a:txBody>
                  <a:tcPr marL="144000" marR="144000" marT="144000" marB="144000">
                    <a:solidFill>
                      <a:srgbClr val="00A2B7">
                        <a:alpha val="20000"/>
                      </a:srgbClr>
                    </a:solidFill>
                  </a:tcPr>
                </a:tc>
                <a:extLst>
                  <a:ext uri="{0D108BD9-81ED-4DB2-BD59-A6C34878D82A}">
                    <a16:rowId xmlns:a16="http://schemas.microsoft.com/office/drawing/2014/main" val="1439311244"/>
                  </a:ext>
                </a:extLst>
              </a:tr>
              <a:tr h="1537369">
                <a:tc>
                  <a:txBody>
                    <a:bodyPr/>
                    <a:lstStyle/>
                    <a:p>
                      <a:pPr algn="l">
                        <a:lnSpc>
                          <a:spcPct val="107000"/>
                        </a:lnSpc>
                        <a:spcAft>
                          <a:spcPts val="800"/>
                        </a:spcAft>
                      </a:pPr>
                      <a:r>
                        <a:rPr lang="en-GB" sz="2000" b="0" kern="100" dirty="0">
                          <a:effectLst/>
                          <a:latin typeface="Calibri" panose="020F0502020204030204" pitchFamily="34" charset="0"/>
                          <a:cs typeface="Calibri" panose="020F0502020204030204" pitchFamily="34" charset="0"/>
                        </a:rPr>
                        <a:t>Evaluation and learning</a:t>
                      </a:r>
                      <a:endParaRPr lang="en-GB" sz="2000" b="0" kern="100" dirty="0">
                        <a:effectLst/>
                        <a:latin typeface="Calibri" panose="020F0502020204030204" pitchFamily="34" charset="0"/>
                        <a:ea typeface="Calibri" panose="020F0502020204030204" pitchFamily="34" charset="0"/>
                        <a:cs typeface="Calibri" panose="020F0502020204030204" pitchFamily="34" charset="0"/>
                      </a:endParaRPr>
                    </a:p>
                  </a:txBody>
                  <a:tcPr marL="144000" marR="144000" marT="144000" marB="144000">
                    <a:solidFill>
                      <a:srgbClr val="00A2B7"/>
                    </a:solidFill>
                  </a:tcPr>
                </a:tc>
                <a:tc>
                  <a:txBody>
                    <a:bodyPr/>
                    <a:lstStyle/>
                    <a:p>
                      <a:pPr marL="285750" lvl="0" indent="-285750" algn="l">
                        <a:lnSpc>
                          <a:spcPct val="107000"/>
                        </a:lnSpc>
                        <a:spcAft>
                          <a:spcPts val="800"/>
                        </a:spcAft>
                        <a:buFont typeface="Arial" panose="020B0604020202020204" pitchFamily="34" charset="0"/>
                        <a:buChar char="•"/>
                      </a:pPr>
                      <a:r>
                        <a:rPr lang="en-GB" sz="1800" kern="100" dirty="0">
                          <a:effectLst/>
                          <a:latin typeface="Calibri" panose="020F0502020204030204" pitchFamily="34" charset="0"/>
                          <a:cs typeface="Calibri" panose="020F0502020204030204" pitchFamily="34" charset="0"/>
                        </a:rPr>
                        <a:t>How could you track the extent of impact on clinical and health outcomes </a:t>
                      </a:r>
                      <a:br>
                        <a:rPr lang="en-GB" sz="1800" kern="100" dirty="0">
                          <a:effectLst/>
                          <a:latin typeface="Calibri" panose="020F0502020204030204" pitchFamily="34" charset="0"/>
                          <a:cs typeface="Calibri" panose="020F0502020204030204" pitchFamily="34" charset="0"/>
                        </a:rPr>
                      </a:br>
                      <a:r>
                        <a:rPr lang="en-GB" sz="1800" kern="100" dirty="0">
                          <a:effectLst/>
                          <a:latin typeface="Calibri" panose="020F0502020204030204" pitchFamily="34" charset="0"/>
                          <a:cs typeface="Calibri" panose="020F0502020204030204" pitchFamily="34" charset="0"/>
                        </a:rPr>
                        <a:t>over time?</a:t>
                      </a:r>
                    </a:p>
                    <a:p>
                      <a:pPr marL="285750" indent="-285750" algn="l">
                        <a:lnSpc>
                          <a:spcPct val="107000"/>
                        </a:lnSpc>
                        <a:spcAft>
                          <a:spcPts val="800"/>
                        </a:spcAft>
                        <a:buFont typeface="Arial" panose="020B0604020202020204" pitchFamily="34" charset="0"/>
                        <a:buChar char="•"/>
                      </a:pPr>
                      <a:r>
                        <a:rPr lang="en-GB" sz="1800" kern="100" dirty="0">
                          <a:effectLst/>
                          <a:latin typeface="Calibri" panose="020F0502020204030204" pitchFamily="34" charset="0"/>
                          <a:cs typeface="Calibri" panose="020F0502020204030204" pitchFamily="34" charset="0"/>
                        </a:rPr>
                        <a:t>Are there academic institutions or academic-applied partnerships elsewhere </a:t>
                      </a:r>
                      <a:br>
                        <a:rPr lang="en-GB" sz="1800" kern="100" dirty="0">
                          <a:effectLst/>
                          <a:latin typeface="Calibri" panose="020F0502020204030204" pitchFamily="34" charset="0"/>
                          <a:cs typeface="Calibri" panose="020F0502020204030204" pitchFamily="34" charset="0"/>
                        </a:rPr>
                      </a:br>
                      <a:r>
                        <a:rPr lang="en-GB" sz="1800" kern="100" dirty="0">
                          <a:effectLst/>
                          <a:latin typeface="Calibri" panose="020F0502020204030204" pitchFamily="34" charset="0"/>
                          <a:cs typeface="Calibri" panose="020F0502020204030204" pitchFamily="34" charset="0"/>
                        </a:rPr>
                        <a:t>in the UK developing models that could help assess and target the right population with the right intervention?</a:t>
                      </a:r>
                      <a:br>
                        <a:rPr lang="en-GB" sz="1600" kern="100" dirty="0">
                          <a:effectLst/>
                          <a:latin typeface="Calibri" panose="020F0502020204030204" pitchFamily="34" charset="0"/>
                          <a:cs typeface="Calibri" panose="020F0502020204030204" pitchFamily="34" charset="0"/>
                        </a:rPr>
                      </a:br>
                      <a:endParaRPr lang="en-GB" sz="1600" kern="100" dirty="0">
                        <a:effectLst/>
                        <a:latin typeface="Calibri" panose="020F0502020204030204" pitchFamily="34" charset="0"/>
                        <a:cs typeface="Calibri" panose="020F0502020204030204" pitchFamily="34" charset="0"/>
                      </a:endParaRPr>
                    </a:p>
                  </a:txBody>
                  <a:tcPr marL="144000" marR="144000" marT="144000" marB="144000">
                    <a:solidFill>
                      <a:srgbClr val="00A2B7">
                        <a:alpha val="20000"/>
                      </a:srgbClr>
                    </a:solidFill>
                  </a:tcPr>
                </a:tc>
                <a:extLst>
                  <a:ext uri="{0D108BD9-81ED-4DB2-BD59-A6C34878D82A}">
                    <a16:rowId xmlns:a16="http://schemas.microsoft.com/office/drawing/2014/main" val="1704983444"/>
                  </a:ext>
                </a:extLst>
              </a:tr>
            </a:tbl>
          </a:graphicData>
        </a:graphic>
      </p:graphicFrame>
    </p:spTree>
    <p:extLst>
      <p:ext uri="{BB962C8B-B14F-4D97-AF65-F5344CB8AC3E}">
        <p14:creationId xmlns:p14="http://schemas.microsoft.com/office/powerpoint/2010/main" val="3634950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92D0759-09C3-3D8B-70C0-BE857B78F4BC}"/>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EA0FB2B-2045-12ED-5F51-AD2B64E87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01EFD0A2-6E4E-5330-8BAE-D882029736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0013E4A9-BE0D-90AA-27A4-6B8F064908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5579CCD-BC6B-DBD3-87BE-5E6E05323B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CB2B9165-5136-625D-DA9A-3E2B690050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5" name="Picture 14">
            <a:extLst>
              <a:ext uri="{FF2B5EF4-FFF2-40B4-BE49-F238E27FC236}">
                <a16:creationId xmlns:a16="http://schemas.microsoft.com/office/drawing/2014/main" id="{470A0A77-7F2F-9344-5495-10927C18CBF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375585" y="1955617"/>
            <a:ext cx="7459414" cy="4123622"/>
          </a:xfrm>
          <a:prstGeom prst="rect">
            <a:avLst/>
          </a:prstGeom>
        </p:spPr>
      </p:pic>
      <p:sp>
        <p:nvSpPr>
          <p:cNvPr id="17" name="Content Placeholder 2">
            <a:extLst>
              <a:ext uri="{FF2B5EF4-FFF2-40B4-BE49-F238E27FC236}">
                <a16:creationId xmlns:a16="http://schemas.microsoft.com/office/drawing/2014/main" id="{3CA035F5-8AF9-1003-6D49-305856A0A98B}"/>
              </a:ext>
            </a:extLst>
          </p:cNvPr>
          <p:cNvSpPr>
            <a:spLocks noGrp="1"/>
          </p:cNvSpPr>
          <p:nvPr>
            <p:ph idx="1"/>
          </p:nvPr>
        </p:nvSpPr>
        <p:spPr>
          <a:xfrm>
            <a:off x="459350" y="2032481"/>
            <a:ext cx="3730685" cy="4346719"/>
          </a:xfrm>
        </p:spPr>
        <p:txBody>
          <a:bodyPr lIns="90000" anchor="ctr">
            <a:noAutofit/>
          </a:bodyPr>
          <a:lstStyle/>
          <a:p>
            <a:pPr>
              <a:spcAft>
                <a:spcPts val="848"/>
              </a:spcAft>
            </a:pPr>
            <a:r>
              <a:rPr lang="en-GB" sz="1800" dirty="0">
                <a:effectLst/>
                <a:latin typeface="Calibri" panose="020F0502020204030204" pitchFamily="34" charset="0"/>
                <a:cs typeface="Calibri" panose="020F0502020204030204" pitchFamily="34" charset="0"/>
              </a:rPr>
              <a:t>This toolkit brings together a number of tools and frameworks which could be used alone or in combination to support healthcare settings, systems, and partnerships to assess and optimise their services with a population lens. </a:t>
            </a:r>
          </a:p>
          <a:p>
            <a:pPr>
              <a:spcAft>
                <a:spcPts val="848"/>
              </a:spcAft>
            </a:pPr>
            <a:r>
              <a:rPr lang="en-GB" sz="1800" dirty="0">
                <a:effectLst/>
                <a:latin typeface="Calibri" panose="020F0502020204030204" pitchFamily="34" charset="0"/>
                <a:cs typeface="Calibri" panose="020F0502020204030204" pitchFamily="34" charset="0"/>
              </a:rPr>
              <a:t>The toolkit is a resource to aid in the identification of trends, needs, and disparities within communities, and to support effective planning and delivery, making the most efficient use of resources. The tools it contains are not intended to be prescriptive but to act as a guide to allow decisions to be taken in a systematic way.</a:t>
            </a:r>
          </a:p>
        </p:txBody>
      </p:sp>
      <p:pic>
        <p:nvPicPr>
          <p:cNvPr id="18" name="bg object 18">
            <a:extLst>
              <a:ext uri="{FF2B5EF4-FFF2-40B4-BE49-F238E27FC236}">
                <a16:creationId xmlns:a16="http://schemas.microsoft.com/office/drawing/2014/main" id="{B0B492C3-05B3-B0AC-4DDF-A04A366AA5DF}"/>
              </a:ext>
            </a:extLst>
          </p:cNvPr>
          <p:cNvPicPr/>
          <p:nvPr/>
        </p:nvPicPr>
        <p:blipFill>
          <a:blip r:embed="rId4"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9BA1DDAA-7DBC-D884-CA6C-DAE59CC220C9}"/>
              </a:ext>
            </a:extLst>
          </p:cNvPr>
          <p:cNvPicPr/>
          <p:nvPr/>
        </p:nvPicPr>
        <p:blipFill>
          <a:blip r:embed="rId5"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F5E0B8ED-F4BB-2DF7-8654-02173875DA74}"/>
              </a:ext>
            </a:extLst>
          </p:cNvPr>
          <p:cNvSpPr>
            <a:spLocks noGrp="1"/>
          </p:cNvSpPr>
          <p:nvPr>
            <p:ph type="title"/>
          </p:nvPr>
        </p:nvSpPr>
        <p:spPr>
          <a:xfrm>
            <a:off x="565079" y="364876"/>
            <a:ext cx="10941977" cy="968205"/>
          </a:xfrm>
        </p:spPr>
        <p:txBody>
          <a:bodyPr>
            <a:normAutofit/>
          </a:bodyPr>
          <a:lstStyle/>
          <a:p>
            <a:r>
              <a:rPr lang="en-GB" sz="3400" b="1" dirty="0">
                <a:solidFill>
                  <a:srgbClr val="FFFFFF"/>
                </a:solidFill>
                <a:latin typeface="Calibri" panose="020F0502020204030204" pitchFamily="34" charset="0"/>
                <a:cs typeface="Calibri" panose="020F0502020204030204" pitchFamily="34" charset="0"/>
              </a:rPr>
              <a:t>Web-based Healthcare public health framework toolkit</a:t>
            </a:r>
          </a:p>
        </p:txBody>
      </p:sp>
    </p:spTree>
    <p:extLst>
      <p:ext uri="{BB962C8B-B14F-4D97-AF65-F5344CB8AC3E}">
        <p14:creationId xmlns:p14="http://schemas.microsoft.com/office/powerpoint/2010/main" val="3580259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3672F76-F69A-1102-458C-89FDBEA8FE1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F42809C-5974-670C-CD80-C37CD8C22A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FCFF5FDA-E4E1-CF74-A233-DA6734ACD8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936DD2F6-1877-520B-8423-1C5E876736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B4B540DA-182D-D701-45C5-E0C915F47E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B6ADD90D-DA1C-14D4-483F-9043B0D5D2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718B5DDC-6AC4-115D-D04B-04EC88953BF7}"/>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13F47032-3933-4B36-D3F2-C4EDFDC4B499}"/>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26F60AFA-E123-6B68-DFC5-A40965E65EF4}"/>
              </a:ext>
            </a:extLst>
          </p:cNvPr>
          <p:cNvSpPr>
            <a:spLocks noGrp="1"/>
          </p:cNvSpPr>
          <p:nvPr>
            <p:ph type="title"/>
          </p:nvPr>
        </p:nvSpPr>
        <p:spPr>
          <a:xfrm>
            <a:off x="565080" y="364876"/>
            <a:ext cx="8231680" cy="968205"/>
          </a:xfrm>
        </p:spPr>
        <p:txBody>
          <a:bodyPr>
            <a:noAutofit/>
          </a:bodyPr>
          <a:lstStyle/>
          <a:p>
            <a:r>
              <a:rPr lang="en-GB" sz="3600" b="1" dirty="0">
                <a:solidFill>
                  <a:srgbClr val="FFFFFF"/>
                </a:solidFill>
                <a:latin typeface="Calibri" panose="020F0502020204030204" pitchFamily="34" charset="0"/>
                <a:cs typeface="Calibri" panose="020F0502020204030204" pitchFamily="34" charset="0"/>
              </a:rPr>
              <a:t>Roles and responsibilities in a Healthcare public health approach  </a:t>
            </a:r>
          </a:p>
        </p:txBody>
      </p:sp>
      <p:pic>
        <p:nvPicPr>
          <p:cNvPr id="9" name="Picture 8" descr="A chart of health care&#10;&#10;AI-generated content may be incorrect.">
            <a:extLst>
              <a:ext uri="{FF2B5EF4-FFF2-40B4-BE49-F238E27FC236}">
                <a16:creationId xmlns:a16="http://schemas.microsoft.com/office/drawing/2014/main" id="{7E48B86F-08FB-C64C-B0AB-4B711322C2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7361" y="1490074"/>
            <a:ext cx="11039560" cy="5106735"/>
          </a:xfrm>
          <a:prstGeom prst="rect">
            <a:avLst/>
          </a:prstGeom>
        </p:spPr>
      </p:pic>
    </p:spTree>
    <p:extLst>
      <p:ext uri="{BB962C8B-B14F-4D97-AF65-F5344CB8AC3E}">
        <p14:creationId xmlns:p14="http://schemas.microsoft.com/office/powerpoint/2010/main" val="2415549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4520618-731C-F567-2342-490BF5ECC01C}"/>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85DC073-FE5F-B207-5AF1-ECB2AD9767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467AAF17-2DF2-E3B0-3BDA-AEC87B305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9CD37148-429F-C6D7-4E64-F5BD4D9466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11628AA4-873E-1D23-5586-9CD031EEC8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EB90818F-F4EF-0F06-AC98-6FF25D3EFE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F5BA3BD1-A2E8-A2E2-242B-55C28AA7AA43}"/>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4E17E652-2A35-6528-24F6-BED5AB864FD7}"/>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B721442D-75FB-EF33-E196-FD526FF3FECE}"/>
              </a:ext>
            </a:extLst>
          </p:cNvPr>
          <p:cNvSpPr>
            <a:spLocks noGrp="1"/>
          </p:cNvSpPr>
          <p:nvPr>
            <p:ph type="title"/>
          </p:nvPr>
        </p:nvSpPr>
        <p:spPr>
          <a:xfrm>
            <a:off x="565079" y="364876"/>
            <a:ext cx="10941977" cy="968205"/>
          </a:xfrm>
        </p:spPr>
        <p:txBody>
          <a:bodyPr>
            <a:normAutofit/>
          </a:bodyPr>
          <a:lstStyle/>
          <a:p>
            <a:r>
              <a:rPr lang="en-GB" sz="3600" b="1" dirty="0">
                <a:solidFill>
                  <a:srgbClr val="FFFFFF"/>
                </a:solidFill>
                <a:latin typeface="Calibri" panose="020F0502020204030204" pitchFamily="34" charset="0"/>
                <a:cs typeface="Calibri" panose="020F0502020204030204" pitchFamily="34" charset="0"/>
              </a:rPr>
              <a:t>How Specialists in Public Health can support</a:t>
            </a:r>
          </a:p>
        </p:txBody>
      </p:sp>
      <p:sp>
        <p:nvSpPr>
          <p:cNvPr id="5" name="Content Placeholder 2">
            <a:extLst>
              <a:ext uri="{FF2B5EF4-FFF2-40B4-BE49-F238E27FC236}">
                <a16:creationId xmlns:a16="http://schemas.microsoft.com/office/drawing/2014/main" id="{D656F923-1B5F-27E7-0FF3-45A0AC8F0F21}"/>
              </a:ext>
            </a:extLst>
          </p:cNvPr>
          <p:cNvSpPr>
            <a:spLocks noGrp="1"/>
          </p:cNvSpPr>
          <p:nvPr>
            <p:ph idx="1"/>
          </p:nvPr>
        </p:nvSpPr>
        <p:spPr>
          <a:xfrm>
            <a:off x="658030" y="1604122"/>
            <a:ext cx="10572678" cy="5006181"/>
          </a:xfrm>
        </p:spPr>
        <p:txBody>
          <a:bodyPr anchor="t" anchorCtr="0">
            <a:normAutofit fontScale="85000" lnSpcReduction="10000"/>
          </a:bodyPr>
          <a:lstStyle/>
          <a:p>
            <a:pPr marL="0" marR="0" lvl="0" indent="0" defTabSz="914400" rtl="0" eaLnBrk="1" fontAlgn="auto" latinLnBrk="0" hangingPunct="1">
              <a:lnSpc>
                <a:spcPct val="90000"/>
              </a:lnSpc>
              <a:spcBef>
                <a:spcPts val="1000"/>
              </a:spcBef>
              <a:spcAft>
                <a:spcPts val="0"/>
              </a:spcAft>
              <a:buClrTx/>
              <a:buSzTx/>
              <a:buNone/>
              <a:tabLst/>
              <a:defRPr/>
            </a:pPr>
            <a:endParaRPr kumimoji="0" lang="en-GB" sz="32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342900" indent="-342900">
              <a:lnSpc>
                <a:spcPct val="107000"/>
              </a:lnSpc>
              <a:buFont typeface="Symbol" panose="05050102010706020507" pitchFamily="18" charset="2"/>
              <a:buChar char=""/>
            </a:pPr>
            <a:r>
              <a:rPr lang="en-GB" sz="2600" b="1" kern="100" dirty="0">
                <a:solidFill>
                  <a:srgbClr val="00A2B7"/>
                </a:solidFill>
                <a:ea typeface="Calibri" panose="020F0502020204030204" pitchFamily="34" charset="0"/>
                <a:cs typeface="Times New Roman" panose="02020603050405020304" pitchFamily="18" charset="0"/>
              </a:rPr>
              <a:t>Providing the evidence and data intelligence (where it is available) to support decisions and developments</a:t>
            </a:r>
            <a:r>
              <a:rPr lang="en-GB" sz="2600" kern="100" dirty="0">
                <a:solidFill>
                  <a:srgbClr val="00A2B7"/>
                </a:solidFill>
                <a:ea typeface="Calibri" panose="020F0502020204030204" pitchFamily="34" charset="0"/>
                <a:cs typeface="Times New Roman" panose="02020603050405020304" pitchFamily="18" charset="0"/>
              </a:rPr>
              <a:t> </a:t>
            </a:r>
            <a:r>
              <a:rPr lang="en-GB" sz="2600" kern="100" dirty="0">
                <a:solidFill>
                  <a:prstClr val="black"/>
                </a:solidFill>
                <a:ea typeface="Calibri" panose="020F0502020204030204" pitchFamily="34" charset="0"/>
                <a:cs typeface="Times New Roman" panose="02020603050405020304" pitchFamily="18" charset="0"/>
              </a:rPr>
              <a:t>through needs assessments; service reviews; identification of health inequalities; health impact assessments and health equity audits</a:t>
            </a:r>
          </a:p>
          <a:p>
            <a:pPr marL="342900" indent="-342900">
              <a:lnSpc>
                <a:spcPct val="107000"/>
              </a:lnSpc>
              <a:buFont typeface="Symbol" panose="05050102010706020507" pitchFamily="18" charset="2"/>
              <a:buChar char=""/>
            </a:pPr>
            <a:r>
              <a:rPr lang="en-GB" sz="2600" b="1" kern="100" dirty="0">
                <a:solidFill>
                  <a:srgbClr val="00A2B7"/>
                </a:solidFill>
                <a:effectLst/>
                <a:ea typeface="Calibri" panose="020F0502020204030204" pitchFamily="34" charset="0"/>
                <a:cs typeface="Times New Roman" panose="02020603050405020304" pitchFamily="18" charset="0"/>
              </a:rPr>
              <a:t>Providing the tools for effective service transformation</a:t>
            </a:r>
            <a:r>
              <a:rPr lang="en-GB" sz="2600" kern="100" dirty="0">
                <a:solidFill>
                  <a:srgbClr val="00A2B7"/>
                </a:solidFill>
                <a:effectLst/>
                <a:ea typeface="Calibri" panose="020F0502020204030204" pitchFamily="34" charset="0"/>
                <a:cs typeface="Times New Roman" panose="02020603050405020304" pitchFamily="18" charset="0"/>
              </a:rPr>
              <a:t> </a:t>
            </a:r>
            <a:r>
              <a:rPr lang="en-GB" sz="2600" kern="100" dirty="0">
                <a:effectLst/>
                <a:ea typeface="Calibri" panose="020F0502020204030204" pitchFamily="34" charset="0"/>
                <a:cs typeface="Times New Roman" panose="02020603050405020304" pitchFamily="18" charset="0"/>
              </a:rPr>
              <a:t>- to help decide priorities; in planning capacity and managing demand; in developing clinically led models of care; for service design and redesign; in engaging public and communities; for option appraisal; in systems’ approaches; in supporting the development of business cases and the case for change; in procuring services</a:t>
            </a:r>
          </a:p>
          <a:p>
            <a:pPr marL="342900" lvl="0" indent="-342900">
              <a:lnSpc>
                <a:spcPct val="107000"/>
              </a:lnSpc>
              <a:spcAft>
                <a:spcPts val="800"/>
              </a:spcAft>
              <a:buFont typeface="Symbol" panose="05050102010706020507" pitchFamily="18" charset="2"/>
              <a:buChar char=""/>
            </a:pPr>
            <a:r>
              <a:rPr lang="en-GB" sz="2600" b="1" kern="100" dirty="0">
                <a:solidFill>
                  <a:srgbClr val="00A2B7"/>
                </a:solidFill>
                <a:effectLst/>
                <a:ea typeface="Calibri" panose="020F0502020204030204" pitchFamily="34" charset="0"/>
                <a:cs typeface="Times New Roman" panose="02020603050405020304" pitchFamily="18" charset="0"/>
              </a:rPr>
              <a:t>Developing effective assessment of impact and outcomes </a:t>
            </a:r>
            <a:r>
              <a:rPr lang="en-GB" sz="2600" kern="100" dirty="0">
                <a:effectLst/>
                <a:ea typeface="Calibri" panose="020F0502020204030204" pitchFamily="34" charset="0"/>
                <a:cs typeface="Times New Roman" panose="02020603050405020304" pitchFamily="18" charset="0"/>
              </a:rPr>
              <a:t>through advice on design of monitoring and evaluation, development of population, clinical and patient outcomes, and supporting evaluation and research with the academic sector</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8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8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indent="0">
              <a:buNone/>
              <a:defRPr/>
            </a:pPr>
            <a:endParaRPr kumimoji="0" lang="en-GB" sz="2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8235912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CA33EF0-77FC-ED54-8391-0139DDBD46FF}"/>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1B20676-FD52-4112-2264-AB79C0B13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57D7EB0E-C264-25A0-B051-646D8C8620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1FF9FB1E-9DAA-069A-792E-DFB622203B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CA22142C-59FD-04A9-107C-8C50F4C3B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D9EA4153-7C29-4663-553A-88F202B57C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24EA654D-3C78-74DC-0077-3148F1A39F24}"/>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D572A81E-00F0-CC38-C00A-EBA52E5258B3}"/>
              </a:ext>
            </a:extLst>
          </p:cNvPr>
          <p:cNvPicPr/>
          <p:nvPr/>
        </p:nvPicPr>
        <p:blipFill>
          <a:blip r:embed="rId4" cstate="print"/>
          <a:stretch>
            <a:fillRect/>
          </a:stretch>
        </p:blipFill>
        <p:spPr>
          <a:xfrm>
            <a:off x="10642776" y="504259"/>
            <a:ext cx="1089874" cy="614989"/>
          </a:xfrm>
          <a:prstGeom prst="rect">
            <a:avLst/>
          </a:prstGeom>
        </p:spPr>
      </p:pic>
      <p:pic>
        <p:nvPicPr>
          <p:cNvPr id="11" name="Picture 10" descr="A diagram of health care&#10;&#10;AI-generated content may be incorrect.">
            <a:extLst>
              <a:ext uri="{FF2B5EF4-FFF2-40B4-BE49-F238E27FC236}">
                <a16:creationId xmlns:a16="http://schemas.microsoft.com/office/drawing/2014/main" id="{E67517D4-0E20-3A68-63EF-D579B211C43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1758" y="1339771"/>
            <a:ext cx="7522469" cy="5322079"/>
          </a:xfrm>
          <a:prstGeom prst="rect">
            <a:avLst/>
          </a:prstGeom>
        </p:spPr>
      </p:pic>
      <p:sp>
        <p:nvSpPr>
          <p:cNvPr id="15" name="Title 1">
            <a:extLst>
              <a:ext uri="{FF2B5EF4-FFF2-40B4-BE49-F238E27FC236}">
                <a16:creationId xmlns:a16="http://schemas.microsoft.com/office/drawing/2014/main" id="{0A386DC8-9DA2-5FC0-F1C4-49AA6DD6ECC9}"/>
              </a:ext>
            </a:extLst>
          </p:cNvPr>
          <p:cNvSpPr>
            <a:spLocks noGrp="1"/>
          </p:cNvSpPr>
          <p:nvPr>
            <p:ph type="title"/>
          </p:nvPr>
        </p:nvSpPr>
        <p:spPr>
          <a:xfrm>
            <a:off x="565079" y="364876"/>
            <a:ext cx="8787265" cy="968205"/>
          </a:xfrm>
        </p:spPr>
        <p:txBody>
          <a:bodyPr>
            <a:noAutofit/>
          </a:bodyPr>
          <a:lstStyle/>
          <a:p>
            <a:r>
              <a:rPr lang="en-GB" sz="3200" b="1" dirty="0">
                <a:solidFill>
                  <a:srgbClr val="FFFFFF"/>
                </a:solidFill>
                <a:latin typeface="Calibri" panose="020F0502020204030204" pitchFamily="34" charset="0"/>
                <a:cs typeface="Calibri" panose="020F0502020204030204" pitchFamily="34" charset="0"/>
              </a:rPr>
              <a:t>A HCPH approach as an umbrella encompassing established and evolving work</a:t>
            </a:r>
          </a:p>
        </p:txBody>
      </p:sp>
    </p:spTree>
    <p:extLst>
      <p:ext uri="{BB962C8B-B14F-4D97-AF65-F5344CB8AC3E}">
        <p14:creationId xmlns:p14="http://schemas.microsoft.com/office/powerpoint/2010/main" val="715095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24BA1F-34C8-8A41-5515-FB6DC96BB6EB}"/>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00089D9-F66B-644C-28A2-53688F542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E38358FF-BE67-AFAF-84EC-F8B4191378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61D8334-6C51-DC95-F308-A1F2831090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DD37179-CF64-0826-394E-599A721FF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6DCEB7B3-7F1C-5BF0-A3D8-7D9B6C7937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117352AD-386F-B49E-686B-96FD1AB5A487}"/>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B880876D-C326-E677-BC03-F6765F6B47D2}"/>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834998D1-3760-30B4-DE86-D617998ED296}"/>
              </a:ext>
            </a:extLst>
          </p:cNvPr>
          <p:cNvSpPr>
            <a:spLocks noGrp="1"/>
          </p:cNvSpPr>
          <p:nvPr>
            <p:ph type="title"/>
          </p:nvPr>
        </p:nvSpPr>
        <p:spPr>
          <a:xfrm>
            <a:off x="565080" y="364876"/>
            <a:ext cx="9618350" cy="968205"/>
          </a:xfrm>
        </p:spPr>
        <p:txBody>
          <a:bodyPr>
            <a:noAutofit/>
          </a:bodyPr>
          <a:lstStyle/>
          <a:p>
            <a:r>
              <a:rPr lang="en-GB" sz="3600" b="1" dirty="0">
                <a:solidFill>
                  <a:srgbClr val="FFFFFF"/>
                </a:solidFill>
                <a:latin typeface="Calibri" panose="020F0502020204030204" pitchFamily="34" charset="0"/>
                <a:cs typeface="Calibri" panose="020F0502020204030204" pitchFamily="34" charset="0"/>
              </a:rPr>
              <a:t>Worked examples - future impact of a HCPH approach &amp; role of specialist public health</a:t>
            </a:r>
          </a:p>
        </p:txBody>
      </p:sp>
      <p:graphicFrame>
        <p:nvGraphicFramePr>
          <p:cNvPr id="7" name="Content Placeholder 5">
            <a:extLst>
              <a:ext uri="{FF2B5EF4-FFF2-40B4-BE49-F238E27FC236}">
                <a16:creationId xmlns:a16="http://schemas.microsoft.com/office/drawing/2014/main" id="{0FD4DD22-4482-56FA-1E55-F96D36FDF1DE}"/>
              </a:ext>
            </a:extLst>
          </p:cNvPr>
          <p:cNvGraphicFramePr>
            <a:graphicFrameLocks noGrp="1"/>
          </p:cNvGraphicFramePr>
          <p:nvPr>
            <p:ph idx="1"/>
            <p:extLst>
              <p:ext uri="{D42A27DB-BD31-4B8C-83A1-F6EECF244321}">
                <p14:modId xmlns:p14="http://schemas.microsoft.com/office/powerpoint/2010/main" val="1701978363"/>
              </p:ext>
            </p:extLst>
          </p:nvPr>
        </p:nvGraphicFramePr>
        <p:xfrm>
          <a:off x="565080" y="1700974"/>
          <a:ext cx="10889290" cy="4912929"/>
        </p:xfrm>
        <a:graphic>
          <a:graphicData uri="http://schemas.openxmlformats.org/drawingml/2006/table">
            <a:tbl>
              <a:tblPr firstRow="1" bandRow="1">
                <a:tableStyleId>{5C22544A-7EE6-4342-B048-85BDC9FD1C3A}</a:tableStyleId>
              </a:tblPr>
              <a:tblGrid>
                <a:gridCol w="5109337">
                  <a:extLst>
                    <a:ext uri="{9D8B030D-6E8A-4147-A177-3AD203B41FA5}">
                      <a16:colId xmlns:a16="http://schemas.microsoft.com/office/drawing/2014/main" val="3945321769"/>
                    </a:ext>
                  </a:extLst>
                </a:gridCol>
                <a:gridCol w="5779953">
                  <a:extLst>
                    <a:ext uri="{9D8B030D-6E8A-4147-A177-3AD203B41FA5}">
                      <a16:colId xmlns:a16="http://schemas.microsoft.com/office/drawing/2014/main" val="2402667380"/>
                    </a:ext>
                  </a:extLst>
                </a:gridCol>
              </a:tblGrid>
              <a:tr h="558783">
                <a:tc>
                  <a:txBody>
                    <a:bodyPr/>
                    <a:lstStyle/>
                    <a:p>
                      <a:pPr algn="ctr"/>
                      <a:r>
                        <a:rPr lang="en-GB" sz="2600" dirty="0">
                          <a:latin typeface="Calibri" panose="020F0502020204030204" pitchFamily="34" charset="0"/>
                          <a:cs typeface="Calibri" panose="020F0502020204030204" pitchFamily="34" charset="0"/>
                        </a:rPr>
                        <a:t>Example</a:t>
                      </a:r>
                    </a:p>
                  </a:txBody>
                  <a:tcPr marL="73548" marR="73548" marT="36774" marB="36774">
                    <a:solidFill>
                      <a:srgbClr val="00A2B7"/>
                    </a:solidFill>
                  </a:tcPr>
                </a:tc>
                <a:tc>
                  <a:txBody>
                    <a:bodyPr/>
                    <a:lstStyle/>
                    <a:p>
                      <a:pPr algn="ctr"/>
                      <a:r>
                        <a:rPr lang="en-GB" sz="2600" dirty="0">
                          <a:latin typeface="Calibri" panose="020F0502020204030204" pitchFamily="34" charset="0"/>
                          <a:cs typeface="Calibri" panose="020F0502020204030204" pitchFamily="34" charset="0"/>
                        </a:rPr>
                        <a:t>Specialist public health involvement</a:t>
                      </a:r>
                    </a:p>
                  </a:txBody>
                  <a:tcPr marL="73548" marR="73548" marT="36774" marB="36774">
                    <a:solidFill>
                      <a:srgbClr val="00A2B7"/>
                    </a:solidFill>
                  </a:tcPr>
                </a:tc>
                <a:extLst>
                  <a:ext uri="{0D108BD9-81ED-4DB2-BD59-A6C34878D82A}">
                    <a16:rowId xmlns:a16="http://schemas.microsoft.com/office/drawing/2014/main" val="3658545105"/>
                  </a:ext>
                </a:extLst>
              </a:tr>
              <a:tr h="998086">
                <a:tc>
                  <a: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Secondary prevention in a high burden of disease area – tackling hypertension. Could save £17.8m </a:t>
                      </a:r>
                      <a:br>
                        <a:rPr kumimoji="0" lang="en-GB"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br>
                      <a:r>
                        <a:rPr kumimoji="0" lang="en-GB"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for Wales over 3 years, prevent 419 heart attacks and 626 strokes</a:t>
                      </a:r>
                    </a:p>
                  </a:txBody>
                  <a:tcPr marL="73548" marR="73548" marT="36774" marB="36774">
                    <a:solidFill>
                      <a:srgbClr val="00A2B7">
                        <a:alpha val="11878"/>
                      </a:srgbClr>
                    </a:solidFill>
                  </a:tcPr>
                </a:tc>
                <a:tc>
                  <a:txBody>
                    <a:bodyPr/>
                    <a:lstStyle/>
                    <a:p>
                      <a:pPr marL="285750" indent="-285750">
                        <a:buFont typeface="Arial" panose="020B0604020202020204" pitchFamily="34" charset="0"/>
                        <a:buChar char="•"/>
                      </a:pPr>
                      <a:r>
                        <a:rPr lang="en-GB" sz="1500" dirty="0">
                          <a:latin typeface="Calibri" panose="020F0502020204030204" pitchFamily="34" charset="0"/>
                          <a:cs typeface="Calibri" panose="020F0502020204030204" pitchFamily="34" charset="0"/>
                        </a:rPr>
                        <a:t>Leading &amp; advocacy for preventative approach</a:t>
                      </a:r>
                    </a:p>
                    <a:p>
                      <a:pPr marL="285750" indent="-285750">
                        <a:buFont typeface="Arial" panose="020B0604020202020204" pitchFamily="34" charset="0"/>
                        <a:buChar char="•"/>
                      </a:pPr>
                      <a:r>
                        <a:rPr lang="en-GB" sz="1500" dirty="0">
                          <a:latin typeface="Calibri" panose="020F0502020204030204" pitchFamily="34" charset="0"/>
                          <a:cs typeface="Calibri" panose="020F0502020204030204" pitchFamily="34" charset="0"/>
                        </a:rPr>
                        <a:t>Scanned best practice elsewhere - commissioned modelling work</a:t>
                      </a:r>
                    </a:p>
                    <a:p>
                      <a:pPr marL="285750" indent="-285750">
                        <a:buFont typeface="Arial" panose="020B0604020202020204" pitchFamily="34" charset="0"/>
                        <a:buChar char="•"/>
                      </a:pPr>
                      <a:r>
                        <a:rPr lang="en-GB" sz="1500" dirty="0">
                          <a:latin typeface="Calibri" panose="020F0502020204030204" pitchFamily="34" charset="0"/>
                          <a:cs typeface="Calibri" panose="020F0502020204030204" pitchFamily="34" charset="0"/>
                        </a:rPr>
                        <a:t>Partnership with primary care &amp; key Health Board, WG &amp; clinical colleagues – cardiovascular clinical network</a:t>
                      </a:r>
                    </a:p>
                  </a:txBody>
                  <a:tcPr marL="73548" marR="73548" marT="36774" marB="36774">
                    <a:solidFill>
                      <a:srgbClr val="00A2B7">
                        <a:alpha val="11878"/>
                      </a:srgbClr>
                    </a:solidFill>
                  </a:tcPr>
                </a:tc>
                <a:extLst>
                  <a:ext uri="{0D108BD9-81ED-4DB2-BD59-A6C34878D82A}">
                    <a16:rowId xmlns:a16="http://schemas.microsoft.com/office/drawing/2014/main" val="1423219617"/>
                  </a:ext>
                </a:extLst>
              </a:tr>
              <a:tr h="1880682">
                <a:tc>
                  <a: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Frailty – falls prevention: risk stratification &amp; population targeting for higher impact: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300" b="0"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~28k ED attendances with falls and ~17k admissions with fall/fracture in people aged 65+ per year. We project ~28% increase in fall/fracture admissions in people aged 65+ 2025-2035</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300" b="0"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A strategy targeting people at medium risk and above (&gt;10% 1y-risk of ED attendance or hospital admission) would target ~9% of people aged 65+ but more than 1 in 3 of all fallers </a:t>
                      </a:r>
                      <a:br>
                        <a:rPr kumimoji="0" lang="en-GB" sz="1300" b="0"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br>
                      <a:endParaRPr kumimoji="0" lang="en-GB" sz="1300" b="0"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marL="73548" marR="73548" marT="36774" marB="36774">
                    <a:solidFill>
                      <a:srgbClr val="00A2B7">
                        <a:alpha val="30000"/>
                      </a:srgbClr>
                    </a:solidFill>
                  </a:tcPr>
                </a:tc>
                <a:tc>
                  <a:txBody>
                    <a:bodyPr/>
                    <a:lstStyle/>
                    <a:p>
                      <a:pPr marL="285750" indent="-285750">
                        <a:buFont typeface="Arial" panose="020B0604020202020204" pitchFamily="34" charset="0"/>
                        <a:buChar char="•"/>
                      </a:pPr>
                      <a:r>
                        <a:rPr lang="en-GB" sz="1500" dirty="0">
                          <a:latin typeface="Calibri" panose="020F0502020204030204" pitchFamily="34" charset="0"/>
                          <a:cs typeface="Calibri" panose="020F0502020204030204" pitchFamily="34" charset="0"/>
                        </a:rPr>
                        <a:t>Worked with University sector - University of Leeds</a:t>
                      </a:r>
                    </a:p>
                    <a:p>
                      <a:pPr marL="285750" indent="-285750">
                        <a:buFont typeface="Arial" panose="020B0604020202020204" pitchFamily="34" charset="0"/>
                        <a:buChar char="•"/>
                      </a:pPr>
                      <a:r>
                        <a:rPr lang="en-GB" sz="1500" dirty="0">
                          <a:latin typeface="Calibri" panose="020F0502020204030204" pitchFamily="34" charset="0"/>
                          <a:cs typeface="Calibri" panose="020F0502020204030204" pitchFamily="34" charset="0"/>
                        </a:rPr>
                        <a:t>Engaged clinical expertise</a:t>
                      </a:r>
                    </a:p>
                    <a:p>
                      <a:pPr marL="285750" indent="-285750">
                        <a:buFont typeface="Arial" panose="020B0604020202020204" pitchFamily="34" charset="0"/>
                        <a:buChar char="•"/>
                      </a:pPr>
                      <a:r>
                        <a:rPr lang="en-GB" sz="1500" dirty="0">
                          <a:latin typeface="Calibri" panose="020F0502020204030204" pitchFamily="34" charset="0"/>
                          <a:cs typeface="Calibri" panose="020F0502020204030204" pitchFamily="34" charset="0"/>
                        </a:rPr>
                        <a:t>Modelling team work to apply </a:t>
                      </a:r>
                      <a:r>
                        <a:rPr lang="en-GB" sz="1500" dirty="0" err="1">
                          <a:latin typeface="Calibri" panose="020F0502020204030204" pitchFamily="34" charset="0"/>
                          <a:cs typeface="Calibri" panose="020F0502020204030204" pitchFamily="34" charset="0"/>
                        </a:rPr>
                        <a:t>eFalls</a:t>
                      </a:r>
                      <a:r>
                        <a:rPr lang="en-GB" sz="1500" dirty="0">
                          <a:latin typeface="Calibri" panose="020F0502020204030204" pitchFamily="34" charset="0"/>
                          <a:cs typeface="Calibri" panose="020F0502020204030204" pitchFamily="34" charset="0"/>
                        </a:rPr>
                        <a:t> risk prediction model to Wales</a:t>
                      </a:r>
                    </a:p>
                  </a:txBody>
                  <a:tcPr marL="73548" marR="73548" marT="36774" marB="36774">
                    <a:solidFill>
                      <a:srgbClr val="00A2B7">
                        <a:alpha val="30000"/>
                      </a:srgbClr>
                    </a:solidFill>
                  </a:tcPr>
                </a:tc>
                <a:extLst>
                  <a:ext uri="{0D108BD9-81ED-4DB2-BD59-A6C34878D82A}">
                    <a16:rowId xmlns:a16="http://schemas.microsoft.com/office/drawing/2014/main" val="715490558"/>
                  </a:ext>
                </a:extLst>
              </a:tr>
              <a:tr h="1223566">
                <a:tc>
                  <a: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Planned care &amp; the duty of quality:  a methodology to examine inequalities in waiting lists</a:t>
                      </a:r>
                    </a:p>
                  </a:txBody>
                  <a:tcPr marL="73548" marR="73548" marT="36774" marB="36774">
                    <a:solidFill>
                      <a:srgbClr val="00A2B7">
                        <a:alpha val="11878"/>
                      </a:srgbClr>
                    </a:solidFill>
                  </a:tcPr>
                </a:tc>
                <a:tc>
                  <a:txBody>
                    <a:bodyPr/>
                    <a:lstStyle/>
                    <a:p>
                      <a:pPr marL="285750" indent="-285750">
                        <a:buFont typeface="Arial" panose="020B0604020202020204" pitchFamily="34" charset="0"/>
                        <a:buChar char="•"/>
                      </a:pPr>
                      <a:r>
                        <a:rPr lang="en-GB" sz="1500" dirty="0">
                          <a:latin typeface="Calibri" panose="020F0502020204030204" pitchFamily="34" charset="0"/>
                          <a:cs typeface="Calibri" panose="020F0502020204030204" pitchFamily="34" charset="0"/>
                        </a:rPr>
                        <a:t>Scanned research and practice from elsewhere in UK to identify </a:t>
                      </a:r>
                      <a:br>
                        <a:rPr lang="en-GB" sz="1500" dirty="0">
                          <a:latin typeface="Calibri" panose="020F0502020204030204" pitchFamily="34" charset="0"/>
                          <a:cs typeface="Calibri" panose="020F0502020204030204" pitchFamily="34" charset="0"/>
                        </a:rPr>
                      </a:br>
                      <a:r>
                        <a:rPr lang="en-GB" sz="1500" dirty="0">
                          <a:latin typeface="Calibri" panose="020F0502020204030204" pitchFamily="34" charset="0"/>
                          <a:cs typeface="Calibri" panose="020F0502020204030204" pitchFamily="34" charset="0"/>
                        </a:rPr>
                        <a:t>a useful method that could be replicated in Wales (dependent</a:t>
                      </a:r>
                      <a:br>
                        <a:rPr lang="en-GB" sz="1500" dirty="0">
                          <a:latin typeface="Calibri" panose="020F0502020204030204" pitchFamily="34" charset="0"/>
                          <a:cs typeface="Calibri" panose="020F0502020204030204" pitchFamily="34" charset="0"/>
                        </a:rPr>
                      </a:br>
                      <a:r>
                        <a:rPr lang="en-GB" sz="1500" dirty="0">
                          <a:latin typeface="Calibri" panose="020F0502020204030204" pitchFamily="34" charset="0"/>
                          <a:cs typeface="Calibri" panose="020F0502020204030204" pitchFamily="34" charset="0"/>
                        </a:rPr>
                        <a:t>on data availability)</a:t>
                      </a:r>
                    </a:p>
                    <a:p>
                      <a:pPr marL="285750" indent="-285750">
                        <a:buFont typeface="Arial" panose="020B0604020202020204" pitchFamily="34" charset="0"/>
                        <a:buChar char="•"/>
                      </a:pPr>
                      <a:r>
                        <a:rPr lang="en-GB" sz="1500" dirty="0">
                          <a:latin typeface="Calibri" panose="020F0502020204030204" pitchFamily="34" charset="0"/>
                          <a:cs typeface="Calibri" panose="020F0502020204030204" pitchFamily="34" charset="0"/>
                        </a:rPr>
                        <a:t>Summarised the method for Wales</a:t>
                      </a:r>
                    </a:p>
                  </a:txBody>
                  <a:tcPr marL="73548" marR="73548" marT="36774" marB="36774">
                    <a:solidFill>
                      <a:srgbClr val="00A2B7">
                        <a:alpha val="11878"/>
                      </a:srgbClr>
                    </a:solidFill>
                  </a:tcPr>
                </a:tc>
                <a:extLst>
                  <a:ext uri="{0D108BD9-81ED-4DB2-BD59-A6C34878D82A}">
                    <a16:rowId xmlns:a16="http://schemas.microsoft.com/office/drawing/2014/main" val="300253488"/>
                  </a:ext>
                </a:extLst>
              </a:tr>
            </a:tbl>
          </a:graphicData>
        </a:graphic>
      </p:graphicFrame>
    </p:spTree>
    <p:extLst>
      <p:ext uri="{BB962C8B-B14F-4D97-AF65-F5344CB8AC3E}">
        <p14:creationId xmlns:p14="http://schemas.microsoft.com/office/powerpoint/2010/main" val="6245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DF8527E-715A-9100-73DA-96CF6BBB7483}"/>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6CDA9DC-AD6E-81DC-BDF0-FBB228DB0C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ED7CD360-E154-C390-69EF-1568AEDA83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6990DD6C-0E48-3535-815B-503B6E5917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9950229F-ADE7-DB8E-42B6-1F33035DE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FDEF108E-A243-AFC6-EAC2-888FB0444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1CDB687F-B6CC-8040-746D-8CB2C64B97D6}"/>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F9B625DD-DF23-3BBF-386E-5486DBB25D0C}"/>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47ED5AF2-8D7A-3C67-3F66-C49F8548E090}"/>
              </a:ext>
            </a:extLst>
          </p:cNvPr>
          <p:cNvSpPr>
            <a:spLocks noGrp="1"/>
          </p:cNvSpPr>
          <p:nvPr>
            <p:ph type="title"/>
          </p:nvPr>
        </p:nvSpPr>
        <p:spPr>
          <a:xfrm>
            <a:off x="565079" y="622536"/>
            <a:ext cx="10941977" cy="968205"/>
          </a:xfrm>
        </p:spPr>
        <p:txBody>
          <a:bodyPr anchor="t" anchorCtr="0">
            <a:noAutofit/>
          </a:bodyPr>
          <a:lstStyle/>
          <a:p>
            <a:r>
              <a:rPr lang="en-GB" sz="3600" b="1" dirty="0">
                <a:solidFill>
                  <a:srgbClr val="FFFFFF"/>
                </a:solidFill>
                <a:latin typeface="Calibri" panose="020F0502020204030204" pitchFamily="34" charset="0"/>
                <a:cs typeface="Calibri" panose="020F0502020204030204" pitchFamily="34" charset="0"/>
              </a:rPr>
              <a:t>Why we have done this work &amp; what it includes</a:t>
            </a:r>
          </a:p>
        </p:txBody>
      </p:sp>
      <p:sp>
        <p:nvSpPr>
          <p:cNvPr id="20" name="Content Placeholder 2">
            <a:extLst>
              <a:ext uri="{FF2B5EF4-FFF2-40B4-BE49-F238E27FC236}">
                <a16:creationId xmlns:a16="http://schemas.microsoft.com/office/drawing/2014/main" id="{62CFD37A-78A6-7069-23A0-9713F7C4C4A7}"/>
              </a:ext>
            </a:extLst>
          </p:cNvPr>
          <p:cNvSpPr>
            <a:spLocks noGrp="1"/>
          </p:cNvSpPr>
          <p:nvPr>
            <p:ph idx="1"/>
          </p:nvPr>
        </p:nvSpPr>
        <p:spPr>
          <a:xfrm>
            <a:off x="565075" y="1887416"/>
            <a:ext cx="10941981" cy="4519664"/>
          </a:xfrm>
        </p:spPr>
        <p:txBody>
          <a:bodyPr anchor="t" anchorCtr="0">
            <a:noAutofit/>
          </a:bodyPr>
          <a:lstStyle/>
          <a:p>
            <a:pPr marL="0" indent="0">
              <a:spcAft>
                <a:spcPts val="600"/>
              </a:spcAft>
              <a:buNone/>
              <a:defRPr/>
            </a:pPr>
            <a:r>
              <a:rPr lang="en-GB" sz="2000" b="1" dirty="0">
                <a:solidFill>
                  <a:srgbClr val="00A2B7"/>
                </a:solidFill>
                <a:latin typeface="Calibri" panose="020F0502020204030204" pitchFamily="34" charset="0"/>
                <a:cs typeface="Calibri" panose="020F0502020204030204" pitchFamily="34" charset="0"/>
              </a:rPr>
              <a:t>This slide set is an accompaniment to the report on </a:t>
            </a:r>
            <a:r>
              <a:rPr lang="en-GB" sz="2000" b="1" i="1" dirty="0">
                <a:solidFill>
                  <a:srgbClr val="00A2B7"/>
                </a:solidFill>
                <a:latin typeface="Calibri" panose="020F0502020204030204" pitchFamily="34" charset="0"/>
                <a:cs typeface="Calibri" panose="020F0502020204030204" pitchFamily="34" charset="0"/>
              </a:rPr>
              <a:t>The Public Health Contribution to Better Healthcare: a Healthcare Public Health Framework for Wales</a:t>
            </a:r>
            <a:r>
              <a:rPr lang="en-GB" sz="2000" b="1" dirty="0">
                <a:solidFill>
                  <a:srgbClr val="00A2B7"/>
                </a:solidFill>
                <a:latin typeface="Calibri" panose="020F0502020204030204" pitchFamily="34" charset="0"/>
                <a:cs typeface="Calibri" panose="020F0502020204030204" pitchFamily="34" charset="0"/>
              </a:rPr>
              <a:t>,</a:t>
            </a:r>
            <a:r>
              <a:rPr lang="en-GB" sz="2000" b="1" i="1" dirty="0">
                <a:solidFill>
                  <a:srgbClr val="00A2B7"/>
                </a:solidFill>
                <a:latin typeface="Calibri" panose="020F0502020204030204" pitchFamily="34" charset="0"/>
                <a:cs typeface="Calibri" panose="020F0502020204030204" pitchFamily="34" charset="0"/>
              </a:rPr>
              <a:t> </a:t>
            </a:r>
            <a:r>
              <a:rPr lang="en-GB" sz="2000" b="1" dirty="0">
                <a:solidFill>
                  <a:srgbClr val="00A2B7"/>
                </a:solidFill>
                <a:latin typeface="Calibri" panose="020F0502020204030204" pitchFamily="34" charset="0"/>
                <a:cs typeface="Calibri" panose="020F0502020204030204" pitchFamily="34" charset="0"/>
              </a:rPr>
              <a:t>requested by Welsh Government</a:t>
            </a:r>
          </a:p>
          <a:p>
            <a:pPr>
              <a:spcAft>
                <a:spcPts val="600"/>
              </a:spcAft>
              <a:defRPr/>
            </a:pPr>
            <a:r>
              <a:rPr lang="en-GB" sz="2000" b="1" dirty="0">
                <a:solidFill>
                  <a:srgbClr val="002060"/>
                </a:solidFill>
                <a:latin typeface="Calibri" panose="020F0502020204030204" pitchFamily="34" charset="0"/>
                <a:cs typeface="Calibri" panose="020F0502020204030204" pitchFamily="34" charset="0"/>
              </a:rPr>
              <a:t>It highlights:</a:t>
            </a:r>
          </a:p>
          <a:p>
            <a:pPr lvl="1">
              <a:spcAft>
                <a:spcPts val="600"/>
              </a:spcAft>
              <a:defRPr/>
            </a:pPr>
            <a:r>
              <a:rPr lang="en-GB" sz="2000" dirty="0">
                <a:solidFill>
                  <a:srgbClr val="002060"/>
                </a:solidFill>
                <a:latin typeface="Calibri" panose="020F0502020204030204" pitchFamily="34" charset="0"/>
                <a:cs typeface="Calibri" panose="020F0502020204030204" pitchFamily="34" charset="0"/>
              </a:rPr>
              <a:t>the aims &amp; objectives of this work</a:t>
            </a:r>
          </a:p>
          <a:p>
            <a:pPr lvl="1">
              <a:spcAft>
                <a:spcPts val="600"/>
              </a:spcAft>
              <a:defRPr/>
            </a:pPr>
            <a:r>
              <a:rPr lang="en-GB" sz="2000" dirty="0">
                <a:solidFill>
                  <a:srgbClr val="002060"/>
                </a:solidFill>
                <a:latin typeface="Calibri" panose="020F0502020204030204" pitchFamily="34" charset="0"/>
                <a:cs typeface="Calibri" panose="020F0502020204030204" pitchFamily="34" charset="0"/>
              </a:rPr>
              <a:t>the three-part Framework – 1/ a whole system approach; 2/ application of a healthcare public health approach, and 3/ tools, roles &amp; responsibilities and worked examples</a:t>
            </a:r>
          </a:p>
          <a:p>
            <a:pPr lvl="1">
              <a:spcAft>
                <a:spcPts val="600"/>
              </a:spcAft>
              <a:defRPr/>
            </a:pPr>
            <a:r>
              <a:rPr lang="en-GB" sz="2000" dirty="0">
                <a:solidFill>
                  <a:srgbClr val="002060"/>
                </a:solidFill>
                <a:latin typeface="Calibri" panose="020F0502020204030204" pitchFamily="34" charset="0"/>
                <a:cs typeface="Calibri" panose="020F0502020204030204" pitchFamily="34" charset="0"/>
              </a:rPr>
              <a:t>how specialists in public health can support</a:t>
            </a:r>
          </a:p>
          <a:p>
            <a:pPr lvl="1">
              <a:spcAft>
                <a:spcPts val="600"/>
              </a:spcAft>
              <a:defRPr/>
            </a:pPr>
            <a:r>
              <a:rPr lang="en-GB" sz="2000" dirty="0">
                <a:solidFill>
                  <a:srgbClr val="002060"/>
                </a:solidFill>
                <a:latin typeface="Calibri" panose="020F0502020204030204" pitchFamily="34" charset="0"/>
                <a:cs typeface="Calibri" panose="020F0502020204030204" pitchFamily="34" charset="0"/>
              </a:rPr>
              <a:t>the system gaps that need filled if we want an effective Healthcare public health approach for better healthcare</a:t>
            </a:r>
          </a:p>
          <a:p>
            <a:pPr lvl="1">
              <a:spcAft>
                <a:spcPts val="600"/>
              </a:spcAft>
              <a:defRPr/>
            </a:pPr>
            <a:r>
              <a:rPr lang="en-GB" sz="2000" dirty="0">
                <a:solidFill>
                  <a:srgbClr val="002060"/>
                </a:solidFill>
                <a:latin typeface="Calibri" panose="020F0502020204030204" pitchFamily="34" charset="0"/>
                <a:cs typeface="Calibri" panose="020F0502020204030204" pitchFamily="34" charset="0"/>
              </a:rPr>
              <a:t>a set of strategic recommendations from this work</a:t>
            </a:r>
          </a:p>
          <a:p>
            <a:pPr>
              <a:spcAft>
                <a:spcPts val="600"/>
              </a:spcAft>
              <a:defRPr/>
            </a:pPr>
            <a:r>
              <a:rPr lang="en-GB" sz="2000" dirty="0">
                <a:solidFill>
                  <a:srgbClr val="002060"/>
                </a:solidFill>
                <a:latin typeface="Calibri" panose="020F0502020204030204" pitchFamily="34" charset="0"/>
                <a:cs typeface="Calibri" panose="020F0502020204030204" pitchFamily="34" charset="0"/>
              </a:rPr>
              <a:t>Alongside the Framework report, the slide set forms part of a suite of products including the toolkit and details of 3 worked examples to illustrate a healthcare public health approach in action </a:t>
            </a:r>
          </a:p>
          <a:p>
            <a:pPr marL="0" lvl="0" indent="0">
              <a:spcAft>
                <a:spcPts val="600"/>
              </a:spcAft>
              <a:buNone/>
              <a:defRPr/>
            </a:pPr>
            <a:endParaRPr kumimoji="0" lang="en-GB" sz="20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600"/>
              </a:spcAft>
              <a:buClrTx/>
              <a:buSzTx/>
              <a:buNone/>
              <a:tabLst/>
              <a:defRPr/>
            </a:pPr>
            <a:endParaRPr lang="en-GB" sz="20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52201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47C21BC-7AEA-700D-4BD4-7FA1E65F8B1B}"/>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D558EAC-94EA-8659-EE78-18DD901F3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F9B7043-7A90-D6C6-6DFE-6443555040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5BB88B77-2BB5-CF96-4300-F48D0DE5BA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869005BF-4FE7-E40F-78DE-5818B94DFF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1EA7B444-89A6-7A00-3F21-406482C377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20960D5F-1193-A0CD-2A04-50EF1C6166A5}"/>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657C0BB0-2CFB-662A-B238-6F619F926A37}"/>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9C9B0971-ED2D-5F21-A00D-B226D7382148}"/>
              </a:ext>
            </a:extLst>
          </p:cNvPr>
          <p:cNvSpPr>
            <a:spLocks noGrp="1"/>
          </p:cNvSpPr>
          <p:nvPr>
            <p:ph type="title"/>
          </p:nvPr>
        </p:nvSpPr>
        <p:spPr>
          <a:xfrm>
            <a:off x="565079" y="364876"/>
            <a:ext cx="9319701" cy="968205"/>
          </a:xfrm>
        </p:spPr>
        <p:txBody>
          <a:bodyPr>
            <a:noAutofit/>
          </a:bodyPr>
          <a:lstStyle/>
          <a:p>
            <a:r>
              <a:rPr lang="en-GB" sz="3600" b="1" dirty="0">
                <a:solidFill>
                  <a:srgbClr val="FFFFFF"/>
                </a:solidFill>
                <a:latin typeface="Calibri" panose="020F0502020204030204" pitchFamily="34" charset="0"/>
                <a:cs typeface="Calibri" panose="020F0502020204030204" pitchFamily="34" charset="0"/>
              </a:rPr>
              <a:t>Addressing the gaps – an effective Healthcare public health system in Wales needs…</a:t>
            </a:r>
          </a:p>
        </p:txBody>
      </p:sp>
      <p:sp>
        <p:nvSpPr>
          <p:cNvPr id="6" name="Content Placeholder 2">
            <a:extLst>
              <a:ext uri="{FF2B5EF4-FFF2-40B4-BE49-F238E27FC236}">
                <a16:creationId xmlns:a16="http://schemas.microsoft.com/office/drawing/2014/main" id="{05CFD8AF-89BD-925B-B3B8-2AEE3489971E}"/>
              </a:ext>
            </a:extLst>
          </p:cNvPr>
          <p:cNvSpPr txBox="1">
            <a:spLocks/>
          </p:cNvSpPr>
          <p:nvPr/>
        </p:nvSpPr>
        <p:spPr>
          <a:xfrm>
            <a:off x="529294" y="2068204"/>
            <a:ext cx="11203355" cy="5107259"/>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GB" sz="2100" dirty="0">
                <a:solidFill>
                  <a:srgbClr val="002060"/>
                </a:solidFill>
                <a:latin typeface="Calibri" panose="020F0502020204030204" pitchFamily="34" charset="0"/>
                <a:cs typeface="Calibri" panose="020F0502020204030204" pitchFamily="34" charset="0"/>
              </a:rPr>
              <a:t>A </a:t>
            </a:r>
            <a:r>
              <a:rPr lang="en-GB" sz="2100" b="1" dirty="0">
                <a:solidFill>
                  <a:srgbClr val="002060"/>
                </a:solidFill>
                <a:latin typeface="Calibri" panose="020F0502020204030204" pitchFamily="34" charset="0"/>
                <a:cs typeface="Calibri" panose="020F0502020204030204" pitchFamily="34" charset="0"/>
              </a:rPr>
              <a:t>strengthened</a:t>
            </a:r>
            <a:r>
              <a:rPr lang="en-GB" sz="2100" dirty="0">
                <a:solidFill>
                  <a:srgbClr val="002060"/>
                </a:solidFill>
                <a:latin typeface="Calibri" panose="020F0502020204030204" pitchFamily="34" charset="0"/>
                <a:cs typeface="Calibri" panose="020F0502020204030204" pitchFamily="34" charset="0"/>
              </a:rPr>
              <a:t> Healthcare public health </a:t>
            </a:r>
            <a:r>
              <a:rPr lang="en-GB" sz="2100" b="1" dirty="0">
                <a:solidFill>
                  <a:srgbClr val="002060"/>
                </a:solidFill>
                <a:latin typeface="Calibri" panose="020F0502020204030204" pitchFamily="34" charset="0"/>
                <a:cs typeface="Calibri" panose="020F0502020204030204" pitchFamily="34" charset="0"/>
              </a:rPr>
              <a:t>approach</a:t>
            </a:r>
            <a:r>
              <a:rPr lang="en-GB" sz="2100" dirty="0">
                <a:solidFill>
                  <a:srgbClr val="002060"/>
                </a:solidFill>
                <a:latin typeface="Calibri" panose="020F0502020204030204" pitchFamily="34" charset="0"/>
                <a:cs typeface="Calibri" panose="020F0502020204030204" pitchFamily="34" charset="0"/>
              </a:rPr>
              <a:t> to </a:t>
            </a:r>
            <a:r>
              <a:rPr lang="en-GB" sz="2100" b="1" dirty="0">
                <a:solidFill>
                  <a:srgbClr val="002060"/>
                </a:solidFill>
                <a:latin typeface="Calibri" panose="020F0502020204030204" pitchFamily="34" charset="0"/>
                <a:cs typeface="Calibri" panose="020F0502020204030204" pitchFamily="34" charset="0"/>
              </a:rPr>
              <a:t>NHS policy, planning, resource allocation &amp; performance </a:t>
            </a:r>
          </a:p>
          <a:p>
            <a:pPr>
              <a:defRPr/>
            </a:pPr>
            <a:r>
              <a:rPr lang="en-GB" sz="2100" dirty="0">
                <a:solidFill>
                  <a:srgbClr val="002060"/>
                </a:solidFill>
                <a:latin typeface="Calibri" panose="020F0502020204030204" pitchFamily="34" charset="0"/>
                <a:cs typeface="Calibri" panose="020F0502020204030204" pitchFamily="34" charset="0"/>
              </a:rPr>
              <a:t>A </a:t>
            </a:r>
            <a:r>
              <a:rPr lang="en-GB" sz="2100" b="1" dirty="0">
                <a:solidFill>
                  <a:srgbClr val="002060"/>
                </a:solidFill>
                <a:latin typeface="Calibri" panose="020F0502020204030204" pitchFamily="34" charset="0"/>
                <a:cs typeface="Calibri" panose="020F0502020204030204" pitchFamily="34" charset="0"/>
              </a:rPr>
              <a:t>stronger joined up approach </a:t>
            </a:r>
            <a:r>
              <a:rPr lang="en-GB" sz="2100" dirty="0">
                <a:solidFill>
                  <a:srgbClr val="002060"/>
                </a:solidFill>
                <a:latin typeface="Calibri" panose="020F0502020204030204" pitchFamily="34" charset="0"/>
                <a:cs typeface="Calibri" panose="020F0502020204030204" pitchFamily="34" charset="0"/>
              </a:rPr>
              <a:t>between </a:t>
            </a:r>
            <a:r>
              <a:rPr lang="en-GB" sz="2100" b="1" dirty="0">
                <a:solidFill>
                  <a:srgbClr val="002060"/>
                </a:solidFill>
                <a:latin typeface="Calibri" panose="020F0502020204030204" pitchFamily="34" charset="0"/>
                <a:cs typeface="Calibri" panose="020F0502020204030204" pitchFamily="34" charset="0"/>
              </a:rPr>
              <a:t>national and local specialist public health</a:t>
            </a:r>
            <a:r>
              <a:rPr lang="en-GB" sz="2100" dirty="0">
                <a:solidFill>
                  <a:srgbClr val="002060"/>
                </a:solidFill>
                <a:latin typeface="Calibri" panose="020F0502020204030204" pitchFamily="34" charset="0"/>
                <a:cs typeface="Calibri" panose="020F0502020204030204" pitchFamily="34" charset="0"/>
              </a:rPr>
              <a:t>, working on high impact examples, with best use of respective skillsets</a:t>
            </a:r>
          </a:p>
          <a:p>
            <a:pPr>
              <a:defRPr/>
            </a:pPr>
            <a:r>
              <a:rPr lang="en-GB" sz="2100" dirty="0">
                <a:solidFill>
                  <a:srgbClr val="002060"/>
                </a:solidFill>
                <a:latin typeface="Calibri" panose="020F0502020204030204" pitchFamily="34" charset="0"/>
                <a:cs typeface="Calibri" panose="020F0502020204030204" pitchFamily="34" charset="0"/>
              </a:rPr>
              <a:t>A </a:t>
            </a:r>
            <a:r>
              <a:rPr lang="en-GB" sz="2100" b="1" dirty="0">
                <a:solidFill>
                  <a:srgbClr val="002060"/>
                </a:solidFill>
                <a:latin typeface="Calibri" panose="020F0502020204030204" pitchFamily="34" charset="0"/>
                <a:cs typeface="Calibri" panose="020F0502020204030204" pitchFamily="34" charset="0"/>
              </a:rPr>
              <a:t>joined up approach </a:t>
            </a:r>
            <a:r>
              <a:rPr lang="en-GB" sz="2100" dirty="0">
                <a:solidFill>
                  <a:srgbClr val="002060"/>
                </a:solidFill>
                <a:latin typeface="Calibri" panose="020F0502020204030204" pitchFamily="34" charset="0"/>
                <a:cs typeface="Calibri" panose="020F0502020204030204" pitchFamily="34" charset="0"/>
              </a:rPr>
              <a:t>to Healthcare public health across directorates of </a:t>
            </a:r>
            <a:r>
              <a:rPr lang="en-GB" sz="2100" b="1" dirty="0">
                <a:solidFill>
                  <a:srgbClr val="002060"/>
                </a:solidFill>
                <a:latin typeface="Calibri" panose="020F0502020204030204" pitchFamily="34" charset="0"/>
                <a:cs typeface="Calibri" panose="020F0502020204030204" pitchFamily="34" charset="0"/>
              </a:rPr>
              <a:t>Public Health Wales</a:t>
            </a:r>
          </a:p>
          <a:p>
            <a:pPr>
              <a:defRPr/>
            </a:pPr>
            <a:r>
              <a:rPr lang="en-GB" sz="2100" b="1" dirty="0">
                <a:solidFill>
                  <a:srgbClr val="002060"/>
                </a:solidFill>
                <a:latin typeface="Calibri" panose="020F0502020204030204" pitchFamily="34" charset="0"/>
                <a:cs typeface="Calibri" panose="020F0502020204030204" pitchFamily="34" charset="0"/>
              </a:rPr>
              <a:t>Strengthened public health expertise into major NHS Executive arenas </a:t>
            </a:r>
            <a:r>
              <a:rPr lang="en-GB" sz="2100" dirty="0">
                <a:solidFill>
                  <a:srgbClr val="002060"/>
                </a:solidFill>
                <a:latin typeface="Calibri" panose="020F0502020204030204" pitchFamily="34" charset="0"/>
                <a:cs typeface="Calibri" panose="020F0502020204030204" pitchFamily="34" charset="0"/>
              </a:rPr>
              <a:t>where there are gaps – Planned care; Urgent Emergency Care; Quality, Improvement &amp; Patient Safety; Clinical Networks</a:t>
            </a:r>
          </a:p>
          <a:p>
            <a:pPr>
              <a:defRPr/>
            </a:pPr>
            <a:r>
              <a:rPr lang="en-GB" sz="2100" b="1" dirty="0">
                <a:solidFill>
                  <a:srgbClr val="002060"/>
                </a:solidFill>
                <a:latin typeface="Calibri" panose="020F0502020204030204" pitchFamily="34" charset="0"/>
                <a:cs typeface="Calibri" panose="020F0502020204030204" pitchFamily="34" charset="0"/>
              </a:rPr>
              <a:t>Core support infrastructure in the right places </a:t>
            </a:r>
            <a:r>
              <a:rPr lang="en-GB" sz="2100" dirty="0">
                <a:solidFill>
                  <a:srgbClr val="002060"/>
                </a:solidFill>
                <a:latin typeface="Calibri" panose="020F0502020204030204" pitchFamily="34" charset="0"/>
                <a:cs typeface="Calibri" panose="020F0502020204030204" pitchFamily="34" charset="0"/>
              </a:rPr>
              <a:t>– supporting the NHS Executive and supporting Local Health Boards: health economics; strengthened datasets; population health data intelligence</a:t>
            </a:r>
          </a:p>
          <a:p>
            <a:pPr>
              <a:defRPr/>
            </a:pPr>
            <a:r>
              <a:rPr lang="en-GB" sz="2100" b="1" dirty="0">
                <a:solidFill>
                  <a:srgbClr val="002060"/>
                </a:solidFill>
                <a:latin typeface="Calibri" panose="020F0502020204030204" pitchFamily="34" charset="0"/>
                <a:cs typeface="Calibri" panose="020F0502020204030204" pitchFamily="34" charset="0"/>
              </a:rPr>
              <a:t>Strengthening capacity and capability gaps in the system </a:t>
            </a:r>
            <a:r>
              <a:rPr lang="en-GB" sz="2100" dirty="0">
                <a:solidFill>
                  <a:srgbClr val="002060"/>
                </a:solidFill>
                <a:latin typeface="Calibri" panose="020F0502020204030204" pitchFamily="34" charset="0"/>
                <a:cs typeface="Calibri" panose="020F0502020204030204" pitchFamily="34" charset="0"/>
              </a:rPr>
              <a:t>– specialist and generic, especially data analysis, modelling, health economics’ input, evidence reviews for service reviews/transformation, upskilling of relevant healthcare teams to support them to take a population health approach</a:t>
            </a:r>
            <a:endParaRPr lang="en-GB" sz="2100" b="1" dirty="0">
              <a:solidFill>
                <a:srgbClr val="002060"/>
              </a:solidFill>
              <a:latin typeface="Calibri" panose="020F0502020204030204" pitchFamily="34" charset="0"/>
              <a:cs typeface="Calibri" panose="020F0502020204030204" pitchFamily="34" charset="0"/>
            </a:endParaRPr>
          </a:p>
          <a:p>
            <a:pPr>
              <a:defRPr/>
            </a:pPr>
            <a:endParaRPr lang="en-GB" sz="2000" b="1"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388352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1DF697-8821-1BDA-C011-79E8FDBEE017}"/>
            </a:ext>
          </a:extLst>
        </p:cNvPr>
        <p:cNvGrpSpPr/>
        <p:nvPr/>
      </p:nvGrpSpPr>
      <p:grpSpPr>
        <a:xfrm>
          <a:off x="0" y="0"/>
          <a:ext cx="0" cy="0"/>
          <a:chOff x="0" y="0"/>
          <a:chExt cx="0" cy="0"/>
        </a:xfrm>
      </p:grpSpPr>
      <p:pic>
        <p:nvPicPr>
          <p:cNvPr id="5" name="bg object 16">
            <a:extLst>
              <a:ext uri="{FF2B5EF4-FFF2-40B4-BE49-F238E27FC236}">
                <a16:creationId xmlns:a16="http://schemas.microsoft.com/office/drawing/2014/main" id="{58AF8C18-1D8A-55F7-1D29-00A183A11AC8}"/>
              </a:ext>
            </a:extLst>
          </p:cNvPr>
          <p:cNvPicPr/>
          <p:nvPr/>
        </p:nvPicPr>
        <p:blipFill>
          <a:blip r:embed="rId3" cstate="print"/>
          <a:stretch>
            <a:fillRect/>
          </a:stretch>
        </p:blipFill>
        <p:spPr>
          <a:xfrm>
            <a:off x="1" y="0"/>
            <a:ext cx="12192000" cy="6858000"/>
          </a:xfrm>
          <a:prstGeom prst="rect">
            <a:avLst/>
          </a:prstGeom>
        </p:spPr>
      </p:pic>
      <p:pic>
        <p:nvPicPr>
          <p:cNvPr id="6" name="bg object 43">
            <a:extLst>
              <a:ext uri="{FF2B5EF4-FFF2-40B4-BE49-F238E27FC236}">
                <a16:creationId xmlns:a16="http://schemas.microsoft.com/office/drawing/2014/main" id="{13AE6A82-58DA-5705-FB99-884F87551C54}"/>
              </a:ext>
            </a:extLst>
          </p:cNvPr>
          <p:cNvPicPr/>
          <p:nvPr/>
        </p:nvPicPr>
        <p:blipFill>
          <a:blip r:embed="rId4" cstate="print"/>
          <a:stretch>
            <a:fillRect/>
          </a:stretch>
        </p:blipFill>
        <p:spPr>
          <a:xfrm>
            <a:off x="7333707" y="-98322"/>
            <a:ext cx="5198076" cy="7099535"/>
          </a:xfrm>
          <a:prstGeom prst="rect">
            <a:avLst/>
          </a:prstGeom>
        </p:spPr>
      </p:pic>
      <p:pic>
        <p:nvPicPr>
          <p:cNvPr id="7" name="Picture 6" descr="A logo with a black background&#10;&#10;Description automatically generated">
            <a:extLst>
              <a:ext uri="{FF2B5EF4-FFF2-40B4-BE49-F238E27FC236}">
                <a16:creationId xmlns:a16="http://schemas.microsoft.com/office/drawing/2014/main" id="{0DA5FDA6-D546-4A4F-42F5-068643EFEF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2691" y="563618"/>
            <a:ext cx="1876181" cy="1147282"/>
          </a:xfrm>
          <a:prstGeom prst="rect">
            <a:avLst/>
          </a:prstGeom>
        </p:spPr>
      </p:pic>
      <p:sp>
        <p:nvSpPr>
          <p:cNvPr id="2" name="Title 1">
            <a:extLst>
              <a:ext uri="{FF2B5EF4-FFF2-40B4-BE49-F238E27FC236}">
                <a16:creationId xmlns:a16="http://schemas.microsoft.com/office/drawing/2014/main" id="{B672F515-DB7D-4A08-9ED6-24B961DF17FE}"/>
              </a:ext>
            </a:extLst>
          </p:cNvPr>
          <p:cNvSpPr>
            <a:spLocks noGrp="1"/>
          </p:cNvSpPr>
          <p:nvPr>
            <p:ph type="ctrTitle"/>
          </p:nvPr>
        </p:nvSpPr>
        <p:spPr>
          <a:xfrm>
            <a:off x="682690" y="2274518"/>
            <a:ext cx="10313555" cy="2798814"/>
          </a:xfrm>
        </p:spPr>
        <p:txBody>
          <a:bodyPr lIns="90000" anchor="t" anchorCtr="0">
            <a:noAutofit/>
          </a:bodyPr>
          <a:lstStyle/>
          <a:p>
            <a:pPr algn="l"/>
            <a:r>
              <a:rPr kumimoji="0" lang="en-GB" sz="5000" b="1"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Strategic Recommendations</a:t>
            </a:r>
            <a:endParaRPr lang="en-GB" sz="5000" dirty="0">
              <a:solidFill>
                <a:schemeClr val="bg1"/>
              </a:solidFill>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ACEE66EC-F093-D485-4422-E955F51D2D2C}"/>
              </a:ext>
            </a:extLst>
          </p:cNvPr>
          <p:cNvSpPr>
            <a:spLocks noGrp="1"/>
          </p:cNvSpPr>
          <p:nvPr>
            <p:ph type="subTitle" idx="1"/>
          </p:nvPr>
        </p:nvSpPr>
        <p:spPr>
          <a:xfrm>
            <a:off x="684513" y="5569156"/>
            <a:ext cx="9850243" cy="903249"/>
          </a:xfrm>
        </p:spPr>
        <p:txBody>
          <a:bodyPr>
            <a:normAutofit/>
          </a:bodyPr>
          <a:lstStyle/>
          <a:p>
            <a:pPr algn="l"/>
            <a:r>
              <a:rPr lang="en-GB" sz="2800" dirty="0">
                <a:solidFill>
                  <a:schemeClr val="bg1"/>
                </a:solidFill>
                <a:latin typeface="Calibri" panose="020F0502020204030204" pitchFamily="34" charset="0"/>
                <a:cs typeface="Calibri" panose="020F0502020204030204" pitchFamily="34" charset="0"/>
              </a:rPr>
              <a:t>March 2025</a:t>
            </a:r>
          </a:p>
          <a:p>
            <a:endParaRPr lang="en-GB" sz="3600" b="1" dirty="0">
              <a:solidFill>
                <a:srgbClr val="002060"/>
              </a:solidFill>
              <a:latin typeface="Arial" panose="020B0604020202020204" pitchFamily="34" charset="0"/>
              <a:cs typeface="Arial" panose="020B0604020202020204" pitchFamily="34" charset="0"/>
            </a:endParaRPr>
          </a:p>
          <a:p>
            <a:endParaRPr lang="en-GB" sz="3600" b="1" dirty="0">
              <a:solidFill>
                <a:srgbClr val="002060"/>
              </a:solidFill>
              <a:latin typeface="Arial" panose="020B0604020202020204" pitchFamily="34" charset="0"/>
              <a:cs typeface="Arial" panose="020B0604020202020204" pitchFamily="34" charset="0"/>
            </a:endParaRPr>
          </a:p>
          <a:p>
            <a:endParaRPr lang="en-GB" sz="36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1986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F95A162-C7A2-DDD3-74CD-18200ABF5049}"/>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6FE33D-4FF3-5C45-762A-ABF7452F2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6484F38E-1F77-4468-968F-12D093526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FA29E774-7583-AB17-1253-57143EBF49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6C88AA94-7466-6B1F-3A74-DA01955CA6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6B9E261D-113A-6E7D-A96D-D6B561FA94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1409DB20-A856-5F74-0E79-BE3047FCDE57}"/>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7B6E443C-4E26-B6EE-4DD8-27E6F2602391}"/>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7199EA10-B5E8-AA92-8733-023BDC5B9E6D}"/>
              </a:ext>
            </a:extLst>
          </p:cNvPr>
          <p:cNvSpPr>
            <a:spLocks noGrp="1"/>
          </p:cNvSpPr>
          <p:nvPr>
            <p:ph type="title"/>
          </p:nvPr>
        </p:nvSpPr>
        <p:spPr>
          <a:xfrm>
            <a:off x="565079" y="364876"/>
            <a:ext cx="9459867" cy="968205"/>
          </a:xfrm>
        </p:spPr>
        <p:txBody>
          <a:bodyPr>
            <a:normAutofit/>
          </a:bodyPr>
          <a:lstStyle/>
          <a:p>
            <a:r>
              <a:rPr lang="en-GB" sz="3600" b="1" dirty="0">
                <a:solidFill>
                  <a:srgbClr val="FFFFFF"/>
                </a:solidFill>
                <a:latin typeface="Calibri" panose="020F0502020204030204" pitchFamily="34" charset="0"/>
                <a:cs typeface="Calibri" panose="020F0502020204030204" pitchFamily="34" charset="0"/>
              </a:rPr>
              <a:t>Strategic Recommendations</a:t>
            </a:r>
          </a:p>
        </p:txBody>
      </p:sp>
      <p:sp>
        <p:nvSpPr>
          <p:cNvPr id="5" name="Content Placeholder 2">
            <a:extLst>
              <a:ext uri="{FF2B5EF4-FFF2-40B4-BE49-F238E27FC236}">
                <a16:creationId xmlns:a16="http://schemas.microsoft.com/office/drawing/2014/main" id="{0D3192D8-A15E-9479-6ADA-6FF9676BF9F8}"/>
              </a:ext>
            </a:extLst>
          </p:cNvPr>
          <p:cNvSpPr>
            <a:spLocks noGrp="1"/>
          </p:cNvSpPr>
          <p:nvPr>
            <p:ph idx="1"/>
          </p:nvPr>
        </p:nvSpPr>
        <p:spPr>
          <a:xfrm>
            <a:off x="669753" y="1366790"/>
            <a:ext cx="11062897" cy="5006181"/>
          </a:xfrm>
        </p:spPr>
        <p:txBody>
          <a:bodyPr lIns="0" rIns="0" anchor="t" anchorCtr="0">
            <a:noAutofit/>
          </a:bodyPr>
          <a:lstStyle/>
          <a:p>
            <a:pPr marL="0" marR="0" lvl="0" indent="0" algn="l" defTabSz="914400" rtl="0" eaLnBrk="1" fontAlgn="auto" latinLnBrk="0" hangingPunct="1">
              <a:lnSpc>
                <a:spcPct val="90000"/>
              </a:lnSpc>
              <a:spcBef>
                <a:spcPts val="1000"/>
              </a:spcBef>
              <a:spcAft>
                <a:spcPts val="1000"/>
              </a:spcAft>
              <a:buClrTx/>
              <a:buSzTx/>
              <a:buNone/>
              <a:tabLst/>
              <a:defRPr/>
            </a:pPr>
            <a:endParaRPr kumimoji="0" lang="en-GB" sz="2200" b="1"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endParaRPr>
          </a:p>
          <a:p>
            <a:pPr marL="446088" indent="-446088" algn="ctr" defTabSz="734400">
              <a:spcAft>
                <a:spcPts val="1000"/>
              </a:spcAft>
              <a:buNone/>
              <a:tabLst>
                <a:tab pos="438150" algn="l"/>
              </a:tabLst>
              <a:defRPr/>
            </a:pPr>
            <a:r>
              <a:rPr lang="en-GB" sz="3000" b="1" dirty="0">
                <a:solidFill>
                  <a:srgbClr val="00A2B7"/>
                </a:solidFill>
                <a:latin typeface="Calibri" panose="020F0502020204030204" pitchFamily="34" charset="0"/>
                <a:cs typeface="Calibri" panose="020F0502020204030204" pitchFamily="34" charset="0"/>
              </a:rPr>
              <a:t>1. 	To strengthen understanding, capability and practical application in strategic roles and functions across the healthcare system in taking a healthcare public health approach </a:t>
            </a:r>
          </a:p>
          <a:p>
            <a:pPr marL="446088" indent="-446088" algn="ctr" defTabSz="734400">
              <a:spcAft>
                <a:spcPts val="1000"/>
              </a:spcAft>
              <a:buNone/>
              <a:tabLst>
                <a:tab pos="438150" algn="l"/>
              </a:tabLst>
              <a:defRPr/>
            </a:pPr>
            <a:r>
              <a:rPr lang="en-GB" sz="3000" b="1" dirty="0">
                <a:solidFill>
                  <a:srgbClr val="00A2B7"/>
                </a:solidFill>
                <a:latin typeface="Calibri" panose="020F0502020204030204" pitchFamily="34" charset="0"/>
                <a:cs typeface="Calibri" panose="020F0502020204030204" pitchFamily="34" charset="0"/>
              </a:rPr>
              <a:t>2. 	To strengthen capacity and capability in the specialist public health system to advise on, and support, delivery of a healthcare public health approach in Wales at a national, regional and local level</a:t>
            </a:r>
          </a:p>
          <a:p>
            <a:pPr marL="446088" indent="-446088" algn="ctr" defTabSz="734400">
              <a:spcAft>
                <a:spcPts val="1000"/>
              </a:spcAft>
              <a:buNone/>
              <a:tabLst>
                <a:tab pos="438150" algn="l"/>
              </a:tabLst>
              <a:defRPr/>
            </a:pPr>
            <a:r>
              <a:rPr lang="en-GB" sz="3000" b="1" dirty="0">
                <a:solidFill>
                  <a:srgbClr val="00A2B7"/>
                </a:solidFill>
                <a:latin typeface="Calibri" panose="020F0502020204030204" pitchFamily="34" charset="0"/>
                <a:cs typeface="Calibri" panose="020F0502020204030204" pitchFamily="34" charset="0"/>
              </a:rPr>
              <a:t>3. 	To co-produce a roadmap &amp; steps for practical application </a:t>
            </a:r>
            <a:br>
              <a:rPr lang="en-GB" sz="3000" b="1" dirty="0">
                <a:solidFill>
                  <a:srgbClr val="00A2B7"/>
                </a:solidFill>
                <a:latin typeface="Calibri" panose="020F0502020204030204" pitchFamily="34" charset="0"/>
                <a:cs typeface="Calibri" panose="020F0502020204030204" pitchFamily="34" charset="0"/>
              </a:rPr>
            </a:br>
            <a:r>
              <a:rPr lang="en-GB" sz="3000" b="1" dirty="0">
                <a:solidFill>
                  <a:srgbClr val="00A2B7"/>
                </a:solidFill>
                <a:latin typeface="Calibri" panose="020F0502020204030204" pitchFamily="34" charset="0"/>
                <a:cs typeface="Calibri" panose="020F0502020204030204" pitchFamily="34" charset="0"/>
              </a:rPr>
              <a:t>of a healthcare public health approach, to deliver tangible improvements towards a sustainable healthcare system by 2035 </a:t>
            </a:r>
          </a:p>
          <a:p>
            <a:pPr marL="228600" marR="0" lvl="0" indent="-228600" algn="l" defTabSz="914400" rtl="0" eaLnBrk="1" fontAlgn="auto" latinLnBrk="0" hangingPunct="1">
              <a:lnSpc>
                <a:spcPct val="90000"/>
              </a:lnSpc>
              <a:spcBef>
                <a:spcPts val="1000"/>
              </a:spcBef>
              <a:spcAft>
                <a:spcPts val="1000"/>
              </a:spcAft>
              <a:buClrTx/>
              <a:buSzTx/>
              <a:buFont typeface="Arial" panose="020B0604020202020204" pitchFamily="34" charset="0"/>
              <a:buChar char="•"/>
              <a:tabLst/>
              <a:defRPr/>
            </a:pPr>
            <a:endParaRPr kumimoji="0" lang="en-GB" sz="28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indent="0">
              <a:spcAft>
                <a:spcPts val="1000"/>
              </a:spcAft>
              <a:buNone/>
              <a:defRPr/>
            </a:pPr>
            <a:endParaRPr kumimoji="0" lang="en-GB" sz="2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8839913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0E93FD2-3FD2-EFC4-E9CC-40895143188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F672959-18CD-DB92-87CA-27805DEAE8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D9BA9F67-A448-AA3E-ADB9-0C60D185E5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E812AF27-D7CF-0EE2-748E-9C21A6975B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1CBB4625-5EDE-8B9E-26DD-7EED0F3473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BA917946-BDAF-A267-E1AC-BF511EB0B3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82DE779E-47BE-D70C-1C80-7E289C468256}"/>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1A889C59-1A5B-F686-D67B-8F1A1B6A1F84}"/>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7D197CCE-08F1-4E22-1DA6-472E60B46520}"/>
              </a:ext>
            </a:extLst>
          </p:cNvPr>
          <p:cNvSpPr>
            <a:spLocks noGrp="1"/>
          </p:cNvSpPr>
          <p:nvPr>
            <p:ph type="title"/>
          </p:nvPr>
        </p:nvSpPr>
        <p:spPr>
          <a:xfrm>
            <a:off x="565079" y="364876"/>
            <a:ext cx="9894765" cy="968205"/>
          </a:xfrm>
        </p:spPr>
        <p:txBody>
          <a:bodyPr>
            <a:normAutofit/>
          </a:bodyPr>
          <a:lstStyle/>
          <a:p>
            <a:r>
              <a:rPr lang="en-GB" sz="3400" b="1" dirty="0">
                <a:solidFill>
                  <a:srgbClr val="FFFFFF"/>
                </a:solidFill>
                <a:latin typeface="Calibri" panose="020F0502020204030204" pitchFamily="34" charset="0"/>
                <a:cs typeface="Calibri" panose="020F0502020204030204" pitchFamily="34" charset="0"/>
              </a:rPr>
              <a:t>Strategic Recommendations – suggested action areas </a:t>
            </a:r>
          </a:p>
        </p:txBody>
      </p:sp>
      <p:sp>
        <p:nvSpPr>
          <p:cNvPr id="5" name="Content Placeholder 2">
            <a:extLst>
              <a:ext uri="{FF2B5EF4-FFF2-40B4-BE49-F238E27FC236}">
                <a16:creationId xmlns:a16="http://schemas.microsoft.com/office/drawing/2014/main" id="{FFE321A3-E3FE-2B3E-3F37-E0361C0E2F32}"/>
              </a:ext>
            </a:extLst>
          </p:cNvPr>
          <p:cNvSpPr>
            <a:spLocks noGrp="1"/>
          </p:cNvSpPr>
          <p:nvPr>
            <p:ph idx="1"/>
          </p:nvPr>
        </p:nvSpPr>
        <p:spPr>
          <a:xfrm>
            <a:off x="669753" y="1366790"/>
            <a:ext cx="10185816" cy="5006181"/>
          </a:xfrm>
        </p:spPr>
        <p:txBody>
          <a:bodyPr anchor="t" anchorCtr="0">
            <a:noAutofit/>
          </a:bodyPr>
          <a:lstStyle/>
          <a:p>
            <a:pPr marL="0" marR="0" lvl="0" indent="0" algn="l" defTabSz="914400" rtl="0" eaLnBrk="1" fontAlgn="auto" latinLnBrk="0" hangingPunct="1">
              <a:lnSpc>
                <a:spcPct val="90000"/>
              </a:lnSpc>
              <a:spcBef>
                <a:spcPts val="1000"/>
              </a:spcBef>
              <a:spcAft>
                <a:spcPts val="1000"/>
              </a:spcAft>
              <a:buClrTx/>
              <a:buSzTx/>
              <a:buNone/>
              <a:tabLst/>
              <a:defRPr/>
            </a:pPr>
            <a:endParaRPr kumimoji="0" lang="en-GB" sz="2200" b="1"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endParaRPr>
          </a:p>
          <a:p>
            <a:pPr marL="457200" indent="-457200">
              <a:spcAft>
                <a:spcPts val="1000"/>
              </a:spcAft>
              <a:buAutoNum type="arabicPeriod"/>
              <a:defRPr/>
            </a:pPr>
            <a:r>
              <a:rPr lang="en-GB" sz="3000" b="1" dirty="0">
                <a:solidFill>
                  <a:srgbClr val="00A2B7"/>
                </a:solidFill>
                <a:latin typeface="Calibri" panose="020F0502020204030204" pitchFamily="34" charset="0"/>
                <a:cs typeface="Calibri" panose="020F0502020204030204" pitchFamily="34" charset="0"/>
              </a:rPr>
              <a:t>To strengthen understanding and capability in strategic roles and functions:</a:t>
            </a:r>
          </a:p>
          <a:p>
            <a:pPr lvl="1">
              <a:spcAft>
                <a:spcPts val="1000"/>
              </a:spcAft>
              <a:defRPr/>
            </a:pPr>
            <a:r>
              <a:rPr lang="en-GB" dirty="0">
                <a:solidFill>
                  <a:srgbClr val="002060"/>
                </a:solidFill>
                <a:latin typeface="Calibri" panose="020F0502020204030204" pitchFamily="34" charset="0"/>
                <a:cs typeface="Calibri" panose="020F0502020204030204" pitchFamily="34" charset="0"/>
              </a:rPr>
              <a:t>Joined up leadership &amp; advocacy by PHW &amp; Exec. Directors of Public Health in this arena</a:t>
            </a:r>
          </a:p>
          <a:p>
            <a:pPr lvl="1">
              <a:spcAft>
                <a:spcPts val="1000"/>
              </a:spcAft>
              <a:defRPr/>
            </a:pPr>
            <a:r>
              <a:rPr lang="en-GB" dirty="0">
                <a:solidFill>
                  <a:srgbClr val="002060"/>
                </a:solidFill>
                <a:latin typeface="Calibri" panose="020F0502020204030204" pitchFamily="34" charset="0"/>
                <a:cs typeface="Calibri" panose="020F0502020204030204" pitchFamily="34" charset="0"/>
              </a:rPr>
              <a:t>Identifying &amp; working on practical opportunities in Health Boards &amp; in national planning, networks &amp; programmes </a:t>
            </a:r>
          </a:p>
          <a:p>
            <a:pPr lvl="1">
              <a:spcAft>
                <a:spcPts val="1000"/>
              </a:spcAft>
              <a:defRPr/>
            </a:pPr>
            <a:r>
              <a:rPr kumimoji="0" lang="en-GB"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‘Once for </a:t>
            </a:r>
            <a:r>
              <a:rPr kumimoji="0" lang="en-GB" b="0" i="0" u="none" strike="noStrike" kern="1200" cap="none" spc="0" normalizeH="0" baseline="0" noProof="0" dirty="0" err="1">
                <a:ln>
                  <a:noFill/>
                </a:ln>
                <a:solidFill>
                  <a:srgbClr val="002060"/>
                </a:solidFill>
                <a:effectLst/>
                <a:uLnTx/>
                <a:uFillTx/>
                <a:latin typeface="Calibri" panose="020F0502020204030204" pitchFamily="34" charset="0"/>
                <a:cs typeface="Calibri" panose="020F0502020204030204" pitchFamily="34" charset="0"/>
              </a:rPr>
              <a:t>Wales’</a:t>
            </a:r>
            <a:r>
              <a:rPr kumimoji="0" lang="en-GB"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 tools, resources and support, available online, to support partners to take a </a:t>
            </a:r>
            <a:r>
              <a:rPr lang="en-GB" dirty="0">
                <a:solidFill>
                  <a:srgbClr val="002060"/>
                </a:solidFill>
                <a:latin typeface="Calibri" panose="020F0502020204030204" pitchFamily="34" charset="0"/>
                <a:cs typeface="Calibri" panose="020F0502020204030204" pitchFamily="34" charset="0"/>
              </a:rPr>
              <a:t>healthcare public health </a:t>
            </a:r>
            <a:r>
              <a:rPr kumimoji="0" lang="en-GB"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approach in key decisions and service development/transformation</a:t>
            </a:r>
            <a:endParaRPr kumimoji="0" lang="en-GB" b="1"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endParaRPr>
          </a:p>
          <a:p>
            <a:pPr marL="228600" marR="0" lvl="0" indent="-228600" algn="l" defTabSz="914400" rtl="0" eaLnBrk="1" fontAlgn="auto" latinLnBrk="0" hangingPunct="1">
              <a:lnSpc>
                <a:spcPct val="90000"/>
              </a:lnSpc>
              <a:spcBef>
                <a:spcPts val="1000"/>
              </a:spcBef>
              <a:spcAft>
                <a:spcPts val="1000"/>
              </a:spcAft>
              <a:buClrTx/>
              <a:buSzTx/>
              <a:buFont typeface="Arial" panose="020B0604020202020204" pitchFamily="34" charset="0"/>
              <a:buChar char="•"/>
              <a:tabLst/>
              <a:defRPr/>
            </a:pPr>
            <a:endParaRPr kumimoji="0" lang="en-GB" sz="28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indent="0">
              <a:spcAft>
                <a:spcPts val="1000"/>
              </a:spcAft>
              <a:buNone/>
              <a:defRPr/>
            </a:pPr>
            <a:endParaRPr kumimoji="0" lang="en-GB" sz="2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9565829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856211B-86E5-6504-41E7-D56E1ABF4AF2}"/>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09C89E6-8B90-248F-956C-71D0A3E9D9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2B9DA2F-EFF1-258E-57A1-45B5605449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524F85ED-28E2-55CC-E5E7-38011D4813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042C7336-C7BE-A7F2-ABEB-6D92F6060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ED545238-6CB9-D68C-7F57-939948D02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92B3A31B-50A4-F4F4-3D98-BFF778D979F8}"/>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3E0B9902-0B89-EB2E-2CEE-DF234DEBDEFB}"/>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5EFA653F-6022-0223-9C73-D4E1A82A3B6E}"/>
              </a:ext>
            </a:extLst>
          </p:cNvPr>
          <p:cNvSpPr>
            <a:spLocks noGrp="1"/>
          </p:cNvSpPr>
          <p:nvPr>
            <p:ph type="title"/>
          </p:nvPr>
        </p:nvSpPr>
        <p:spPr>
          <a:xfrm>
            <a:off x="565080" y="364876"/>
            <a:ext cx="9839008" cy="968205"/>
          </a:xfrm>
        </p:spPr>
        <p:txBody>
          <a:bodyPr>
            <a:normAutofit/>
          </a:bodyPr>
          <a:lstStyle/>
          <a:p>
            <a:r>
              <a:rPr lang="en-GB" sz="3400" b="1" dirty="0">
                <a:solidFill>
                  <a:srgbClr val="FFFFFF"/>
                </a:solidFill>
                <a:latin typeface="Calibri" panose="020F0502020204030204" pitchFamily="34" charset="0"/>
                <a:cs typeface="Calibri" panose="020F0502020204030204" pitchFamily="34" charset="0"/>
              </a:rPr>
              <a:t>Strategic Recommendations – suggested action areas </a:t>
            </a:r>
            <a:endParaRPr lang="en-GB" sz="3400" dirty="0">
              <a:solidFill>
                <a:srgbClr val="FFFFFF"/>
              </a:solidFill>
              <a:latin typeface="Calibri" panose="020F0502020204030204" pitchFamily="34" charset="0"/>
              <a:cs typeface="Calibri" panose="020F0502020204030204" pitchFamily="34" charset="0"/>
            </a:endParaRPr>
          </a:p>
        </p:txBody>
      </p:sp>
      <p:sp>
        <p:nvSpPr>
          <p:cNvPr id="5" name="Content Placeholder 2">
            <a:extLst>
              <a:ext uri="{FF2B5EF4-FFF2-40B4-BE49-F238E27FC236}">
                <a16:creationId xmlns:a16="http://schemas.microsoft.com/office/drawing/2014/main" id="{4CA33022-1700-0F3D-ADF6-C0037FFC3995}"/>
              </a:ext>
            </a:extLst>
          </p:cNvPr>
          <p:cNvSpPr>
            <a:spLocks noGrp="1"/>
          </p:cNvSpPr>
          <p:nvPr>
            <p:ph idx="1"/>
          </p:nvPr>
        </p:nvSpPr>
        <p:spPr>
          <a:xfrm>
            <a:off x="669752" y="1333081"/>
            <a:ext cx="11062898" cy="5006181"/>
          </a:xfrm>
        </p:spPr>
        <p:txBody>
          <a:bodyPr anchor="t" anchorCtr="0">
            <a:noAutofit/>
          </a:bodyPr>
          <a:lstStyle/>
          <a:p>
            <a:pPr marL="0" marR="0" lvl="0" indent="0" algn="l" defTabSz="914400" rtl="0" eaLnBrk="1" fontAlgn="auto" latinLnBrk="0" hangingPunct="1">
              <a:lnSpc>
                <a:spcPct val="90000"/>
              </a:lnSpc>
              <a:spcBef>
                <a:spcPts val="1000"/>
              </a:spcBef>
              <a:spcAft>
                <a:spcPts val="1000"/>
              </a:spcAft>
              <a:buClrTx/>
              <a:buSzTx/>
              <a:buNone/>
              <a:tabLst/>
              <a:defRPr/>
            </a:pPr>
            <a:endParaRPr kumimoji="0" lang="en-GB" sz="2200" b="1"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endParaRPr>
          </a:p>
          <a:p>
            <a:pPr marL="446088" marR="0" lvl="0" indent="-446088" algn="l" defTabSz="914400" rtl="0" eaLnBrk="1" fontAlgn="auto" latinLnBrk="0" hangingPunct="1">
              <a:lnSpc>
                <a:spcPct val="90000"/>
              </a:lnSpc>
              <a:spcBef>
                <a:spcPts val="1000"/>
              </a:spcBef>
              <a:spcAft>
                <a:spcPts val="1000"/>
              </a:spcAft>
              <a:buClrTx/>
              <a:buSzTx/>
              <a:buFont typeface="Arial" panose="020B0604020202020204" pitchFamily="34" charset="0"/>
              <a:buNone/>
              <a:defRPr/>
            </a:pPr>
            <a:r>
              <a:rPr kumimoji="0" lang="en-GB" sz="3000" b="1"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2.</a:t>
            </a:r>
            <a:r>
              <a:rPr kumimoji="0" lang="en-GB" sz="3000" b="0"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  </a:t>
            </a:r>
            <a:r>
              <a:rPr kumimoji="0" lang="en-GB" sz="3000" b="1"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To strengthen capacity and capability in the specialist public     health workforce:</a:t>
            </a:r>
          </a:p>
          <a:p>
            <a:pPr marL="685800" marR="0" lvl="1" indent="-228600" algn="l" defTabSz="914400" rtl="0" eaLnBrk="1" fontAlgn="auto" latinLnBrk="0" hangingPunct="1">
              <a:lnSpc>
                <a:spcPct val="90000"/>
              </a:lnSpc>
              <a:spcBef>
                <a:spcPts val="500"/>
              </a:spcBef>
              <a:spcAft>
                <a:spcPts val="100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Establish a modus operandi between PHW &amp; Exec. Directors of Public Health including specified roles and responsibilities</a:t>
            </a:r>
          </a:p>
          <a:p>
            <a:pPr marL="685800" marR="0" lvl="1" indent="-228600" algn="l" defTabSz="914400" rtl="0" eaLnBrk="1" fontAlgn="auto" latinLnBrk="0" hangingPunct="1">
              <a:lnSpc>
                <a:spcPct val="90000"/>
              </a:lnSpc>
              <a:spcBef>
                <a:spcPts val="500"/>
              </a:spcBef>
              <a:spcAft>
                <a:spcPts val="100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Identify resource opportunities at a local &amp; national level to provide practical support &amp; action (e.g. for needs assessment; resource allocation-prioritisation; service reviews &amp; transformation; equity work)</a:t>
            </a:r>
          </a:p>
          <a:p>
            <a:pPr marL="685800" marR="0" lvl="1" indent="-228600" algn="l" defTabSz="914400" rtl="0" eaLnBrk="1" fontAlgn="auto" latinLnBrk="0" hangingPunct="1">
              <a:lnSpc>
                <a:spcPct val="90000"/>
              </a:lnSpc>
              <a:spcBef>
                <a:spcPts val="500"/>
              </a:spcBef>
              <a:spcAft>
                <a:spcPts val="100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Work with partners (academia and HEIW) to develop training and skills development opportunities for Public Health specialists and key wider NHS arenas</a:t>
            </a:r>
          </a:p>
          <a:p>
            <a:pPr marL="685800" marR="0" lvl="1" indent="-228600" algn="l" defTabSz="914400" rtl="0" eaLnBrk="1" fontAlgn="auto" latinLnBrk="0" hangingPunct="1">
              <a:lnSpc>
                <a:spcPct val="90000"/>
              </a:lnSpc>
              <a:spcBef>
                <a:spcPts val="500"/>
              </a:spcBef>
              <a:spcAft>
                <a:spcPts val="100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Establish and lead a community of practice in a healthcare public health approach, including opportunities for practical experience across the NHS system in Wales</a:t>
            </a:r>
          </a:p>
        </p:txBody>
      </p:sp>
    </p:spTree>
    <p:extLst>
      <p:ext uri="{BB962C8B-B14F-4D97-AF65-F5344CB8AC3E}">
        <p14:creationId xmlns:p14="http://schemas.microsoft.com/office/powerpoint/2010/main" val="8233491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079619D-A818-F6C0-DF44-E7CD6ED903D5}"/>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9A96628-3117-C8B3-BAAE-BCCD9AD425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5BD63EE-4287-AF16-150D-162099D9E5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4B2D647E-A57C-F653-903F-075695FC2F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9F1B1915-9AC8-3BF6-4DD6-2CD1F90F96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7752C02E-F0E9-5CFF-060C-52D9CDD86E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63106DD5-B926-F7F0-4833-DA990584F79E}"/>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0879FDD0-F5AA-34F8-82B2-013637B9ECE0}"/>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57312F30-9103-8D30-6FA9-50A36E64517B}"/>
              </a:ext>
            </a:extLst>
          </p:cNvPr>
          <p:cNvSpPr>
            <a:spLocks noGrp="1"/>
          </p:cNvSpPr>
          <p:nvPr>
            <p:ph type="title"/>
          </p:nvPr>
        </p:nvSpPr>
        <p:spPr>
          <a:xfrm>
            <a:off x="565080" y="364876"/>
            <a:ext cx="9816706" cy="968205"/>
          </a:xfrm>
        </p:spPr>
        <p:txBody>
          <a:bodyPr>
            <a:normAutofit/>
          </a:bodyPr>
          <a:lstStyle/>
          <a:p>
            <a:r>
              <a:rPr lang="en-GB" sz="3400" b="1" dirty="0">
                <a:solidFill>
                  <a:srgbClr val="FFFFFF"/>
                </a:solidFill>
                <a:latin typeface="Calibri" panose="020F0502020204030204" pitchFamily="34" charset="0"/>
                <a:cs typeface="Calibri" panose="020F0502020204030204" pitchFamily="34" charset="0"/>
              </a:rPr>
              <a:t>Strategic Recommendations – suggested action areas </a:t>
            </a:r>
            <a:endParaRPr lang="en-GB" sz="3400" dirty="0">
              <a:solidFill>
                <a:srgbClr val="FFFFFF"/>
              </a:solidFill>
              <a:latin typeface="Calibri" panose="020F0502020204030204" pitchFamily="34" charset="0"/>
              <a:cs typeface="Calibri" panose="020F0502020204030204" pitchFamily="34" charset="0"/>
            </a:endParaRPr>
          </a:p>
        </p:txBody>
      </p:sp>
      <p:sp>
        <p:nvSpPr>
          <p:cNvPr id="5" name="Content Placeholder 2">
            <a:extLst>
              <a:ext uri="{FF2B5EF4-FFF2-40B4-BE49-F238E27FC236}">
                <a16:creationId xmlns:a16="http://schemas.microsoft.com/office/drawing/2014/main" id="{AE878572-9A0B-A952-1885-39975DC37D36}"/>
              </a:ext>
            </a:extLst>
          </p:cNvPr>
          <p:cNvSpPr>
            <a:spLocks noGrp="1"/>
          </p:cNvSpPr>
          <p:nvPr>
            <p:ph idx="1"/>
          </p:nvPr>
        </p:nvSpPr>
        <p:spPr>
          <a:xfrm>
            <a:off x="669752" y="1472464"/>
            <a:ext cx="10220986" cy="5006181"/>
          </a:xfrm>
        </p:spPr>
        <p:txBody>
          <a:bodyPr anchor="t" anchorCtr="0">
            <a:noAutofit/>
          </a:bodyPr>
          <a:lstStyle/>
          <a:p>
            <a:pPr marL="0" marR="0" lvl="0" indent="0" algn="l" defTabSz="914400" rtl="0" eaLnBrk="1" fontAlgn="auto" latinLnBrk="0" hangingPunct="1">
              <a:lnSpc>
                <a:spcPct val="90000"/>
              </a:lnSpc>
              <a:spcBef>
                <a:spcPts val="1000"/>
              </a:spcBef>
              <a:spcAft>
                <a:spcPts val="1000"/>
              </a:spcAft>
              <a:buClrTx/>
              <a:buSzTx/>
              <a:buNone/>
              <a:tabLst/>
              <a:defRPr/>
            </a:pPr>
            <a:endParaRPr kumimoji="0" lang="en-GB" sz="2400" b="1"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1000"/>
              </a:spcAft>
              <a:buClrTx/>
              <a:buSzTx/>
              <a:buFont typeface="Arial" panose="020B0604020202020204" pitchFamily="34" charset="0"/>
              <a:buNone/>
              <a:tabLst/>
              <a:defRPr/>
            </a:pPr>
            <a:r>
              <a:rPr kumimoji="0" lang="en-GB" sz="3000" b="1"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3. To co-produce a roadmap &amp; steps for practical application:</a:t>
            </a:r>
          </a:p>
          <a:p>
            <a:pPr lvl="1">
              <a:spcAft>
                <a:spcPts val="1000"/>
              </a:spcAft>
              <a:defRPr/>
            </a:pPr>
            <a:r>
              <a:rPr kumimoji="0" lang="en-GB"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Identify high value interventions that support a focus of resources (financial, workforce) on prevention and early intervention and reducing health inequalities</a:t>
            </a:r>
          </a:p>
          <a:p>
            <a:pPr lvl="1">
              <a:spcAft>
                <a:spcPts val="1000"/>
              </a:spcAft>
              <a:defRPr/>
            </a:pPr>
            <a:r>
              <a:rPr kumimoji="0" lang="en-GB"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Strengthen governance and accountability for a </a:t>
            </a:r>
            <a:r>
              <a:rPr lang="en-GB" dirty="0">
                <a:solidFill>
                  <a:srgbClr val="002060"/>
                </a:solidFill>
                <a:latin typeface="Calibri" panose="020F0502020204030204" pitchFamily="34" charset="0"/>
                <a:cs typeface="Calibri" panose="020F0502020204030204" pitchFamily="34" charset="0"/>
              </a:rPr>
              <a:t>healthcare public health </a:t>
            </a:r>
            <a:r>
              <a:rPr kumimoji="0" lang="en-GB"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approach, including within the NHS planning framework, performance measures and application of relevant legislation e.g. the Duty of Quality; Socioeconomic Duty</a:t>
            </a:r>
          </a:p>
        </p:txBody>
      </p:sp>
    </p:spTree>
    <p:extLst>
      <p:ext uri="{BB962C8B-B14F-4D97-AF65-F5344CB8AC3E}">
        <p14:creationId xmlns:p14="http://schemas.microsoft.com/office/powerpoint/2010/main" val="1808119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8257978-50B4-4CC6-9CE2-938E63EE5292}"/>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4CC564-6111-2372-446B-81AD3EC9E3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E8CC86F0-C8A8-8029-6F03-F31EF9F7B2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8056F62B-FEF0-185E-DC48-1AC5B31A0C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EE88B9A-BC24-9D28-943A-CC13772FE6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2D1FBAD8-AAE8-C5BE-4BC2-A686A03073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51928133-CE8A-ED70-AD86-2F11F92F8EC8}"/>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70B599C3-C1C1-A6E0-C8F9-A3436B77262B}"/>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66F77CAF-7EE3-B031-7522-4B4F705F5A9E}"/>
              </a:ext>
            </a:extLst>
          </p:cNvPr>
          <p:cNvSpPr>
            <a:spLocks noGrp="1"/>
          </p:cNvSpPr>
          <p:nvPr>
            <p:ph type="title"/>
          </p:nvPr>
        </p:nvSpPr>
        <p:spPr>
          <a:xfrm>
            <a:off x="565079" y="411522"/>
            <a:ext cx="9618351" cy="968205"/>
          </a:xfrm>
        </p:spPr>
        <p:txBody>
          <a:bodyPr anchor="t" anchorCtr="0">
            <a:noAutofit/>
          </a:bodyPr>
          <a:lstStyle/>
          <a:p>
            <a:r>
              <a:rPr lang="en-GB" sz="3600" b="1" dirty="0">
                <a:solidFill>
                  <a:srgbClr val="FFFFFF"/>
                </a:solidFill>
                <a:latin typeface="Calibri" panose="020F0502020204030204" pitchFamily="34" charset="0"/>
                <a:cs typeface="Calibri" panose="020F0502020204030204" pitchFamily="34" charset="0"/>
              </a:rPr>
              <a:t>Definitions: Healthcare Public Health – applying public health to healthcare</a:t>
            </a:r>
          </a:p>
        </p:txBody>
      </p:sp>
      <p:sp>
        <p:nvSpPr>
          <p:cNvPr id="5" name="Subtitle 2">
            <a:extLst>
              <a:ext uri="{FF2B5EF4-FFF2-40B4-BE49-F238E27FC236}">
                <a16:creationId xmlns:a16="http://schemas.microsoft.com/office/drawing/2014/main" id="{081E483E-B351-77F6-1417-500F3F1AB973}"/>
              </a:ext>
            </a:extLst>
          </p:cNvPr>
          <p:cNvSpPr txBox="1">
            <a:spLocks/>
          </p:cNvSpPr>
          <p:nvPr/>
        </p:nvSpPr>
        <p:spPr>
          <a:xfrm>
            <a:off x="2910269" y="1913026"/>
            <a:ext cx="8865343" cy="1428051"/>
          </a:xfrm>
          <a:prstGeom prst="rect">
            <a:avLst/>
          </a:prstGeom>
          <a:solidFill>
            <a:srgbClr val="EC5F21">
              <a:alpha val="13000"/>
            </a:srgbClr>
          </a:solidFill>
          <a:ln w="28575">
            <a:noFill/>
          </a:ln>
        </p:spPr>
        <p:txBody>
          <a:bodyPr vert="horz" lIns="180000" tIns="180000" rIns="180000" bIns="1800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7000"/>
              </a:lnSpc>
              <a:spcAft>
                <a:spcPts val="800"/>
              </a:spcAft>
            </a:pPr>
            <a:r>
              <a:rPr lang="en-GB" sz="1600" b="1" kern="100" dirty="0">
                <a:solidFill>
                  <a:srgbClr val="EC5F21"/>
                </a:solidFill>
                <a:effectLst/>
                <a:latin typeface="Calibri" panose="020F0502020204030204" pitchFamily="34" charset="0"/>
                <a:ea typeface="Calibri" panose="020F0502020204030204" pitchFamily="34" charset="0"/>
                <a:cs typeface="Calibri" panose="020F0502020204030204" pitchFamily="34" charset="0"/>
              </a:rPr>
              <a:t>Improves the health of an entire population.  </a:t>
            </a:r>
            <a:r>
              <a:rPr lang="en-GB" sz="1600" kern="100" dirty="0">
                <a:solidFill>
                  <a:srgbClr val="EC5F21"/>
                </a:solidFill>
                <a:effectLst/>
                <a:latin typeface="Calibri" panose="020F0502020204030204" pitchFamily="34" charset="0"/>
                <a:ea typeface="Calibri" panose="020F0502020204030204" pitchFamily="34" charset="0"/>
                <a:cs typeface="Calibri" panose="020F0502020204030204" pitchFamily="34" charset="0"/>
              </a:rPr>
              <a:t>It is about improving the physical and mental health outcomes and wellbeing of people, whilst reducing health inequalities within and across the population. It includes action to reduce the occurrence of ill-health, including addressing wider determinants of health, delivering social justice and working with communities.</a:t>
            </a:r>
          </a:p>
        </p:txBody>
      </p:sp>
      <p:sp>
        <p:nvSpPr>
          <p:cNvPr id="6" name="Subtitle 2">
            <a:extLst>
              <a:ext uri="{FF2B5EF4-FFF2-40B4-BE49-F238E27FC236}">
                <a16:creationId xmlns:a16="http://schemas.microsoft.com/office/drawing/2014/main" id="{54DC1FC2-FA9B-A031-003D-6E73F739A9B9}"/>
              </a:ext>
            </a:extLst>
          </p:cNvPr>
          <p:cNvSpPr txBox="1">
            <a:spLocks/>
          </p:cNvSpPr>
          <p:nvPr/>
        </p:nvSpPr>
        <p:spPr>
          <a:xfrm>
            <a:off x="2910270" y="3464169"/>
            <a:ext cx="8865344" cy="2784232"/>
          </a:xfrm>
          <a:prstGeom prst="rect">
            <a:avLst/>
          </a:prstGeom>
          <a:solidFill>
            <a:srgbClr val="00A2B7">
              <a:alpha val="23111"/>
            </a:srgbClr>
          </a:solidFill>
          <a:ln w="28575">
            <a:noFill/>
          </a:ln>
        </p:spPr>
        <p:txBody>
          <a:bodyPr vert="horz" lIns="180000" tIns="180000" rIns="180000" bIns="1800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Aft>
                <a:spcPts val="800"/>
              </a:spcAft>
            </a:pPr>
            <a:r>
              <a:rPr lang="en-GB" sz="1600" b="1" kern="100" dirty="0">
                <a:solidFill>
                  <a:srgbClr val="00A2B7"/>
                </a:solidFill>
                <a:latin typeface="Calibri" panose="020F0502020204030204" pitchFamily="34" charset="0"/>
                <a:ea typeface="Calibri" panose="020F0502020204030204" pitchFamily="34" charset="0"/>
                <a:cs typeface="Calibri" panose="020F0502020204030204" pitchFamily="34" charset="0"/>
              </a:rPr>
              <a:t>C</a:t>
            </a:r>
            <a:r>
              <a:rPr lang="en-GB" sz="1600" b="1" kern="100" dirty="0">
                <a:solidFill>
                  <a:srgbClr val="00A2B7"/>
                </a:solidFill>
                <a:effectLst/>
                <a:latin typeface="Calibri" panose="020F0502020204030204" pitchFamily="34" charset="0"/>
                <a:ea typeface="Calibri" panose="020F0502020204030204" pitchFamily="34" charset="0"/>
                <a:cs typeface="Calibri" panose="020F0502020204030204" pitchFamily="34" charset="0"/>
              </a:rPr>
              <a:t>oncerned with maximising the population benefits of healthcare while meeting the needs of individuals and groups, by:</a:t>
            </a:r>
          </a:p>
          <a:p>
            <a:pPr algn="l">
              <a:lnSpc>
                <a:spcPct val="100000"/>
              </a:lnSpc>
              <a:spcBef>
                <a:spcPts val="600"/>
              </a:spcBef>
              <a:spcAft>
                <a:spcPts val="600"/>
              </a:spcAft>
            </a:pPr>
            <a:r>
              <a:rPr lang="en-GB" sz="1600" kern="100" dirty="0">
                <a:solidFill>
                  <a:srgbClr val="00A2B7"/>
                </a:solidFill>
                <a:latin typeface="Calibri" panose="020F0502020204030204" pitchFamily="34" charset="0"/>
                <a:ea typeface="Calibri" panose="020F0502020204030204" pitchFamily="34" charset="0"/>
                <a:cs typeface="Calibri" panose="020F0502020204030204" pitchFamily="34" charset="0"/>
              </a:rPr>
              <a:t>-  P</a:t>
            </a:r>
            <a:r>
              <a:rPr lang="en-GB" sz="1600" kern="100" dirty="0">
                <a:solidFill>
                  <a:srgbClr val="00A2B7"/>
                </a:solidFill>
                <a:effectLst/>
                <a:latin typeface="Calibri" panose="020F0502020204030204" pitchFamily="34" charset="0"/>
                <a:ea typeface="Calibri" panose="020F0502020204030204" pitchFamily="34" charset="0"/>
                <a:cs typeface="Calibri" panose="020F0502020204030204" pitchFamily="34" charset="0"/>
              </a:rPr>
              <a:t>rioritising available resources for best health and social outcome gain</a:t>
            </a:r>
          </a:p>
          <a:p>
            <a:pPr algn="l">
              <a:lnSpc>
                <a:spcPct val="100000"/>
              </a:lnSpc>
              <a:spcBef>
                <a:spcPts val="600"/>
              </a:spcBef>
              <a:spcAft>
                <a:spcPts val="600"/>
              </a:spcAft>
            </a:pPr>
            <a:r>
              <a:rPr lang="en-GB" sz="1600" kern="100" dirty="0">
                <a:solidFill>
                  <a:srgbClr val="00A2B7"/>
                </a:solidFill>
                <a:effectLst/>
                <a:latin typeface="Calibri" panose="020F0502020204030204" pitchFamily="34" charset="0"/>
                <a:ea typeface="Calibri" panose="020F0502020204030204" pitchFamily="34" charset="0"/>
                <a:cs typeface="Calibri" panose="020F0502020204030204" pitchFamily="34" charset="0"/>
              </a:rPr>
              <a:t>-  Preventing diseases and deterioration and </a:t>
            </a:r>
            <a:endParaRPr lang="en-GB" sz="1600" kern="100" dirty="0">
              <a:solidFill>
                <a:srgbClr val="00A2B7"/>
              </a:solidFill>
              <a:latin typeface="Calibri" panose="020F0502020204030204" pitchFamily="34" charset="0"/>
              <a:ea typeface="Calibri" panose="020F0502020204030204" pitchFamily="34" charset="0"/>
              <a:cs typeface="Calibri" panose="020F0502020204030204" pitchFamily="34" charset="0"/>
            </a:endParaRPr>
          </a:p>
          <a:p>
            <a:pPr algn="l">
              <a:lnSpc>
                <a:spcPct val="100000"/>
              </a:lnSpc>
              <a:spcBef>
                <a:spcPts val="600"/>
              </a:spcBef>
              <a:spcAft>
                <a:spcPts val="600"/>
              </a:spcAft>
            </a:pPr>
            <a:r>
              <a:rPr lang="en-GB" sz="1600" kern="100" dirty="0">
                <a:solidFill>
                  <a:srgbClr val="00A2B7"/>
                </a:solidFill>
                <a:effectLst/>
                <a:latin typeface="Calibri" panose="020F0502020204030204" pitchFamily="34" charset="0"/>
                <a:ea typeface="Calibri" panose="020F0502020204030204" pitchFamily="34" charset="0"/>
                <a:cs typeface="Calibri" panose="020F0502020204030204" pitchFamily="34" charset="0"/>
              </a:rPr>
              <a:t>-  Improving health outcomes through design, access, utilisation and evaluation of effective </a:t>
            </a:r>
            <a:br>
              <a:rPr lang="en-GB" sz="1600" kern="100" dirty="0">
                <a:solidFill>
                  <a:srgbClr val="00A2B7"/>
                </a:solidFill>
                <a:effectLst/>
                <a:latin typeface="Calibri" panose="020F0502020204030204" pitchFamily="34" charset="0"/>
                <a:ea typeface="Calibri" panose="020F0502020204030204" pitchFamily="34" charset="0"/>
                <a:cs typeface="Calibri" panose="020F0502020204030204" pitchFamily="34" charset="0"/>
              </a:rPr>
            </a:br>
            <a:r>
              <a:rPr lang="en-GB" sz="1600" kern="100" dirty="0">
                <a:solidFill>
                  <a:srgbClr val="00A2B7"/>
                </a:solidFill>
                <a:effectLst/>
                <a:latin typeface="Calibri" panose="020F0502020204030204" pitchFamily="34" charset="0"/>
                <a:ea typeface="Calibri" panose="020F0502020204030204" pitchFamily="34" charset="0"/>
                <a:cs typeface="Calibri" panose="020F0502020204030204" pitchFamily="34" charset="0"/>
              </a:rPr>
              <a:t>   and efficient health interventions and pathways of care</a:t>
            </a:r>
          </a:p>
          <a:p>
            <a:pPr algn="l">
              <a:lnSpc>
                <a:spcPct val="100000"/>
              </a:lnSpc>
              <a:spcBef>
                <a:spcPts val="600"/>
              </a:spcBef>
              <a:spcAft>
                <a:spcPts val="600"/>
              </a:spcAft>
            </a:pPr>
            <a:r>
              <a:rPr lang="en-GB" sz="1600" kern="100" dirty="0">
                <a:solidFill>
                  <a:srgbClr val="00A2B7"/>
                </a:solidFill>
                <a:latin typeface="Calibri" panose="020F0502020204030204" pitchFamily="34" charset="0"/>
                <a:ea typeface="Calibri" panose="020F0502020204030204" pitchFamily="34" charset="0"/>
                <a:cs typeface="Calibri" panose="020F0502020204030204" pitchFamily="34" charset="0"/>
              </a:rPr>
              <a:t>-  Applying public health skills, techniques and expertise appropriately across the system to achieve this</a:t>
            </a:r>
            <a:endParaRPr lang="en-GB" sz="1600" kern="100" dirty="0">
              <a:solidFill>
                <a:srgbClr val="00A2B7"/>
              </a:solidFill>
              <a:effectLst/>
              <a:latin typeface="Calibri" panose="020F0502020204030204" pitchFamily="34" charset="0"/>
              <a:ea typeface="Calibri" panose="020F0502020204030204" pitchFamily="34" charset="0"/>
              <a:cs typeface="Calibri" panose="020F0502020204030204" pitchFamily="34" charset="0"/>
            </a:endParaRPr>
          </a:p>
          <a:p>
            <a:pPr algn="l">
              <a:lnSpc>
                <a:spcPct val="107000"/>
              </a:lnSpc>
              <a:spcBef>
                <a:spcPts val="600"/>
              </a:spcBef>
              <a:spcAft>
                <a:spcPts val="600"/>
              </a:spcAft>
            </a:pPr>
            <a:endParaRPr lang="en-GB" sz="1600" b="1" kern="100" dirty="0">
              <a:solidFill>
                <a:srgbClr val="00A2B7"/>
              </a:solidFill>
              <a:effectLst/>
              <a:latin typeface="Calibri" panose="020F0502020204030204" pitchFamily="34" charset="0"/>
              <a:ea typeface="Calibri" panose="020F0502020204030204" pitchFamily="34" charset="0"/>
              <a:cs typeface="Calibri" panose="020F0502020204030204" pitchFamily="34" charset="0"/>
            </a:endParaRPr>
          </a:p>
          <a:p>
            <a:pPr algn="l">
              <a:lnSpc>
                <a:spcPct val="107000"/>
              </a:lnSpc>
              <a:spcBef>
                <a:spcPts val="600"/>
              </a:spcBef>
              <a:spcAft>
                <a:spcPts val="600"/>
              </a:spcAft>
            </a:pPr>
            <a:endParaRPr lang="en-GB" sz="1600" b="1" kern="100" dirty="0">
              <a:solidFill>
                <a:srgbClr val="00A2B7"/>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74034FB2-A854-3775-654B-AEBCDA971993}"/>
              </a:ext>
            </a:extLst>
          </p:cNvPr>
          <p:cNvSpPr/>
          <p:nvPr/>
        </p:nvSpPr>
        <p:spPr>
          <a:xfrm>
            <a:off x="623693" y="3464169"/>
            <a:ext cx="2170771" cy="2784232"/>
          </a:xfrm>
          <a:prstGeom prst="rect">
            <a:avLst/>
          </a:prstGeom>
          <a:solidFill>
            <a:srgbClr val="00A2B7"/>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3000" b="1" dirty="0">
                <a:solidFill>
                  <a:schemeClr val="bg1"/>
                </a:solidFill>
                <a:latin typeface="Calibri" panose="020F0502020204030204" pitchFamily="34" charset="0"/>
                <a:cs typeface="Calibri" panose="020F0502020204030204" pitchFamily="34" charset="0"/>
              </a:rPr>
              <a:t>Healthcare Public Health</a:t>
            </a:r>
          </a:p>
        </p:txBody>
      </p:sp>
      <p:sp>
        <p:nvSpPr>
          <p:cNvPr id="9" name="Rectangle 8">
            <a:extLst>
              <a:ext uri="{FF2B5EF4-FFF2-40B4-BE49-F238E27FC236}">
                <a16:creationId xmlns:a16="http://schemas.microsoft.com/office/drawing/2014/main" id="{8E1A235B-CC02-CA1C-F502-43CD55CC457A}"/>
              </a:ext>
            </a:extLst>
          </p:cNvPr>
          <p:cNvSpPr/>
          <p:nvPr/>
        </p:nvSpPr>
        <p:spPr>
          <a:xfrm>
            <a:off x="623694" y="1913028"/>
            <a:ext cx="2170771" cy="1428052"/>
          </a:xfrm>
          <a:prstGeom prst="rect">
            <a:avLst/>
          </a:prstGeom>
          <a:solidFill>
            <a:srgbClr val="EC5F21"/>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3000" b="1" dirty="0">
                <a:solidFill>
                  <a:schemeClr val="bg1"/>
                </a:solidFill>
                <a:latin typeface="Calibri" panose="020F0502020204030204" pitchFamily="34" charset="0"/>
                <a:cs typeface="Calibri" panose="020F0502020204030204" pitchFamily="34" charset="0"/>
              </a:rPr>
              <a:t>Population Health</a:t>
            </a:r>
          </a:p>
        </p:txBody>
      </p:sp>
    </p:spTree>
    <p:extLst>
      <p:ext uri="{BB962C8B-B14F-4D97-AF65-F5344CB8AC3E}">
        <p14:creationId xmlns:p14="http://schemas.microsoft.com/office/powerpoint/2010/main" val="1833080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2F26669-B09D-B11D-D0A5-8A40100FEC6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77A8D3A-7B6C-4CF3-606B-19B29083D7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1AA94CF7-5084-C09D-9707-032D14C6A6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DD7850F5-DCA3-20A1-DFC1-4DE3126C4F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A8B8B55-D9E1-5AAD-A75B-C2234CAE89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4B24125E-DEDA-CF0E-2DA6-00D349DD19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124210D7-FE7D-8DC5-6418-7D2D48092748}"/>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96B99144-0479-2DC6-F26D-BAEC43C0BEA8}"/>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0CA5A241-F825-F0A1-6146-4CA808EBD4FF}"/>
              </a:ext>
            </a:extLst>
          </p:cNvPr>
          <p:cNvSpPr>
            <a:spLocks noGrp="1"/>
          </p:cNvSpPr>
          <p:nvPr>
            <p:ph type="title"/>
          </p:nvPr>
        </p:nvSpPr>
        <p:spPr>
          <a:xfrm>
            <a:off x="459345" y="379468"/>
            <a:ext cx="9724085" cy="968205"/>
          </a:xfrm>
        </p:spPr>
        <p:txBody>
          <a:bodyPr anchor="t" anchorCtr="0">
            <a:noAutofit/>
          </a:bodyPr>
          <a:lstStyle/>
          <a:p>
            <a:r>
              <a:rPr lang="en-GB" sz="3600" b="1" dirty="0">
                <a:solidFill>
                  <a:srgbClr val="FFFFFF"/>
                </a:solidFill>
                <a:latin typeface="Calibri" panose="020F0502020204030204" pitchFamily="34" charset="0"/>
                <a:cs typeface="Calibri" panose="020F0502020204030204" pitchFamily="34" charset="0"/>
              </a:rPr>
              <a:t>The impact of a healthcare public health approach on blood pressure </a:t>
            </a:r>
            <a:endParaRPr lang="en-GB" sz="3600" dirty="0">
              <a:solidFill>
                <a:srgbClr val="FFFFFF"/>
              </a:solidFill>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DC772C05-4578-89FA-E324-919EBFE928C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19140" y="2034623"/>
            <a:ext cx="11217165" cy="4946488"/>
          </a:xfrm>
          <a:prstGeom prst="rect">
            <a:avLst/>
          </a:prstGeom>
        </p:spPr>
      </p:pic>
      <p:sp>
        <p:nvSpPr>
          <p:cNvPr id="5" name="Content Placeholder 2">
            <a:extLst>
              <a:ext uri="{FF2B5EF4-FFF2-40B4-BE49-F238E27FC236}">
                <a16:creationId xmlns:a16="http://schemas.microsoft.com/office/drawing/2014/main" id="{DE0FB3BB-C47D-F1F5-B972-824127D151B6}"/>
              </a:ext>
            </a:extLst>
          </p:cNvPr>
          <p:cNvSpPr>
            <a:spLocks noGrp="1"/>
          </p:cNvSpPr>
          <p:nvPr>
            <p:ph idx="1"/>
          </p:nvPr>
        </p:nvSpPr>
        <p:spPr>
          <a:xfrm>
            <a:off x="553499" y="1916496"/>
            <a:ext cx="4018501" cy="4787882"/>
          </a:xfrm>
        </p:spPr>
        <p:txBody>
          <a:bodyPr anchor="t" anchorCtr="0">
            <a:normAutofit/>
          </a:bodyPr>
          <a:lstStyle/>
          <a:p>
            <a:pPr marL="0" marR="0" lvl="0" indent="0" algn="l" defTabSz="914400" rtl="0" eaLnBrk="1" fontAlgn="auto" latinLnBrk="0" hangingPunct="1">
              <a:lnSpc>
                <a:spcPct val="90000"/>
              </a:lnSpc>
              <a:spcBef>
                <a:spcPts val="0"/>
              </a:spcBef>
              <a:spcAft>
                <a:spcPts val="1000"/>
              </a:spcAft>
              <a:buClrTx/>
              <a:buSzTx/>
              <a:buNone/>
              <a:tabLst/>
              <a:defRPr/>
            </a:pPr>
            <a:r>
              <a:rPr kumimoji="0" lang="en-GB" sz="2200"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Based on estimated % pf people with diagnosed hypertension treated to target</a:t>
            </a:r>
            <a:endParaRPr kumimoji="0" lang="en-GB" sz="2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pic>
        <p:nvPicPr>
          <p:cNvPr id="9" name="Picture 8" descr="A logo of a heart&#10;&#10;AI-generated content may be incorrect.">
            <a:extLst>
              <a:ext uri="{FF2B5EF4-FFF2-40B4-BE49-F238E27FC236}">
                <a16:creationId xmlns:a16="http://schemas.microsoft.com/office/drawing/2014/main" id="{06C51E86-2240-A803-B52B-7C48460DB3E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89842" y="5275117"/>
            <a:ext cx="1485900" cy="1193800"/>
          </a:xfrm>
          <a:prstGeom prst="rect">
            <a:avLst/>
          </a:prstGeom>
        </p:spPr>
      </p:pic>
    </p:spTree>
    <p:extLst>
      <p:ext uri="{BB962C8B-B14F-4D97-AF65-F5344CB8AC3E}">
        <p14:creationId xmlns:p14="http://schemas.microsoft.com/office/powerpoint/2010/main" val="1970509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D0655D8-4D0A-5FDE-E0D9-AA9EB396648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4878924-FD8D-6EEB-96FC-D449521D35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21943D40-8B55-CF26-3BD7-5B19091EB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574D3C36-5561-31C8-DAD8-3E454CEE16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66ED5260-1CE7-3D38-63EC-F9551EA548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FFB79F91-B1D8-AD4E-E862-88F9405FB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35E523AA-C7D7-ACC3-6ECC-20CCDFD5657A}"/>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47B581BB-D440-DED9-852C-7B15CAB9A741}"/>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05E6028D-AAF6-7CD6-B0DC-B48E8C7F6D95}"/>
              </a:ext>
            </a:extLst>
          </p:cNvPr>
          <p:cNvSpPr>
            <a:spLocks noGrp="1"/>
          </p:cNvSpPr>
          <p:nvPr>
            <p:ph type="title"/>
          </p:nvPr>
        </p:nvSpPr>
        <p:spPr>
          <a:xfrm>
            <a:off x="565079" y="622536"/>
            <a:ext cx="10941977" cy="968205"/>
          </a:xfrm>
        </p:spPr>
        <p:txBody>
          <a:bodyPr anchor="t" anchorCtr="0">
            <a:noAutofit/>
          </a:bodyPr>
          <a:lstStyle/>
          <a:p>
            <a:r>
              <a:rPr lang="en-GB" sz="3600" b="1" dirty="0">
                <a:solidFill>
                  <a:srgbClr val="FFFFFF"/>
                </a:solidFill>
                <a:latin typeface="Calibri" panose="020F0502020204030204" pitchFamily="34" charset="0"/>
                <a:cs typeface="Calibri" panose="020F0502020204030204" pitchFamily="34" charset="0"/>
              </a:rPr>
              <a:t>Aims of this work</a:t>
            </a:r>
          </a:p>
        </p:txBody>
      </p:sp>
      <p:sp>
        <p:nvSpPr>
          <p:cNvPr id="13" name="Content Placeholder 2">
            <a:extLst>
              <a:ext uri="{FF2B5EF4-FFF2-40B4-BE49-F238E27FC236}">
                <a16:creationId xmlns:a16="http://schemas.microsoft.com/office/drawing/2014/main" id="{38F31A39-221E-85AB-7575-5211B2556BB3}"/>
              </a:ext>
            </a:extLst>
          </p:cNvPr>
          <p:cNvSpPr txBox="1">
            <a:spLocks/>
          </p:cNvSpPr>
          <p:nvPr/>
        </p:nvSpPr>
        <p:spPr>
          <a:xfrm>
            <a:off x="529295" y="2006480"/>
            <a:ext cx="10713136" cy="4449337"/>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spcAft>
                <a:spcPts val="1600"/>
              </a:spcAft>
              <a:buFont typeface="Arial" panose="020B0604020202020204" pitchFamily="34" charset="0"/>
              <a:buNone/>
              <a:defRPr/>
            </a:pPr>
            <a:r>
              <a:rPr lang="en-GB" sz="5000" dirty="0">
                <a:solidFill>
                  <a:srgbClr val="00A2B7"/>
                </a:solidFill>
                <a:latin typeface="Calibri" panose="020F0502020204030204" pitchFamily="34" charset="0"/>
                <a:cs typeface="Calibri" panose="020F0502020204030204" pitchFamily="34" charset="0"/>
              </a:rPr>
              <a:t>To develop an approach to strengthen Healthcare public health for better healthcare in Wales</a:t>
            </a:r>
          </a:p>
          <a:p>
            <a:pPr marL="0" indent="0">
              <a:spcBef>
                <a:spcPts val="0"/>
              </a:spcBef>
              <a:spcAft>
                <a:spcPts val="1600"/>
              </a:spcAft>
              <a:buFont typeface="Arial" panose="020B0604020202020204" pitchFamily="34" charset="0"/>
              <a:buNone/>
              <a:defRPr/>
            </a:pPr>
            <a:r>
              <a:rPr lang="en-GB" sz="5000" dirty="0">
                <a:solidFill>
                  <a:srgbClr val="002060"/>
                </a:solidFill>
                <a:latin typeface="Calibri" panose="020F0502020204030204" pitchFamily="34" charset="0"/>
                <a:cs typeface="Calibri" panose="020F0502020204030204" pitchFamily="34" charset="0"/>
              </a:rPr>
              <a:t>To provide a clear articulation of the roles of public health in achieving this</a:t>
            </a:r>
            <a:endParaRPr lang="en-GB" sz="5000" b="1" dirty="0">
              <a:solidFill>
                <a:srgbClr val="002060"/>
              </a:solidFill>
              <a:latin typeface="Arial" panose="020B0604020202020204" pitchFamily="34" charset="0"/>
              <a:cs typeface="Arial" panose="020B0604020202020204" pitchFamily="34" charset="0"/>
            </a:endParaRPr>
          </a:p>
          <a:p>
            <a:pPr marL="0" indent="0">
              <a:buFont typeface="Arial" panose="020B0604020202020204" pitchFamily="34" charset="0"/>
              <a:buNone/>
              <a:defRPr/>
            </a:pPr>
            <a:endParaRPr lang="en-GB" sz="3000" b="1" dirty="0">
              <a:solidFill>
                <a:srgbClr val="002060"/>
              </a:solidFill>
              <a:latin typeface="Arial" panose="020B0604020202020204" pitchFamily="34" charset="0"/>
              <a:cs typeface="Arial" panose="020B0604020202020204" pitchFamily="34" charset="0"/>
            </a:endParaRPr>
          </a:p>
          <a:p>
            <a:pPr marL="0" indent="0">
              <a:buFont typeface="Arial" panose="020B0604020202020204" pitchFamily="34" charset="0"/>
              <a:buNone/>
              <a:defRPr/>
            </a:pPr>
            <a:endParaRPr lang="en-GB" sz="3000" b="1" dirty="0">
              <a:solidFill>
                <a:srgbClr val="002060"/>
              </a:solidFill>
              <a:latin typeface="Arial" panose="020B0604020202020204" pitchFamily="34" charset="0"/>
              <a:cs typeface="Arial" panose="020B0604020202020204" pitchFamily="34" charset="0"/>
            </a:endParaRPr>
          </a:p>
          <a:p>
            <a:pPr marL="0" indent="0">
              <a:buFont typeface="Arial" panose="020B0604020202020204" pitchFamily="34" charset="0"/>
              <a:buNone/>
              <a:defRPr/>
            </a:pPr>
            <a:endParaRPr lang="en-GB" sz="3000" b="1" dirty="0">
              <a:solidFill>
                <a:srgbClr val="002060"/>
              </a:solidFill>
              <a:latin typeface="Arial" panose="020B0604020202020204" pitchFamily="34" charset="0"/>
              <a:cs typeface="Arial" panose="020B0604020202020204" pitchFamily="34" charset="0"/>
            </a:endParaRPr>
          </a:p>
          <a:p>
            <a:pPr marL="0" indent="0">
              <a:buFont typeface="Arial" panose="020B0604020202020204" pitchFamily="34" charset="0"/>
              <a:buNone/>
              <a:defRPr/>
            </a:pPr>
            <a:endParaRPr lang="en-GB" sz="3000" b="1" dirty="0">
              <a:solidFill>
                <a:srgbClr val="002060"/>
              </a:solidFill>
              <a:latin typeface="Arial" panose="020B0604020202020204" pitchFamily="34" charset="0"/>
              <a:cs typeface="Arial" panose="020B0604020202020204" pitchFamily="34" charset="0"/>
            </a:endParaRPr>
          </a:p>
          <a:p>
            <a:pPr marL="0" indent="0">
              <a:buFont typeface="Arial" panose="020B0604020202020204" pitchFamily="34" charset="0"/>
              <a:buNone/>
              <a:defRPr/>
            </a:pPr>
            <a:endParaRPr lang="en-GB" sz="30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9901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DEEFB39-BC12-AA19-35DF-61DA595E8CB6}"/>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E7FA8A-3F39-C14B-EDF3-5C44BB7B5D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1032A03-13F4-BF3C-DFFB-FC44A1D258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17EBBD2-60B3-2FF7-6C20-7D7C8BE599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0857E31A-15CA-F545-AA17-B9754397E1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C216945E-1E29-219E-ACB3-897312C9DD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5E64F576-3C34-5C0E-7D37-04F0D331D1CB}"/>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E3CA7FB1-658E-585E-6BEB-E4B3F55E3871}"/>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2FA86122-E4AE-46CA-92A9-E83E0C9CCA64}"/>
              </a:ext>
            </a:extLst>
          </p:cNvPr>
          <p:cNvSpPr>
            <a:spLocks noGrp="1"/>
          </p:cNvSpPr>
          <p:nvPr>
            <p:ph type="title"/>
          </p:nvPr>
        </p:nvSpPr>
        <p:spPr>
          <a:xfrm>
            <a:off x="565079" y="622536"/>
            <a:ext cx="10941977" cy="968205"/>
          </a:xfrm>
        </p:spPr>
        <p:txBody>
          <a:bodyPr anchor="t" anchorCtr="0">
            <a:noAutofit/>
          </a:bodyPr>
          <a:lstStyle/>
          <a:p>
            <a:r>
              <a:rPr lang="en-GB" sz="3600" b="1" dirty="0">
                <a:solidFill>
                  <a:schemeClr val="bg1"/>
                </a:solidFill>
                <a:latin typeface="Calibri" panose="020F0502020204030204"/>
              </a:rPr>
              <a:t>Short to longer term objectives of this work are:</a:t>
            </a:r>
            <a:br>
              <a:rPr kumimoji="0" lang="en-GB" sz="3600" b="1" i="0" u="none" strike="noStrike" kern="1200" cap="none" spc="0" normalizeH="0" baseline="0" noProof="0" dirty="0">
                <a:ln>
                  <a:noFill/>
                </a:ln>
                <a:solidFill>
                  <a:srgbClr val="EC5F21"/>
                </a:solidFill>
                <a:effectLst/>
                <a:uLnTx/>
                <a:uFillTx/>
                <a:latin typeface="Calibri" panose="020F0502020204030204"/>
                <a:ea typeface="+mn-ea"/>
                <a:cs typeface="+mn-cs"/>
              </a:rPr>
            </a:br>
            <a:br>
              <a:rPr lang="en-GB" sz="3600" b="1" dirty="0">
                <a:solidFill>
                  <a:srgbClr val="FFFFFF"/>
                </a:solidFill>
                <a:latin typeface="Calibri" panose="020F0502020204030204" pitchFamily="34" charset="0"/>
                <a:cs typeface="Calibri" panose="020F0502020204030204" pitchFamily="34" charset="0"/>
              </a:rPr>
            </a:br>
            <a:endParaRPr lang="en-GB" sz="3600" b="1" dirty="0">
              <a:solidFill>
                <a:srgbClr val="FFFFFF"/>
              </a:solidFill>
              <a:latin typeface="Calibri" panose="020F0502020204030204" pitchFamily="34" charset="0"/>
              <a:cs typeface="Calibri" panose="020F0502020204030204" pitchFamily="34" charset="0"/>
            </a:endParaRPr>
          </a:p>
        </p:txBody>
      </p:sp>
      <p:sp>
        <p:nvSpPr>
          <p:cNvPr id="7" name="Content Placeholder 2">
            <a:extLst>
              <a:ext uri="{FF2B5EF4-FFF2-40B4-BE49-F238E27FC236}">
                <a16:creationId xmlns:a16="http://schemas.microsoft.com/office/drawing/2014/main" id="{B3159109-A76A-C517-575A-E07B5AFC7A2E}"/>
              </a:ext>
            </a:extLst>
          </p:cNvPr>
          <p:cNvSpPr>
            <a:spLocks noGrp="1"/>
          </p:cNvSpPr>
          <p:nvPr>
            <p:ph idx="1"/>
          </p:nvPr>
        </p:nvSpPr>
        <p:spPr>
          <a:xfrm>
            <a:off x="565074" y="1403173"/>
            <a:ext cx="10513233" cy="5486400"/>
          </a:xfrm>
        </p:spPr>
        <p:txBody>
          <a:bodyPr anchor="t" anchorCtr="0">
            <a:normAutofit/>
          </a:bodyPr>
          <a:lstStyle/>
          <a:p>
            <a:pPr marL="0" marR="0" lvl="0" indent="0" algn="l" defTabSz="914400" rtl="0" eaLnBrk="1" fontAlgn="auto" latinLnBrk="0" hangingPunct="1">
              <a:lnSpc>
                <a:spcPct val="90000"/>
              </a:lnSpc>
              <a:spcBef>
                <a:spcPts val="1000"/>
              </a:spcBef>
              <a:spcAft>
                <a:spcPts val="1000"/>
              </a:spcAft>
              <a:buClrTx/>
              <a:buSzTx/>
              <a:buNone/>
              <a:tabLst/>
              <a:defRPr/>
            </a:pPr>
            <a:endParaRPr kumimoji="0" lang="en-GB" sz="28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0"/>
              </a:spcBef>
              <a:spcAft>
                <a:spcPts val="1000"/>
              </a:spcAft>
              <a:buClrTx/>
              <a:buSzTx/>
              <a:buFont typeface="Arial" panose="020B0604020202020204" pitchFamily="34" charset="0"/>
              <a:buChar char="•"/>
              <a:tabLst/>
              <a:defRPr/>
            </a:pPr>
            <a:r>
              <a:rPr kumimoji="0" lang="en-GB" sz="2200" b="1"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To support better understanding </a:t>
            </a:r>
            <a:r>
              <a:rPr kumimoji="0" lang="en-GB" sz="2200"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in the NHS of what taking a h</a:t>
            </a:r>
            <a:r>
              <a:rPr lang="en-GB" sz="2200" dirty="0" err="1">
                <a:solidFill>
                  <a:srgbClr val="002060"/>
                </a:solidFill>
                <a:latin typeface="Calibri" panose="020F0502020204030204" pitchFamily="34" charset="0"/>
                <a:cs typeface="Calibri" panose="020F0502020204030204" pitchFamily="34" charset="0"/>
              </a:rPr>
              <a:t>ealthcare</a:t>
            </a:r>
            <a:r>
              <a:rPr lang="en-GB" sz="2200" dirty="0">
                <a:solidFill>
                  <a:srgbClr val="002060"/>
                </a:solidFill>
                <a:latin typeface="Calibri" panose="020F0502020204030204" pitchFamily="34" charset="0"/>
                <a:cs typeface="Calibri" panose="020F0502020204030204" pitchFamily="34" charset="0"/>
              </a:rPr>
              <a:t> public health </a:t>
            </a:r>
            <a:r>
              <a:rPr kumimoji="0" lang="en-GB" sz="2200"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approach means, how it could be applied and the tangible benefits through articulation of a framework</a:t>
            </a:r>
          </a:p>
          <a:p>
            <a:pPr marL="228600" marR="0" lvl="0" indent="-228600" algn="l" defTabSz="914400" rtl="0" eaLnBrk="1" fontAlgn="auto" latinLnBrk="0" hangingPunct="1">
              <a:lnSpc>
                <a:spcPct val="90000"/>
              </a:lnSpc>
              <a:spcBef>
                <a:spcPts val="1000"/>
              </a:spcBef>
              <a:spcAft>
                <a:spcPts val="1000"/>
              </a:spcAft>
              <a:buClrTx/>
              <a:buSzTx/>
              <a:buFont typeface="Arial" panose="020B0604020202020204" pitchFamily="34" charset="0"/>
              <a:buChar char="•"/>
              <a:tabLst/>
              <a:defRPr/>
            </a:pPr>
            <a:r>
              <a:rPr kumimoji="0" lang="en-GB" sz="2200" b="1"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To </a:t>
            </a:r>
            <a:r>
              <a:rPr lang="en-GB" sz="2200" b="1" dirty="0">
                <a:solidFill>
                  <a:srgbClr val="00A2B7"/>
                </a:solidFill>
                <a:latin typeface="Calibri" panose="020F0502020204030204" pitchFamily="34" charset="0"/>
                <a:cs typeface="Calibri" panose="020F0502020204030204" pitchFamily="34" charset="0"/>
              </a:rPr>
              <a:t>co-design</a:t>
            </a:r>
            <a:r>
              <a:rPr kumimoji="0" lang="en-GB" sz="2200" b="1"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 application of a </a:t>
            </a:r>
            <a:r>
              <a:rPr lang="en-GB" sz="2200" b="1" dirty="0">
                <a:solidFill>
                  <a:srgbClr val="00A2B7"/>
                </a:solidFill>
                <a:latin typeface="Calibri" panose="020F0502020204030204" pitchFamily="34" charset="0"/>
                <a:cs typeface="Calibri" panose="020F0502020204030204" pitchFamily="34" charset="0"/>
              </a:rPr>
              <a:t>healthcare public health</a:t>
            </a:r>
            <a:r>
              <a:rPr kumimoji="0" lang="en-GB" sz="2200" b="1"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 approach in practice, using impactful examples</a:t>
            </a:r>
          </a:p>
          <a:p>
            <a:pPr marL="228600" marR="0" lvl="0" indent="-228600" algn="l" defTabSz="914400" rtl="0" eaLnBrk="1" fontAlgn="auto" latinLnBrk="0" hangingPunct="1">
              <a:lnSpc>
                <a:spcPct val="90000"/>
              </a:lnSpc>
              <a:spcBef>
                <a:spcPts val="1000"/>
              </a:spcBef>
              <a:spcAft>
                <a:spcPts val="1000"/>
              </a:spcAft>
              <a:buClrTx/>
              <a:buSzTx/>
              <a:buFont typeface="Arial" panose="020B0604020202020204" pitchFamily="34" charset="0"/>
              <a:buChar char="•"/>
              <a:tabLst/>
              <a:defRPr/>
            </a:pPr>
            <a:r>
              <a:rPr kumimoji="0" lang="en-GB" sz="2200" b="1"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To connect together, and highlight the relative </a:t>
            </a:r>
            <a:r>
              <a:rPr lang="en-GB" sz="2200" b="1" dirty="0">
                <a:solidFill>
                  <a:srgbClr val="00A2B7"/>
                </a:solidFill>
                <a:latin typeface="Calibri" panose="020F0502020204030204" pitchFamily="34" charset="0"/>
                <a:cs typeface="Calibri" panose="020F0502020204030204" pitchFamily="34" charset="0"/>
              </a:rPr>
              <a:t>role played of,</a:t>
            </a:r>
            <a:r>
              <a:rPr kumimoji="0" lang="en-GB" sz="2200" b="0"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 </a:t>
            </a:r>
            <a:r>
              <a:rPr kumimoji="0" lang="en-GB" sz="2200"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current key frameworks and programmes that contribute</a:t>
            </a:r>
          </a:p>
          <a:p>
            <a:pPr marL="228600" marR="0" lvl="0" indent="-228600" algn="l" defTabSz="914400" rtl="0" eaLnBrk="1" fontAlgn="auto" latinLnBrk="0" hangingPunct="1">
              <a:lnSpc>
                <a:spcPct val="90000"/>
              </a:lnSpc>
              <a:spcBef>
                <a:spcPts val="1000"/>
              </a:spcBef>
              <a:spcAft>
                <a:spcPts val="100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To work towards a </a:t>
            </a:r>
            <a:r>
              <a:rPr kumimoji="0" lang="en-GB" sz="2200" b="1"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strengthened skillset in applying a </a:t>
            </a:r>
            <a:r>
              <a:rPr lang="en-GB" sz="2200" b="1" dirty="0">
                <a:solidFill>
                  <a:srgbClr val="00A2B7"/>
                </a:solidFill>
                <a:latin typeface="Calibri" panose="020F0502020204030204" pitchFamily="34" charset="0"/>
                <a:cs typeface="Calibri" panose="020F0502020204030204" pitchFamily="34" charset="0"/>
              </a:rPr>
              <a:t>healthcare public health approach</a:t>
            </a:r>
            <a:r>
              <a:rPr kumimoji="0" lang="en-GB" sz="2200" b="1"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 – for those in the NHS</a:t>
            </a:r>
            <a:r>
              <a:rPr lang="en-GB" sz="2200" b="1" dirty="0">
                <a:solidFill>
                  <a:srgbClr val="00A2B7"/>
                </a:solidFill>
                <a:latin typeface="Calibri" panose="020F0502020204030204" pitchFamily="34" charset="0"/>
                <a:cs typeface="Calibri" panose="020F0502020204030204" pitchFamily="34" charset="0"/>
              </a:rPr>
              <a:t> generally </a:t>
            </a:r>
            <a:r>
              <a:rPr kumimoji="0" lang="en-GB" sz="2200" b="1"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rPr>
              <a:t>and those in specialist public health</a:t>
            </a:r>
            <a:endParaRPr kumimoji="0" lang="en-GB" sz="2200" b="0" i="0" u="none" strike="noStrike" kern="1200" cap="none" spc="0" normalizeH="0" baseline="0" noProof="0" dirty="0">
              <a:ln>
                <a:noFill/>
              </a:ln>
              <a:solidFill>
                <a:srgbClr val="00A2B7"/>
              </a:solidFill>
              <a:effectLst/>
              <a:uLnTx/>
              <a:uFillTx/>
              <a:latin typeface="Calibri" panose="020F0502020204030204" pitchFamily="34" charset="0"/>
              <a:cs typeface="Calibri" panose="020F0502020204030204" pitchFamily="34" charset="0"/>
            </a:endParaRPr>
          </a:p>
          <a:p>
            <a:pPr>
              <a:lnSpc>
                <a:spcPct val="100000"/>
              </a:lnSpc>
              <a:spcBef>
                <a:spcPts val="0"/>
              </a:spcBef>
              <a:spcAft>
                <a:spcPts val="1000"/>
              </a:spcAft>
              <a:defRPr/>
            </a:pPr>
            <a:r>
              <a:rPr lang="en-GB" sz="2200" b="1" dirty="0">
                <a:solidFill>
                  <a:srgbClr val="00A2B7"/>
                </a:solidFill>
                <a:latin typeface="Calibri" panose="020F0502020204030204" pitchFamily="34" charset="0"/>
                <a:cs typeface="Calibri" panose="020F0502020204030204" pitchFamily="34" charset="0"/>
              </a:rPr>
              <a:t>To work towards strengthening support in the system (supportive architecture) </a:t>
            </a:r>
            <a:r>
              <a:rPr lang="en-GB" sz="2200" dirty="0">
                <a:solidFill>
                  <a:srgbClr val="002060"/>
                </a:solidFill>
                <a:latin typeface="Calibri" panose="020F0502020204030204" pitchFamily="34" charset="0"/>
                <a:cs typeface="Calibri" panose="020F0502020204030204" pitchFamily="34" charset="0"/>
              </a:rPr>
              <a:t>to apply a healthcare public health approach, where there are recognised gaps</a:t>
            </a:r>
          </a:p>
          <a:p>
            <a:pPr marL="0" indent="0">
              <a:spcAft>
                <a:spcPts val="1000"/>
              </a:spcAft>
              <a:buNone/>
              <a:defRPr/>
            </a:pPr>
            <a:endParaRPr kumimoji="0" lang="en-GB" sz="2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851789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26423B-444D-D6FE-0CEB-5E9E0CF9866D}"/>
            </a:ext>
          </a:extLst>
        </p:cNvPr>
        <p:cNvGrpSpPr/>
        <p:nvPr/>
      </p:nvGrpSpPr>
      <p:grpSpPr>
        <a:xfrm>
          <a:off x="0" y="0"/>
          <a:ext cx="0" cy="0"/>
          <a:chOff x="0" y="0"/>
          <a:chExt cx="0" cy="0"/>
        </a:xfrm>
      </p:grpSpPr>
      <p:pic>
        <p:nvPicPr>
          <p:cNvPr id="5" name="bg object 16">
            <a:extLst>
              <a:ext uri="{FF2B5EF4-FFF2-40B4-BE49-F238E27FC236}">
                <a16:creationId xmlns:a16="http://schemas.microsoft.com/office/drawing/2014/main" id="{59409A75-340F-E0EE-F004-EA9632D816A4}"/>
              </a:ext>
            </a:extLst>
          </p:cNvPr>
          <p:cNvPicPr/>
          <p:nvPr/>
        </p:nvPicPr>
        <p:blipFill>
          <a:blip r:embed="rId3" cstate="print"/>
          <a:stretch>
            <a:fillRect/>
          </a:stretch>
        </p:blipFill>
        <p:spPr>
          <a:xfrm>
            <a:off x="1" y="0"/>
            <a:ext cx="12192000" cy="6858000"/>
          </a:xfrm>
          <a:prstGeom prst="rect">
            <a:avLst/>
          </a:prstGeom>
        </p:spPr>
      </p:pic>
      <p:pic>
        <p:nvPicPr>
          <p:cNvPr id="6" name="bg object 43">
            <a:extLst>
              <a:ext uri="{FF2B5EF4-FFF2-40B4-BE49-F238E27FC236}">
                <a16:creationId xmlns:a16="http://schemas.microsoft.com/office/drawing/2014/main" id="{3859750C-F598-8259-C00B-3A066AEE3BFC}"/>
              </a:ext>
            </a:extLst>
          </p:cNvPr>
          <p:cNvPicPr/>
          <p:nvPr/>
        </p:nvPicPr>
        <p:blipFill>
          <a:blip r:embed="rId4" cstate="print"/>
          <a:stretch>
            <a:fillRect/>
          </a:stretch>
        </p:blipFill>
        <p:spPr>
          <a:xfrm>
            <a:off x="7333707" y="-98322"/>
            <a:ext cx="5198076" cy="7099535"/>
          </a:xfrm>
          <a:prstGeom prst="rect">
            <a:avLst/>
          </a:prstGeom>
        </p:spPr>
      </p:pic>
      <p:pic>
        <p:nvPicPr>
          <p:cNvPr id="7" name="Picture 6" descr="A logo with a black background&#10;&#10;Description automatically generated">
            <a:extLst>
              <a:ext uri="{FF2B5EF4-FFF2-40B4-BE49-F238E27FC236}">
                <a16:creationId xmlns:a16="http://schemas.microsoft.com/office/drawing/2014/main" id="{9CE0C750-9AF2-60D0-057A-6E6F3DA888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2691" y="563618"/>
            <a:ext cx="1876181" cy="1147282"/>
          </a:xfrm>
          <a:prstGeom prst="rect">
            <a:avLst/>
          </a:prstGeom>
        </p:spPr>
      </p:pic>
      <p:sp>
        <p:nvSpPr>
          <p:cNvPr id="2" name="Title 1">
            <a:extLst>
              <a:ext uri="{FF2B5EF4-FFF2-40B4-BE49-F238E27FC236}">
                <a16:creationId xmlns:a16="http://schemas.microsoft.com/office/drawing/2014/main" id="{24DA9B23-2B4D-38C9-0324-AB5DE5FA4D0A}"/>
              </a:ext>
            </a:extLst>
          </p:cNvPr>
          <p:cNvSpPr>
            <a:spLocks noGrp="1"/>
          </p:cNvSpPr>
          <p:nvPr>
            <p:ph type="ctrTitle"/>
          </p:nvPr>
        </p:nvSpPr>
        <p:spPr>
          <a:xfrm>
            <a:off x="682691" y="2274518"/>
            <a:ext cx="9363986" cy="2798814"/>
          </a:xfrm>
        </p:spPr>
        <p:txBody>
          <a:bodyPr lIns="90000">
            <a:noAutofit/>
          </a:bodyPr>
          <a:lstStyle/>
          <a:p>
            <a:pPr algn="l"/>
            <a:br>
              <a:rPr lang="en-GB" sz="5000" b="1" dirty="0">
                <a:solidFill>
                  <a:schemeClr val="bg1"/>
                </a:solidFill>
                <a:latin typeface="Calibri" panose="020F0502020204030204" pitchFamily="34" charset="0"/>
                <a:cs typeface="Calibri" panose="020F0502020204030204" pitchFamily="34" charset="0"/>
              </a:rPr>
            </a:br>
            <a:br>
              <a:rPr lang="en-GB" sz="5000" b="1" dirty="0">
                <a:solidFill>
                  <a:schemeClr val="bg1"/>
                </a:solidFill>
                <a:latin typeface="Calibri" panose="020F0502020204030204" pitchFamily="34" charset="0"/>
                <a:cs typeface="Calibri" panose="020F0502020204030204" pitchFamily="34" charset="0"/>
              </a:rPr>
            </a:br>
            <a:br>
              <a:rPr lang="en-GB" sz="5000" b="1" dirty="0">
                <a:solidFill>
                  <a:schemeClr val="bg1"/>
                </a:solidFill>
                <a:latin typeface="Calibri" panose="020F0502020204030204" pitchFamily="34" charset="0"/>
                <a:cs typeface="Calibri" panose="020F0502020204030204" pitchFamily="34" charset="0"/>
              </a:rPr>
            </a:br>
            <a:r>
              <a:rPr kumimoji="0" lang="en-GB" sz="5000" b="1"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A Healthcare Public </a:t>
            </a:r>
            <a:r>
              <a:rPr lang="en-GB" sz="5000" b="1" dirty="0">
                <a:solidFill>
                  <a:schemeClr val="bg1"/>
                </a:solidFill>
                <a:latin typeface="Calibri" panose="020F0502020204030204" pitchFamily="34" charset="0"/>
                <a:cs typeface="Calibri" panose="020F0502020204030204" pitchFamily="34" charset="0"/>
              </a:rPr>
              <a:t>H</a:t>
            </a:r>
            <a:r>
              <a:rPr kumimoji="0" lang="en-GB" sz="5000" b="1" i="0" u="none" strike="noStrike" kern="1200" cap="none" spc="0" normalizeH="0" baseline="0" noProof="0" dirty="0" err="1">
                <a:ln>
                  <a:noFill/>
                </a:ln>
                <a:solidFill>
                  <a:schemeClr val="bg1"/>
                </a:solidFill>
                <a:effectLst/>
                <a:uLnTx/>
                <a:uFillTx/>
                <a:latin typeface="Calibri" panose="020F0502020204030204" pitchFamily="34" charset="0"/>
                <a:cs typeface="Calibri" panose="020F0502020204030204" pitchFamily="34" charset="0"/>
              </a:rPr>
              <a:t>ealth</a:t>
            </a:r>
            <a:r>
              <a:rPr kumimoji="0" lang="en-GB" sz="5000" b="1"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 Framework for Wales</a:t>
            </a:r>
            <a:br>
              <a:rPr kumimoji="0" lang="en-GB" sz="5000" b="1" i="0" u="none" strike="noStrike" kern="1200" cap="none" spc="0" normalizeH="0" baseline="0" noProof="0" dirty="0">
                <a:ln>
                  <a:noFill/>
                </a:ln>
                <a:solidFill>
                  <a:schemeClr val="bg1"/>
                </a:solidFill>
                <a:effectLst/>
                <a:uLnTx/>
                <a:uFillTx/>
                <a:latin typeface="Calibri" panose="020F0502020204030204" pitchFamily="34" charset="0"/>
                <a:ea typeface="+mn-ea"/>
                <a:cs typeface="Calibri" panose="020F0502020204030204" pitchFamily="34" charset="0"/>
              </a:rPr>
            </a:br>
            <a:br>
              <a:rPr lang="en-GB" sz="5000" dirty="0">
                <a:solidFill>
                  <a:schemeClr val="bg1"/>
                </a:solidFill>
                <a:latin typeface="Calibri" panose="020F0502020204030204" pitchFamily="34" charset="0"/>
                <a:cs typeface="Calibri" panose="020F0502020204030204" pitchFamily="34" charset="0"/>
              </a:rPr>
            </a:br>
            <a:endParaRPr lang="en-GB" sz="5000" dirty="0">
              <a:solidFill>
                <a:schemeClr val="bg1"/>
              </a:solidFill>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596409A4-7ECC-7B19-52ED-F3A4435CDA83}"/>
              </a:ext>
            </a:extLst>
          </p:cNvPr>
          <p:cNvSpPr>
            <a:spLocks noGrp="1"/>
          </p:cNvSpPr>
          <p:nvPr>
            <p:ph type="subTitle" idx="1"/>
          </p:nvPr>
        </p:nvSpPr>
        <p:spPr>
          <a:xfrm>
            <a:off x="684513" y="5569156"/>
            <a:ext cx="9850243" cy="903249"/>
          </a:xfrm>
        </p:spPr>
        <p:txBody>
          <a:bodyPr>
            <a:normAutofit/>
          </a:bodyPr>
          <a:lstStyle/>
          <a:p>
            <a:endParaRPr lang="en-GB" sz="3600" b="1" dirty="0">
              <a:solidFill>
                <a:srgbClr val="002060"/>
              </a:solidFill>
              <a:latin typeface="Arial" panose="020B0604020202020204" pitchFamily="34" charset="0"/>
              <a:cs typeface="Arial" panose="020B0604020202020204" pitchFamily="34" charset="0"/>
            </a:endParaRPr>
          </a:p>
          <a:p>
            <a:endParaRPr lang="en-GB" sz="3600" b="1" dirty="0">
              <a:solidFill>
                <a:srgbClr val="002060"/>
              </a:solidFill>
              <a:latin typeface="Arial" panose="020B0604020202020204" pitchFamily="34" charset="0"/>
              <a:cs typeface="Arial" panose="020B0604020202020204" pitchFamily="34" charset="0"/>
            </a:endParaRPr>
          </a:p>
          <a:p>
            <a:endParaRPr lang="en-GB" sz="36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2855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1B62B5-237F-97B8-95BA-1B6964D295E8}"/>
            </a:ext>
          </a:extLst>
        </p:cNvPr>
        <p:cNvGrpSpPr/>
        <p:nvPr/>
      </p:nvGrpSpPr>
      <p:grpSpPr>
        <a:xfrm>
          <a:off x="0" y="0"/>
          <a:ext cx="0" cy="0"/>
          <a:chOff x="0" y="0"/>
          <a:chExt cx="0" cy="0"/>
        </a:xfrm>
      </p:grpSpPr>
      <p:pic>
        <p:nvPicPr>
          <p:cNvPr id="5" name="bg object 16">
            <a:extLst>
              <a:ext uri="{FF2B5EF4-FFF2-40B4-BE49-F238E27FC236}">
                <a16:creationId xmlns:a16="http://schemas.microsoft.com/office/drawing/2014/main" id="{1DAC68BB-0ADE-8F04-1760-1EF39A33A260}"/>
              </a:ext>
            </a:extLst>
          </p:cNvPr>
          <p:cNvPicPr/>
          <p:nvPr/>
        </p:nvPicPr>
        <p:blipFill>
          <a:blip r:embed="rId3" cstate="print"/>
          <a:stretch>
            <a:fillRect/>
          </a:stretch>
        </p:blipFill>
        <p:spPr>
          <a:xfrm>
            <a:off x="1" y="0"/>
            <a:ext cx="12192000" cy="6858000"/>
          </a:xfrm>
          <a:prstGeom prst="rect">
            <a:avLst/>
          </a:prstGeom>
        </p:spPr>
      </p:pic>
      <p:pic>
        <p:nvPicPr>
          <p:cNvPr id="6" name="bg object 43">
            <a:extLst>
              <a:ext uri="{FF2B5EF4-FFF2-40B4-BE49-F238E27FC236}">
                <a16:creationId xmlns:a16="http://schemas.microsoft.com/office/drawing/2014/main" id="{CB8A2C4A-3808-871E-1C7E-9C26F020A93C}"/>
              </a:ext>
            </a:extLst>
          </p:cNvPr>
          <p:cNvPicPr/>
          <p:nvPr/>
        </p:nvPicPr>
        <p:blipFill>
          <a:blip r:embed="rId4" cstate="print"/>
          <a:stretch>
            <a:fillRect/>
          </a:stretch>
        </p:blipFill>
        <p:spPr>
          <a:xfrm>
            <a:off x="7333707" y="-98322"/>
            <a:ext cx="5198076" cy="7099535"/>
          </a:xfrm>
          <a:prstGeom prst="rect">
            <a:avLst/>
          </a:prstGeom>
        </p:spPr>
      </p:pic>
      <p:sp>
        <p:nvSpPr>
          <p:cNvPr id="2" name="Title 1">
            <a:extLst>
              <a:ext uri="{FF2B5EF4-FFF2-40B4-BE49-F238E27FC236}">
                <a16:creationId xmlns:a16="http://schemas.microsoft.com/office/drawing/2014/main" id="{C8B61354-005D-0040-66C4-CB242EC30A72}"/>
              </a:ext>
            </a:extLst>
          </p:cNvPr>
          <p:cNvSpPr>
            <a:spLocks noGrp="1"/>
          </p:cNvSpPr>
          <p:nvPr>
            <p:ph type="ctrTitle"/>
          </p:nvPr>
        </p:nvSpPr>
        <p:spPr>
          <a:xfrm>
            <a:off x="682691" y="563618"/>
            <a:ext cx="8719217" cy="784536"/>
          </a:xfrm>
        </p:spPr>
        <p:txBody>
          <a:bodyPr lIns="90000" anchor="t" anchorCtr="0">
            <a:noAutofit/>
          </a:bodyPr>
          <a:lstStyle/>
          <a:p>
            <a:pPr algn="l"/>
            <a:r>
              <a:rPr kumimoji="0" lang="en-GB" sz="5000" b="1"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The Framework includes</a:t>
            </a:r>
            <a:br>
              <a:rPr kumimoji="0" lang="en-GB" sz="5000" b="1" i="0" u="none" strike="noStrike" kern="1200" cap="none" spc="0" normalizeH="0" baseline="0" noProof="0" dirty="0">
                <a:ln>
                  <a:noFill/>
                </a:ln>
                <a:solidFill>
                  <a:schemeClr val="bg1"/>
                </a:solidFill>
                <a:effectLst/>
                <a:uLnTx/>
                <a:uFillTx/>
                <a:latin typeface="Calibri" panose="020F0502020204030204" pitchFamily="34" charset="0"/>
                <a:ea typeface="+mn-ea"/>
                <a:cs typeface="Calibri" panose="020F0502020204030204" pitchFamily="34" charset="0"/>
              </a:rPr>
            </a:br>
            <a:br>
              <a:rPr lang="en-GB" sz="5000" dirty="0">
                <a:solidFill>
                  <a:schemeClr val="bg1"/>
                </a:solidFill>
                <a:latin typeface="Calibri" panose="020F0502020204030204" pitchFamily="34" charset="0"/>
                <a:cs typeface="Calibri" panose="020F0502020204030204" pitchFamily="34" charset="0"/>
              </a:rPr>
            </a:br>
            <a:endParaRPr lang="en-GB" sz="5000" dirty="0">
              <a:solidFill>
                <a:schemeClr val="bg1"/>
              </a:solidFill>
              <a:latin typeface="Calibri" panose="020F0502020204030204" pitchFamily="34" charset="0"/>
              <a:cs typeface="Calibri" panose="020F0502020204030204" pitchFamily="34" charset="0"/>
            </a:endParaRPr>
          </a:p>
        </p:txBody>
      </p:sp>
      <p:sp>
        <p:nvSpPr>
          <p:cNvPr id="9" name="Content Placeholder 2">
            <a:extLst>
              <a:ext uri="{FF2B5EF4-FFF2-40B4-BE49-F238E27FC236}">
                <a16:creationId xmlns:a16="http://schemas.microsoft.com/office/drawing/2014/main" id="{9315E234-D86A-2EB9-1456-B5675381718C}"/>
              </a:ext>
            </a:extLst>
          </p:cNvPr>
          <p:cNvSpPr txBox="1">
            <a:spLocks/>
          </p:cNvSpPr>
          <p:nvPr/>
        </p:nvSpPr>
        <p:spPr>
          <a:xfrm>
            <a:off x="681221" y="1805354"/>
            <a:ext cx="11018780" cy="3985846"/>
          </a:xfrm>
          <a:prstGeom prst="rect">
            <a:avLst/>
          </a:prstGeom>
        </p:spPr>
        <p:txBody>
          <a:bodyPr vert="horz" lIns="91440" tIns="45720" rIns="91440" bIns="45720" rtlCol="0" anchor="t" anchorCtr="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defRPr/>
            </a:pPr>
            <a:r>
              <a:rPr lang="en-GB" sz="2800" b="1" dirty="0">
                <a:solidFill>
                  <a:schemeClr val="bg1"/>
                </a:solidFill>
                <a:latin typeface="Calibri" panose="020F0502020204030204" pitchFamily="34" charset="0"/>
                <a:cs typeface="Calibri" panose="020F0502020204030204" pitchFamily="34" charset="0"/>
              </a:rPr>
              <a:t>PART 1 – THE WHAT – WHOLE SYSTEM APPROACH:</a:t>
            </a:r>
          </a:p>
          <a:p>
            <a:pPr marL="457200" indent="-457200" algn="l">
              <a:buFont typeface="Arial" panose="020B0604020202020204" pitchFamily="34" charset="0"/>
              <a:buChar char="•"/>
              <a:defRPr/>
            </a:pPr>
            <a:r>
              <a:rPr lang="en-GB" sz="2800" dirty="0">
                <a:solidFill>
                  <a:schemeClr val="bg1"/>
                </a:solidFill>
                <a:latin typeface="Calibri" panose="020F0502020204030204" pitchFamily="34" charset="0"/>
                <a:cs typeface="Calibri" panose="020F0502020204030204" pitchFamily="34" charset="0"/>
              </a:rPr>
              <a:t>A set of underlying principles</a:t>
            </a:r>
          </a:p>
          <a:p>
            <a:pPr marL="457200" indent="-457200" algn="l">
              <a:buFont typeface="Arial" panose="020B0604020202020204" pitchFamily="34" charset="0"/>
              <a:buChar char="•"/>
              <a:defRPr/>
            </a:pPr>
            <a:r>
              <a:rPr lang="en-GB" sz="2800" dirty="0">
                <a:solidFill>
                  <a:schemeClr val="bg1"/>
                </a:solidFill>
                <a:latin typeface="Calibri" panose="020F0502020204030204" pitchFamily="34" charset="0"/>
                <a:cs typeface="Calibri" panose="020F0502020204030204" pitchFamily="34" charset="0"/>
              </a:rPr>
              <a:t>Arenas of application</a:t>
            </a:r>
          </a:p>
          <a:p>
            <a:pPr marL="457200" indent="-457200" algn="l">
              <a:buFont typeface="Arial" panose="020B0604020202020204" pitchFamily="34" charset="0"/>
              <a:buChar char="•"/>
              <a:defRPr/>
            </a:pPr>
            <a:r>
              <a:rPr lang="en-GB" sz="2800" dirty="0">
                <a:solidFill>
                  <a:schemeClr val="bg1"/>
                </a:solidFill>
                <a:latin typeface="Calibri" panose="020F0502020204030204" pitchFamily="34" charset="0"/>
                <a:cs typeface="Calibri" panose="020F0502020204030204" pitchFamily="34" charset="0"/>
              </a:rPr>
              <a:t>Intended impacts</a:t>
            </a:r>
            <a:br>
              <a:rPr lang="en-GB" sz="2800" dirty="0">
                <a:solidFill>
                  <a:schemeClr val="bg1"/>
                </a:solidFill>
                <a:latin typeface="Calibri" panose="020F0502020204030204" pitchFamily="34" charset="0"/>
                <a:cs typeface="Calibri" panose="020F0502020204030204" pitchFamily="34" charset="0"/>
              </a:rPr>
            </a:br>
            <a:endParaRPr lang="en-GB" sz="2800" dirty="0">
              <a:solidFill>
                <a:schemeClr val="bg1"/>
              </a:solidFill>
              <a:latin typeface="Calibri" panose="020F0502020204030204" pitchFamily="34" charset="0"/>
              <a:cs typeface="Calibri" panose="020F0502020204030204" pitchFamily="34" charset="0"/>
            </a:endParaRPr>
          </a:p>
          <a:p>
            <a:pPr algn="l">
              <a:defRPr/>
            </a:pPr>
            <a:r>
              <a:rPr lang="en-GB" sz="2800" b="1" dirty="0">
                <a:solidFill>
                  <a:schemeClr val="bg1"/>
                </a:solidFill>
                <a:latin typeface="Calibri" panose="020F0502020204030204" pitchFamily="34" charset="0"/>
                <a:cs typeface="Calibri" panose="020F0502020204030204" pitchFamily="34" charset="0"/>
              </a:rPr>
              <a:t>PART 2 – THE HOW – 4 MAIN AREAS OF APPLICATION</a:t>
            </a:r>
            <a:br>
              <a:rPr lang="en-GB" sz="2800" b="1" dirty="0">
                <a:solidFill>
                  <a:schemeClr val="bg1"/>
                </a:solidFill>
                <a:latin typeface="Calibri" panose="020F0502020204030204" pitchFamily="34" charset="0"/>
                <a:cs typeface="Calibri" panose="020F0502020204030204" pitchFamily="34" charset="0"/>
              </a:rPr>
            </a:br>
            <a:endParaRPr lang="en-GB" sz="2800" b="1" dirty="0">
              <a:solidFill>
                <a:schemeClr val="bg1"/>
              </a:solidFill>
              <a:latin typeface="Calibri" panose="020F0502020204030204" pitchFamily="34" charset="0"/>
              <a:cs typeface="Calibri" panose="020F0502020204030204" pitchFamily="34" charset="0"/>
            </a:endParaRPr>
          </a:p>
          <a:p>
            <a:pPr algn="l">
              <a:defRPr/>
            </a:pPr>
            <a:r>
              <a:rPr lang="en-GB" sz="2800" b="1" dirty="0">
                <a:solidFill>
                  <a:schemeClr val="bg1"/>
                </a:solidFill>
                <a:latin typeface="Calibri" panose="020F0502020204030204" pitchFamily="34" charset="0"/>
                <a:cs typeface="Calibri" panose="020F0502020204030204" pitchFamily="34" charset="0"/>
              </a:rPr>
              <a:t>PART 3 – TOOLS, ROLES AND RESPONSIBILITIES AND WORKED EXAMPLES TO HELP ORGANISATIONS TO DISCERN KEY ACTIVITIES THEY NEED</a:t>
            </a:r>
          </a:p>
          <a:p>
            <a:pPr>
              <a:defRPr/>
            </a:pPr>
            <a:endParaRPr lang="en-GB" b="1"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76049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B51445C-D695-CB32-0B88-6FD8721B481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AE97D07-9364-E0A7-269D-93B6F1FE70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B0F8CDCC-3DE3-4F32-5311-8CBFE3189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C4286EF5-B5AF-09F3-9538-0C79C507B8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6C26602A-DA73-AC33-4AF1-456AC7413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13E8213A-6622-75B9-8029-495507A82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bg object 18">
            <a:extLst>
              <a:ext uri="{FF2B5EF4-FFF2-40B4-BE49-F238E27FC236}">
                <a16:creationId xmlns:a16="http://schemas.microsoft.com/office/drawing/2014/main" id="{DC322245-B415-9E71-C86B-CC1E7C031F0E}"/>
              </a:ext>
            </a:extLst>
          </p:cNvPr>
          <p:cNvPicPr/>
          <p:nvPr/>
        </p:nvPicPr>
        <p:blipFill>
          <a:blip r:embed="rId3" cstate="print"/>
          <a:stretch>
            <a:fillRect/>
          </a:stretch>
        </p:blipFill>
        <p:spPr>
          <a:xfrm>
            <a:off x="1" y="-6690"/>
            <a:ext cx="12192000" cy="1597432"/>
          </a:xfrm>
          <a:prstGeom prst="rect">
            <a:avLst/>
          </a:prstGeom>
        </p:spPr>
      </p:pic>
      <p:pic>
        <p:nvPicPr>
          <p:cNvPr id="19" name="bg object 19">
            <a:extLst>
              <a:ext uri="{FF2B5EF4-FFF2-40B4-BE49-F238E27FC236}">
                <a16:creationId xmlns:a16="http://schemas.microsoft.com/office/drawing/2014/main" id="{E9508EE8-0635-C3A0-7C24-5719E34E5455}"/>
              </a:ext>
            </a:extLst>
          </p:cNvPr>
          <p:cNvPicPr/>
          <p:nvPr/>
        </p:nvPicPr>
        <p:blipFill>
          <a:blip r:embed="rId4" cstate="print"/>
          <a:stretch>
            <a:fillRect/>
          </a:stretch>
        </p:blipFill>
        <p:spPr>
          <a:xfrm>
            <a:off x="10642776" y="504259"/>
            <a:ext cx="1089874" cy="614989"/>
          </a:xfrm>
          <a:prstGeom prst="rect">
            <a:avLst/>
          </a:prstGeom>
        </p:spPr>
      </p:pic>
      <p:sp>
        <p:nvSpPr>
          <p:cNvPr id="2" name="Title 1">
            <a:extLst>
              <a:ext uri="{FF2B5EF4-FFF2-40B4-BE49-F238E27FC236}">
                <a16:creationId xmlns:a16="http://schemas.microsoft.com/office/drawing/2014/main" id="{5537AD7B-D647-4098-E837-8A540F275285}"/>
              </a:ext>
            </a:extLst>
          </p:cNvPr>
          <p:cNvSpPr>
            <a:spLocks noGrp="1"/>
          </p:cNvSpPr>
          <p:nvPr>
            <p:ph type="title"/>
          </p:nvPr>
        </p:nvSpPr>
        <p:spPr>
          <a:xfrm>
            <a:off x="565079" y="364876"/>
            <a:ext cx="10941977" cy="968205"/>
          </a:xfrm>
        </p:spPr>
        <p:txBody>
          <a:bodyPr anchor="t" anchorCtr="0">
            <a:noAutofit/>
          </a:bodyPr>
          <a:lstStyle/>
          <a:p>
            <a:r>
              <a:rPr lang="en-GB" sz="3600" b="1" dirty="0">
                <a:solidFill>
                  <a:srgbClr val="FFFFFF"/>
                </a:solidFill>
                <a:latin typeface="Calibri" panose="020F0502020204030204" pitchFamily="34" charset="0"/>
                <a:cs typeface="Calibri" panose="020F0502020204030204" pitchFamily="34" charset="0"/>
              </a:rPr>
              <a:t>PART 1 - The What - </a:t>
            </a:r>
            <a:r>
              <a:rPr lang="en-GB" sz="3600" b="1" dirty="0">
                <a:solidFill>
                  <a:schemeClr val="bg1"/>
                </a:solidFill>
                <a:latin typeface="Calibri" panose="020F0502020204030204"/>
              </a:rPr>
              <a:t>Whole system approach</a:t>
            </a:r>
            <a:br>
              <a:rPr kumimoji="0" lang="en-GB" sz="3400" b="1" i="0" u="none" strike="noStrike" kern="1200" cap="none" spc="0" normalizeH="0" baseline="0" noProof="0" dirty="0">
                <a:ln>
                  <a:noFill/>
                </a:ln>
                <a:solidFill>
                  <a:srgbClr val="EC5F21"/>
                </a:solidFill>
                <a:effectLst/>
                <a:uLnTx/>
                <a:uFillTx/>
                <a:latin typeface="Calibri" panose="020F0502020204030204"/>
                <a:ea typeface="+mn-ea"/>
                <a:cs typeface="+mn-cs"/>
              </a:rPr>
            </a:br>
            <a:br>
              <a:rPr lang="en-GB" sz="3400" dirty="0">
                <a:solidFill>
                  <a:srgbClr val="FFFFFF"/>
                </a:solidFill>
                <a:latin typeface="Calibri" panose="020F0502020204030204" pitchFamily="34" charset="0"/>
                <a:cs typeface="Calibri" panose="020F0502020204030204" pitchFamily="34" charset="0"/>
              </a:rPr>
            </a:br>
            <a:endParaRPr lang="en-GB" sz="3400" dirty="0">
              <a:solidFill>
                <a:srgbClr val="FFFFFF"/>
              </a:solidFill>
              <a:latin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A6538942-5ADD-31FB-9909-5226A37A1C3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402169" y="1002780"/>
            <a:ext cx="9015013" cy="5861910"/>
          </a:xfrm>
          <a:prstGeom prst="rect">
            <a:avLst/>
          </a:prstGeom>
        </p:spPr>
      </p:pic>
    </p:spTree>
    <p:extLst>
      <p:ext uri="{BB962C8B-B14F-4D97-AF65-F5344CB8AC3E}">
        <p14:creationId xmlns:p14="http://schemas.microsoft.com/office/powerpoint/2010/main" val="12974960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2671</TotalTime>
  <Words>2107</Words>
  <Application>Microsoft Office PowerPoint</Application>
  <PresentationFormat>Widescreen</PresentationFormat>
  <Paragraphs>161</Paragraphs>
  <Slides>25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Symbol</vt:lpstr>
      <vt:lpstr>Office Theme</vt:lpstr>
      <vt:lpstr>       The Public Health contribution  to Better Healthcare: A Healthcare Public Health Framework for Wales </vt:lpstr>
      <vt:lpstr>Why we have done this work &amp; what it includes</vt:lpstr>
      <vt:lpstr>Definitions: Healthcare Public Health – applying public health to healthcare</vt:lpstr>
      <vt:lpstr>The impact of a healthcare public health approach on blood pressure </vt:lpstr>
      <vt:lpstr>Aims of this work</vt:lpstr>
      <vt:lpstr>Short to longer term objectives of this work are:  </vt:lpstr>
      <vt:lpstr>   A Healthcare Public Health Framework for Wales  </vt:lpstr>
      <vt:lpstr>The Framework includes  </vt:lpstr>
      <vt:lpstr>PART 1 - The What - Whole system approach  </vt:lpstr>
      <vt:lpstr>PART 2 The How – application of a healthcare public health approach</vt:lpstr>
      <vt:lpstr>PART 2 - The How Application of a healthcare public health approach </vt:lpstr>
      <vt:lpstr>   PART 3 Tools; roles &amp; responsibilities and worked examples to help organisations discern key activities they need</vt:lpstr>
      <vt:lpstr>Questions for NHS organisations &amp; teams to ask I</vt:lpstr>
      <vt:lpstr>Questions for NHS organisations &amp; teams to ask II</vt:lpstr>
      <vt:lpstr>Web-based Healthcare public health framework toolkit</vt:lpstr>
      <vt:lpstr>Roles and responsibilities in a Healthcare public health approach  </vt:lpstr>
      <vt:lpstr>How Specialists in Public Health can support</vt:lpstr>
      <vt:lpstr>A HCPH approach as an umbrella encompassing established and evolving work</vt:lpstr>
      <vt:lpstr>Worked examples - future impact of a HCPH approach &amp; role of specialist public health</vt:lpstr>
      <vt:lpstr>Addressing the gaps – an effective Healthcare public health system in Wales needs…</vt:lpstr>
      <vt:lpstr>Strategic Recommendations</vt:lpstr>
      <vt:lpstr>Strategic Recommendations</vt:lpstr>
      <vt:lpstr>Strategic Recommendations – suggested action areas </vt:lpstr>
      <vt:lpstr>Strategic Recommendations – suggested action areas </vt:lpstr>
      <vt:lpstr>Strategic Recommendations – suggested action areas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Strengthening our approach to population healthcare and integrated population health and care in Wales</dc:title>
  <dc:creator>Fiona Kinghorn (Public Health Wales - No. 2 Capital Quarter)</dc:creator>
  <cp:lastModifiedBy>Zoe Wallace (Public Health Wales - No. 2 Capital Quarter)</cp:lastModifiedBy>
  <cp:revision>297</cp:revision>
  <dcterms:created xsi:type="dcterms:W3CDTF">2024-08-14T14:48:01Z</dcterms:created>
  <dcterms:modified xsi:type="dcterms:W3CDTF">2025-06-11T12:24:30Z</dcterms:modified>
</cp:coreProperties>
</file>