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302" r:id="rId5"/>
    <p:sldId id="487" r:id="rId6"/>
    <p:sldId id="796" r:id="rId7"/>
    <p:sldId id="504" r:id="rId8"/>
    <p:sldId id="795" r:id="rId9"/>
    <p:sldId id="505" r:id="rId10"/>
    <p:sldId id="506" r:id="rId11"/>
    <p:sldId id="507" r:id="rId12"/>
    <p:sldId id="508" r:id="rId13"/>
    <p:sldId id="509" r:id="rId14"/>
    <p:sldId id="510" r:id="rId15"/>
    <p:sldId id="288" r:id="rId16"/>
    <p:sldId id="293" r:id="rId17"/>
    <p:sldId id="485" r:id="rId18"/>
    <p:sldId id="364" r:id="rId19"/>
    <p:sldId id="300" r:id="rId20"/>
    <p:sldId id="67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4" d="100"/>
          <a:sy n="104" d="100"/>
        </p:scale>
        <p:origin x="79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7E239B-9D65-4052-8A12-B99F1ED01E80}" type="datetimeFigureOut">
              <a:rPr lang="en-GB" smtClean="0"/>
              <a:t>21/01/2025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C2ECCE-A591-4979-8834-2592B77AC61E}" type="slidenum">
              <a:rPr lang="en-GB" smtClean="0"/>
              <a:t>‹#›</a:t>
            </a:fld>
            <a:endParaRPr lang="en-GB"/>
          </a:p>
        </p:txBody>
      </p:sp>
    </p:spTree>
    <p:extLst>
      <p:ext uri="{BB962C8B-B14F-4D97-AF65-F5344CB8AC3E}">
        <p14:creationId xmlns:p14="http://schemas.microsoft.com/office/powerpoint/2010/main" val="3732343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5C80157A-8249-4924-9DA5-E15E5CA29EA4}" type="slidenum">
              <a:rPr lang="en-GB" smtClean="0"/>
              <a:pPr>
                <a:defRPr/>
              </a:pPr>
              <a:t>3</a:t>
            </a:fld>
            <a:endParaRPr lang="en-GB"/>
          </a:p>
        </p:txBody>
      </p:sp>
    </p:spTree>
    <p:extLst>
      <p:ext uri="{BB962C8B-B14F-4D97-AF65-F5344CB8AC3E}">
        <p14:creationId xmlns:p14="http://schemas.microsoft.com/office/powerpoint/2010/main" val="596148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bwMode="auto">
          <a:noFill/>
          <a:ln cap="flat">
            <a:solidFill>
              <a:srgbClr val="000000"/>
            </a:solidFill>
            <a:miter lim="800000"/>
            <a:headEnd/>
            <a:tailEnd/>
          </a:ln>
        </p:spPr>
      </p:sp>
      <p:sp>
        <p:nvSpPr>
          <p:cNvPr id="131075" name="Rectangle 3"/>
          <p:cNvSpPr>
            <a:spLocks noGrp="1" noChangeArrowheads="1"/>
          </p:cNvSpPr>
          <p:nvPr>
            <p:ph type="body" idx="1"/>
          </p:nvPr>
        </p:nvSpPr>
        <p:spPr bwMode="auto">
          <a:noFill/>
        </p:spPr>
        <p:txBody>
          <a:bodyPr wrap="square" numCol="1" anchor="t" anchorCtr="0" compatLnSpc="1">
            <a:prstTxWarp prst="textNoShape">
              <a:avLst/>
            </a:prstTxWarp>
            <a:normAutofit fontScale="92500" lnSpcReduction="20000"/>
          </a:bodyPr>
          <a:lstStyle/>
          <a:p>
            <a:r>
              <a:rPr lang="en-US" dirty="0"/>
              <a:t>We have HRGs (healthcare resource groups) that translate to PBMA groups</a:t>
            </a:r>
          </a:p>
          <a:p>
            <a:r>
              <a:rPr lang="en-US" dirty="0"/>
              <a:t>This means that for procedures and hospital inpatients we can easily see what are spend is, for outpatients and primary care it is more difficult, although these do not reflect actual cost to hospitals</a:t>
            </a:r>
          </a:p>
          <a:p>
            <a:endParaRPr lang="en-US" dirty="0"/>
          </a:p>
          <a:p>
            <a:r>
              <a:rPr lang="en-US" dirty="0"/>
              <a:t>PBMA generally starts with the picture as it is now not redesigning a system from scratch</a:t>
            </a:r>
          </a:p>
          <a:p>
            <a:endParaRPr lang="en-US" dirty="0"/>
          </a:p>
          <a:p>
            <a:r>
              <a:rPr lang="en-US" dirty="0"/>
              <a:t>What do we mean by resource neutral? Means that any new investments should be evened out with disinvestments elsewhere, do you think this happens?</a:t>
            </a:r>
          </a:p>
          <a:p>
            <a:endParaRPr lang="en-US" dirty="0"/>
          </a:p>
          <a:p>
            <a:r>
              <a:rPr lang="en-US" dirty="0"/>
              <a:t>Needs to take a practical approach, needs to be carried out relatively quickly because you could describe your system, look at everything that is going on and then find that everything had changed.</a:t>
            </a:r>
          </a:p>
          <a:p>
            <a:endParaRPr lang="en-US" dirty="0"/>
          </a:p>
          <a:p>
            <a:r>
              <a:rPr lang="en-US" dirty="0"/>
              <a:t>Participative – should reflect peoples views of what treatments are useful, have you done about contingent valuation? Could use this as a method or discrete choice.</a:t>
            </a:r>
          </a:p>
          <a:p>
            <a:endParaRPr lang="en-US" dirty="0"/>
          </a:p>
          <a:p>
            <a:r>
              <a:rPr lang="en-US" dirty="0"/>
              <a:t>Need to engage with different types of people, clinicians, patients </a:t>
            </a:r>
            <a:r>
              <a:rPr lang="en-US" dirty="0" err="1"/>
              <a:t>etc</a:t>
            </a:r>
            <a:endParaRPr lang="en-US" dirty="0"/>
          </a:p>
          <a:p>
            <a:endParaRPr lang="en-US" dirty="0"/>
          </a:p>
          <a:p>
            <a:r>
              <a:rPr lang="en-US" dirty="0"/>
              <a:t>What kind of participation was there in the </a:t>
            </a:r>
            <a:r>
              <a:rPr lang="en-US" dirty="0" err="1"/>
              <a:t>Tayside</a:t>
            </a:r>
            <a:r>
              <a:rPr lang="en-US" dirty="0"/>
              <a:t> paper in your reading can anyone remember?</a:t>
            </a:r>
          </a:p>
          <a:p>
            <a:endParaRPr lang="en-US" dirty="0"/>
          </a:p>
          <a:p>
            <a:r>
              <a:rPr lang="en-US" dirty="0"/>
              <a:t>They set up an advisory group, asked each person to think of 10 services to expand and 10 services to </a:t>
            </a:r>
            <a:r>
              <a:rPr lang="en-US" dirty="0" err="1"/>
              <a:t>reorganise</a:t>
            </a:r>
            <a:endParaRPr lang="en-US" dirty="0"/>
          </a:p>
          <a:p>
            <a:r>
              <a:rPr lang="en-US" dirty="0"/>
              <a:t>Then they did a postal survey </a:t>
            </a:r>
          </a:p>
          <a:p>
            <a:r>
              <a:rPr lang="en-US" dirty="0"/>
              <a:t>Excluded providers with a vested interest</a:t>
            </a:r>
          </a:p>
        </p:txBody>
      </p:sp>
    </p:spTree>
    <p:extLst>
      <p:ext uri="{BB962C8B-B14F-4D97-AF65-F5344CB8AC3E}">
        <p14:creationId xmlns:p14="http://schemas.microsoft.com/office/powerpoint/2010/main" val="1889826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8BB9B-A615-AFC5-DF87-D8C87126D6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8F3372B-EA47-306D-47F7-D12E0E6A22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C73C97-9481-BF50-CD48-49077D39F657}"/>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5" name="Footer Placeholder 4">
            <a:extLst>
              <a:ext uri="{FF2B5EF4-FFF2-40B4-BE49-F238E27FC236}">
                <a16:creationId xmlns:a16="http://schemas.microsoft.com/office/drawing/2014/main" id="{BDA32D6A-53D8-3B31-2444-D555BB1F31A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4794111-F01F-D12B-7400-5F8B1C98F26A}"/>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4203503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BC1B8-3842-8AC7-AA3C-E9C75F1C0CC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4AD329-0333-4CCF-50B8-9E6D6E2405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71AC88-F015-C139-D800-10F3625C48E7}"/>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5" name="Footer Placeholder 4">
            <a:extLst>
              <a:ext uri="{FF2B5EF4-FFF2-40B4-BE49-F238E27FC236}">
                <a16:creationId xmlns:a16="http://schemas.microsoft.com/office/drawing/2014/main" id="{71B46E42-3FA0-F46A-718A-AEB1552058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FA0CD7-D7D5-5011-7944-93AC3CA965D6}"/>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1882742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E88CC1-5808-7B96-5799-161941BBD95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3E5031F-0DB7-B76F-7645-78ABC10FBA5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82019A2-FE0F-80EE-D831-3D4DA5168461}"/>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5" name="Footer Placeholder 4">
            <a:extLst>
              <a:ext uri="{FF2B5EF4-FFF2-40B4-BE49-F238E27FC236}">
                <a16:creationId xmlns:a16="http://schemas.microsoft.com/office/drawing/2014/main" id="{5F223C8D-89CD-4886-3AFA-7D13E0C86A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2AB5A23-6109-4C77-EB3C-68E946425544}"/>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1477824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A0A9B-2854-490F-AB70-424EE99AA3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2B09D98-3BFB-5F56-875D-1AE3091D14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4A2611-0659-039F-56DD-010924A1DDC7}"/>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5" name="Footer Placeholder 4">
            <a:extLst>
              <a:ext uri="{FF2B5EF4-FFF2-40B4-BE49-F238E27FC236}">
                <a16:creationId xmlns:a16="http://schemas.microsoft.com/office/drawing/2014/main" id="{5E9A4D35-32FD-D3F1-12DB-DA33489E86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B700DD-C84E-1DDC-DDAF-7FBE5DED5752}"/>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3689541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09617-D4D1-D39F-BCDE-69EE165AC9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B775FC8-3699-FA7D-ECF3-EA0A8AB9DD2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31FEAF-4DA0-3A66-23C8-8B035C16499E}"/>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5" name="Footer Placeholder 4">
            <a:extLst>
              <a:ext uri="{FF2B5EF4-FFF2-40B4-BE49-F238E27FC236}">
                <a16:creationId xmlns:a16="http://schemas.microsoft.com/office/drawing/2014/main" id="{22099C46-F68C-0F04-C999-4EEFDCF895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5F3234-C973-C9A0-A237-10F79B0C7E67}"/>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2422721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DD757-46F9-B3FC-9F75-415B14FCF7B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5019BEA-A924-65F3-A1D1-4C5A656E63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0026522-7487-167F-98E8-B1250553CE3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2B39CBD-E9B7-66E1-023C-6D0684A643C0}"/>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6" name="Footer Placeholder 5">
            <a:extLst>
              <a:ext uri="{FF2B5EF4-FFF2-40B4-BE49-F238E27FC236}">
                <a16:creationId xmlns:a16="http://schemas.microsoft.com/office/drawing/2014/main" id="{44C43E1D-E239-2EB2-8C0D-5945050F682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7997B8-2FD4-D644-0947-C020A7A2313D}"/>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2056476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7DBBA-ED88-B49D-787C-763D6CD661A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28D287-C741-CF95-5191-B8AA9F83F0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125193-7B86-B0E5-96BC-658FED6976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1EE8C74-F4DD-DFF1-8687-E0957C1F54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C2A3EA6-900B-7D1E-4E2E-5757559A3F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0465CC9-18D4-2407-428D-32D6AF18939E}"/>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8" name="Footer Placeholder 7">
            <a:extLst>
              <a:ext uri="{FF2B5EF4-FFF2-40B4-BE49-F238E27FC236}">
                <a16:creationId xmlns:a16="http://schemas.microsoft.com/office/drawing/2014/main" id="{D4AAA8D0-B06F-613D-EC6F-90B4603F34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D899A91-EF1B-F6A4-2A12-88942EF595D5}"/>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2442784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E0C6F-54F7-6B86-F239-006C0CAEFCB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2F959F0-6CF2-50F0-100E-EED95CB2E357}"/>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4" name="Footer Placeholder 3">
            <a:extLst>
              <a:ext uri="{FF2B5EF4-FFF2-40B4-BE49-F238E27FC236}">
                <a16:creationId xmlns:a16="http://schemas.microsoft.com/office/drawing/2014/main" id="{A273A98E-5095-D835-557B-15B1898057F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8991EF-AAC3-866B-D2F6-B840C706A872}"/>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1313724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F1AEFE-2CBB-D3C1-90CE-7AB809DE005E}"/>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3" name="Footer Placeholder 2">
            <a:extLst>
              <a:ext uri="{FF2B5EF4-FFF2-40B4-BE49-F238E27FC236}">
                <a16:creationId xmlns:a16="http://schemas.microsoft.com/office/drawing/2014/main" id="{0869778C-F639-B180-D742-689DDB28566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804735A-D01D-7B5E-6DFC-573D0D4E185C}"/>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1515711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14541-2244-45D9-88C9-9209BBF5F1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6E27AD2-EE30-78F8-5F57-3D5DB05F05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B065F4C-F939-FD03-771E-561C2C87B8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2DA934-21D4-1C63-6181-53E1762FF902}"/>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6" name="Footer Placeholder 5">
            <a:extLst>
              <a:ext uri="{FF2B5EF4-FFF2-40B4-BE49-F238E27FC236}">
                <a16:creationId xmlns:a16="http://schemas.microsoft.com/office/drawing/2014/main" id="{7D2792BE-A275-8A70-9272-954FF00E65F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D940DB-9414-19E2-11B1-8C793E4FD09B}"/>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2052366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E1AF6-BE42-3F50-B30B-5633606C04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245FBD0-6AC4-C726-5EA5-36D6D012F3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25D0225-DDD7-7CC7-666C-17BA84EB9C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1FDFFC-C8CC-50E4-8E6F-FF9DA1A2B5F1}"/>
              </a:ext>
            </a:extLst>
          </p:cNvPr>
          <p:cNvSpPr>
            <a:spLocks noGrp="1"/>
          </p:cNvSpPr>
          <p:nvPr>
            <p:ph type="dt" sz="half" idx="10"/>
          </p:nvPr>
        </p:nvSpPr>
        <p:spPr/>
        <p:txBody>
          <a:bodyPr/>
          <a:lstStyle/>
          <a:p>
            <a:fld id="{4CF9E853-F2FA-4A45-9079-0D8DE88CCE32}" type="datetimeFigureOut">
              <a:rPr lang="en-GB" smtClean="0"/>
              <a:t>21/01/2025</a:t>
            </a:fld>
            <a:endParaRPr lang="en-GB"/>
          </a:p>
        </p:txBody>
      </p:sp>
      <p:sp>
        <p:nvSpPr>
          <p:cNvPr id="6" name="Footer Placeholder 5">
            <a:extLst>
              <a:ext uri="{FF2B5EF4-FFF2-40B4-BE49-F238E27FC236}">
                <a16:creationId xmlns:a16="http://schemas.microsoft.com/office/drawing/2014/main" id="{3C97290F-3BA7-E5B5-A26C-50D0C872AF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D879FE8-681D-DB5C-83C3-A735BC67C86F}"/>
              </a:ext>
            </a:extLst>
          </p:cNvPr>
          <p:cNvSpPr>
            <a:spLocks noGrp="1"/>
          </p:cNvSpPr>
          <p:nvPr>
            <p:ph type="sldNum" sz="quarter" idx="12"/>
          </p:nvPr>
        </p:nvSpPr>
        <p:spPr/>
        <p:txBody>
          <a:bodyPr/>
          <a:lstStyle/>
          <a:p>
            <a:fld id="{BDF1A8B9-DC6B-4969-AA14-D0818B4DC5B6}" type="slidenum">
              <a:rPr lang="en-GB" smtClean="0"/>
              <a:t>‹#›</a:t>
            </a:fld>
            <a:endParaRPr lang="en-GB"/>
          </a:p>
        </p:txBody>
      </p:sp>
    </p:spTree>
    <p:extLst>
      <p:ext uri="{BB962C8B-B14F-4D97-AF65-F5344CB8AC3E}">
        <p14:creationId xmlns:p14="http://schemas.microsoft.com/office/powerpoint/2010/main" val="4003409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05C664-3C0B-9879-2182-DA3CA42539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CFC0496-E93E-E4CC-187D-C366699300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C29A1CE-B2E4-90C7-027B-FC3ADB519F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F9E853-F2FA-4A45-9079-0D8DE88CCE32}" type="datetimeFigureOut">
              <a:rPr lang="en-GB" smtClean="0"/>
              <a:t>21/01/2025</a:t>
            </a:fld>
            <a:endParaRPr lang="en-GB"/>
          </a:p>
        </p:txBody>
      </p:sp>
      <p:sp>
        <p:nvSpPr>
          <p:cNvPr id="5" name="Footer Placeholder 4">
            <a:extLst>
              <a:ext uri="{FF2B5EF4-FFF2-40B4-BE49-F238E27FC236}">
                <a16:creationId xmlns:a16="http://schemas.microsoft.com/office/drawing/2014/main" id="{0F06D26A-4C28-35A8-78EB-79E34F43D5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9A3B585-C881-E4EB-87A6-C76573B98A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DF1A8B9-DC6B-4969-AA14-D0818B4DC5B6}" type="slidenum">
              <a:rPr lang="en-GB" smtClean="0"/>
              <a:t>‹#›</a:t>
            </a:fld>
            <a:endParaRPr lang="en-GB"/>
          </a:p>
        </p:txBody>
      </p:sp>
    </p:spTree>
    <p:extLst>
      <p:ext uri="{BB962C8B-B14F-4D97-AF65-F5344CB8AC3E}">
        <p14:creationId xmlns:p14="http://schemas.microsoft.com/office/powerpoint/2010/main" val="27606907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evidence-based-medicine.co.u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bmcpublichealth.biomedcentral.com/articles/10.1186/1471-2458-14-837"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academic.oup.com/jpubhealth/article/38/3/e352/2239831" TargetMode="External"/><Relationship Id="rId2" Type="http://schemas.openxmlformats.org/officeDocument/2006/relationships/hyperlink" Target="https://www.gov.uk/government/publications/spend-and-outcome-tool-spot" TargetMode="External"/><Relationship Id="rId1" Type="http://schemas.openxmlformats.org/officeDocument/2006/relationships/slideLayout" Target="../slideLayouts/slideLayout2.xml"/><Relationship Id="rId4" Type="http://schemas.openxmlformats.org/officeDocument/2006/relationships/hyperlink" Target="https://onlinelibrary.wiley.com/doi/abs/10.1046/j.1365-2524.2001.00300.x?sid=nlm%3Apubmed"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sciencedirect.com/science/article/pii/S0277953606005041" TargetMode="External"/><Relationship Id="rId2" Type="http://schemas.openxmlformats.org/officeDocument/2006/relationships/hyperlink" Target="http://www.tandfonline.com/doi/abs/10.1586/14737167.2015.965155" TargetMode="External"/><Relationship Id="rId1" Type="http://schemas.openxmlformats.org/officeDocument/2006/relationships/slideLayout" Target="../slideLayouts/slideLayout2.xml"/><Relationship Id="rId4" Type="http://schemas.openxmlformats.org/officeDocument/2006/relationships/hyperlink" Target="http://webarchive.nationalarchives.gov.uk/20170302112650/http:/www.yhpho.org.uk/resource/view.aspx?RID=10047"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prints.lse.ac.uk/12761/1/Multi-criteria_Analysis.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571" y="775235"/>
            <a:ext cx="8450318" cy="684773"/>
          </a:xfrm>
        </p:spPr>
        <p:txBody>
          <a:bodyPr>
            <a:normAutofit fontScale="90000"/>
          </a:bodyPr>
          <a:lstStyle/>
          <a:p>
            <a:r>
              <a:rPr lang="en-GB" dirty="0"/>
              <a:t>Multi-Criteria Decision Analysis (MCDA)</a:t>
            </a:r>
          </a:p>
        </p:txBody>
      </p:sp>
      <p:sp>
        <p:nvSpPr>
          <p:cNvPr id="3" name="Content Placeholder 2"/>
          <p:cNvSpPr>
            <a:spLocks noGrp="1"/>
          </p:cNvSpPr>
          <p:nvPr>
            <p:ph idx="1"/>
          </p:nvPr>
        </p:nvSpPr>
        <p:spPr>
          <a:xfrm>
            <a:off x="1603571" y="1771650"/>
            <a:ext cx="8766818" cy="4583154"/>
          </a:xfrm>
        </p:spPr>
        <p:txBody>
          <a:bodyPr>
            <a:normAutofit/>
          </a:bodyPr>
          <a:lstStyle/>
          <a:p>
            <a:pPr marL="0" indent="0">
              <a:buNone/>
            </a:pPr>
            <a:r>
              <a:rPr lang="en-GB" sz="1950" dirty="0"/>
              <a:t>Multi-Criteria Decision Analysis (MCDA) is a decision-making analysis that evaluates multiple (sometimes conflicting) criteria as part of a decision-making process.</a:t>
            </a:r>
          </a:p>
          <a:p>
            <a:pPr marL="0" indent="0">
              <a:buNone/>
            </a:pPr>
            <a:endParaRPr lang="en-GB" sz="1950" dirty="0"/>
          </a:p>
          <a:p>
            <a:pPr marL="0" indent="0">
              <a:buNone/>
            </a:pPr>
            <a:r>
              <a:rPr lang="en-GB" sz="1950" dirty="0"/>
              <a:t>There are five steps of MCDA;</a:t>
            </a:r>
          </a:p>
          <a:p>
            <a:pPr marL="385763" indent="-385763">
              <a:buAutoNum type="arabicPeriod"/>
            </a:pPr>
            <a:r>
              <a:rPr lang="en-GB" sz="1950" dirty="0"/>
              <a:t>Define the context</a:t>
            </a:r>
          </a:p>
          <a:p>
            <a:pPr marL="385763" indent="-385763">
              <a:buAutoNum type="arabicPeriod"/>
            </a:pPr>
            <a:r>
              <a:rPr lang="en-GB" sz="1950" dirty="0"/>
              <a:t>Identify the options available</a:t>
            </a:r>
          </a:p>
          <a:p>
            <a:pPr marL="385763" indent="-385763">
              <a:buAutoNum type="arabicPeriod"/>
            </a:pPr>
            <a:r>
              <a:rPr lang="en-GB" sz="1950" dirty="0"/>
              <a:t>Decide the objectives and select the right criteria that represents the value</a:t>
            </a:r>
          </a:p>
          <a:p>
            <a:pPr marL="385763" indent="-385763">
              <a:buAutoNum type="arabicPeriod"/>
            </a:pPr>
            <a:r>
              <a:rPr lang="en-GB" sz="1950" dirty="0"/>
              <a:t>Measure out each of the criteria in order to discern their relative importance</a:t>
            </a:r>
          </a:p>
          <a:p>
            <a:pPr marL="385763" indent="-385763">
              <a:buAutoNum type="arabicPeriod"/>
            </a:pPr>
            <a:r>
              <a:rPr lang="en-GB" sz="1950" dirty="0"/>
              <a:t>Calculate the different values by averaging out and weighting scores </a:t>
            </a:r>
          </a:p>
          <a:p>
            <a:pPr marL="0" indent="0"/>
            <a:endParaRPr lang="en-GB" sz="2475" dirty="0"/>
          </a:p>
          <a:p>
            <a:pPr marL="0" indent="0"/>
            <a:endParaRPr lang="en-GB" sz="2475" dirty="0"/>
          </a:p>
          <a:p>
            <a:pPr marL="0" indent="0"/>
            <a:endParaRPr lang="en-GB" sz="2475" dirty="0"/>
          </a:p>
          <a:p>
            <a:endParaRPr lang="en-GB" dirty="0"/>
          </a:p>
          <a:p>
            <a:endParaRPr lang="en-GB" dirty="0"/>
          </a:p>
          <a:p>
            <a:endParaRPr lang="en-GB" dirty="0"/>
          </a:p>
          <a:p>
            <a:endParaRPr lang="en-GB" dirty="0"/>
          </a:p>
          <a:p>
            <a:pPr marL="0" indent="0"/>
            <a:endParaRPr lang="en-GB" dirty="0"/>
          </a:p>
        </p:txBody>
      </p:sp>
    </p:spTree>
    <p:extLst>
      <p:ext uri="{BB962C8B-B14F-4D97-AF65-F5344CB8AC3E}">
        <p14:creationId xmlns:p14="http://schemas.microsoft.com/office/powerpoint/2010/main" val="1781803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of results (not real results)</a:t>
            </a:r>
          </a:p>
        </p:txBody>
      </p:sp>
      <p:pic>
        <p:nvPicPr>
          <p:cNvPr id="180227" name="Picture 3"/>
          <p:cNvPicPr>
            <a:picLocks noGrp="1" noChangeAspect="1" noChangeArrowheads="1"/>
          </p:cNvPicPr>
          <p:nvPr>
            <p:ph idx="1"/>
          </p:nvPr>
        </p:nvPicPr>
        <p:blipFill>
          <a:blip r:embed="rId2" cstate="print"/>
          <a:srcRect/>
          <a:stretch>
            <a:fillRect/>
          </a:stretch>
        </p:blipFill>
        <p:spPr bwMode="auto">
          <a:xfrm>
            <a:off x="1703512" y="1412776"/>
            <a:ext cx="8902301" cy="3744416"/>
          </a:xfrm>
          <a:prstGeom prst="rect">
            <a:avLst/>
          </a:prstGeom>
          <a:noFill/>
          <a:ln w="9525">
            <a:noFill/>
            <a:miter lim="800000"/>
            <a:headEnd/>
            <a:tailEnd/>
          </a:ln>
          <a:effectLst/>
        </p:spPr>
      </p:pic>
    </p:spTree>
    <p:extLst>
      <p:ext uri="{BB962C8B-B14F-4D97-AF65-F5344CB8AC3E}">
        <p14:creationId xmlns:p14="http://schemas.microsoft.com/office/powerpoint/2010/main" val="3801835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MCDA – What could happen next</a:t>
            </a:r>
          </a:p>
        </p:txBody>
      </p:sp>
      <p:sp>
        <p:nvSpPr>
          <p:cNvPr id="3" name="Content Placeholder 2"/>
          <p:cNvSpPr>
            <a:spLocks noGrp="1"/>
          </p:cNvSpPr>
          <p:nvPr>
            <p:ph idx="1"/>
          </p:nvPr>
        </p:nvSpPr>
        <p:spPr/>
        <p:txBody>
          <a:bodyPr/>
          <a:lstStyle/>
          <a:p>
            <a:pPr marL="0" indent="0">
              <a:buNone/>
            </a:pPr>
            <a:r>
              <a:rPr lang="en-GB" sz="2400" dirty="0"/>
              <a:t>Services that score low can be looked at in more detail as to why they score low, it may be that;</a:t>
            </a:r>
          </a:p>
          <a:p>
            <a:pPr marL="0" indent="0">
              <a:buNone/>
            </a:pPr>
            <a:r>
              <a:rPr lang="en-GB" sz="2400" dirty="0"/>
              <a:t>the providers are not doing well, </a:t>
            </a:r>
          </a:p>
          <a:p>
            <a:pPr marL="0" indent="0">
              <a:buNone/>
            </a:pPr>
            <a:r>
              <a:rPr lang="en-GB" sz="2400" dirty="0"/>
              <a:t>that the commissioners have not been clear about what they want</a:t>
            </a:r>
          </a:p>
          <a:p>
            <a:pPr marL="0" indent="0">
              <a:buNone/>
            </a:pPr>
            <a:r>
              <a:rPr lang="en-GB" sz="2400" dirty="0"/>
              <a:t>submission was badly written or there is a lack of data on the effectiveness of a service</a:t>
            </a:r>
          </a:p>
          <a:p>
            <a:pPr marL="0" indent="0">
              <a:buNone/>
            </a:pPr>
            <a:r>
              <a:rPr lang="en-GB" sz="2400" dirty="0"/>
              <a:t>the service was a bad idea in the first place</a:t>
            </a:r>
          </a:p>
          <a:p>
            <a:pPr marL="0" indent="0">
              <a:buNone/>
            </a:pPr>
            <a:r>
              <a:rPr lang="en-GB" sz="2400" dirty="0"/>
              <a:t>It may be that poorly performing services could ultimately get decommissioned or paired up with better performing services</a:t>
            </a:r>
          </a:p>
        </p:txBody>
      </p:sp>
    </p:spTree>
    <p:extLst>
      <p:ext uri="{BB962C8B-B14F-4D97-AF65-F5344CB8AC3E}">
        <p14:creationId xmlns:p14="http://schemas.microsoft.com/office/powerpoint/2010/main" val="4011829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6275" y="1045599"/>
            <a:ext cx="8450318" cy="684773"/>
          </a:xfrm>
        </p:spPr>
        <p:txBody>
          <a:bodyPr>
            <a:normAutofit fontScale="90000"/>
          </a:bodyPr>
          <a:lstStyle/>
          <a:p>
            <a:r>
              <a:rPr lang="en-GB" dirty="0"/>
              <a:t>Programme Budgeting and Marginal Analysis (PBMA)</a:t>
            </a:r>
          </a:p>
        </p:txBody>
      </p:sp>
      <p:sp>
        <p:nvSpPr>
          <p:cNvPr id="3" name="Content Placeholder 2"/>
          <p:cNvSpPr>
            <a:spLocks noGrp="1"/>
          </p:cNvSpPr>
          <p:nvPr>
            <p:ph idx="1"/>
          </p:nvPr>
        </p:nvSpPr>
        <p:spPr>
          <a:xfrm>
            <a:off x="1646275" y="2141867"/>
            <a:ext cx="8229600" cy="3695989"/>
          </a:xfrm>
        </p:spPr>
        <p:txBody>
          <a:bodyPr/>
          <a:lstStyle/>
          <a:p>
            <a:r>
              <a:rPr lang="en-GB" b="1" dirty="0"/>
              <a:t>Programme budgeting</a:t>
            </a:r>
            <a:r>
              <a:rPr lang="en-GB" dirty="0"/>
              <a:t>:</a:t>
            </a:r>
          </a:p>
          <a:p>
            <a:pPr marL="0" indent="0"/>
            <a:r>
              <a:rPr lang="en-GB" dirty="0"/>
              <a:t>Need to know where resources are currently used </a:t>
            </a:r>
          </a:p>
          <a:p>
            <a:pPr marL="0" indent="0"/>
            <a:endParaRPr lang="en-GB" dirty="0"/>
          </a:p>
          <a:p>
            <a:r>
              <a:rPr lang="en-GB" b="1" dirty="0"/>
              <a:t>Marginal analysis</a:t>
            </a:r>
            <a:r>
              <a:rPr lang="en-GB" dirty="0"/>
              <a:t>:</a:t>
            </a:r>
          </a:p>
          <a:p>
            <a:pPr marL="0" indent="0"/>
            <a:r>
              <a:rPr lang="en-GB" dirty="0"/>
              <a:t>To have more of some services, it is necessary to shift resources from others</a:t>
            </a:r>
          </a:p>
          <a:p>
            <a:endParaRPr lang="en-GB" dirty="0"/>
          </a:p>
        </p:txBody>
      </p:sp>
    </p:spTree>
    <p:extLst>
      <p:ext uri="{BB962C8B-B14F-4D97-AF65-F5344CB8AC3E}">
        <p14:creationId xmlns:p14="http://schemas.microsoft.com/office/powerpoint/2010/main" val="519437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4577" y="1033484"/>
            <a:ext cx="8450318" cy="684773"/>
          </a:xfrm>
        </p:spPr>
        <p:txBody>
          <a:bodyPr>
            <a:normAutofit fontScale="90000"/>
          </a:bodyPr>
          <a:lstStyle/>
          <a:p>
            <a:r>
              <a:rPr lang="en-GB" dirty="0"/>
              <a:t>Programme Budgeting and Marginal Analysis (PBMA)</a:t>
            </a:r>
          </a:p>
        </p:txBody>
      </p:sp>
      <p:sp>
        <p:nvSpPr>
          <p:cNvPr id="3" name="Content Placeholder 2"/>
          <p:cNvSpPr>
            <a:spLocks noGrp="1"/>
          </p:cNvSpPr>
          <p:nvPr>
            <p:ph idx="1"/>
          </p:nvPr>
        </p:nvSpPr>
        <p:spPr>
          <a:xfrm>
            <a:off x="1784578" y="1898504"/>
            <a:ext cx="8828690" cy="3845761"/>
          </a:xfrm>
        </p:spPr>
        <p:txBody>
          <a:bodyPr>
            <a:normAutofit fontScale="77500" lnSpcReduction="20000"/>
          </a:bodyPr>
          <a:lstStyle/>
          <a:p>
            <a:pPr marL="0" indent="0">
              <a:buNone/>
            </a:pPr>
            <a:endParaRPr lang="en-GB" dirty="0"/>
          </a:p>
          <a:p>
            <a:pPr marL="0" indent="0">
              <a:buNone/>
            </a:pPr>
            <a:r>
              <a:rPr lang="en-GB" dirty="0" err="1"/>
              <a:t>Brambleby</a:t>
            </a:r>
            <a:r>
              <a:rPr lang="en-GB" dirty="0"/>
              <a:t> &amp; Fordham state there are eight stages to conducting a PBMA</a:t>
            </a:r>
          </a:p>
          <a:p>
            <a:pPr marL="0" indent="0">
              <a:buNone/>
            </a:pPr>
            <a:endParaRPr lang="en-GB" sz="1950" dirty="0"/>
          </a:p>
          <a:p>
            <a:pPr marL="0" indent="0">
              <a:buNone/>
            </a:pPr>
            <a:r>
              <a:rPr lang="en-GB" dirty="0"/>
              <a:t>1.	</a:t>
            </a:r>
            <a:r>
              <a:rPr lang="en-GB" sz="2250" dirty="0"/>
              <a:t>Choose a set of meaningful programmes</a:t>
            </a:r>
          </a:p>
          <a:p>
            <a:pPr marL="0" indent="0">
              <a:buNone/>
            </a:pPr>
            <a:r>
              <a:rPr lang="en-GB" sz="2250" dirty="0"/>
              <a:t>2.	Identify current activity and expenditure in those programmes</a:t>
            </a:r>
          </a:p>
          <a:p>
            <a:pPr marL="0" indent="0">
              <a:buNone/>
            </a:pPr>
            <a:r>
              <a:rPr lang="en-GB" sz="2250" dirty="0"/>
              <a:t>3.	Think of improvements</a:t>
            </a:r>
          </a:p>
          <a:p>
            <a:pPr marL="0" indent="0">
              <a:buNone/>
            </a:pPr>
            <a:r>
              <a:rPr lang="en-GB" sz="2250" dirty="0"/>
              <a:t>4.	Weigh up incremental costs and incremental benefits and prioritize a list</a:t>
            </a:r>
          </a:p>
          <a:p>
            <a:pPr marL="0" indent="0">
              <a:buNone/>
            </a:pPr>
            <a:r>
              <a:rPr lang="en-GB" sz="2250" dirty="0"/>
              <a:t>5.	Consult widely</a:t>
            </a:r>
          </a:p>
          <a:p>
            <a:pPr marL="0" indent="0">
              <a:buNone/>
            </a:pPr>
            <a:r>
              <a:rPr lang="en-GB" sz="2250" dirty="0"/>
              <a:t>6.	Decide on changes</a:t>
            </a:r>
          </a:p>
          <a:p>
            <a:pPr marL="0" indent="0">
              <a:buNone/>
            </a:pPr>
            <a:r>
              <a:rPr lang="en-GB" sz="2250" dirty="0"/>
              <a:t>7.	Effect the changes</a:t>
            </a:r>
          </a:p>
          <a:p>
            <a:pPr marL="0" indent="0">
              <a:buNone/>
            </a:pPr>
            <a:r>
              <a:rPr lang="en-GB" sz="2250" dirty="0"/>
              <a:t>8.	Evaluate progress</a:t>
            </a:r>
          </a:p>
          <a:p>
            <a:pPr marL="0" indent="0"/>
            <a:endParaRPr lang="en-GB" dirty="0"/>
          </a:p>
        </p:txBody>
      </p:sp>
      <p:sp>
        <p:nvSpPr>
          <p:cNvPr id="4" name="TextBox 3"/>
          <p:cNvSpPr txBox="1"/>
          <p:nvPr/>
        </p:nvSpPr>
        <p:spPr>
          <a:xfrm>
            <a:off x="5244664" y="5571140"/>
            <a:ext cx="5478517" cy="369332"/>
          </a:xfrm>
          <a:prstGeom prst="rect">
            <a:avLst/>
          </a:prstGeom>
          <a:noFill/>
        </p:spPr>
        <p:txBody>
          <a:bodyPr wrap="square" rtlCol="0">
            <a:spAutoFit/>
          </a:bodyPr>
          <a:lstStyle/>
          <a:p>
            <a:pPr defTabSz="685800">
              <a:defRPr/>
            </a:pPr>
            <a:r>
              <a:rPr lang="en-GB" sz="900" dirty="0" err="1">
                <a:solidFill>
                  <a:prstClr val="black"/>
                </a:solidFill>
                <a:latin typeface="Calibri" panose="020F0502020204030204"/>
              </a:rPr>
              <a:t>Brambleby</a:t>
            </a:r>
            <a:r>
              <a:rPr lang="en-GB" sz="900" dirty="0">
                <a:solidFill>
                  <a:prstClr val="black"/>
                </a:solidFill>
                <a:latin typeface="Calibri" panose="020F0502020204030204"/>
              </a:rPr>
              <a:t>, P &amp; Fordham, RJ 2003, 'What is PBMA? Evidence Based Medicine: 'What is ' series', EPRINTS-JOURNAL, vol. 4, no. 2. </a:t>
            </a:r>
            <a:r>
              <a:rPr lang="en-GB" sz="900" dirty="0">
                <a:solidFill>
                  <a:prstClr val="black"/>
                </a:solidFill>
                <a:latin typeface="Calibri" panose="020F0502020204030204"/>
                <a:hlinkClick r:id="rId2"/>
              </a:rPr>
              <a:t>http://www.evidence-based-medicine.co.uk</a:t>
            </a:r>
            <a:r>
              <a:rPr lang="en-GB" sz="900" dirty="0">
                <a:solidFill>
                  <a:prstClr val="black"/>
                </a:solidFill>
                <a:latin typeface="Calibri" panose="020F0502020204030204"/>
              </a:rPr>
              <a:t> </a:t>
            </a:r>
          </a:p>
        </p:txBody>
      </p:sp>
    </p:spTree>
    <p:extLst>
      <p:ext uri="{BB962C8B-B14F-4D97-AF65-F5344CB8AC3E}">
        <p14:creationId xmlns:p14="http://schemas.microsoft.com/office/powerpoint/2010/main" val="516570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2209800" y="6248400"/>
            <a:ext cx="1905000" cy="457200"/>
          </a:xfrm>
          <a:prstGeom prst="rect">
            <a:avLst/>
          </a:prstGeom>
          <a:noFill/>
          <a:ln w="12700">
            <a:noFill/>
            <a:miter lim="800000"/>
            <a:headEnd/>
            <a:tailEnd/>
          </a:ln>
        </p:spPr>
        <p:txBody>
          <a:bodyPr wrap="none" anchor="ctr"/>
          <a:lstStyle/>
          <a:p>
            <a:endParaRPr lang="en-US"/>
          </a:p>
        </p:txBody>
      </p:sp>
      <p:sp>
        <p:nvSpPr>
          <p:cNvPr id="80899" name="Rectangle 3"/>
          <p:cNvSpPr>
            <a:spLocks noChangeArrowheads="1"/>
          </p:cNvSpPr>
          <p:nvPr/>
        </p:nvSpPr>
        <p:spPr bwMode="auto">
          <a:xfrm>
            <a:off x="4648200" y="6248400"/>
            <a:ext cx="2895600" cy="457200"/>
          </a:xfrm>
          <a:prstGeom prst="rect">
            <a:avLst/>
          </a:prstGeom>
          <a:noFill/>
          <a:ln w="12700">
            <a:noFill/>
            <a:miter lim="800000"/>
            <a:headEnd/>
            <a:tailEnd/>
          </a:ln>
        </p:spPr>
        <p:txBody>
          <a:bodyPr wrap="none" anchor="ctr"/>
          <a:lstStyle/>
          <a:p>
            <a:endParaRPr lang="en-US"/>
          </a:p>
        </p:txBody>
      </p:sp>
      <p:sp>
        <p:nvSpPr>
          <p:cNvPr id="80900" name="Rectangle 4"/>
          <p:cNvSpPr>
            <a:spLocks noGrp="1" noChangeArrowheads="1"/>
          </p:cNvSpPr>
          <p:nvPr>
            <p:ph type="title"/>
          </p:nvPr>
        </p:nvSpPr>
        <p:spPr/>
        <p:txBody>
          <a:bodyPr/>
          <a:lstStyle/>
          <a:p>
            <a:r>
              <a:rPr lang="en-GB"/>
              <a:t>PBMA - Features</a:t>
            </a:r>
          </a:p>
        </p:txBody>
      </p:sp>
      <p:sp>
        <p:nvSpPr>
          <p:cNvPr id="80901" name="Rectangle 5"/>
          <p:cNvSpPr>
            <a:spLocks noGrp="1" noChangeArrowheads="1"/>
          </p:cNvSpPr>
          <p:nvPr>
            <p:ph idx="1"/>
          </p:nvPr>
        </p:nvSpPr>
        <p:spPr>
          <a:xfrm>
            <a:off x="838201" y="1676400"/>
            <a:ext cx="8774114" cy="4114800"/>
          </a:xfrm>
        </p:spPr>
        <p:txBody>
          <a:bodyPr/>
          <a:lstStyle/>
          <a:p>
            <a:r>
              <a:rPr lang="en-GB" dirty="0"/>
              <a:t>Starts with reality -  pragmatic</a:t>
            </a:r>
          </a:p>
          <a:p>
            <a:r>
              <a:rPr lang="en-GB" dirty="0"/>
              <a:t>Should be resource neutral – not increasing or reducing spend</a:t>
            </a:r>
          </a:p>
          <a:p>
            <a:r>
              <a:rPr lang="en-GB" dirty="0"/>
              <a:t>Data hungry – need lots of information on costs, services, outcomes</a:t>
            </a:r>
          </a:p>
          <a:p>
            <a:r>
              <a:rPr lang="en-GB" dirty="0"/>
              <a:t>Participative – need decision makers and stakeholders round the table</a:t>
            </a:r>
          </a:p>
        </p:txBody>
      </p:sp>
    </p:spTree>
    <p:extLst>
      <p:ext uri="{BB962C8B-B14F-4D97-AF65-F5344CB8AC3E}">
        <p14:creationId xmlns:p14="http://schemas.microsoft.com/office/powerpoint/2010/main" val="139142910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F8F195-73F1-4F1F-B7D2-9C4720A8DC73}"/>
              </a:ext>
            </a:extLst>
          </p:cNvPr>
          <p:cNvSpPr>
            <a:spLocks noGrp="1"/>
          </p:cNvSpPr>
          <p:nvPr>
            <p:ph idx="1"/>
          </p:nvPr>
        </p:nvSpPr>
        <p:spPr>
          <a:xfrm>
            <a:off x="3225348" y="951113"/>
            <a:ext cx="5562036" cy="531486"/>
          </a:xfrm>
        </p:spPr>
        <p:txBody>
          <a:bodyPr anchor="t">
            <a:normAutofit fontScale="85000" lnSpcReduction="20000"/>
          </a:bodyPr>
          <a:lstStyle/>
          <a:p>
            <a:pPr marL="0" indent="0" algn="ctr"/>
            <a:r>
              <a:rPr lang="en-GB" altLang="en-US" sz="3000" dirty="0">
                <a:latin typeface="Verdana Bold"/>
                <a:ea typeface="ＭＳ Ｐゴシック"/>
                <a:cs typeface="+mj-cs"/>
              </a:rPr>
              <a:t>6. Decide on changes  </a:t>
            </a:r>
            <a:br>
              <a:rPr lang="en-GB" altLang="en-US" sz="3000" dirty="0">
                <a:latin typeface="Verdana Bold"/>
                <a:ea typeface="ＭＳ Ｐゴシック"/>
                <a:cs typeface="+mj-cs"/>
              </a:rPr>
            </a:br>
            <a:endParaRPr lang="en-GB" sz="1350" dirty="0"/>
          </a:p>
        </p:txBody>
      </p:sp>
      <p:sp>
        <p:nvSpPr>
          <p:cNvPr id="9" name="Title 1">
            <a:extLst>
              <a:ext uri="{FF2B5EF4-FFF2-40B4-BE49-F238E27FC236}">
                <a16:creationId xmlns:a16="http://schemas.microsoft.com/office/drawing/2014/main" id="{F0EBEF62-DDCF-41A5-9929-FF5EEC3961C1}"/>
              </a:ext>
            </a:extLst>
          </p:cNvPr>
          <p:cNvSpPr txBox="1">
            <a:spLocks/>
          </p:cNvSpPr>
          <p:nvPr/>
        </p:nvSpPr>
        <p:spPr>
          <a:xfrm>
            <a:off x="1619180" y="956073"/>
            <a:ext cx="5101829" cy="881063"/>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defRPr/>
            </a:pPr>
            <a:endParaRPr lang="en-GB" sz="2400" b="1" dirty="0">
              <a:solidFill>
                <a:prstClr val="black"/>
              </a:solidFill>
              <a:latin typeface="Calibri Light" panose="020F0302020204030204"/>
            </a:endParaRPr>
          </a:p>
        </p:txBody>
      </p:sp>
      <p:pic>
        <p:nvPicPr>
          <p:cNvPr id="5" name="Picture 1">
            <a:extLst>
              <a:ext uri="{FF2B5EF4-FFF2-40B4-BE49-F238E27FC236}">
                <a16:creationId xmlns:a16="http://schemas.microsoft.com/office/drawing/2014/main" id="{2A2F9C50-92E5-433B-A152-92DF527E2364}"/>
              </a:ext>
            </a:extLst>
          </p:cNvPr>
          <p:cNvPicPr>
            <a:picLocks noChangeAspect="1" noChangeArrowheads="1"/>
          </p:cNvPicPr>
          <p:nvPr/>
        </p:nvPicPr>
        <p:blipFill>
          <a:blip r:embed="rId2">
            <a:lum contrast="20000"/>
            <a:extLst>
              <a:ext uri="{28A0092B-C50C-407E-A947-70E740481C1C}">
                <a14:useLocalDpi xmlns:a14="http://schemas.microsoft.com/office/drawing/2010/main" val="0"/>
              </a:ext>
            </a:extLst>
          </a:blip>
          <a:srcRect/>
          <a:stretch>
            <a:fillRect/>
          </a:stretch>
        </p:blipFill>
        <p:spPr bwMode="auto">
          <a:xfrm>
            <a:off x="2696363" y="1396605"/>
            <a:ext cx="6788790" cy="433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006367" y="5710796"/>
            <a:ext cx="4674476" cy="253916"/>
          </a:xfrm>
          <a:prstGeom prst="rect">
            <a:avLst/>
          </a:prstGeom>
          <a:noFill/>
        </p:spPr>
        <p:txBody>
          <a:bodyPr wrap="square" rtlCol="0">
            <a:spAutoFit/>
          </a:bodyPr>
          <a:lstStyle/>
          <a:p>
            <a:pPr defTabSz="685800">
              <a:defRPr/>
            </a:pPr>
            <a:r>
              <a:rPr lang="en-GB" sz="1050" dirty="0">
                <a:solidFill>
                  <a:prstClr val="black"/>
                </a:solidFill>
                <a:latin typeface="Calibri" panose="020F0502020204030204"/>
                <a:hlinkClick r:id="rId3"/>
              </a:rPr>
              <a:t>https://bmcpublichealth.biomedcentral.com/articles/10.1186/1471-2458-14-837</a:t>
            </a:r>
            <a:r>
              <a:rPr lang="en-GB" sz="1050" dirty="0">
                <a:solidFill>
                  <a:prstClr val="black"/>
                </a:solidFill>
                <a:latin typeface="Calibri" panose="020F0502020204030204"/>
              </a:rPr>
              <a:t> </a:t>
            </a:r>
          </a:p>
        </p:txBody>
      </p:sp>
    </p:spTree>
    <p:extLst>
      <p:ext uri="{BB962C8B-B14F-4D97-AF65-F5344CB8AC3E}">
        <p14:creationId xmlns:p14="http://schemas.microsoft.com/office/powerpoint/2010/main" val="33414470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5180" y="949154"/>
            <a:ext cx="8450318" cy="684773"/>
          </a:xfrm>
        </p:spPr>
        <p:txBody>
          <a:bodyPr>
            <a:normAutofit fontScale="90000"/>
          </a:bodyPr>
          <a:lstStyle/>
          <a:p>
            <a:r>
              <a:rPr lang="en-GB" dirty="0"/>
              <a:t>Programme Budgeting and Marginal Analysis (PBMA)</a:t>
            </a:r>
          </a:p>
        </p:txBody>
      </p:sp>
      <p:sp>
        <p:nvSpPr>
          <p:cNvPr id="3" name="Content Placeholder 2"/>
          <p:cNvSpPr>
            <a:spLocks noGrp="1"/>
          </p:cNvSpPr>
          <p:nvPr>
            <p:ph idx="1"/>
          </p:nvPr>
        </p:nvSpPr>
        <p:spPr>
          <a:xfrm>
            <a:off x="1655181" y="1823408"/>
            <a:ext cx="8918227" cy="4307406"/>
          </a:xfrm>
        </p:spPr>
        <p:txBody>
          <a:bodyPr>
            <a:normAutofit fontScale="62500" lnSpcReduction="20000"/>
          </a:bodyPr>
          <a:lstStyle/>
          <a:p>
            <a:pPr>
              <a:lnSpc>
                <a:spcPct val="110000"/>
              </a:lnSpc>
            </a:pPr>
            <a:r>
              <a:rPr lang="en-GB" dirty="0"/>
              <a:t>A PBMA exercise can be conducted at a macro level looking – an example of this approach would be England’s Spend and Outcome Tools for CCGs and Local Authorities </a:t>
            </a:r>
          </a:p>
          <a:p>
            <a:pPr>
              <a:lnSpc>
                <a:spcPct val="110000"/>
              </a:lnSpc>
            </a:pPr>
            <a:r>
              <a:rPr lang="en-GB" dirty="0"/>
              <a:t>These SPOTs show spend on categories against outcomes to benchmark and identify priority areas </a:t>
            </a:r>
            <a:r>
              <a:rPr lang="en-GB" dirty="0">
                <a:hlinkClick r:id="rId2"/>
              </a:rPr>
              <a:t>Spend and outcomes tool (SPOT) - GOV.UK (www.gov.uk)</a:t>
            </a:r>
            <a:endParaRPr lang="en-GB" dirty="0"/>
          </a:p>
          <a:p>
            <a:pPr>
              <a:lnSpc>
                <a:spcPct val="110000"/>
              </a:lnSpc>
            </a:pPr>
            <a:endParaRPr lang="en-GB" dirty="0"/>
          </a:p>
          <a:p>
            <a:pPr>
              <a:lnSpc>
                <a:spcPct val="110000"/>
              </a:lnSpc>
            </a:pPr>
            <a:r>
              <a:rPr lang="en-GB" dirty="0"/>
              <a:t>Or at a micro-level looking at a particular care pathway or service within a health board or hospital </a:t>
            </a:r>
          </a:p>
          <a:p>
            <a:pPr>
              <a:lnSpc>
                <a:spcPct val="110000"/>
              </a:lnSpc>
            </a:pPr>
            <a:r>
              <a:rPr lang="en-GB" dirty="0">
                <a:hlinkClick r:id="rId3"/>
              </a:rPr>
              <a:t>Use of programme budgeting and marginal analysis as a framework for resource reallocation in respiratory care in North Wales, UK | Journal of Public Health | Oxford Academic (oup.com)</a:t>
            </a:r>
            <a:endParaRPr lang="en-GB" dirty="0"/>
          </a:p>
          <a:p>
            <a:pPr>
              <a:lnSpc>
                <a:spcPct val="110000"/>
              </a:lnSpc>
            </a:pPr>
            <a:r>
              <a:rPr lang="en-GB" dirty="0">
                <a:hlinkClick r:id="rId4"/>
              </a:rPr>
              <a:t>The costs of caring for stroke patients in a GP‐led community hospital: an application of programme budgeting and marginal analysis - Henderson - 2001 - Health &amp;amp; Social Care in the Community - Wiley Online Library</a:t>
            </a:r>
            <a:endParaRPr lang="en-GB" dirty="0"/>
          </a:p>
          <a:p>
            <a:endParaRPr lang="en-GB" dirty="0"/>
          </a:p>
          <a:p>
            <a:endParaRPr lang="en-GB" dirty="0"/>
          </a:p>
          <a:p>
            <a:endParaRPr lang="en-GB" dirty="0"/>
          </a:p>
          <a:p>
            <a:endParaRPr lang="en-GB" dirty="0"/>
          </a:p>
          <a:p>
            <a:pPr marL="0" indent="0"/>
            <a:endParaRPr lang="en-GB" dirty="0"/>
          </a:p>
        </p:txBody>
      </p:sp>
    </p:spTree>
    <p:extLst>
      <p:ext uri="{BB962C8B-B14F-4D97-AF65-F5344CB8AC3E}">
        <p14:creationId xmlns:p14="http://schemas.microsoft.com/office/powerpoint/2010/main" val="2144034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p:txBody>
          <a:bodyPr/>
          <a:lstStyle/>
          <a:p>
            <a:r>
              <a:rPr lang="en-GB" dirty="0"/>
              <a:t>Other examples of MCDA/ PBMA</a:t>
            </a:r>
          </a:p>
        </p:txBody>
      </p:sp>
      <p:sp>
        <p:nvSpPr>
          <p:cNvPr id="99331" name="Content Placeholder 2"/>
          <p:cNvSpPr>
            <a:spLocks noGrp="1"/>
          </p:cNvSpPr>
          <p:nvPr>
            <p:ph idx="1"/>
          </p:nvPr>
        </p:nvSpPr>
        <p:spPr>
          <a:xfrm>
            <a:off x="2351584" y="1295400"/>
            <a:ext cx="7772400" cy="4953000"/>
          </a:xfrm>
        </p:spPr>
        <p:txBody>
          <a:bodyPr/>
          <a:lstStyle/>
          <a:p>
            <a:r>
              <a:rPr lang="en-GB" sz="3200" dirty="0"/>
              <a:t>Has been used in </a:t>
            </a:r>
            <a:r>
              <a:rPr lang="en-GB" sz="3200" dirty="0">
                <a:hlinkClick r:id="rId2"/>
              </a:rPr>
              <a:t>Canada</a:t>
            </a:r>
            <a:r>
              <a:rPr lang="en-GB" sz="3200" dirty="0"/>
              <a:t> &amp; </a:t>
            </a:r>
            <a:r>
              <a:rPr lang="en-GB" sz="3200" dirty="0">
                <a:hlinkClick r:id="rId3"/>
              </a:rPr>
              <a:t>Australia</a:t>
            </a:r>
            <a:endParaRPr lang="en-GB" sz="3200" dirty="0"/>
          </a:p>
          <a:p>
            <a:r>
              <a:rPr lang="en-GB" sz="3200" b="1" dirty="0">
                <a:hlinkClick r:id="rId4"/>
              </a:rPr>
              <a:t>Norfolk Mental Health PBMA Pilot Project</a:t>
            </a:r>
            <a:endParaRPr lang="en-GB" sz="3200" b="1" dirty="0"/>
          </a:p>
        </p:txBody>
      </p:sp>
    </p:spTree>
    <p:extLst>
      <p:ext uri="{BB962C8B-B14F-4D97-AF65-F5344CB8AC3E}">
        <p14:creationId xmlns:p14="http://schemas.microsoft.com/office/powerpoint/2010/main" val="3711350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4" descr="C:\Documents and Settings\collinsb.ELC\Local Settings\Temporary Internet Files\Content.IE5\18C0BRMD\MC900389762[1].wmf"/>
          <p:cNvPicPr>
            <a:picLocks noChangeAspect="1" noChangeArrowheads="1"/>
          </p:cNvPicPr>
          <p:nvPr/>
        </p:nvPicPr>
        <p:blipFill>
          <a:blip r:embed="rId3" cstate="print"/>
          <a:srcRect/>
          <a:stretch>
            <a:fillRect/>
          </a:stretch>
        </p:blipFill>
        <p:spPr bwMode="auto">
          <a:xfrm>
            <a:off x="3325814" y="1643064"/>
            <a:ext cx="4352925" cy="4638675"/>
          </a:xfrm>
          <a:prstGeom prst="rect">
            <a:avLst/>
          </a:prstGeom>
          <a:noFill/>
          <a:ln w="9525">
            <a:noFill/>
            <a:miter lim="800000"/>
            <a:headEnd/>
            <a:tailEnd/>
          </a:ln>
        </p:spPr>
      </p:pic>
      <p:sp>
        <p:nvSpPr>
          <p:cNvPr id="82947" name="Title 1"/>
          <p:cNvSpPr>
            <a:spLocks noGrp="1"/>
          </p:cNvSpPr>
          <p:nvPr>
            <p:ph type="title"/>
          </p:nvPr>
        </p:nvSpPr>
        <p:spPr/>
        <p:txBody>
          <a:bodyPr/>
          <a:lstStyle/>
          <a:p>
            <a:r>
              <a:rPr lang="en-GB"/>
              <a:t>Weigh up Investment options</a:t>
            </a:r>
          </a:p>
        </p:txBody>
      </p:sp>
      <p:sp>
        <p:nvSpPr>
          <p:cNvPr id="5" name="TextBox 4"/>
          <p:cNvSpPr txBox="1"/>
          <p:nvPr/>
        </p:nvSpPr>
        <p:spPr>
          <a:xfrm>
            <a:off x="3194051" y="3786188"/>
            <a:ext cx="1846263" cy="369332"/>
          </a:xfrm>
          <a:prstGeom prst="rect">
            <a:avLst/>
          </a:prstGeom>
          <a:solidFill>
            <a:schemeClr val="bg1"/>
          </a:solidFill>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GB" dirty="0"/>
              <a:t>Shift list</a:t>
            </a:r>
          </a:p>
        </p:txBody>
      </p:sp>
      <p:sp>
        <p:nvSpPr>
          <p:cNvPr id="6" name="TextBox 5"/>
          <p:cNvSpPr txBox="1"/>
          <p:nvPr/>
        </p:nvSpPr>
        <p:spPr>
          <a:xfrm>
            <a:off x="6162676" y="3929063"/>
            <a:ext cx="1846263" cy="369332"/>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GB" dirty="0"/>
              <a:t>Wish list</a:t>
            </a:r>
          </a:p>
        </p:txBody>
      </p:sp>
      <p:cxnSp>
        <p:nvCxnSpPr>
          <p:cNvPr id="11" name="Straight Arrow Connector 10"/>
          <p:cNvCxnSpPr/>
          <p:nvPr/>
        </p:nvCxnSpPr>
        <p:spPr bwMode="auto">
          <a:xfrm rot="16200000" flipV="1">
            <a:off x="2413794" y="3363119"/>
            <a:ext cx="1428750" cy="131762"/>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12" name="Straight Arrow Connector 11"/>
          <p:cNvCxnSpPr/>
          <p:nvPr/>
        </p:nvCxnSpPr>
        <p:spPr bwMode="auto">
          <a:xfrm rot="16200000" flipH="1">
            <a:off x="7397751" y="4683126"/>
            <a:ext cx="1285875" cy="63500"/>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15" name="TextBox 14"/>
          <p:cNvSpPr txBox="1"/>
          <p:nvPr/>
        </p:nvSpPr>
        <p:spPr>
          <a:xfrm>
            <a:off x="1743075" y="3286125"/>
            <a:ext cx="2044700" cy="369332"/>
          </a:xfrm>
          <a:prstGeom prst="rect">
            <a:avLst/>
          </a:prstGeom>
          <a:noFill/>
        </p:spPr>
        <p:txBody>
          <a:bodyPr>
            <a:spAutoFit/>
          </a:bodyPr>
          <a:lstStyle/>
          <a:p>
            <a:pPr>
              <a:defRPr/>
            </a:pPr>
            <a:r>
              <a:rPr lang="en-GB" dirty="0"/>
              <a:t>Disinvest</a:t>
            </a:r>
          </a:p>
        </p:txBody>
      </p:sp>
      <p:sp>
        <p:nvSpPr>
          <p:cNvPr id="16" name="TextBox 15"/>
          <p:cNvSpPr txBox="1"/>
          <p:nvPr/>
        </p:nvSpPr>
        <p:spPr>
          <a:xfrm>
            <a:off x="8140700" y="4429125"/>
            <a:ext cx="1054100" cy="369332"/>
          </a:xfrm>
          <a:prstGeom prst="rect">
            <a:avLst/>
          </a:prstGeom>
          <a:noFill/>
        </p:spPr>
        <p:txBody>
          <a:bodyPr>
            <a:spAutoFit/>
          </a:bodyPr>
          <a:lstStyle/>
          <a:p>
            <a:pPr>
              <a:defRPr/>
            </a:pPr>
            <a:r>
              <a:rPr lang="en-GB" dirty="0"/>
              <a:t>Invest</a:t>
            </a:r>
          </a:p>
        </p:txBody>
      </p:sp>
      <p:sp>
        <p:nvSpPr>
          <p:cNvPr id="19" name="TextBox 18"/>
          <p:cNvSpPr txBox="1"/>
          <p:nvPr/>
        </p:nvSpPr>
        <p:spPr>
          <a:xfrm>
            <a:off x="4579938" y="6072188"/>
            <a:ext cx="2571750" cy="369332"/>
          </a:xfrm>
          <a:prstGeom prst="rect">
            <a:avLst/>
          </a:prstGeom>
          <a:solidFill>
            <a:schemeClr val="bg1"/>
          </a:solidFill>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GB" dirty="0"/>
              <a:t>Resource neutral</a:t>
            </a:r>
          </a:p>
        </p:txBody>
      </p:sp>
    </p:spTree>
    <p:extLst>
      <p:ext uri="{BB962C8B-B14F-4D97-AF65-F5344CB8AC3E}">
        <p14:creationId xmlns:p14="http://schemas.microsoft.com/office/powerpoint/2010/main" val="3936487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02299-13C0-7167-22A4-B5454E39B45F}"/>
              </a:ext>
            </a:extLst>
          </p:cNvPr>
          <p:cNvSpPr>
            <a:spLocks noGrp="1"/>
          </p:cNvSpPr>
          <p:nvPr>
            <p:ph type="title"/>
          </p:nvPr>
        </p:nvSpPr>
        <p:spPr/>
        <p:txBody>
          <a:bodyPr/>
          <a:lstStyle/>
          <a:p>
            <a:r>
              <a:rPr lang="en-GB" dirty="0"/>
              <a:t>UK Treasury process for MCDA</a:t>
            </a:r>
          </a:p>
        </p:txBody>
      </p:sp>
      <p:pic>
        <p:nvPicPr>
          <p:cNvPr id="1026" name="Picture 2">
            <a:extLst>
              <a:ext uri="{FF2B5EF4-FFF2-40B4-BE49-F238E27FC236}">
                <a16:creationId xmlns:a16="http://schemas.microsoft.com/office/drawing/2014/main" id="{C3EF4C8E-B1F3-5E69-9397-9997D73BFD4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63552" y="1263618"/>
            <a:ext cx="7772400" cy="518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149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MCDA (Multi Criteria Decision Analysis)</a:t>
            </a:r>
          </a:p>
        </p:txBody>
      </p:sp>
      <p:sp>
        <p:nvSpPr>
          <p:cNvPr id="3" name="Content Placeholder 2"/>
          <p:cNvSpPr>
            <a:spLocks noGrp="1"/>
          </p:cNvSpPr>
          <p:nvPr>
            <p:ph idx="1"/>
          </p:nvPr>
        </p:nvSpPr>
        <p:spPr/>
        <p:txBody>
          <a:bodyPr/>
          <a:lstStyle/>
          <a:p>
            <a:pPr marL="0" indent="0">
              <a:buNone/>
            </a:pPr>
            <a:r>
              <a:rPr lang="en-GB" sz="2400" dirty="0">
                <a:hlinkClick r:id="rId2"/>
              </a:rPr>
              <a:t>MCDA</a:t>
            </a:r>
            <a:r>
              <a:rPr lang="en-GB" sz="2400" dirty="0"/>
              <a:t> can be used to provide intelligence to prioritise investments.</a:t>
            </a:r>
          </a:p>
          <a:p>
            <a:pPr marL="0" indent="0">
              <a:buNone/>
            </a:pPr>
            <a:r>
              <a:rPr lang="en-GB" sz="2400" dirty="0"/>
              <a:t>It can be used several ways; </a:t>
            </a:r>
          </a:p>
          <a:p>
            <a:pPr marL="0" indent="0">
              <a:buNone/>
            </a:pPr>
            <a:r>
              <a:rPr lang="en-GB" sz="2400" dirty="0"/>
              <a:t>To choose one from a set of alternatives</a:t>
            </a:r>
          </a:p>
          <a:p>
            <a:pPr marL="0" indent="0">
              <a:buNone/>
            </a:pPr>
            <a:r>
              <a:rPr lang="en-GB" sz="2400" dirty="0"/>
              <a:t>To understand which criteria are most important in making a decision</a:t>
            </a:r>
          </a:p>
          <a:p>
            <a:pPr marL="0" indent="0">
              <a:buNone/>
            </a:pPr>
            <a:r>
              <a:rPr lang="en-GB" sz="2400" dirty="0"/>
              <a:t>To rank a set of programmes against each other.</a:t>
            </a:r>
          </a:p>
          <a:p>
            <a:pPr marL="0" indent="0">
              <a:buNone/>
            </a:pPr>
            <a:endParaRPr lang="en-GB" sz="2400" dirty="0"/>
          </a:p>
          <a:p>
            <a:pPr marL="0" indent="0">
              <a:buNone/>
            </a:pPr>
            <a:r>
              <a:rPr lang="en-GB" sz="2400" dirty="0"/>
              <a:t>As with other economic methods, it is only one tool in the toolbox, and is never perfect, still needs a sense check.</a:t>
            </a:r>
          </a:p>
        </p:txBody>
      </p:sp>
    </p:spTree>
    <p:extLst>
      <p:ext uri="{BB962C8B-B14F-4D97-AF65-F5344CB8AC3E}">
        <p14:creationId xmlns:p14="http://schemas.microsoft.com/office/powerpoint/2010/main" val="2293594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3B284-EB72-7D52-1312-9391775A8D50}"/>
              </a:ext>
            </a:extLst>
          </p:cNvPr>
          <p:cNvSpPr>
            <a:spLocks noGrp="1"/>
          </p:cNvSpPr>
          <p:nvPr>
            <p:ph type="title"/>
          </p:nvPr>
        </p:nvSpPr>
        <p:spPr/>
        <p:txBody>
          <a:bodyPr/>
          <a:lstStyle/>
          <a:p>
            <a:r>
              <a:rPr lang="en-GB" dirty="0"/>
              <a:t>Multicriteria Decision Analysis</a:t>
            </a:r>
          </a:p>
        </p:txBody>
      </p:sp>
      <p:sp>
        <p:nvSpPr>
          <p:cNvPr id="3" name="Content Placeholder 2">
            <a:extLst>
              <a:ext uri="{FF2B5EF4-FFF2-40B4-BE49-F238E27FC236}">
                <a16:creationId xmlns:a16="http://schemas.microsoft.com/office/drawing/2014/main" id="{93B16890-E612-8A29-BE1A-36B068845847}"/>
              </a:ext>
            </a:extLst>
          </p:cNvPr>
          <p:cNvSpPr>
            <a:spLocks noGrp="1"/>
          </p:cNvSpPr>
          <p:nvPr>
            <p:ph idx="1"/>
          </p:nvPr>
        </p:nvSpPr>
        <p:spPr/>
        <p:txBody>
          <a:bodyPr>
            <a:normAutofit lnSpcReduction="10000"/>
          </a:bodyPr>
          <a:lstStyle/>
          <a:p>
            <a:pPr marL="0" indent="0">
              <a:buNone/>
            </a:pPr>
            <a:r>
              <a:rPr lang="en-GB" dirty="0"/>
              <a:t>MCDA increasingly used by academics and in Government</a:t>
            </a:r>
          </a:p>
          <a:p>
            <a:pPr marL="0" indent="0">
              <a:buNone/>
            </a:pPr>
            <a:r>
              <a:rPr lang="en-GB" dirty="0"/>
              <a:t>MCDA has been criticised as not being robust – for instance because of overlap between criteria.</a:t>
            </a:r>
          </a:p>
          <a:p>
            <a:pPr marL="0" indent="0">
              <a:buNone/>
            </a:pPr>
            <a:r>
              <a:rPr lang="en-GB" dirty="0"/>
              <a:t>I think MCDA has promise because it adds some rationality to the way decision makers weigh up decisions in the real world. </a:t>
            </a:r>
          </a:p>
          <a:p>
            <a:pPr marL="0" indent="0">
              <a:buNone/>
            </a:pPr>
            <a:endParaRPr lang="en-GB" dirty="0"/>
          </a:p>
          <a:p>
            <a:pPr marL="0" indent="0">
              <a:buNone/>
            </a:pPr>
            <a:r>
              <a:rPr lang="en-GB" dirty="0"/>
              <a:t>UK Treasury considered de-recommending MCDA but have produced guidance that MCDA cannot replace CBA and ‘swing weighting’ and rigorous </a:t>
            </a:r>
            <a:r>
              <a:rPr lang="en-GB" dirty="0" err="1"/>
              <a:t>sentivity</a:t>
            </a:r>
            <a:r>
              <a:rPr lang="en-GB" dirty="0"/>
              <a:t> analysis needs to be included. </a:t>
            </a:r>
          </a:p>
          <a:p>
            <a:pPr marL="0" indent="0">
              <a:buNone/>
            </a:pPr>
            <a:r>
              <a:rPr lang="en-GB" dirty="0"/>
              <a:t> </a:t>
            </a:r>
          </a:p>
        </p:txBody>
      </p:sp>
    </p:spTree>
    <p:extLst>
      <p:ext uri="{BB962C8B-B14F-4D97-AF65-F5344CB8AC3E}">
        <p14:creationId xmlns:p14="http://schemas.microsoft.com/office/powerpoint/2010/main" val="3657881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Using MCDA to prioritise public health interventions</a:t>
            </a:r>
          </a:p>
        </p:txBody>
      </p:sp>
      <p:sp>
        <p:nvSpPr>
          <p:cNvPr id="3" name="Content Placeholder 2"/>
          <p:cNvSpPr>
            <a:spLocks noGrp="1"/>
          </p:cNvSpPr>
          <p:nvPr>
            <p:ph idx="1"/>
          </p:nvPr>
        </p:nvSpPr>
        <p:spPr/>
        <p:txBody>
          <a:bodyPr>
            <a:normAutofit fontScale="92500" lnSpcReduction="20000"/>
          </a:bodyPr>
          <a:lstStyle/>
          <a:p>
            <a:pPr>
              <a:buFont typeface="Arial" pitchFamily="34" charset="0"/>
              <a:buChar char="•"/>
            </a:pPr>
            <a:r>
              <a:rPr lang="en-GB" sz="2400" dirty="0"/>
              <a:t>Commissioners completed a submission for each service with answers to questions corresponding to ten criteria;</a:t>
            </a:r>
          </a:p>
          <a:p>
            <a:r>
              <a:rPr lang="en-GB" sz="2400" dirty="0"/>
              <a:t>These were </a:t>
            </a:r>
          </a:p>
          <a:p>
            <a:pPr>
              <a:buFont typeface="Arial" pitchFamily="34" charset="0"/>
              <a:buChar char="•"/>
            </a:pPr>
            <a:r>
              <a:rPr lang="en-GB" sz="2000" dirty="0"/>
              <a:t>Corporate Priorities</a:t>
            </a:r>
          </a:p>
          <a:p>
            <a:pPr>
              <a:buFont typeface="Arial" pitchFamily="34" charset="0"/>
              <a:buChar char="•"/>
            </a:pPr>
            <a:r>
              <a:rPr lang="en-GB" sz="2000" dirty="0"/>
              <a:t>Policy Implications	</a:t>
            </a:r>
          </a:p>
          <a:p>
            <a:pPr>
              <a:buFont typeface="Arial" pitchFamily="34" charset="0"/>
              <a:buChar char="•"/>
            </a:pPr>
            <a:r>
              <a:rPr lang="en-GB" sz="2000" dirty="0"/>
              <a:t>Evidence Base: Facts, Figures &amp; Trends	</a:t>
            </a:r>
          </a:p>
          <a:p>
            <a:pPr>
              <a:buFont typeface="Arial" pitchFamily="34" charset="0"/>
              <a:buChar char="•"/>
            </a:pPr>
            <a:r>
              <a:rPr lang="en-GB" sz="2000" dirty="0"/>
              <a:t>Best Practice	</a:t>
            </a:r>
          </a:p>
          <a:p>
            <a:pPr>
              <a:buFont typeface="Arial" pitchFamily="34" charset="0"/>
              <a:buChar char="•"/>
            </a:pPr>
            <a:r>
              <a:rPr lang="en-GB" sz="2000" dirty="0"/>
              <a:t>Impact on Inequalities	</a:t>
            </a:r>
          </a:p>
          <a:p>
            <a:pPr>
              <a:buFont typeface="Arial" pitchFamily="34" charset="0"/>
              <a:buChar char="•"/>
            </a:pPr>
            <a:r>
              <a:rPr lang="en-GB" sz="2000" dirty="0"/>
              <a:t>Outcomes	</a:t>
            </a:r>
          </a:p>
          <a:p>
            <a:pPr>
              <a:buFont typeface="Arial" pitchFamily="34" charset="0"/>
              <a:buChar char="•"/>
            </a:pPr>
            <a:r>
              <a:rPr lang="en-GB" sz="2000" dirty="0"/>
              <a:t>Targets &amp; Performance	</a:t>
            </a:r>
          </a:p>
          <a:p>
            <a:pPr>
              <a:buFont typeface="Arial" pitchFamily="34" charset="0"/>
              <a:buChar char="•"/>
            </a:pPr>
            <a:r>
              <a:rPr lang="en-GB" sz="2000" dirty="0"/>
              <a:t>Local views	</a:t>
            </a:r>
          </a:p>
          <a:p>
            <a:pPr>
              <a:buFont typeface="Arial" pitchFamily="34" charset="0"/>
              <a:buChar char="•"/>
            </a:pPr>
            <a:r>
              <a:rPr lang="en-GB" sz="2000" dirty="0"/>
              <a:t>Cost effectiveness and derived benefits	</a:t>
            </a:r>
          </a:p>
          <a:p>
            <a:pPr>
              <a:buFont typeface="Arial" pitchFamily="34" charset="0"/>
              <a:buChar char="•"/>
            </a:pPr>
            <a:r>
              <a:rPr lang="en-GB" sz="2000" dirty="0"/>
              <a:t>Reach</a:t>
            </a:r>
          </a:p>
        </p:txBody>
      </p:sp>
    </p:spTree>
    <p:extLst>
      <p:ext uri="{BB962C8B-B14F-4D97-AF65-F5344CB8AC3E}">
        <p14:creationId xmlns:p14="http://schemas.microsoft.com/office/powerpoint/2010/main" val="2023422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MCDA Process</a:t>
            </a:r>
          </a:p>
        </p:txBody>
      </p:sp>
      <p:sp>
        <p:nvSpPr>
          <p:cNvPr id="3" name="Content Placeholder 2"/>
          <p:cNvSpPr>
            <a:spLocks noGrp="1"/>
          </p:cNvSpPr>
          <p:nvPr>
            <p:ph idx="1"/>
          </p:nvPr>
        </p:nvSpPr>
        <p:spPr/>
        <p:txBody>
          <a:bodyPr/>
          <a:lstStyle/>
          <a:p>
            <a:pPr marL="0" indent="0">
              <a:buNone/>
            </a:pPr>
            <a:r>
              <a:rPr lang="en-GB" sz="2000" dirty="0"/>
              <a:t>Agree decision context and identify options to be appraised </a:t>
            </a:r>
          </a:p>
          <a:p>
            <a:pPr marL="0" indent="0">
              <a:buNone/>
            </a:pPr>
            <a:r>
              <a:rPr lang="en-GB" sz="2000" dirty="0"/>
              <a:t>-	Identify strategic objectives/outcomes (e.g. inequalities, efficiency etc.) and criteria (e.g. cost benefit analysis, value for money). </a:t>
            </a:r>
          </a:p>
          <a:p>
            <a:pPr marL="0" indent="0">
              <a:buNone/>
            </a:pPr>
            <a:r>
              <a:rPr lang="en-GB" sz="2000" dirty="0"/>
              <a:t>-	Agree scoring methodology (e.g. panels using a preference scale) and score each area (against each criterion). </a:t>
            </a:r>
          </a:p>
          <a:p>
            <a:pPr marL="0" indent="0">
              <a:buNone/>
            </a:pPr>
            <a:r>
              <a:rPr lang="en-GB" sz="2000" dirty="0"/>
              <a:t>-	Agree weighting (assign weights for each of the criterion to reflect their relative importance to the decision).</a:t>
            </a:r>
          </a:p>
          <a:p>
            <a:pPr marL="0" indent="0">
              <a:buNone/>
            </a:pPr>
            <a:r>
              <a:rPr lang="en-GB" sz="2000" dirty="0"/>
              <a:t>	-	Combine the weights and scores for each option and derive an overall value</a:t>
            </a:r>
          </a:p>
          <a:p>
            <a:pPr marL="0" indent="0">
              <a:buNone/>
            </a:pPr>
            <a:r>
              <a:rPr lang="en-GB" sz="2000" dirty="0"/>
              <a:t>	-	Analyse and examine the results</a:t>
            </a:r>
          </a:p>
          <a:p>
            <a:pPr marL="0" indent="0">
              <a:buNone/>
            </a:pPr>
            <a:r>
              <a:rPr lang="en-GB" sz="2000" dirty="0"/>
              <a:t>	-	Undertake a sensitivity analysis of results</a:t>
            </a:r>
          </a:p>
        </p:txBody>
      </p:sp>
    </p:spTree>
    <p:extLst>
      <p:ext uri="{BB962C8B-B14F-4D97-AF65-F5344CB8AC3E}">
        <p14:creationId xmlns:p14="http://schemas.microsoft.com/office/powerpoint/2010/main" val="2446818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Using MCDA to prioritise public health interventions</a:t>
            </a:r>
          </a:p>
        </p:txBody>
      </p:sp>
      <p:sp>
        <p:nvSpPr>
          <p:cNvPr id="3" name="Content Placeholder 2"/>
          <p:cNvSpPr>
            <a:spLocks noGrp="1"/>
          </p:cNvSpPr>
          <p:nvPr>
            <p:ph idx="1"/>
          </p:nvPr>
        </p:nvSpPr>
        <p:spPr/>
        <p:txBody>
          <a:bodyPr/>
          <a:lstStyle/>
          <a:p>
            <a:pPr>
              <a:buFont typeface="Arial" pitchFamily="34" charset="0"/>
              <a:buChar char="•"/>
            </a:pPr>
            <a:r>
              <a:rPr lang="en-GB" sz="2400" dirty="0"/>
              <a:t>Each submission was discussed by a panel who were convened to score each service from zero to 100 against the criteria; e.g. </a:t>
            </a:r>
          </a:p>
          <a:p>
            <a:pPr>
              <a:buFont typeface="Arial" pitchFamily="34" charset="0"/>
              <a:buChar char="•"/>
            </a:pPr>
            <a:endParaRPr lang="en-GB" sz="2000" dirty="0"/>
          </a:p>
        </p:txBody>
      </p:sp>
      <p:pic>
        <p:nvPicPr>
          <p:cNvPr id="179203" name="Picture 3"/>
          <p:cNvPicPr>
            <a:picLocks noChangeAspect="1" noChangeArrowheads="1"/>
          </p:cNvPicPr>
          <p:nvPr/>
        </p:nvPicPr>
        <p:blipFill>
          <a:blip r:embed="rId2" cstate="print"/>
          <a:srcRect/>
          <a:stretch>
            <a:fillRect/>
          </a:stretch>
        </p:blipFill>
        <p:spPr bwMode="auto">
          <a:xfrm>
            <a:off x="2567609" y="2622079"/>
            <a:ext cx="7101359" cy="4235921"/>
          </a:xfrm>
          <a:prstGeom prst="rect">
            <a:avLst/>
          </a:prstGeom>
          <a:noFill/>
          <a:ln w="9525">
            <a:noFill/>
            <a:miter lim="800000"/>
            <a:headEnd/>
            <a:tailEnd/>
          </a:ln>
          <a:effectLst/>
        </p:spPr>
      </p:pic>
    </p:spTree>
    <p:extLst>
      <p:ext uri="{BB962C8B-B14F-4D97-AF65-F5344CB8AC3E}">
        <p14:creationId xmlns:p14="http://schemas.microsoft.com/office/powerpoint/2010/main" val="95463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Using MCDA to prioritise public health interventions</a:t>
            </a:r>
          </a:p>
        </p:txBody>
      </p:sp>
      <p:sp>
        <p:nvSpPr>
          <p:cNvPr id="3" name="Content Placeholder 2"/>
          <p:cNvSpPr>
            <a:spLocks noGrp="1"/>
          </p:cNvSpPr>
          <p:nvPr>
            <p:ph idx="1"/>
          </p:nvPr>
        </p:nvSpPr>
        <p:spPr/>
        <p:txBody>
          <a:bodyPr/>
          <a:lstStyle/>
          <a:p>
            <a:pPr>
              <a:buFont typeface="Arial" pitchFamily="34" charset="0"/>
              <a:buChar char="•"/>
            </a:pPr>
            <a:r>
              <a:rPr lang="en-GB" sz="2400" dirty="0"/>
              <a:t>Each criteria had a weighting and a weighted sum method was used.</a:t>
            </a:r>
          </a:p>
          <a:p>
            <a:r>
              <a:rPr lang="en-GB" sz="2400" dirty="0"/>
              <a:t>Weighted sum score = </a:t>
            </a:r>
          </a:p>
          <a:p>
            <a:r>
              <a:rPr lang="en-GB" sz="2400" dirty="0"/>
              <a:t>Sum {[score against each criteria] *[criteria weight factor]} / 100 </a:t>
            </a:r>
          </a:p>
          <a:p>
            <a:endParaRPr lang="en-GB" sz="2400" dirty="0"/>
          </a:p>
          <a:p>
            <a:pPr>
              <a:buFont typeface="Arial" pitchFamily="34" charset="0"/>
              <a:buChar char="•"/>
            </a:pPr>
            <a:endParaRPr lang="en-GB" sz="2000" dirty="0"/>
          </a:p>
        </p:txBody>
      </p:sp>
    </p:spTree>
    <p:extLst>
      <p:ext uri="{BB962C8B-B14F-4D97-AF65-F5344CB8AC3E}">
        <p14:creationId xmlns:p14="http://schemas.microsoft.com/office/powerpoint/2010/main" val="13161963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a5e56f7c-9f06-4ffc-bf1e-c956b094e5b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C28D4810DE8AF4D9F5B5DDDE9AB503B" ma:contentTypeVersion="13" ma:contentTypeDescription="Create a new document." ma:contentTypeScope="" ma:versionID="6c4073f0ab183c217723d4c9f31def62">
  <xsd:schema xmlns:xsd="http://www.w3.org/2001/XMLSchema" xmlns:xs="http://www.w3.org/2001/XMLSchema" xmlns:p="http://schemas.microsoft.com/office/2006/metadata/properties" xmlns:ns3="a5e56f7c-9f06-4ffc-bf1e-c956b094e5b8" xmlns:ns4="086bfc40-861d-42c6-9e34-768af1aea3fe" targetNamespace="http://schemas.microsoft.com/office/2006/metadata/properties" ma:root="true" ma:fieldsID="af2c6cd7e4c1fea28c2217dbd13d3b38" ns3:_="" ns4:_="">
    <xsd:import namespace="a5e56f7c-9f06-4ffc-bf1e-c956b094e5b8"/>
    <xsd:import namespace="086bfc40-861d-42c6-9e34-768af1aea3fe"/>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ObjectDetectorVersions" minOccurs="0"/>
                <xsd:element ref="ns3:MediaServiceSearchProperties" minOccurs="0"/>
                <xsd:element ref="ns3:MediaServiceDateTaken" minOccurs="0"/>
                <xsd:element ref="ns3:MediaServiceSystemTags"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e56f7c-9f06-4ffc-bf1e-c956b094e5b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86bfc40-861d-42c6-9e34-768af1aea3f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AF85DBB-1AD0-4149-B466-0FB71F219B44}">
  <ds:schemaRefs>
    <ds:schemaRef ds:uri="http://purl.org/dc/dcmitype/"/>
    <ds:schemaRef ds:uri="http://purl.org/dc/elements/1.1/"/>
    <ds:schemaRef ds:uri="http://purl.org/dc/terms/"/>
    <ds:schemaRef ds:uri="http://schemas.microsoft.com/office/infopath/2007/PartnerControls"/>
    <ds:schemaRef ds:uri="http://schemas.openxmlformats.org/package/2006/metadata/core-properties"/>
    <ds:schemaRef ds:uri="086bfc40-861d-42c6-9e34-768af1aea3fe"/>
    <ds:schemaRef ds:uri="http://schemas.microsoft.com/office/2006/documentManagement/types"/>
    <ds:schemaRef ds:uri="a5e56f7c-9f06-4ffc-bf1e-c956b094e5b8"/>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9D32BE11-5A57-4273-90F0-721AB77A5951}">
  <ds:schemaRefs>
    <ds:schemaRef ds:uri="http://schemas.microsoft.com/sharepoint/v3/contenttype/forms"/>
  </ds:schemaRefs>
</ds:datastoreItem>
</file>

<file path=customXml/itemProps3.xml><?xml version="1.0" encoding="utf-8"?>
<ds:datastoreItem xmlns:ds="http://schemas.openxmlformats.org/officeDocument/2006/customXml" ds:itemID="{B4BCCC98-515C-4B3C-ADB1-14A861CE19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e56f7c-9f06-4ffc-bf1e-c956b094e5b8"/>
    <ds:schemaRef ds:uri="086bfc40-861d-42c6-9e34-768af1aea3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153</TotalTime>
  <Words>1233</Words>
  <Application>Microsoft Office PowerPoint</Application>
  <PresentationFormat>Widescreen</PresentationFormat>
  <Paragraphs>130</Paragraphs>
  <Slides>17</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Aptos</vt:lpstr>
      <vt:lpstr>Aptos Display</vt:lpstr>
      <vt:lpstr>Arial</vt:lpstr>
      <vt:lpstr>Calibri</vt:lpstr>
      <vt:lpstr>Calibri Light</vt:lpstr>
      <vt:lpstr>Verdana Bold</vt:lpstr>
      <vt:lpstr>Office Theme</vt:lpstr>
      <vt:lpstr>Multi-Criteria Decision Analysis (MCDA)</vt:lpstr>
      <vt:lpstr>Weigh up Investment options</vt:lpstr>
      <vt:lpstr>UK Treasury process for MCDA</vt:lpstr>
      <vt:lpstr>MCDA (Multi Criteria Decision Analysis)</vt:lpstr>
      <vt:lpstr>Multicriteria Decision Analysis</vt:lpstr>
      <vt:lpstr>Using MCDA to prioritise public health interventions</vt:lpstr>
      <vt:lpstr>MCDA Process</vt:lpstr>
      <vt:lpstr>Using MCDA to prioritise public health interventions</vt:lpstr>
      <vt:lpstr>Using MCDA to prioritise public health interventions</vt:lpstr>
      <vt:lpstr>Example of results (not real results)</vt:lpstr>
      <vt:lpstr>MCDA – What could happen next</vt:lpstr>
      <vt:lpstr>Programme Budgeting and Marginal Analysis (PBMA)</vt:lpstr>
      <vt:lpstr>Programme Budgeting and Marginal Analysis (PBMA)</vt:lpstr>
      <vt:lpstr>PBMA - Features</vt:lpstr>
      <vt:lpstr>PowerPoint Presentation</vt:lpstr>
      <vt:lpstr>Programme Budgeting and Marginal Analysis (PBMA)</vt:lpstr>
      <vt:lpstr>Other examples of MCDA/ PBMA</vt:lpstr>
    </vt:vector>
  </TitlesOfParts>
  <Company>The University of Liverpool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Multi-Criteria Decision Analysis (MCDA)</dc:title>
  <dc:creator>Collins, Brendan</dc:creator>
  <cp:lastModifiedBy>Matthew York (Public Health Wales NHS Trust - )</cp:lastModifiedBy>
  <cp:revision>1</cp:revision>
  <dcterms:created xsi:type="dcterms:W3CDTF">2025-01-09T13:19:55Z</dcterms:created>
  <dcterms:modified xsi:type="dcterms:W3CDTF">2025-01-21T11:54:03Z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0x0101008C28D4810DE8AF4D9F5B5DDDE9AB503B</vt:lpwstr>
  </property>
</Properties>
</file>