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4" r:id="rId5"/>
    <p:sldMasterId id="2147483676" r:id="rId6"/>
    <p:sldMasterId id="2147483693" r:id="rId7"/>
    <p:sldMasterId id="2147483708" r:id="rId8"/>
  </p:sldMasterIdLst>
  <p:notesMasterIdLst>
    <p:notesMasterId r:id="rId88"/>
  </p:notesMasterIdLst>
  <p:sldIdLst>
    <p:sldId id="257" r:id="rId9"/>
    <p:sldId id="2147483387" r:id="rId10"/>
    <p:sldId id="2147483388" r:id="rId11"/>
    <p:sldId id="2147483389" r:id="rId12"/>
    <p:sldId id="2147483390" r:id="rId13"/>
    <p:sldId id="2147483391" r:id="rId14"/>
    <p:sldId id="2147483392" r:id="rId15"/>
    <p:sldId id="2147483393" r:id="rId16"/>
    <p:sldId id="256" r:id="rId17"/>
    <p:sldId id="2134592991" r:id="rId18"/>
    <p:sldId id="2134592990" r:id="rId19"/>
    <p:sldId id="2134592992" r:id="rId20"/>
    <p:sldId id="2134592998" r:id="rId21"/>
    <p:sldId id="2134592999" r:id="rId22"/>
    <p:sldId id="2134593001" r:id="rId23"/>
    <p:sldId id="2134593002" r:id="rId24"/>
    <p:sldId id="2134593003" r:id="rId25"/>
    <p:sldId id="2134593004" r:id="rId26"/>
    <p:sldId id="2147483375" r:id="rId27"/>
    <p:sldId id="2147483373" r:id="rId28"/>
    <p:sldId id="2147482287" r:id="rId29"/>
    <p:sldId id="2147483363" r:id="rId30"/>
    <p:sldId id="2147483366" r:id="rId31"/>
    <p:sldId id="2147483379" r:id="rId32"/>
    <p:sldId id="2147483380" r:id="rId33"/>
    <p:sldId id="2147483381" r:id="rId34"/>
    <p:sldId id="2147483382" r:id="rId35"/>
    <p:sldId id="2147483369" r:id="rId36"/>
    <p:sldId id="2147483370" r:id="rId37"/>
    <p:sldId id="2147483371" r:id="rId38"/>
    <p:sldId id="262" r:id="rId39"/>
    <p:sldId id="2147483384" r:id="rId40"/>
    <p:sldId id="2147483394" r:id="rId41"/>
    <p:sldId id="2147483395" r:id="rId42"/>
    <p:sldId id="2147483396" r:id="rId43"/>
    <p:sldId id="2147483397" r:id="rId44"/>
    <p:sldId id="2147483398" r:id="rId45"/>
    <p:sldId id="2147483399" r:id="rId46"/>
    <p:sldId id="2147483400" r:id="rId47"/>
    <p:sldId id="2147483401" r:id="rId48"/>
    <p:sldId id="2147483402" r:id="rId49"/>
    <p:sldId id="2147483403" r:id="rId50"/>
    <p:sldId id="2147483404" r:id="rId51"/>
    <p:sldId id="2147483405" r:id="rId52"/>
    <p:sldId id="2147483406" r:id="rId53"/>
    <p:sldId id="2147483407" r:id="rId54"/>
    <p:sldId id="2147483408" r:id="rId55"/>
    <p:sldId id="2147483409" r:id="rId56"/>
    <p:sldId id="2147483410" r:id="rId57"/>
    <p:sldId id="2147483411" r:id="rId58"/>
    <p:sldId id="2147483412" r:id="rId59"/>
    <p:sldId id="2147483413" r:id="rId60"/>
    <p:sldId id="2147483414" r:id="rId61"/>
    <p:sldId id="2147483415" r:id="rId62"/>
    <p:sldId id="2147483416" r:id="rId63"/>
    <p:sldId id="2147483417" r:id="rId64"/>
    <p:sldId id="2147483418" r:id="rId65"/>
    <p:sldId id="2147483419" r:id="rId66"/>
    <p:sldId id="2147483420" r:id="rId67"/>
    <p:sldId id="2147483421" r:id="rId68"/>
    <p:sldId id="273" r:id="rId69"/>
    <p:sldId id="260" r:id="rId70"/>
    <p:sldId id="276" r:id="rId71"/>
    <p:sldId id="277" r:id="rId72"/>
    <p:sldId id="278" r:id="rId73"/>
    <p:sldId id="279" r:id="rId74"/>
    <p:sldId id="280" r:id="rId75"/>
    <p:sldId id="281" r:id="rId76"/>
    <p:sldId id="282" r:id="rId77"/>
    <p:sldId id="287" r:id="rId78"/>
    <p:sldId id="283" r:id="rId79"/>
    <p:sldId id="289" r:id="rId80"/>
    <p:sldId id="291" r:id="rId81"/>
    <p:sldId id="284" r:id="rId82"/>
    <p:sldId id="290" r:id="rId83"/>
    <p:sldId id="288" r:id="rId84"/>
    <p:sldId id="285" r:id="rId85"/>
    <p:sldId id="2147483385" r:id="rId86"/>
    <p:sldId id="2147483386" r:id="rId8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
    <a:wholeTbl>
      <a:tcTxStyle>
        <a:font>
          <a:latin typeface="+mn-lt"/>
          <a:ea typeface="+mn-ea"/>
          <a:cs typeface="+mn-cs"/>
        </a:font>
        <a:srgbClr val="000000"/>
      </a:tcTxStyle>
      <a:tcStyle>
        <a:tcBdr>
          <a:left>
            <a:ln w="12701" cap="flat" cmpd="sng" algn="ctr">
              <a:solidFill>
                <a:srgbClr val="FFFFFF"/>
              </a:solidFill>
              <a:prstDash val="solid"/>
              <a:round/>
              <a:headEnd type="none" w="med" len="med"/>
              <a:tailEnd type="none" w="med" len="med"/>
            </a:ln>
          </a:left>
          <a:right>
            <a:ln w="12701" cap="flat" cmpd="sng" algn="ctr">
              <a:solidFill>
                <a:srgbClr val="FFFFFF"/>
              </a:solidFill>
              <a:prstDash val="solid"/>
              <a:round/>
              <a:headEnd type="none" w="med" len="med"/>
              <a:tailEnd type="none" w="med" len="med"/>
            </a:ln>
          </a:right>
          <a:top>
            <a:ln w="12701" cap="flat" cmpd="sng" algn="ctr">
              <a:solidFill>
                <a:srgbClr val="FFFFFF"/>
              </a:solidFill>
              <a:prstDash val="solid"/>
              <a:round/>
              <a:headEnd type="none" w="med" len="med"/>
              <a:tailEnd type="none" w="med" len="med"/>
            </a:ln>
          </a:top>
          <a:bottom>
            <a:ln w="12701" cap="flat" cmpd="sng" algn="ctr">
              <a:solidFill>
                <a:srgbClr val="FFFFFF"/>
              </a:solidFill>
              <a:prstDash val="solid"/>
              <a:round/>
              <a:headEnd type="none" w="med" len="med"/>
              <a:tailEnd type="none" w="med" len="med"/>
            </a:ln>
          </a:bottom>
        </a:tcBdr>
        <a:fill>
          <a:solidFill>
            <a:srgbClr val="E7EAED"/>
          </a:solidFill>
        </a:fill>
      </a:tcStyle>
    </a:wholeTbl>
    <a:band1H>
      <a:tcStyle>
        <a:tcBdr/>
        <a:fill>
          <a:solidFill>
            <a:srgbClr val="CCD2D8"/>
          </a:solidFill>
        </a:fill>
      </a:tcStyle>
    </a:band1H>
    <a:band2H>
      <a:tcStyle>
        <a:tcBdr/>
      </a:tcStyle>
    </a:band2H>
    <a:band1V>
      <a:tcStyle>
        <a:tcBdr/>
        <a:fill>
          <a:solidFill>
            <a:srgbClr val="CCD2D8"/>
          </a:solidFill>
        </a:fill>
      </a:tcStyle>
    </a:band1V>
    <a:band2V>
      <a:tcStyle>
        <a:tcBdr/>
      </a:tcStyle>
    </a:band2V>
    <a:lastCol>
      <a:tcTxStyle b="on">
        <a:font>
          <a:latin typeface="+mn-lt"/>
          <a:ea typeface="+mn-ea"/>
          <a:cs typeface="+mn-cs"/>
        </a:font>
        <a:srgbClr val="FFFFFF"/>
      </a:tcTxStyle>
      <a:tcStyle>
        <a:tcBdr/>
        <a:fill>
          <a:solidFill>
            <a:srgbClr val="156082"/>
          </a:solidFill>
        </a:fill>
      </a:tcStyle>
    </a:lastCol>
    <a:firstCol>
      <a:tcTxStyle b="on">
        <a:font>
          <a:latin typeface="+mn-lt"/>
          <a:ea typeface="+mn-ea"/>
          <a:cs typeface="+mn-cs"/>
        </a:font>
        <a:srgbClr val="FFFFFF"/>
      </a:tcTxStyle>
      <a:tcStyle>
        <a:tcBdr/>
        <a:fill>
          <a:solidFill>
            <a:srgbClr val="156082"/>
          </a:solidFill>
        </a:fill>
      </a:tcStyle>
    </a:firstCol>
    <a:lastRow>
      <a:tcTxStyle b="on">
        <a:font>
          <a:latin typeface="+mn-lt"/>
          <a:ea typeface="+mn-ea"/>
          <a:cs typeface="+mn-cs"/>
        </a:font>
        <a:srgbClr val="FFFFFF"/>
      </a:tcTxStyle>
      <a:tcStyle>
        <a:tcBdr>
          <a:top>
            <a:ln w="38103" cap="flat" cmpd="sng" algn="ctr">
              <a:solidFill>
                <a:srgbClr val="FFFFFF"/>
              </a:solidFill>
              <a:prstDash val="solid"/>
              <a:round/>
              <a:headEnd type="none" w="med" len="med"/>
              <a:tailEnd type="none" w="med" len="med"/>
            </a:ln>
          </a:top>
        </a:tcBdr>
        <a:fill>
          <a:solidFill>
            <a:srgbClr val="156082"/>
          </a:solidFill>
        </a:fill>
      </a:tcStyle>
    </a:lastRow>
    <a:firstRow>
      <a:tcTxStyle b="on">
        <a:font>
          <a:latin typeface="+mn-lt"/>
          <a:ea typeface="+mn-ea"/>
          <a:cs typeface="+mn-cs"/>
        </a:font>
        <a:srgbClr val="FFFFFF"/>
      </a:tcTxStyle>
      <a:tcStyle>
        <a:tcBdr>
          <a:bottom>
            <a:ln w="38103" cap="flat" cmpd="sng" algn="ctr">
              <a:solidFill>
                <a:srgbClr val="FFFFFF"/>
              </a:solidFill>
              <a:prstDash val="solid"/>
              <a:round/>
              <a:headEnd type="none" w="med" len="med"/>
              <a:tailEnd type="none" w="med" len="med"/>
            </a:ln>
          </a:bottom>
        </a:tcBdr>
        <a:fill>
          <a:solidFill>
            <a:srgbClr val="15608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84" Type="http://schemas.openxmlformats.org/officeDocument/2006/relationships/slide" Target="slides/slide76.xml"/><Relationship Id="rId89" Type="http://schemas.openxmlformats.org/officeDocument/2006/relationships/presProps" Target="presProps.xml"/><Relationship Id="rId16" Type="http://schemas.openxmlformats.org/officeDocument/2006/relationships/slide" Target="slides/slide8.xml"/><Relationship Id="rId11" Type="http://schemas.openxmlformats.org/officeDocument/2006/relationships/slide" Target="slides/slide3.xml"/><Relationship Id="rId32" Type="http://schemas.openxmlformats.org/officeDocument/2006/relationships/slide" Target="slides/slide24.xml"/><Relationship Id="rId37" Type="http://schemas.openxmlformats.org/officeDocument/2006/relationships/slide" Target="slides/slide29.xml"/><Relationship Id="rId53" Type="http://schemas.openxmlformats.org/officeDocument/2006/relationships/slide" Target="slides/slide45.xml"/><Relationship Id="rId58" Type="http://schemas.openxmlformats.org/officeDocument/2006/relationships/slide" Target="slides/slide50.xml"/><Relationship Id="rId74" Type="http://schemas.openxmlformats.org/officeDocument/2006/relationships/slide" Target="slides/slide66.xml"/><Relationship Id="rId79" Type="http://schemas.openxmlformats.org/officeDocument/2006/relationships/slide" Target="slides/slide71.xml"/><Relationship Id="rId5" Type="http://schemas.openxmlformats.org/officeDocument/2006/relationships/slideMaster" Target="slideMasters/slideMaster2.xml"/><Relationship Id="rId90" Type="http://schemas.openxmlformats.org/officeDocument/2006/relationships/viewProps" Target="viewProps.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slide" Target="slides/slide69.xml"/><Relationship Id="rId8" Type="http://schemas.openxmlformats.org/officeDocument/2006/relationships/slideMaster" Target="slideMasters/slideMaster5.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slide" Target="slides/slide72.xml"/><Relationship Id="rId85" Type="http://schemas.openxmlformats.org/officeDocument/2006/relationships/slide" Target="slides/slide77.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slide" Target="slides/slide75.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slide" Target="slides/slide78.xml"/><Relationship Id="rId4" Type="http://schemas.openxmlformats.org/officeDocument/2006/relationships/slideMaster" Target="slideMasters/slideMaster1.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slide" Target="slides/slide68.xml"/><Relationship Id="rId7" Type="http://schemas.openxmlformats.org/officeDocument/2006/relationships/slideMaster" Target="slideMasters/slideMaster4.xml"/><Relationship Id="rId71" Type="http://schemas.openxmlformats.org/officeDocument/2006/relationships/slide" Target="slides/slide63.xml"/><Relationship Id="rId92" Type="http://schemas.openxmlformats.org/officeDocument/2006/relationships/tableStyles" Target="tableStyles.xml"/><Relationship Id="rId2" Type="http://schemas.openxmlformats.org/officeDocument/2006/relationships/customXml" Target="../customXml/item2.xml"/><Relationship Id="rId29" Type="http://schemas.openxmlformats.org/officeDocument/2006/relationships/slide" Target="slides/slide21.xml"/><Relationship Id="rId24" Type="http://schemas.openxmlformats.org/officeDocument/2006/relationships/slide" Target="slides/slide16.xml"/><Relationship Id="rId40" Type="http://schemas.openxmlformats.org/officeDocument/2006/relationships/slide" Target="slides/slide32.xml"/><Relationship Id="rId45" Type="http://schemas.openxmlformats.org/officeDocument/2006/relationships/slide" Target="slides/slide37.xml"/><Relationship Id="rId66" Type="http://schemas.openxmlformats.org/officeDocument/2006/relationships/slide" Target="slides/slide58.xml"/><Relationship Id="rId87" Type="http://schemas.openxmlformats.org/officeDocument/2006/relationships/slide" Target="slides/slide79.xml"/><Relationship Id="rId61" Type="http://schemas.openxmlformats.org/officeDocument/2006/relationships/slide" Target="slides/slide53.xml"/><Relationship Id="rId82" Type="http://schemas.openxmlformats.org/officeDocument/2006/relationships/slide" Target="slides/slide74.xml"/><Relationship Id="rId19"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31F794-0F4F-FABB-3741-A22E50BE367C}"/>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Aptos"/>
              </a:defRPr>
            </a:lvl1pPr>
          </a:lstStyle>
          <a:p>
            <a:pPr lvl="0"/>
            <a:endParaRPr lang="en-GB"/>
          </a:p>
        </p:txBody>
      </p:sp>
      <p:sp>
        <p:nvSpPr>
          <p:cNvPr id="3" name="Date Placeholder 2">
            <a:extLst>
              <a:ext uri="{FF2B5EF4-FFF2-40B4-BE49-F238E27FC236}">
                <a16:creationId xmlns:a16="http://schemas.microsoft.com/office/drawing/2014/main" id="{931E6FC1-DBA8-C30C-8E16-C04EFE27077E}"/>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Aptos"/>
              </a:defRPr>
            </a:lvl1pPr>
          </a:lstStyle>
          <a:p>
            <a:pPr lvl="0"/>
            <a:fld id="{2815950C-CC6D-4961-AF39-AB258F32F663}" type="datetime1">
              <a:rPr lang="en-GB"/>
              <a:pPr lvl="0"/>
              <a:t>07/10/2025</a:t>
            </a:fld>
            <a:endParaRPr lang="en-GB"/>
          </a:p>
        </p:txBody>
      </p:sp>
      <p:sp>
        <p:nvSpPr>
          <p:cNvPr id="4" name="Slide Image Placeholder 3">
            <a:extLst>
              <a:ext uri="{FF2B5EF4-FFF2-40B4-BE49-F238E27FC236}">
                <a16:creationId xmlns:a16="http://schemas.microsoft.com/office/drawing/2014/main" id="{BA4EEE55-4E2B-25A0-134B-F9DF918B9D04}"/>
              </a:ext>
            </a:extLst>
          </p:cNvPr>
          <p:cNvSpPr>
            <a:spLocks noGrp="1" noRot="1" noChangeAspect="1"/>
          </p:cNvSpPr>
          <p:nvPr>
            <p:ph type="sldImg" idx="2"/>
          </p:nvPr>
        </p:nvSpPr>
        <p:spPr>
          <a:xfrm>
            <a:off x="685800" y="1143000"/>
            <a:ext cx="5486400" cy="3086099"/>
          </a:xfrm>
          <a:prstGeom prst="rect">
            <a:avLst/>
          </a:prstGeom>
          <a:noFill/>
          <a:ln w="12701">
            <a:solidFill>
              <a:srgbClr val="000000"/>
            </a:solidFill>
            <a:prstDash val="solid"/>
          </a:ln>
        </p:spPr>
      </p:sp>
      <p:sp>
        <p:nvSpPr>
          <p:cNvPr id="5" name="Notes Placeholder 4">
            <a:extLst>
              <a:ext uri="{FF2B5EF4-FFF2-40B4-BE49-F238E27FC236}">
                <a16:creationId xmlns:a16="http://schemas.microsoft.com/office/drawing/2014/main" id="{92138F73-35F4-856D-B2A3-ADB24F3D3291}"/>
              </a:ext>
            </a:extLst>
          </p:cNvPr>
          <p:cNvSpPr txBox="1">
            <a:spLocks noGrp="1"/>
          </p:cNvSpPr>
          <p:nvPr>
            <p:ph type="body" sz="quarter" idx="3"/>
          </p:nvPr>
        </p:nvSpPr>
        <p:spPr>
          <a:xfrm>
            <a:off x="685800" y="4400549"/>
            <a:ext cx="5486400" cy="3600450"/>
          </a:xfrm>
          <a:prstGeom prst="rect">
            <a:avLst/>
          </a:prstGeom>
          <a:noFill/>
          <a:ln>
            <a:noFill/>
          </a:ln>
        </p:spPr>
        <p:txBody>
          <a:bodyPr vert="horz" wrap="square" lIns="91440" tIns="45720" rIns="91440" bIns="45720" anchor="t" anchorCtr="0" compatLnSpc="1">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a:extLst>
              <a:ext uri="{FF2B5EF4-FFF2-40B4-BE49-F238E27FC236}">
                <a16:creationId xmlns:a16="http://schemas.microsoft.com/office/drawing/2014/main" id="{A31502EC-29D6-81E2-79C8-229F3E75A6E9}"/>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Aptos"/>
              </a:defRPr>
            </a:lvl1pPr>
          </a:lstStyle>
          <a:p>
            <a:pPr lvl="0"/>
            <a:endParaRPr lang="en-GB"/>
          </a:p>
        </p:txBody>
      </p:sp>
      <p:sp>
        <p:nvSpPr>
          <p:cNvPr id="7" name="Slide Number Placeholder 6">
            <a:extLst>
              <a:ext uri="{FF2B5EF4-FFF2-40B4-BE49-F238E27FC236}">
                <a16:creationId xmlns:a16="http://schemas.microsoft.com/office/drawing/2014/main" id="{18C765C3-EDCF-F4DE-8E74-40143CF8F971}"/>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000000"/>
                </a:solidFill>
                <a:uFillTx/>
                <a:latin typeface="Aptos"/>
              </a:defRPr>
            </a:lvl1pPr>
          </a:lstStyle>
          <a:p>
            <a:pPr lvl="0"/>
            <a:fld id="{B83A347D-4E2A-4CD4-8DE5-41EDD3958315}" type="slidenum">
              <a:t>‹#›</a:t>
            </a:fld>
            <a:endParaRPr lang="en-GB"/>
          </a:p>
        </p:txBody>
      </p:sp>
    </p:spTree>
    <p:extLst>
      <p:ext uri="{BB962C8B-B14F-4D97-AF65-F5344CB8AC3E}">
        <p14:creationId xmlns:p14="http://schemas.microsoft.com/office/powerpoint/2010/main" val="998526475"/>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Aptos"/>
      </a:defRPr>
    </a:lvl1pPr>
    <a:lvl2pPr marL="457200" marR="0" lvl="1"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Aptos"/>
      </a:defRPr>
    </a:lvl2pPr>
    <a:lvl3pPr marL="914400" marR="0" lvl="2"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Aptos"/>
      </a:defRPr>
    </a:lvl3pPr>
    <a:lvl4pPr marL="1371600" marR="0" lvl="3"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Aptos"/>
      </a:defRPr>
    </a:lvl4pPr>
    <a:lvl5pPr marL="1828800" marR="0" lvl="4"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Apto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1CAFDE-3AB9-161C-BC02-ADC798E368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E9316F-8250-644D-FEC5-817223E3AA37}"/>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9CFCEF75-9608-29A1-32CC-EDBBA82FE31F}"/>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2F804931-915F-4139-9C61-6925014A6738}" type="slidenum">
              <a:t>7</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814036-FB33-1058-1CC6-2BF21DF63323}"/>
              </a:ext>
            </a:extLst>
          </p:cNvPr>
          <p:cNvSpPr>
            <a:spLocks noGrp="1" noRot="1" noChangeAspect="1"/>
          </p:cNvSpPr>
          <p:nvPr>
            <p:ph type="sldImg"/>
          </p:nvPr>
        </p:nvSpPr>
        <p:spPr/>
      </p:sp>
      <p:sp>
        <p:nvSpPr>
          <p:cNvPr id="3" name="Slide Number Placeholder 3">
            <a:extLst>
              <a:ext uri="{FF2B5EF4-FFF2-40B4-BE49-F238E27FC236}">
                <a16:creationId xmlns:a16="http://schemas.microsoft.com/office/drawing/2014/main" id="{39EC0DBC-C24F-0AF5-E39B-EA47F0DF4377}"/>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BBF105B-73C2-496B-AFD9-C4B1A75BC0B2}" type="slidenum">
              <a:t>21</a:t>
            </a:fld>
            <a:endParaRPr lang="en-GB" sz="1200" b="0" i="0" u="none" strike="noStrike" kern="1200" cap="none" spc="0" baseline="0">
              <a:solidFill>
                <a:srgbClr val="000000"/>
              </a:solidFill>
              <a:uFillTx/>
              <a:latin typeface="Aptos"/>
            </a:endParaRPr>
          </a:p>
        </p:txBody>
      </p:sp>
      <p:sp>
        <p:nvSpPr>
          <p:cNvPr id="4" name="Notes Placeholder 2">
            <a:extLst>
              <a:ext uri="{FF2B5EF4-FFF2-40B4-BE49-F238E27FC236}">
                <a16:creationId xmlns:a16="http://schemas.microsoft.com/office/drawing/2014/main" id="{75E7DCF7-D48D-0A58-2855-851718A1C9CD}"/>
              </a:ext>
            </a:extLst>
          </p:cNvPr>
          <p:cNvSpPr txBox="1">
            <a:spLocks noGrp="1"/>
          </p:cNvSpPr>
          <p:nvPr>
            <p:ph type="body" sz="quarter" idx="1"/>
          </p:nvPr>
        </p:nvSpPr>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2F2E0C-62EF-B6F7-9997-4A9B2CC1B3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8ECE89-0846-A715-0ECB-89CD3ADD29DB}"/>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F811EE24-EE28-1850-D578-307CA6502F07}"/>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3354C39-6E44-42C2-BFEA-36AE3A84E71B}" type="slidenum">
              <a:t>22</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4FFCFD-97C7-8B52-C80B-55F43D8DD25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53FF60-8B5B-9250-C68A-9B84AC110847}"/>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CDF306EF-104D-30E0-EB54-8CEA08C05545}"/>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3B0B431-D242-4C56-B88D-33D3ABA9D1D3}" type="slidenum">
              <a:t>23</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0EF943-B0C8-3BAE-FC2A-D260C9B5A7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CB74B2-AF7E-61C6-85A1-B0AFCBCF3641}"/>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7C33BCB7-C09F-8428-D17D-E63B28E9BBA4}"/>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7F2A9C0-3050-4CCE-80D4-A6D385A841CF}" type="slidenum">
              <a:t>24</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D3A56C-275B-AA1D-8CB3-7C5096234F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49EDA7-D395-3A93-9050-82A69330E4CC}"/>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63BF09AC-3F62-C25D-3E21-BECD018DE68F}"/>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AF19FE1-CFE6-45B1-9BD8-9C38555DCF90}" type="slidenum">
              <a:t>25</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34FCE5-3E5D-344A-B0D3-9A5C5E5B7D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8D3BE9-548E-A602-441E-7F1EF58E446B}"/>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A8BFD0A9-4557-93D0-719F-92572BF75812}"/>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0476A45-7DB9-463E-A0D6-CB858FCB21B9}" type="slidenum">
              <a:t>26</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350F92-34F7-10E2-03C1-7E4C1B6F09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84D188-E797-561E-C21B-15B2A81291DA}"/>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7276F860-F252-FAEC-F913-4BC962FBE83B}"/>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24857975-4D10-449A-A13E-C038A044593D}" type="slidenum">
              <a:t>27</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502869-3F9A-661C-DE15-DB8EC40414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806C82-8BEE-1DC5-5E78-920C61976DB3}"/>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99A0F6FA-EA52-E907-A2F3-CA32D955BB29}"/>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D5DDB60-782C-405F-9C37-9C3993F68621}" type="slidenum">
              <a:t>28</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EAF529-F404-F006-63B0-CB7EF8F9F3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E77A7B-C696-8E76-01EF-F10CC5BC6DFE}"/>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EEADDCFA-DFD0-9C5C-3B60-BCD8289A0647}"/>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3743A24-D1D7-474B-8E7E-74F6081C69E4}" type="slidenum">
              <a:t>29</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F2EBDA-1C7B-25A8-593D-7BED3659F1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439418-01FF-F09F-1796-FFC39DE81815}"/>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90D64335-4C7E-1A28-DDF9-818B3C4CFDD3}"/>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7AB8EFE-750A-4430-B20C-80EE060892F1}" type="slidenum">
              <a:t>30</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D40697-586C-4C2B-71F3-1900C07BF3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1B6C7A-9195-A884-7AAE-C85951D80130}"/>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72671BB7-3058-E90A-AC8B-267466150034}"/>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0C0B4B7-B92A-45E3-8EAA-4655F88C83EF}" type="slidenum">
              <a:t>9</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B67B3D-348E-67C0-1558-2B56ECBE56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52BA84-31FD-2633-0377-476B7C1815A9}"/>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170665A2-0663-299D-09AE-63053C993623}"/>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5851FA3-6AFF-4790-A0B9-7090EBE9EE41}" type="slidenum">
              <a:t>31</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B7216E-4DA2-722F-1627-EF181205D1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B14141-4D98-C139-C0C9-3F312C8203E5}"/>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566EE670-AC25-C713-9731-D4B87AC73AD7}"/>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6A2421F-E6C8-4A01-AFD8-77E4C641A788}" type="slidenum">
              <a:t>34</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81B5BE-C70E-3B4C-32AC-D2FB1A7770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AB34D7-D325-A254-E0B0-43F62185722F}"/>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E9444B75-F838-543D-0C73-AE1F2FEFC870}"/>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C2A56C9-F1AD-4BDD-827E-F11872E8DFB1}" type="slidenum">
              <a:t>36</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6613C8-CF64-CC7A-3062-ACFD2AF578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9837DE-D754-0FEF-F87D-1B93A3373519}"/>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AF2A4A6C-88D1-3E1F-32CB-68CCA798C06E}"/>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D774D23-0B2A-47DE-995F-97E9FDB77713}" type="slidenum">
              <a:t>37</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64976E-A8BE-A948-6B3F-0A8EA0E69C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646790-B857-E314-2503-408150AE4441}"/>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E9C5EDD5-1EDD-2597-2FCD-466E361D90E0}"/>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541558C-51BE-454F-A5B3-E8F43337757F}" type="slidenum">
              <a:t>38</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98109A-1542-108F-58B4-3FFD963A08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AC0DDD-D53F-3BAC-253A-F7154215C716}"/>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098BA4F8-4B7E-0971-25B2-EB1B836375C4}"/>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494D94B-7889-4BC4-A201-FBBEA37FFAD7}" type="slidenum">
              <a:t>50</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C88000-F279-04D8-6241-63DC2500A7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4557F8-8BB1-02B9-C8A7-557FF5D36A2A}"/>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C7D8CF14-0CE3-0209-B2D7-874F6B37348A}"/>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8D1F5BBF-FB3B-4646-9B66-913FBC17116F}" type="slidenum">
              <a:t>10</a:t>
            </a:fld>
            <a:endParaRPr lang="en-US" sz="1200" b="0" i="0" u="none" strike="noStrike" kern="1200" cap="none" spc="0" baseline="0">
              <a:solidFill>
                <a:srgbClr val="000000"/>
              </a:solidFill>
              <a:uFillTx/>
              <a:latin typeface="Apto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3B5751-E219-A316-705C-31081EAAFC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5F67B0-DA51-23BB-1BE6-A60EEDF8720A}"/>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607847A9-9CE1-D31C-6C90-026FD7AB51C1}"/>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3E10381-85BD-49FE-BB0D-9FF8B87C47D6}" type="slidenum">
              <a:t>11</a:t>
            </a:fld>
            <a:endParaRPr lang="en-GB" sz="1200" b="0" i="0" u="none" strike="noStrike" kern="1200" cap="none" spc="0" baseline="0">
              <a:solidFill>
                <a:srgbClr val="000000"/>
              </a:solidFill>
              <a:uFillTx/>
              <a:latin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FC40F6-C7D3-49E8-FAEC-0D84E43D15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5C138F-223B-01C4-7A00-B16B4D358CCC}"/>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E60EDC81-C442-6CE2-E1B8-7BF28A9A6A24}"/>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B0DE6B9-D3E2-450D-BF7C-7896F1BA1979}" type="slidenum">
              <a:t>12</a:t>
            </a:fld>
            <a:endParaRPr lang="en-US" sz="1200" b="0" i="0" u="none" strike="noStrike" kern="1200" cap="none" spc="0" baseline="0">
              <a:solidFill>
                <a:srgbClr val="000000"/>
              </a:solidFill>
              <a:uFillTx/>
              <a:latin typeface="Apto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1C354C-8A6E-DBB2-2104-851979A43A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16BE3C-6F75-BE3C-B52F-2D58B0E45352}"/>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AC171966-9E48-8E4C-D7E3-EDF0FCB178FE}"/>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B7FD7DB-7B66-48CD-80B4-78FB398C0136}" type="slidenum">
              <a:t>13</a:t>
            </a:fld>
            <a:endParaRPr lang="en-US" sz="1200" b="0" i="0" u="none" strike="noStrike" kern="1200" cap="none" spc="0" baseline="0">
              <a:solidFill>
                <a:srgbClr val="000000"/>
              </a:solidFill>
              <a:uFillTx/>
              <a:latin typeface="Apto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36DEDD-9E4B-6645-BAA3-B863F1CD16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DA7842-0DD5-5581-EA17-BDE4A0CCC9C6}"/>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9F2B881A-45BE-63F2-E818-9EFB70BF86DA}"/>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3E90357-8C55-4F64-9673-0B30F6D63939}" type="slidenum">
              <a:t>14</a:t>
            </a:fld>
            <a:endParaRPr lang="en-US" sz="1200" b="0" i="0" u="none" strike="noStrike" kern="1200" cap="none" spc="0" baseline="0">
              <a:solidFill>
                <a:srgbClr val="000000"/>
              </a:solidFill>
              <a:uFillTx/>
              <a:latin typeface="Apto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7B3E26-8DD3-0082-7338-F4830F4153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2D90AEA-D569-9516-08E1-30B6897DAC17}"/>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2C55576F-09E0-73B9-1ECA-FFED3CB1EE57}"/>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178AB3F-758C-43F6-962D-A6158DB2E05A}" type="slidenum">
              <a:t>18</a:t>
            </a:fld>
            <a:endParaRPr lang="en-GB" sz="1200" b="0" i="0" u="none" strike="noStrike" kern="1200" cap="none" spc="0" baseline="0">
              <a:solidFill>
                <a:srgbClr val="000000"/>
              </a:solidFill>
              <a:uFillTx/>
              <a:latin typeface="Apto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4DD3D9-3B3F-6440-DC4B-B69C661668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38CC69-02C6-916A-A929-254715278139}"/>
              </a:ext>
            </a:extLst>
          </p:cNvPr>
          <p:cNvSpPr txBox="1">
            <a:spLocks noGrp="1"/>
          </p:cNvSpPr>
          <p:nvPr>
            <p:ph type="body" sz="quarter" idx="1"/>
          </p:nvPr>
        </p:nvSpPr>
        <p:spPr/>
        <p:txBody>
          <a:bodyPr/>
          <a:lstStyle/>
          <a:p>
            <a:endParaRPr lang="en-GB"/>
          </a:p>
        </p:txBody>
      </p:sp>
      <p:sp>
        <p:nvSpPr>
          <p:cNvPr id="4" name="Slide Number Placeholder 3">
            <a:extLst>
              <a:ext uri="{FF2B5EF4-FFF2-40B4-BE49-F238E27FC236}">
                <a16:creationId xmlns:a16="http://schemas.microsoft.com/office/drawing/2014/main" id="{2C946CF3-012C-4A3B-DD93-FB850D900563}"/>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D5F8C45-5A44-47D3-9E18-2123E247DDF2}" type="slidenum">
              <a:t>20</a:t>
            </a:fld>
            <a:endParaRPr lang="en-GB" sz="1200" b="0" i="0" u="none" strike="noStrike" kern="1200" cap="none" spc="0" baseline="0">
              <a:solidFill>
                <a:srgbClr val="000000"/>
              </a:solidFill>
              <a:uFillTx/>
              <a:latin typeface="Apto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C47A4-EDDC-6DFD-E3EA-0A9790576247}"/>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n-US"/>
              <a:t>Click to edit Master title style</a:t>
            </a:r>
            <a:endParaRPr lang="en-GB"/>
          </a:p>
        </p:txBody>
      </p:sp>
      <p:sp>
        <p:nvSpPr>
          <p:cNvPr id="3" name="Subtitle 2">
            <a:extLst>
              <a:ext uri="{FF2B5EF4-FFF2-40B4-BE49-F238E27FC236}">
                <a16:creationId xmlns:a16="http://schemas.microsoft.com/office/drawing/2014/main" id="{9BDF340C-3B05-D8D8-E6DF-050B1D908271}"/>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n-US"/>
              <a:t>Click to edit Master subtitle style</a:t>
            </a:r>
            <a:endParaRPr lang="en-GB"/>
          </a:p>
        </p:txBody>
      </p:sp>
      <p:sp>
        <p:nvSpPr>
          <p:cNvPr id="4" name="Date Placeholder 3">
            <a:extLst>
              <a:ext uri="{FF2B5EF4-FFF2-40B4-BE49-F238E27FC236}">
                <a16:creationId xmlns:a16="http://schemas.microsoft.com/office/drawing/2014/main" id="{8A8BE95E-1FEA-EF10-F232-EA61061AC96C}"/>
              </a:ext>
            </a:extLst>
          </p:cNvPr>
          <p:cNvSpPr txBox="1">
            <a:spLocks noGrp="1"/>
          </p:cNvSpPr>
          <p:nvPr>
            <p:ph type="dt" sz="half" idx="7"/>
          </p:nvPr>
        </p:nvSpPr>
        <p:spPr/>
        <p:txBody>
          <a:bodyPr/>
          <a:lstStyle>
            <a:lvl1pPr>
              <a:defRPr/>
            </a:lvl1pPr>
          </a:lstStyle>
          <a:p>
            <a:pPr lvl="0"/>
            <a:fld id="{EA815EDC-F8BE-44A7-834D-2829B420FE99}" type="datetime1">
              <a:rPr lang="en-GB"/>
              <a:pPr lvl="0"/>
              <a:t>07/10/2025</a:t>
            </a:fld>
            <a:endParaRPr lang="en-GB"/>
          </a:p>
        </p:txBody>
      </p:sp>
      <p:sp>
        <p:nvSpPr>
          <p:cNvPr id="5" name="Footer Placeholder 4">
            <a:extLst>
              <a:ext uri="{FF2B5EF4-FFF2-40B4-BE49-F238E27FC236}">
                <a16:creationId xmlns:a16="http://schemas.microsoft.com/office/drawing/2014/main" id="{75E5FE17-E296-2879-A58D-BEA1AB2F5E61}"/>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23ABF101-B854-E669-5D74-6A83441181F6}"/>
              </a:ext>
            </a:extLst>
          </p:cNvPr>
          <p:cNvSpPr txBox="1">
            <a:spLocks noGrp="1"/>
          </p:cNvSpPr>
          <p:nvPr>
            <p:ph type="sldNum" sz="quarter" idx="8"/>
          </p:nvPr>
        </p:nvSpPr>
        <p:spPr/>
        <p:txBody>
          <a:bodyPr/>
          <a:lstStyle>
            <a:lvl1pPr>
              <a:defRPr/>
            </a:lvl1pPr>
          </a:lstStyle>
          <a:p>
            <a:pPr lvl="0"/>
            <a:fld id="{0A4DBF32-0EBD-46A9-A560-0596C8C4E160}" type="slidenum">
              <a:t>‹#›</a:t>
            </a:fld>
            <a:endParaRPr lang="en-GB"/>
          </a:p>
        </p:txBody>
      </p:sp>
    </p:spTree>
    <p:extLst>
      <p:ext uri="{BB962C8B-B14F-4D97-AF65-F5344CB8AC3E}">
        <p14:creationId xmlns:p14="http://schemas.microsoft.com/office/powerpoint/2010/main" val="263962464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3CEC1-32F3-A235-1449-3DE2A0549EBB}"/>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71504322-DE31-656A-5C2D-E3AF6BA2804E}"/>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F799CA-4368-2447-3B3D-FF4AF2CF1689}"/>
              </a:ext>
            </a:extLst>
          </p:cNvPr>
          <p:cNvSpPr txBox="1">
            <a:spLocks noGrp="1"/>
          </p:cNvSpPr>
          <p:nvPr>
            <p:ph type="dt" sz="half" idx="7"/>
          </p:nvPr>
        </p:nvSpPr>
        <p:spPr/>
        <p:txBody>
          <a:bodyPr/>
          <a:lstStyle>
            <a:lvl1pPr>
              <a:defRPr/>
            </a:lvl1pPr>
          </a:lstStyle>
          <a:p>
            <a:pPr lvl="0"/>
            <a:fld id="{E9E3645D-0EE9-4AFF-972C-09EAAB6BBE5B}" type="datetime1">
              <a:rPr lang="en-GB"/>
              <a:pPr lvl="0"/>
              <a:t>07/10/2025</a:t>
            </a:fld>
            <a:endParaRPr lang="en-GB"/>
          </a:p>
        </p:txBody>
      </p:sp>
      <p:sp>
        <p:nvSpPr>
          <p:cNvPr id="5" name="Footer Placeholder 4">
            <a:extLst>
              <a:ext uri="{FF2B5EF4-FFF2-40B4-BE49-F238E27FC236}">
                <a16:creationId xmlns:a16="http://schemas.microsoft.com/office/drawing/2014/main" id="{2AE06E89-C6B4-A627-56DC-41838A48B859}"/>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EEA23222-F563-D1FF-9813-A247CB869B3B}"/>
              </a:ext>
            </a:extLst>
          </p:cNvPr>
          <p:cNvSpPr txBox="1">
            <a:spLocks noGrp="1"/>
          </p:cNvSpPr>
          <p:nvPr>
            <p:ph type="sldNum" sz="quarter" idx="8"/>
          </p:nvPr>
        </p:nvSpPr>
        <p:spPr/>
        <p:txBody>
          <a:bodyPr/>
          <a:lstStyle>
            <a:lvl1pPr>
              <a:defRPr/>
            </a:lvl1pPr>
          </a:lstStyle>
          <a:p>
            <a:pPr lvl="0"/>
            <a:fld id="{55099881-6AE7-471D-89B9-859342973657}" type="slidenum">
              <a:t>‹#›</a:t>
            </a:fld>
            <a:endParaRPr lang="en-GB"/>
          </a:p>
        </p:txBody>
      </p:sp>
    </p:spTree>
    <p:extLst>
      <p:ext uri="{BB962C8B-B14F-4D97-AF65-F5344CB8AC3E}">
        <p14:creationId xmlns:p14="http://schemas.microsoft.com/office/powerpoint/2010/main" val="3005238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1BB9BE-7DA9-170D-082E-89209D0FE72C}"/>
              </a:ext>
            </a:extLst>
          </p:cNvPr>
          <p:cNvSpPr txBox="1">
            <a:spLocks noGrp="1"/>
          </p:cNvSpPr>
          <p:nvPr>
            <p:ph type="title" orient="vert"/>
          </p:nvPr>
        </p:nvSpPr>
        <p:spPr>
          <a:xfrm>
            <a:off x="8724903" y="365129"/>
            <a:ext cx="2628899" cy="5811834"/>
          </a:xfrm>
        </p:spPr>
        <p:txBody>
          <a:bodyPr vert="eaVert"/>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8652F19B-F2AF-14AD-31DD-9BA0ABFA05C4}"/>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10F0DB4-04A5-0C98-BCCA-DA055DCB2BD8}"/>
              </a:ext>
            </a:extLst>
          </p:cNvPr>
          <p:cNvSpPr txBox="1">
            <a:spLocks noGrp="1"/>
          </p:cNvSpPr>
          <p:nvPr>
            <p:ph type="dt" sz="half" idx="7"/>
          </p:nvPr>
        </p:nvSpPr>
        <p:spPr/>
        <p:txBody>
          <a:bodyPr/>
          <a:lstStyle>
            <a:lvl1pPr>
              <a:defRPr/>
            </a:lvl1pPr>
          </a:lstStyle>
          <a:p>
            <a:pPr lvl="0"/>
            <a:fld id="{F04ADD84-F4DA-42A7-8B7A-2246D7C20B5F}" type="datetime1">
              <a:rPr lang="en-GB"/>
              <a:pPr lvl="0"/>
              <a:t>07/10/2025</a:t>
            </a:fld>
            <a:endParaRPr lang="en-GB"/>
          </a:p>
        </p:txBody>
      </p:sp>
      <p:sp>
        <p:nvSpPr>
          <p:cNvPr id="5" name="Footer Placeholder 4">
            <a:extLst>
              <a:ext uri="{FF2B5EF4-FFF2-40B4-BE49-F238E27FC236}">
                <a16:creationId xmlns:a16="http://schemas.microsoft.com/office/drawing/2014/main" id="{B3578D40-D860-D955-C92E-8352C76D86E4}"/>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C14146FB-ACB1-1E55-5E3C-5AAD2C2FC9D1}"/>
              </a:ext>
            </a:extLst>
          </p:cNvPr>
          <p:cNvSpPr txBox="1">
            <a:spLocks noGrp="1"/>
          </p:cNvSpPr>
          <p:nvPr>
            <p:ph type="sldNum" sz="quarter" idx="8"/>
          </p:nvPr>
        </p:nvSpPr>
        <p:spPr/>
        <p:txBody>
          <a:bodyPr/>
          <a:lstStyle>
            <a:lvl1pPr>
              <a:defRPr/>
            </a:lvl1pPr>
          </a:lstStyle>
          <a:p>
            <a:pPr lvl="0"/>
            <a:fld id="{2D472314-5D10-47E9-B7F0-4C3239E081B6}" type="slidenum">
              <a:t>‹#›</a:t>
            </a:fld>
            <a:endParaRPr lang="en-GB"/>
          </a:p>
        </p:txBody>
      </p:sp>
    </p:spTree>
    <p:extLst>
      <p:ext uri="{BB962C8B-B14F-4D97-AF65-F5344CB8AC3E}">
        <p14:creationId xmlns:p14="http://schemas.microsoft.com/office/powerpoint/2010/main" val="25325456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957192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py + logo top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4704E-6192-F109-1790-BB56C76014EF}"/>
              </a:ext>
            </a:extLst>
          </p:cNvPr>
          <p:cNvSpPr txBox="1">
            <a:spLocks noGrp="1"/>
          </p:cNvSpPr>
          <p:nvPr>
            <p:ph type="title"/>
          </p:nvPr>
        </p:nvSpPr>
        <p:spPr>
          <a:xfrm>
            <a:off x="489853" y="425305"/>
            <a:ext cx="9499271" cy="544506"/>
          </a:xfrm>
        </p:spPr>
        <p:txBody>
          <a:bodyPr anchor="t"/>
          <a:lstStyle>
            <a:lvl1pPr>
              <a:defRPr sz="2800">
                <a:solidFill>
                  <a:srgbClr val="42B6E6"/>
                </a:solidFill>
                <a:cs typeface="Calibri Light" pitchFamily="34"/>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E1673453-F7EC-8BBD-C3DA-3163ED8F561D}"/>
              </a:ext>
            </a:extLst>
          </p:cNvPr>
          <p:cNvSpPr txBox="1">
            <a:spLocks noGrp="1"/>
          </p:cNvSpPr>
          <p:nvPr>
            <p:ph idx="4294967295"/>
          </p:nvPr>
        </p:nvSpPr>
        <p:spPr>
          <a:xfrm>
            <a:off x="489853" y="1122215"/>
            <a:ext cx="11147962" cy="5310469"/>
          </a:xfrm>
        </p:spPr>
        <p:txBody>
          <a:bodyPr/>
          <a:lstStyle>
            <a:lvl1pPr>
              <a:defRPr sz="2400">
                <a:solidFill>
                  <a:srgbClr val="404040"/>
                </a:solidFill>
                <a:latin typeface="Calibri Light" pitchFamily="34"/>
                <a:cs typeface="Calibri Light" pitchFamily="34"/>
              </a:defRPr>
            </a:lvl1pPr>
            <a:lvl2pPr>
              <a:defRPr sz="2000">
                <a:solidFill>
                  <a:srgbClr val="404040"/>
                </a:solidFill>
                <a:latin typeface="Calibri Light" pitchFamily="34"/>
                <a:cs typeface="Calibri Light" pitchFamily="34"/>
              </a:defRPr>
            </a:lvl2pPr>
            <a:lvl3pPr>
              <a:defRPr sz="1800">
                <a:solidFill>
                  <a:srgbClr val="404040"/>
                </a:solidFill>
                <a:latin typeface="Calibri Light" pitchFamily="34"/>
                <a:cs typeface="Calibri Light" pitchFamily="34"/>
              </a:defRPr>
            </a:lvl3pPr>
            <a:lvl4pPr>
              <a:defRPr sz="1600">
                <a:solidFill>
                  <a:srgbClr val="404040"/>
                </a:solidFill>
                <a:latin typeface="Calibri Light" pitchFamily="34"/>
                <a:cs typeface="Calibri Light" pitchFamily="34"/>
              </a:defRPr>
            </a:lvl4pPr>
            <a:lvl5pPr>
              <a:defRPr sz="1400">
                <a:solidFill>
                  <a:srgbClr val="404040"/>
                </a:solidFill>
                <a:latin typeface="Calibri Light" pitchFamily="34"/>
                <a:cs typeface="Calibri Light" pitchFamily="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descr="A logo with a heart and text&#10;&#10;Description automatically generated">
            <a:extLst>
              <a:ext uri="{FF2B5EF4-FFF2-40B4-BE49-F238E27FC236}">
                <a16:creationId xmlns:a16="http://schemas.microsoft.com/office/drawing/2014/main" id="{9B4FDDEA-FCFD-918E-6135-42B43C60C91E}"/>
              </a:ext>
            </a:extLst>
          </p:cNvPr>
          <p:cNvPicPr>
            <a:picLocks noChangeAspect="1"/>
          </p:cNvPicPr>
          <p:nvPr/>
        </p:nvPicPr>
        <p:blipFill>
          <a:blip r:embed="rId2"/>
          <a:stretch>
            <a:fillRect/>
          </a:stretch>
        </p:blipFill>
        <p:spPr>
          <a:xfrm>
            <a:off x="10773305" y="85697"/>
            <a:ext cx="1418691" cy="1271372"/>
          </a:xfrm>
          <a:prstGeom prst="rect">
            <a:avLst/>
          </a:prstGeom>
          <a:noFill/>
          <a:ln cap="flat">
            <a:noFill/>
          </a:ln>
        </p:spPr>
      </p:pic>
    </p:spTree>
    <p:extLst>
      <p:ext uri="{BB962C8B-B14F-4D97-AF65-F5344CB8AC3E}">
        <p14:creationId xmlns:p14="http://schemas.microsoft.com/office/powerpoint/2010/main" val="146824352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13077-D079-3015-1F3D-6EEBB8F26136}"/>
              </a:ext>
            </a:extLst>
          </p:cNvPr>
          <p:cNvSpPr txBox="1">
            <a:spLocks noGrp="1"/>
          </p:cNvSpPr>
          <p:nvPr>
            <p:ph type="title"/>
          </p:nvPr>
        </p:nvSpPr>
        <p:spPr/>
        <p:txBody>
          <a:bodyPr>
            <a:noAutofit/>
          </a:bodyPr>
          <a:lstStyle>
            <a:lvl1pPr>
              <a:defRPr lang="en-GB"/>
            </a:lvl1pPr>
          </a:lstStyle>
          <a:p>
            <a:pPr lvl="0"/>
            <a:r>
              <a:rPr lang="en-GB"/>
              <a:t>Click to edit Master title style</a:t>
            </a:r>
          </a:p>
        </p:txBody>
      </p:sp>
      <p:sp>
        <p:nvSpPr>
          <p:cNvPr id="3" name="Content Placeholder 2">
            <a:extLst>
              <a:ext uri="{FF2B5EF4-FFF2-40B4-BE49-F238E27FC236}">
                <a16:creationId xmlns:a16="http://schemas.microsoft.com/office/drawing/2014/main" id="{ED12387C-8E1C-9330-0DC5-8CF1A97779CF}"/>
              </a:ext>
            </a:extLst>
          </p:cNvPr>
          <p:cNvSpPr txBox="1">
            <a:spLocks noGrp="1"/>
          </p:cNvSpPr>
          <p:nvPr>
            <p:ph idx="4294967295"/>
          </p:nvPr>
        </p:nvSpPr>
        <p:spPr/>
        <p:txBody>
          <a:bodyPr/>
          <a:lstStyle>
            <a:lvl1pPr>
              <a:defRPr lang="en-GB"/>
            </a:lvl1pPr>
            <a:lvl2pPr>
              <a:defRPr lang="en-GB"/>
            </a:lvl2pPr>
            <a:lvl3pPr>
              <a:defRPr lang="en-GB"/>
            </a:lvl3pPr>
            <a:lvl4pPr>
              <a:defRPr lang="en-GB"/>
            </a:lvl4pPr>
            <a:lvl5pPr>
              <a:defRPr lang="en-GB"/>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5">
            <a:extLst>
              <a:ext uri="{FF2B5EF4-FFF2-40B4-BE49-F238E27FC236}">
                <a16:creationId xmlns:a16="http://schemas.microsoft.com/office/drawing/2014/main" id="{B08D2499-EBEB-D76D-CA09-7074E92F39F3}"/>
              </a:ext>
            </a:extLst>
          </p:cNvPr>
          <p:cNvSpPr txBox="1">
            <a:spLocks noGrp="1"/>
          </p:cNvSpPr>
          <p:nvPr>
            <p:ph type="body" idx="4294967295"/>
          </p:nvPr>
        </p:nvSpPr>
        <p:spPr>
          <a:xfrm>
            <a:off x="371475" y="6370697"/>
            <a:ext cx="11458574" cy="390521"/>
          </a:xfrm>
        </p:spPr>
        <p:txBody>
          <a:bodyPr lIns="0" tIns="0" rIns="0" bIns="0" anchor="b">
            <a:noAutofit/>
          </a:bodyPr>
          <a:lstStyle>
            <a:lvl1pPr>
              <a:spcBef>
                <a:spcPts val="0"/>
              </a:spcBef>
              <a:defRPr lang="en-GB" sz="900">
                <a:solidFill>
                  <a:srgbClr val="4EA72E"/>
                </a:solidFill>
              </a:defRPr>
            </a:lvl1pPr>
          </a:lstStyle>
          <a:p>
            <a:pPr lvl="0"/>
            <a:endParaRPr lang="en-GB"/>
          </a:p>
        </p:txBody>
      </p:sp>
    </p:spTree>
    <p:extLst>
      <p:ext uri="{BB962C8B-B14F-4D97-AF65-F5344CB8AC3E}">
        <p14:creationId xmlns:p14="http://schemas.microsoft.com/office/powerpoint/2010/main" val="3705469479"/>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_Title Slide">
    <p:bg>
      <p:bgPr>
        <a:solidFill>
          <a:srgbClr val="E2F1FB"/>
        </a:solidFill>
        <a:effectLst/>
      </p:bgPr>
    </p:bg>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8AFCD09F-8733-302D-7AEC-1D91F71B6A29}"/>
              </a:ext>
            </a:extLst>
          </p:cNvPr>
          <p:cNvPicPr>
            <a:picLocks noChangeAspect="1"/>
          </p:cNvPicPr>
          <p:nvPr/>
        </p:nvPicPr>
        <p:blipFill>
          <a:blip r:embed="rId2"/>
          <a:srcRect/>
          <a:stretch>
            <a:fillRect/>
          </a:stretch>
        </p:blipFill>
        <p:spPr>
          <a:xfrm>
            <a:off x="3172" y="932"/>
            <a:ext cx="12188823" cy="6857926"/>
          </a:xfrm>
          <a:prstGeom prst="rect">
            <a:avLst/>
          </a:prstGeom>
          <a:noFill/>
          <a:ln cap="flat">
            <a:noFill/>
          </a:ln>
        </p:spPr>
      </p:pic>
      <p:sp>
        <p:nvSpPr>
          <p:cNvPr id="3" name="Title 1">
            <a:extLst>
              <a:ext uri="{FF2B5EF4-FFF2-40B4-BE49-F238E27FC236}">
                <a16:creationId xmlns:a16="http://schemas.microsoft.com/office/drawing/2014/main" id="{1D8CBBFC-25CB-F7B1-6E50-FA7D90046A2D}"/>
              </a:ext>
            </a:extLst>
          </p:cNvPr>
          <p:cNvSpPr txBox="1">
            <a:spLocks noGrp="1"/>
          </p:cNvSpPr>
          <p:nvPr>
            <p:ph type="title"/>
          </p:nvPr>
        </p:nvSpPr>
        <p:spPr>
          <a:xfrm>
            <a:off x="452198" y="1613385"/>
            <a:ext cx="8532229" cy="826480"/>
          </a:xfrm>
        </p:spPr>
        <p:txBody>
          <a:bodyPr anchor="t"/>
          <a:lstStyle>
            <a:lvl1pPr>
              <a:defRPr lang="en-GB" sz="6000" b="1">
                <a:solidFill>
                  <a:srgbClr val="00375B"/>
                </a:solidFill>
                <a:latin typeface="Verdana" pitchFamily="34"/>
                <a:ea typeface="Verdana" pitchFamily="34"/>
                <a:cs typeface="Verdana" pitchFamily="34"/>
              </a:defRPr>
            </a:lvl1pPr>
          </a:lstStyle>
          <a:p>
            <a:pPr lvl="0"/>
            <a:r>
              <a:rPr lang="en-GB"/>
              <a:t>Title</a:t>
            </a:r>
            <a:endParaRPr lang="en-US"/>
          </a:p>
        </p:txBody>
      </p:sp>
      <p:sp>
        <p:nvSpPr>
          <p:cNvPr id="4" name="Subtitle 2">
            <a:extLst>
              <a:ext uri="{FF2B5EF4-FFF2-40B4-BE49-F238E27FC236}">
                <a16:creationId xmlns:a16="http://schemas.microsoft.com/office/drawing/2014/main" id="{D911A3EC-57FC-072F-77A3-BE2DFC228595}"/>
              </a:ext>
            </a:extLst>
          </p:cNvPr>
          <p:cNvSpPr txBox="1">
            <a:spLocks noGrp="1"/>
          </p:cNvSpPr>
          <p:nvPr>
            <p:ph type="subTitle" idx="4294967295"/>
          </p:nvPr>
        </p:nvSpPr>
        <p:spPr>
          <a:xfrm>
            <a:off x="440466" y="2784009"/>
            <a:ext cx="8543952" cy="1269242"/>
          </a:xfrm>
        </p:spPr>
        <p:txBody>
          <a:bodyPr/>
          <a:lstStyle>
            <a:lvl1pPr marL="0" indent="0">
              <a:buNone/>
              <a:defRPr lang="en-GB" sz="2400">
                <a:solidFill>
                  <a:srgbClr val="00375B"/>
                </a:solidFill>
              </a:defRPr>
            </a:lvl1pPr>
          </a:lstStyle>
          <a:p>
            <a:pPr lvl="0"/>
            <a:r>
              <a:rPr lang="en-GB"/>
              <a:t>Click to edit Master subtitle style</a:t>
            </a:r>
            <a:endParaRPr lang="en-US"/>
          </a:p>
        </p:txBody>
      </p:sp>
    </p:spTree>
    <p:extLst>
      <p:ext uri="{BB962C8B-B14F-4D97-AF65-F5344CB8AC3E}">
        <p14:creationId xmlns:p14="http://schemas.microsoft.com/office/powerpoint/2010/main" val="420059273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36750-4517-A839-63C4-6F51A00F9B39}"/>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n-US"/>
              <a:t>Click to edit Master title style</a:t>
            </a:r>
            <a:endParaRPr lang="en-GB"/>
          </a:p>
        </p:txBody>
      </p:sp>
      <p:sp>
        <p:nvSpPr>
          <p:cNvPr id="3" name="Subtitle 2">
            <a:extLst>
              <a:ext uri="{FF2B5EF4-FFF2-40B4-BE49-F238E27FC236}">
                <a16:creationId xmlns:a16="http://schemas.microsoft.com/office/drawing/2014/main" id="{63E0CDD9-A105-0F49-CE61-5D3870D092B5}"/>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n-US"/>
              <a:t>Click to edit Master subtitle style</a:t>
            </a:r>
            <a:endParaRPr lang="en-GB"/>
          </a:p>
        </p:txBody>
      </p:sp>
      <p:sp>
        <p:nvSpPr>
          <p:cNvPr id="4" name="Date Placeholder 3">
            <a:extLst>
              <a:ext uri="{FF2B5EF4-FFF2-40B4-BE49-F238E27FC236}">
                <a16:creationId xmlns:a16="http://schemas.microsoft.com/office/drawing/2014/main" id="{40D14A2D-C806-9902-4100-80F6AFBD302E}"/>
              </a:ext>
            </a:extLst>
          </p:cNvPr>
          <p:cNvSpPr txBox="1">
            <a:spLocks noGrp="1"/>
          </p:cNvSpPr>
          <p:nvPr>
            <p:ph type="dt" sz="half" idx="7"/>
          </p:nvPr>
        </p:nvSpPr>
        <p:spPr/>
        <p:txBody>
          <a:bodyPr/>
          <a:lstStyle>
            <a:lvl1pPr>
              <a:defRPr/>
            </a:lvl1pPr>
          </a:lstStyle>
          <a:p>
            <a:pPr lvl="0"/>
            <a:fld id="{AC4D5220-4905-4D2B-B6EB-81356C294E03}" type="datetime1">
              <a:rPr lang="en-GB"/>
              <a:pPr lvl="0"/>
              <a:t>07/10/2025</a:t>
            </a:fld>
            <a:endParaRPr lang="en-GB"/>
          </a:p>
        </p:txBody>
      </p:sp>
      <p:sp>
        <p:nvSpPr>
          <p:cNvPr id="5" name="Footer Placeholder 4">
            <a:extLst>
              <a:ext uri="{FF2B5EF4-FFF2-40B4-BE49-F238E27FC236}">
                <a16:creationId xmlns:a16="http://schemas.microsoft.com/office/drawing/2014/main" id="{96A18A47-AD6D-D21C-20F3-6CAD16644143}"/>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76345257-33B1-2A62-5CC5-0A27A05B20F2}"/>
              </a:ext>
            </a:extLst>
          </p:cNvPr>
          <p:cNvSpPr txBox="1">
            <a:spLocks noGrp="1"/>
          </p:cNvSpPr>
          <p:nvPr>
            <p:ph type="sldNum" sz="quarter" idx="8"/>
          </p:nvPr>
        </p:nvSpPr>
        <p:spPr/>
        <p:txBody>
          <a:bodyPr/>
          <a:lstStyle>
            <a:lvl1pPr>
              <a:defRPr/>
            </a:lvl1pPr>
          </a:lstStyle>
          <a:p>
            <a:pPr lvl="0"/>
            <a:fld id="{0E95F466-5F56-499F-B1A1-E7A9DEF00C6A}" type="slidenum">
              <a:t>‹#›</a:t>
            </a:fld>
            <a:endParaRPr lang="en-GB"/>
          </a:p>
        </p:txBody>
      </p:sp>
    </p:spTree>
    <p:extLst>
      <p:ext uri="{BB962C8B-B14F-4D97-AF65-F5344CB8AC3E}">
        <p14:creationId xmlns:p14="http://schemas.microsoft.com/office/powerpoint/2010/main" val="1290456199"/>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C2C24-DB0D-EFF2-E638-39E26F0485C1}"/>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8A17CBF7-7C9D-7997-B9DD-C1D1AFDBCAD1}"/>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41EA9C-3750-87AF-0104-EB0E37B667FC}"/>
              </a:ext>
            </a:extLst>
          </p:cNvPr>
          <p:cNvSpPr txBox="1">
            <a:spLocks noGrp="1"/>
          </p:cNvSpPr>
          <p:nvPr>
            <p:ph type="dt" sz="half" idx="7"/>
          </p:nvPr>
        </p:nvSpPr>
        <p:spPr/>
        <p:txBody>
          <a:bodyPr/>
          <a:lstStyle>
            <a:lvl1pPr>
              <a:defRPr/>
            </a:lvl1pPr>
          </a:lstStyle>
          <a:p>
            <a:pPr lvl="0"/>
            <a:fld id="{A0AAD61E-CD9F-4BBB-A6AA-43B96540DA0F}" type="datetime1">
              <a:rPr lang="en-GB"/>
              <a:pPr lvl="0"/>
              <a:t>07/10/2025</a:t>
            </a:fld>
            <a:endParaRPr lang="en-GB"/>
          </a:p>
        </p:txBody>
      </p:sp>
      <p:sp>
        <p:nvSpPr>
          <p:cNvPr id="5" name="Footer Placeholder 4">
            <a:extLst>
              <a:ext uri="{FF2B5EF4-FFF2-40B4-BE49-F238E27FC236}">
                <a16:creationId xmlns:a16="http://schemas.microsoft.com/office/drawing/2014/main" id="{3A902701-A86F-1E9A-09BF-143D5102DC74}"/>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567D0FB9-3D3F-5098-8ED0-D9511BD53CA8}"/>
              </a:ext>
            </a:extLst>
          </p:cNvPr>
          <p:cNvSpPr txBox="1">
            <a:spLocks noGrp="1"/>
          </p:cNvSpPr>
          <p:nvPr>
            <p:ph type="sldNum" sz="quarter" idx="8"/>
          </p:nvPr>
        </p:nvSpPr>
        <p:spPr/>
        <p:txBody>
          <a:bodyPr/>
          <a:lstStyle>
            <a:lvl1pPr>
              <a:defRPr/>
            </a:lvl1pPr>
          </a:lstStyle>
          <a:p>
            <a:pPr lvl="0"/>
            <a:fld id="{81D1808C-0D22-4DF7-B312-A5B23D91FD31}" type="slidenum">
              <a:t>‹#›</a:t>
            </a:fld>
            <a:endParaRPr lang="en-GB"/>
          </a:p>
        </p:txBody>
      </p:sp>
    </p:spTree>
    <p:extLst>
      <p:ext uri="{BB962C8B-B14F-4D97-AF65-F5344CB8AC3E}">
        <p14:creationId xmlns:p14="http://schemas.microsoft.com/office/powerpoint/2010/main" val="41965600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E3EE6-31D1-AEE3-D270-AF4BE5F32153}"/>
              </a:ext>
            </a:extLst>
          </p:cNvPr>
          <p:cNvSpPr txBox="1">
            <a:spLocks noGrp="1"/>
          </p:cNvSpPr>
          <p:nvPr>
            <p:ph type="title"/>
          </p:nvPr>
        </p:nvSpPr>
        <p:spPr>
          <a:xfrm>
            <a:off x="831847" y="1709735"/>
            <a:ext cx="10515600" cy="2852735"/>
          </a:xfrm>
        </p:spPr>
        <p:txBody>
          <a:bodyPr anchor="b"/>
          <a:lstStyle>
            <a:lvl1pPr>
              <a:defRPr sz="6000"/>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6E330172-5FE3-D8F2-8FA5-CB8078A15BB7}"/>
              </a:ext>
            </a:extLst>
          </p:cNvPr>
          <p:cNvSpPr txBox="1">
            <a:spLocks noGrp="1"/>
          </p:cNvSpPr>
          <p:nvPr>
            <p:ph type="body" idx="1"/>
          </p:nvPr>
        </p:nvSpPr>
        <p:spPr>
          <a:xfrm>
            <a:off x="831847" y="4589465"/>
            <a:ext cx="10515600" cy="1500182"/>
          </a:xfrm>
        </p:spPr>
        <p:txBody>
          <a:bodyPr/>
          <a:lstStyle>
            <a:lvl1pPr marL="0" indent="0">
              <a:buNone/>
              <a:defRPr sz="2400">
                <a:solidFill>
                  <a:srgbClr val="767676"/>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5812AB4B-1C5E-36B3-FAC8-DDFFCFA184F3}"/>
              </a:ext>
            </a:extLst>
          </p:cNvPr>
          <p:cNvSpPr txBox="1">
            <a:spLocks noGrp="1"/>
          </p:cNvSpPr>
          <p:nvPr>
            <p:ph type="dt" sz="half" idx="7"/>
          </p:nvPr>
        </p:nvSpPr>
        <p:spPr/>
        <p:txBody>
          <a:bodyPr/>
          <a:lstStyle>
            <a:lvl1pPr>
              <a:defRPr/>
            </a:lvl1pPr>
          </a:lstStyle>
          <a:p>
            <a:pPr lvl="0"/>
            <a:fld id="{E4AA0942-2367-4876-8BCB-0A5547652C8D}" type="datetime1">
              <a:rPr lang="en-GB"/>
              <a:pPr lvl="0"/>
              <a:t>07/10/2025</a:t>
            </a:fld>
            <a:endParaRPr lang="en-GB"/>
          </a:p>
        </p:txBody>
      </p:sp>
      <p:sp>
        <p:nvSpPr>
          <p:cNvPr id="5" name="Footer Placeholder 4">
            <a:extLst>
              <a:ext uri="{FF2B5EF4-FFF2-40B4-BE49-F238E27FC236}">
                <a16:creationId xmlns:a16="http://schemas.microsoft.com/office/drawing/2014/main" id="{113FDC09-3E60-A812-AB7D-B05958749471}"/>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114C634D-B558-7B90-B3DD-B6B616508B47}"/>
              </a:ext>
            </a:extLst>
          </p:cNvPr>
          <p:cNvSpPr txBox="1">
            <a:spLocks noGrp="1"/>
          </p:cNvSpPr>
          <p:nvPr>
            <p:ph type="sldNum" sz="quarter" idx="8"/>
          </p:nvPr>
        </p:nvSpPr>
        <p:spPr/>
        <p:txBody>
          <a:bodyPr/>
          <a:lstStyle>
            <a:lvl1pPr>
              <a:defRPr/>
            </a:lvl1pPr>
          </a:lstStyle>
          <a:p>
            <a:pPr lvl="0"/>
            <a:fld id="{56DBD0F5-6AAE-49A7-BC6C-F5C9A9CBF8E2}" type="slidenum">
              <a:t>‹#›</a:t>
            </a:fld>
            <a:endParaRPr lang="en-GB"/>
          </a:p>
        </p:txBody>
      </p:sp>
    </p:spTree>
    <p:extLst>
      <p:ext uri="{BB962C8B-B14F-4D97-AF65-F5344CB8AC3E}">
        <p14:creationId xmlns:p14="http://schemas.microsoft.com/office/powerpoint/2010/main" val="1238542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B07D1-9737-BC52-7957-74ACC8819D55}"/>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6744A37D-B9B7-C5AE-4AF3-54392A87429C}"/>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70B1C84-F2D9-06A5-B182-F0589D705B00}"/>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C5E5B03-11AA-0FAA-F621-029D31D8241F}"/>
              </a:ext>
            </a:extLst>
          </p:cNvPr>
          <p:cNvSpPr txBox="1">
            <a:spLocks noGrp="1"/>
          </p:cNvSpPr>
          <p:nvPr>
            <p:ph type="dt" sz="half" idx="7"/>
          </p:nvPr>
        </p:nvSpPr>
        <p:spPr/>
        <p:txBody>
          <a:bodyPr/>
          <a:lstStyle>
            <a:lvl1pPr>
              <a:defRPr/>
            </a:lvl1pPr>
          </a:lstStyle>
          <a:p>
            <a:pPr lvl="0"/>
            <a:fld id="{9EC65B21-1C6F-49AF-A590-34E77D93471E}" type="datetime1">
              <a:rPr lang="en-GB"/>
              <a:pPr lvl="0"/>
              <a:t>07/10/2025</a:t>
            </a:fld>
            <a:endParaRPr lang="en-GB"/>
          </a:p>
        </p:txBody>
      </p:sp>
      <p:sp>
        <p:nvSpPr>
          <p:cNvPr id="6" name="Footer Placeholder 5">
            <a:extLst>
              <a:ext uri="{FF2B5EF4-FFF2-40B4-BE49-F238E27FC236}">
                <a16:creationId xmlns:a16="http://schemas.microsoft.com/office/drawing/2014/main" id="{0B2D17B9-2A91-F950-946D-2061F1C2003F}"/>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46CB468C-8246-A684-E03E-DFCB88751E84}"/>
              </a:ext>
            </a:extLst>
          </p:cNvPr>
          <p:cNvSpPr txBox="1">
            <a:spLocks noGrp="1"/>
          </p:cNvSpPr>
          <p:nvPr>
            <p:ph type="sldNum" sz="quarter" idx="8"/>
          </p:nvPr>
        </p:nvSpPr>
        <p:spPr/>
        <p:txBody>
          <a:bodyPr/>
          <a:lstStyle>
            <a:lvl1pPr>
              <a:defRPr/>
            </a:lvl1pPr>
          </a:lstStyle>
          <a:p>
            <a:pPr lvl="0"/>
            <a:fld id="{6FF7C161-0DE8-4946-A2CF-879571A1AAFC}" type="slidenum">
              <a:t>‹#›</a:t>
            </a:fld>
            <a:endParaRPr lang="en-GB"/>
          </a:p>
        </p:txBody>
      </p:sp>
    </p:spTree>
    <p:extLst>
      <p:ext uri="{BB962C8B-B14F-4D97-AF65-F5344CB8AC3E}">
        <p14:creationId xmlns:p14="http://schemas.microsoft.com/office/powerpoint/2010/main" val="3282175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3011B-C3A7-2B2E-6E1B-351B69A9A9A4}"/>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BA85447C-2125-AE94-01CD-E52D4341FBB2}"/>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77F416-3984-C551-DEB9-1D2E2945D7A5}"/>
              </a:ext>
            </a:extLst>
          </p:cNvPr>
          <p:cNvSpPr txBox="1">
            <a:spLocks noGrp="1"/>
          </p:cNvSpPr>
          <p:nvPr>
            <p:ph type="dt" sz="half" idx="7"/>
          </p:nvPr>
        </p:nvSpPr>
        <p:spPr/>
        <p:txBody>
          <a:bodyPr/>
          <a:lstStyle>
            <a:lvl1pPr>
              <a:defRPr/>
            </a:lvl1pPr>
          </a:lstStyle>
          <a:p>
            <a:pPr lvl="0"/>
            <a:fld id="{10ADEA59-A41E-4B06-A209-E981D608F481}" type="datetime1">
              <a:rPr lang="en-GB"/>
              <a:pPr lvl="0"/>
              <a:t>07/10/2025</a:t>
            </a:fld>
            <a:endParaRPr lang="en-GB"/>
          </a:p>
        </p:txBody>
      </p:sp>
      <p:sp>
        <p:nvSpPr>
          <p:cNvPr id="5" name="Footer Placeholder 4">
            <a:extLst>
              <a:ext uri="{FF2B5EF4-FFF2-40B4-BE49-F238E27FC236}">
                <a16:creationId xmlns:a16="http://schemas.microsoft.com/office/drawing/2014/main" id="{2E180B46-CF32-3941-E372-5F4D142E3C37}"/>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D49F7C05-3092-5701-00A3-FFF54F4F9845}"/>
              </a:ext>
            </a:extLst>
          </p:cNvPr>
          <p:cNvSpPr txBox="1">
            <a:spLocks noGrp="1"/>
          </p:cNvSpPr>
          <p:nvPr>
            <p:ph type="sldNum" sz="quarter" idx="8"/>
          </p:nvPr>
        </p:nvSpPr>
        <p:spPr/>
        <p:txBody>
          <a:bodyPr/>
          <a:lstStyle>
            <a:lvl1pPr>
              <a:defRPr/>
            </a:lvl1pPr>
          </a:lstStyle>
          <a:p>
            <a:pPr lvl="0"/>
            <a:fld id="{4D8F521B-3C14-4220-A2DE-AEC4E89F7D5D}" type="slidenum">
              <a:t>‹#›</a:t>
            </a:fld>
            <a:endParaRPr lang="en-GB"/>
          </a:p>
        </p:txBody>
      </p:sp>
    </p:spTree>
    <p:extLst>
      <p:ext uri="{BB962C8B-B14F-4D97-AF65-F5344CB8AC3E}">
        <p14:creationId xmlns:p14="http://schemas.microsoft.com/office/powerpoint/2010/main" val="2497794249"/>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8A2E7-51D8-CF7C-8AB5-746C9A668CA2}"/>
              </a:ext>
            </a:extLst>
          </p:cNvPr>
          <p:cNvSpPr txBox="1">
            <a:spLocks noGrp="1"/>
          </p:cNvSpPr>
          <p:nvPr>
            <p:ph type="title"/>
          </p:nvPr>
        </p:nvSpPr>
        <p:spPr>
          <a:xfrm>
            <a:off x="839784" y="365129"/>
            <a:ext cx="10515600" cy="1325559"/>
          </a:xfrm>
        </p:spPr>
        <p:txBody>
          <a:bodyPr/>
          <a:lstStyle>
            <a:lvl1pPr>
              <a:defRPr/>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5814BFC4-BEA7-4C3A-4871-D1411CB19C09}"/>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F29662F6-4510-E34E-387C-9C9FDE3A9428}"/>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8239B91-D514-9A18-0D0D-6C841B74F912}"/>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735EA54B-989E-BFE7-2A52-884C28C35EA5}"/>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FE58B76-946A-5568-E831-9E626F236C54}"/>
              </a:ext>
            </a:extLst>
          </p:cNvPr>
          <p:cNvSpPr txBox="1">
            <a:spLocks noGrp="1"/>
          </p:cNvSpPr>
          <p:nvPr>
            <p:ph type="dt" sz="half" idx="7"/>
          </p:nvPr>
        </p:nvSpPr>
        <p:spPr/>
        <p:txBody>
          <a:bodyPr/>
          <a:lstStyle>
            <a:lvl1pPr>
              <a:defRPr/>
            </a:lvl1pPr>
          </a:lstStyle>
          <a:p>
            <a:pPr lvl="0"/>
            <a:fld id="{AFA1A791-3E7A-4E8E-9BAD-EE1D23D78766}" type="datetime1">
              <a:rPr lang="en-GB"/>
              <a:pPr lvl="0"/>
              <a:t>07/10/2025</a:t>
            </a:fld>
            <a:endParaRPr lang="en-GB"/>
          </a:p>
        </p:txBody>
      </p:sp>
      <p:sp>
        <p:nvSpPr>
          <p:cNvPr id="8" name="Footer Placeholder 7">
            <a:extLst>
              <a:ext uri="{FF2B5EF4-FFF2-40B4-BE49-F238E27FC236}">
                <a16:creationId xmlns:a16="http://schemas.microsoft.com/office/drawing/2014/main" id="{99E64288-4AC7-9B60-DAFD-3F9FF0A600CB}"/>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BAC77AC8-35CA-DBED-A0EE-58414C987227}"/>
              </a:ext>
            </a:extLst>
          </p:cNvPr>
          <p:cNvSpPr txBox="1">
            <a:spLocks noGrp="1"/>
          </p:cNvSpPr>
          <p:nvPr>
            <p:ph type="sldNum" sz="quarter" idx="8"/>
          </p:nvPr>
        </p:nvSpPr>
        <p:spPr/>
        <p:txBody>
          <a:bodyPr/>
          <a:lstStyle>
            <a:lvl1pPr>
              <a:defRPr/>
            </a:lvl1pPr>
          </a:lstStyle>
          <a:p>
            <a:pPr lvl="0"/>
            <a:fld id="{529BA93B-8F49-47A2-B371-9A56E4A11D2D}" type="slidenum">
              <a:t>‹#›</a:t>
            </a:fld>
            <a:endParaRPr lang="en-GB"/>
          </a:p>
        </p:txBody>
      </p:sp>
    </p:spTree>
    <p:extLst>
      <p:ext uri="{BB962C8B-B14F-4D97-AF65-F5344CB8AC3E}">
        <p14:creationId xmlns:p14="http://schemas.microsoft.com/office/powerpoint/2010/main" val="41063182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E7250-F236-ACE7-C988-F80379C5DB74}"/>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E3F25AB8-58E5-5A2E-69A9-DB3666EB63FF}"/>
              </a:ext>
            </a:extLst>
          </p:cNvPr>
          <p:cNvSpPr txBox="1">
            <a:spLocks noGrp="1"/>
          </p:cNvSpPr>
          <p:nvPr>
            <p:ph type="dt" sz="half" idx="7"/>
          </p:nvPr>
        </p:nvSpPr>
        <p:spPr/>
        <p:txBody>
          <a:bodyPr/>
          <a:lstStyle>
            <a:lvl1pPr>
              <a:defRPr/>
            </a:lvl1pPr>
          </a:lstStyle>
          <a:p>
            <a:pPr lvl="0"/>
            <a:fld id="{22EFF0FE-3406-47EC-B5A3-0E277BCD3AD0}" type="datetime1">
              <a:rPr lang="en-GB"/>
              <a:pPr lvl="0"/>
              <a:t>07/10/2025</a:t>
            </a:fld>
            <a:endParaRPr lang="en-GB"/>
          </a:p>
        </p:txBody>
      </p:sp>
      <p:sp>
        <p:nvSpPr>
          <p:cNvPr id="4" name="Footer Placeholder 3">
            <a:extLst>
              <a:ext uri="{FF2B5EF4-FFF2-40B4-BE49-F238E27FC236}">
                <a16:creationId xmlns:a16="http://schemas.microsoft.com/office/drawing/2014/main" id="{1A0DF06E-ACC5-6F0A-9669-8BBCA2D975E0}"/>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0A12BB36-944E-FFF5-DAFA-A94579FC123B}"/>
              </a:ext>
            </a:extLst>
          </p:cNvPr>
          <p:cNvSpPr txBox="1">
            <a:spLocks noGrp="1"/>
          </p:cNvSpPr>
          <p:nvPr>
            <p:ph type="sldNum" sz="quarter" idx="8"/>
          </p:nvPr>
        </p:nvSpPr>
        <p:spPr/>
        <p:txBody>
          <a:bodyPr/>
          <a:lstStyle>
            <a:lvl1pPr>
              <a:defRPr/>
            </a:lvl1pPr>
          </a:lstStyle>
          <a:p>
            <a:pPr lvl="0"/>
            <a:fld id="{6B23C14A-4C9B-4882-9A2A-FA06D59E65A7}" type="slidenum">
              <a:t>‹#›</a:t>
            </a:fld>
            <a:endParaRPr lang="en-GB"/>
          </a:p>
        </p:txBody>
      </p:sp>
    </p:spTree>
    <p:extLst>
      <p:ext uri="{BB962C8B-B14F-4D97-AF65-F5344CB8AC3E}">
        <p14:creationId xmlns:p14="http://schemas.microsoft.com/office/powerpoint/2010/main" val="4290897997"/>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6B6454-D57B-E4EE-7339-9F9B83EEF3C1}"/>
              </a:ext>
            </a:extLst>
          </p:cNvPr>
          <p:cNvSpPr txBox="1">
            <a:spLocks noGrp="1"/>
          </p:cNvSpPr>
          <p:nvPr>
            <p:ph type="dt" sz="half" idx="7"/>
          </p:nvPr>
        </p:nvSpPr>
        <p:spPr/>
        <p:txBody>
          <a:bodyPr/>
          <a:lstStyle>
            <a:lvl1pPr>
              <a:defRPr/>
            </a:lvl1pPr>
          </a:lstStyle>
          <a:p>
            <a:pPr lvl="0"/>
            <a:fld id="{492DC302-D3CC-4B3B-95C2-10F2DCB14E2A}" type="datetime1">
              <a:rPr lang="en-GB"/>
              <a:pPr lvl="0"/>
              <a:t>07/10/2025</a:t>
            </a:fld>
            <a:endParaRPr lang="en-GB"/>
          </a:p>
        </p:txBody>
      </p:sp>
      <p:sp>
        <p:nvSpPr>
          <p:cNvPr id="3" name="Footer Placeholder 2">
            <a:extLst>
              <a:ext uri="{FF2B5EF4-FFF2-40B4-BE49-F238E27FC236}">
                <a16:creationId xmlns:a16="http://schemas.microsoft.com/office/drawing/2014/main" id="{CE842DF5-A285-5234-829A-E94A8B05DE26}"/>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061DC270-B815-B61B-3C2E-EEB4766904F4}"/>
              </a:ext>
            </a:extLst>
          </p:cNvPr>
          <p:cNvSpPr txBox="1">
            <a:spLocks noGrp="1"/>
          </p:cNvSpPr>
          <p:nvPr>
            <p:ph type="sldNum" sz="quarter" idx="8"/>
          </p:nvPr>
        </p:nvSpPr>
        <p:spPr/>
        <p:txBody>
          <a:bodyPr/>
          <a:lstStyle>
            <a:lvl1pPr>
              <a:defRPr/>
            </a:lvl1pPr>
          </a:lstStyle>
          <a:p>
            <a:pPr lvl="0"/>
            <a:fld id="{581F3E79-BE00-4DAB-8662-8F1296090C0A}" type="slidenum">
              <a:t>‹#›</a:t>
            </a:fld>
            <a:endParaRPr lang="en-GB"/>
          </a:p>
        </p:txBody>
      </p:sp>
    </p:spTree>
    <p:extLst>
      <p:ext uri="{BB962C8B-B14F-4D97-AF65-F5344CB8AC3E}">
        <p14:creationId xmlns:p14="http://schemas.microsoft.com/office/powerpoint/2010/main" val="34310709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A16F3-EE80-0BE1-195B-0651312AE269}"/>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EB203DD5-DACD-F60C-91A1-AD3FAF7CFAE0}"/>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CF3C979-6ED6-B009-FAC0-48E0C50996C8}"/>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AF5827A7-ED5C-806E-17E6-48BAC6B62466}"/>
              </a:ext>
            </a:extLst>
          </p:cNvPr>
          <p:cNvSpPr txBox="1">
            <a:spLocks noGrp="1"/>
          </p:cNvSpPr>
          <p:nvPr>
            <p:ph type="dt" sz="half" idx="7"/>
          </p:nvPr>
        </p:nvSpPr>
        <p:spPr/>
        <p:txBody>
          <a:bodyPr/>
          <a:lstStyle>
            <a:lvl1pPr>
              <a:defRPr/>
            </a:lvl1pPr>
          </a:lstStyle>
          <a:p>
            <a:pPr lvl="0"/>
            <a:fld id="{2F05634D-D1EB-4C39-81A2-ED8446AD12EF}" type="datetime1">
              <a:rPr lang="en-GB"/>
              <a:pPr lvl="0"/>
              <a:t>07/10/2025</a:t>
            </a:fld>
            <a:endParaRPr lang="en-GB"/>
          </a:p>
        </p:txBody>
      </p:sp>
      <p:sp>
        <p:nvSpPr>
          <p:cNvPr id="6" name="Footer Placeholder 5">
            <a:extLst>
              <a:ext uri="{FF2B5EF4-FFF2-40B4-BE49-F238E27FC236}">
                <a16:creationId xmlns:a16="http://schemas.microsoft.com/office/drawing/2014/main" id="{37240F42-CEBE-F514-149D-D7E0A0B60E21}"/>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3D875959-70E7-2A81-0E9E-A32FFC1B9DE8}"/>
              </a:ext>
            </a:extLst>
          </p:cNvPr>
          <p:cNvSpPr txBox="1">
            <a:spLocks noGrp="1"/>
          </p:cNvSpPr>
          <p:nvPr>
            <p:ph type="sldNum" sz="quarter" idx="8"/>
          </p:nvPr>
        </p:nvSpPr>
        <p:spPr/>
        <p:txBody>
          <a:bodyPr/>
          <a:lstStyle>
            <a:lvl1pPr>
              <a:defRPr/>
            </a:lvl1pPr>
          </a:lstStyle>
          <a:p>
            <a:pPr lvl="0"/>
            <a:fld id="{18EA4E9D-255C-4A07-8865-97D047D1DCA6}" type="slidenum">
              <a:t>‹#›</a:t>
            </a:fld>
            <a:endParaRPr lang="en-GB"/>
          </a:p>
        </p:txBody>
      </p:sp>
    </p:spTree>
    <p:extLst>
      <p:ext uri="{BB962C8B-B14F-4D97-AF65-F5344CB8AC3E}">
        <p14:creationId xmlns:p14="http://schemas.microsoft.com/office/powerpoint/2010/main" val="9874576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625CE-9C0E-2003-D2AA-9FE595EED88D}"/>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Picture Placeholder 2">
            <a:extLst>
              <a:ext uri="{FF2B5EF4-FFF2-40B4-BE49-F238E27FC236}">
                <a16:creationId xmlns:a16="http://schemas.microsoft.com/office/drawing/2014/main" id="{5C697195-2C07-DFFC-9E31-3178520E980E}"/>
              </a:ext>
            </a:extLst>
          </p:cNvPr>
          <p:cNvSpPr txBox="1">
            <a:spLocks noGrp="1"/>
          </p:cNvSpPr>
          <p:nvPr>
            <p:ph type="pic" idx="1"/>
          </p:nvPr>
        </p:nvSpPr>
        <p:spPr>
          <a:xfrm>
            <a:off x="5183184" y="987423"/>
            <a:ext cx="6172200" cy="4873623"/>
          </a:xfrm>
        </p:spPr>
        <p:txBody>
          <a:bodyPr/>
          <a:lstStyle>
            <a:lvl1pPr marL="0" indent="0">
              <a:buNone/>
              <a:defRPr lang="en-GB" sz="3200"/>
            </a:lvl1pPr>
          </a:lstStyle>
          <a:p>
            <a:pPr lvl="0"/>
            <a:endParaRPr lang="en-GB"/>
          </a:p>
        </p:txBody>
      </p:sp>
      <p:sp>
        <p:nvSpPr>
          <p:cNvPr id="4" name="Text Placeholder 3">
            <a:extLst>
              <a:ext uri="{FF2B5EF4-FFF2-40B4-BE49-F238E27FC236}">
                <a16:creationId xmlns:a16="http://schemas.microsoft.com/office/drawing/2014/main" id="{192A76C9-9CD8-A658-9527-BADB6501C3DD}"/>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FEF7D509-AFA3-D818-336A-B0B511067034}"/>
              </a:ext>
            </a:extLst>
          </p:cNvPr>
          <p:cNvSpPr txBox="1">
            <a:spLocks noGrp="1"/>
          </p:cNvSpPr>
          <p:nvPr>
            <p:ph type="dt" sz="half" idx="7"/>
          </p:nvPr>
        </p:nvSpPr>
        <p:spPr/>
        <p:txBody>
          <a:bodyPr/>
          <a:lstStyle>
            <a:lvl1pPr>
              <a:defRPr/>
            </a:lvl1pPr>
          </a:lstStyle>
          <a:p>
            <a:pPr lvl="0"/>
            <a:fld id="{2FD4BC04-6886-4C9D-97EA-0494C45D601D}" type="datetime1">
              <a:rPr lang="en-GB"/>
              <a:pPr lvl="0"/>
              <a:t>07/10/2025</a:t>
            </a:fld>
            <a:endParaRPr lang="en-GB"/>
          </a:p>
        </p:txBody>
      </p:sp>
      <p:sp>
        <p:nvSpPr>
          <p:cNvPr id="6" name="Footer Placeholder 5">
            <a:extLst>
              <a:ext uri="{FF2B5EF4-FFF2-40B4-BE49-F238E27FC236}">
                <a16:creationId xmlns:a16="http://schemas.microsoft.com/office/drawing/2014/main" id="{232F248D-67A0-0806-B446-A522B546BBDA}"/>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4FB11F71-1E2E-8D65-6924-E47822F61479}"/>
              </a:ext>
            </a:extLst>
          </p:cNvPr>
          <p:cNvSpPr txBox="1">
            <a:spLocks noGrp="1"/>
          </p:cNvSpPr>
          <p:nvPr>
            <p:ph type="sldNum" sz="quarter" idx="8"/>
          </p:nvPr>
        </p:nvSpPr>
        <p:spPr/>
        <p:txBody>
          <a:bodyPr/>
          <a:lstStyle>
            <a:lvl1pPr>
              <a:defRPr/>
            </a:lvl1pPr>
          </a:lstStyle>
          <a:p>
            <a:pPr lvl="0"/>
            <a:fld id="{F89C87B5-566D-4CBC-AEDE-02C1091F5743}" type="slidenum">
              <a:t>‹#›</a:t>
            </a:fld>
            <a:endParaRPr lang="en-GB"/>
          </a:p>
        </p:txBody>
      </p:sp>
    </p:spTree>
    <p:extLst>
      <p:ext uri="{BB962C8B-B14F-4D97-AF65-F5344CB8AC3E}">
        <p14:creationId xmlns:p14="http://schemas.microsoft.com/office/powerpoint/2010/main" val="4054389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4EFC9-6E66-D3F7-033F-9CCDF3D8A98F}"/>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7B8A9E56-621D-FBE8-F9F3-E2FF4C4C2BF2}"/>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C4F692-48F2-C9FD-4C75-60852FEF0547}"/>
              </a:ext>
            </a:extLst>
          </p:cNvPr>
          <p:cNvSpPr txBox="1">
            <a:spLocks noGrp="1"/>
          </p:cNvSpPr>
          <p:nvPr>
            <p:ph type="dt" sz="half" idx="7"/>
          </p:nvPr>
        </p:nvSpPr>
        <p:spPr/>
        <p:txBody>
          <a:bodyPr/>
          <a:lstStyle>
            <a:lvl1pPr>
              <a:defRPr/>
            </a:lvl1pPr>
          </a:lstStyle>
          <a:p>
            <a:pPr lvl="0"/>
            <a:fld id="{E7E0948B-A87F-451B-8149-8A73B04CE7BD}" type="datetime1">
              <a:rPr lang="en-GB"/>
              <a:pPr lvl="0"/>
              <a:t>07/10/2025</a:t>
            </a:fld>
            <a:endParaRPr lang="en-GB"/>
          </a:p>
        </p:txBody>
      </p:sp>
      <p:sp>
        <p:nvSpPr>
          <p:cNvPr id="5" name="Footer Placeholder 4">
            <a:extLst>
              <a:ext uri="{FF2B5EF4-FFF2-40B4-BE49-F238E27FC236}">
                <a16:creationId xmlns:a16="http://schemas.microsoft.com/office/drawing/2014/main" id="{3136BBE0-0159-6398-4B25-5DB6EAE4FDD8}"/>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9885CCDA-5D84-F06F-9004-9F1ED7AA689F}"/>
              </a:ext>
            </a:extLst>
          </p:cNvPr>
          <p:cNvSpPr txBox="1">
            <a:spLocks noGrp="1"/>
          </p:cNvSpPr>
          <p:nvPr>
            <p:ph type="sldNum" sz="quarter" idx="8"/>
          </p:nvPr>
        </p:nvSpPr>
        <p:spPr/>
        <p:txBody>
          <a:bodyPr/>
          <a:lstStyle>
            <a:lvl1pPr>
              <a:defRPr/>
            </a:lvl1pPr>
          </a:lstStyle>
          <a:p>
            <a:pPr lvl="0"/>
            <a:fld id="{82C4892F-9E2D-4F32-AB9B-CCC5DFF5FBEA}" type="slidenum">
              <a:t>‹#›</a:t>
            </a:fld>
            <a:endParaRPr lang="en-GB"/>
          </a:p>
        </p:txBody>
      </p:sp>
    </p:spTree>
    <p:extLst>
      <p:ext uri="{BB962C8B-B14F-4D97-AF65-F5344CB8AC3E}">
        <p14:creationId xmlns:p14="http://schemas.microsoft.com/office/powerpoint/2010/main" val="14685282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B22FA3-790F-1DB1-8662-5C46684FAD96}"/>
              </a:ext>
            </a:extLst>
          </p:cNvPr>
          <p:cNvSpPr txBox="1">
            <a:spLocks noGrp="1"/>
          </p:cNvSpPr>
          <p:nvPr>
            <p:ph type="title" orient="vert"/>
          </p:nvPr>
        </p:nvSpPr>
        <p:spPr>
          <a:xfrm>
            <a:off x="8724903" y="365129"/>
            <a:ext cx="2628899" cy="5811834"/>
          </a:xfrm>
        </p:spPr>
        <p:txBody>
          <a:bodyPr vert="eaVert"/>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7863698B-314F-1771-3214-8B6DEA39E43B}"/>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2D2548-7E75-CE57-61B8-426275E508E3}"/>
              </a:ext>
            </a:extLst>
          </p:cNvPr>
          <p:cNvSpPr txBox="1">
            <a:spLocks noGrp="1"/>
          </p:cNvSpPr>
          <p:nvPr>
            <p:ph type="dt" sz="half" idx="7"/>
          </p:nvPr>
        </p:nvSpPr>
        <p:spPr/>
        <p:txBody>
          <a:bodyPr/>
          <a:lstStyle>
            <a:lvl1pPr>
              <a:defRPr/>
            </a:lvl1pPr>
          </a:lstStyle>
          <a:p>
            <a:pPr lvl="0"/>
            <a:fld id="{3F5A7925-1ADB-49D2-9E96-3265656DB719}" type="datetime1">
              <a:rPr lang="en-GB"/>
              <a:pPr lvl="0"/>
              <a:t>07/10/2025</a:t>
            </a:fld>
            <a:endParaRPr lang="en-GB"/>
          </a:p>
        </p:txBody>
      </p:sp>
      <p:sp>
        <p:nvSpPr>
          <p:cNvPr id="5" name="Footer Placeholder 4">
            <a:extLst>
              <a:ext uri="{FF2B5EF4-FFF2-40B4-BE49-F238E27FC236}">
                <a16:creationId xmlns:a16="http://schemas.microsoft.com/office/drawing/2014/main" id="{74525BCB-DAF7-622E-72C9-638E10DEE2DD}"/>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3A03656D-F2B1-F838-5C8C-57D733CA1149}"/>
              </a:ext>
            </a:extLst>
          </p:cNvPr>
          <p:cNvSpPr txBox="1">
            <a:spLocks noGrp="1"/>
          </p:cNvSpPr>
          <p:nvPr>
            <p:ph type="sldNum" sz="quarter" idx="8"/>
          </p:nvPr>
        </p:nvSpPr>
        <p:spPr/>
        <p:txBody>
          <a:bodyPr/>
          <a:lstStyle>
            <a:lvl1pPr>
              <a:defRPr/>
            </a:lvl1pPr>
          </a:lstStyle>
          <a:p>
            <a:pPr lvl="0"/>
            <a:fld id="{8A049E4A-EE60-4699-9151-D55F58F4F202}" type="slidenum">
              <a:t>‹#›</a:t>
            </a:fld>
            <a:endParaRPr lang="en-GB"/>
          </a:p>
        </p:txBody>
      </p:sp>
    </p:spTree>
    <p:extLst>
      <p:ext uri="{BB962C8B-B14F-4D97-AF65-F5344CB8AC3E}">
        <p14:creationId xmlns:p14="http://schemas.microsoft.com/office/powerpoint/2010/main" val="29592669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4ECAB502-4B7E-C5BC-9C4A-FD3495735759}"/>
              </a:ext>
            </a:extLst>
          </p:cNvPr>
          <p:cNvSpPr txBox="1">
            <a:spLocks noGrp="1"/>
          </p:cNvSpPr>
          <p:nvPr>
            <p:ph type="body" sz="quarter" idx="4294967295"/>
          </p:nvPr>
        </p:nvSpPr>
        <p:spPr>
          <a:xfrm>
            <a:off x="1114425" y="5149845"/>
            <a:ext cx="4981578" cy="404814"/>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GB" sz="2400" b="0" i="0" u="none" strike="noStrike" cap="none" spc="0" baseline="0">
                <a:solidFill>
                  <a:srgbClr val="FFFFFF"/>
                </a:solidFill>
                <a:uFillTx/>
                <a:latin typeface="Calibri Light"/>
              </a:defRPr>
            </a:lvl1pPr>
          </a:lstStyle>
          <a:p>
            <a:pPr lvl="0"/>
            <a:r>
              <a:rPr lang="en-GB"/>
              <a:t>Presenter </a:t>
            </a:r>
          </a:p>
        </p:txBody>
      </p:sp>
      <p:sp>
        <p:nvSpPr>
          <p:cNvPr id="3" name="Text Placeholder 3">
            <a:extLst>
              <a:ext uri="{FF2B5EF4-FFF2-40B4-BE49-F238E27FC236}">
                <a16:creationId xmlns:a16="http://schemas.microsoft.com/office/drawing/2014/main" id="{AAEBDE01-8341-0456-327F-947CEC924075}"/>
              </a:ext>
            </a:extLst>
          </p:cNvPr>
          <p:cNvSpPr txBox="1">
            <a:spLocks noGrp="1"/>
          </p:cNvSpPr>
          <p:nvPr>
            <p:ph type="body" sz="quarter" idx="4294967295"/>
          </p:nvPr>
        </p:nvSpPr>
        <p:spPr>
          <a:xfrm>
            <a:off x="6648446" y="5149845"/>
            <a:ext cx="4981578" cy="404814"/>
          </a:xfrm>
          <a:prstGeom prst="rect">
            <a:avLst/>
          </a:prstGeom>
          <a:noFill/>
          <a:ln>
            <a:noFill/>
          </a:ln>
        </p:spPr>
        <p:txBody>
          <a:bodyPr vert="horz" wrap="square" lIns="91440" tIns="45720" rIns="91440" bIns="45720" anchor="t" anchorCtr="0" compatLnSpc="1">
            <a:noAutofit/>
          </a:bodyPr>
          <a:lstStyle>
            <a:lvl1pPr marL="0" marR="0" lvl="0" indent="0" algn="r" fontAlgn="auto">
              <a:spcAft>
                <a:spcPts val="0"/>
              </a:spcAft>
              <a:buNone/>
              <a:tabLst/>
              <a:defRPr lang="en-GB" sz="2400" b="0" i="0" u="none" strike="noStrike" cap="none" spc="0" baseline="0">
                <a:solidFill>
                  <a:srgbClr val="FFFFFF"/>
                </a:solidFill>
                <a:uFillTx/>
                <a:latin typeface="Calibri Light"/>
              </a:defRPr>
            </a:lvl1pPr>
          </a:lstStyle>
          <a:p>
            <a:pPr lvl="0"/>
            <a:r>
              <a:rPr lang="en-GB"/>
              <a:t>Date </a:t>
            </a:r>
          </a:p>
        </p:txBody>
      </p:sp>
      <p:sp>
        <p:nvSpPr>
          <p:cNvPr id="4" name="Title 5">
            <a:extLst>
              <a:ext uri="{FF2B5EF4-FFF2-40B4-BE49-F238E27FC236}">
                <a16:creationId xmlns:a16="http://schemas.microsoft.com/office/drawing/2014/main" id="{3B46CD7A-DE34-3962-716F-0D1A25EE70D6}"/>
              </a:ext>
            </a:extLst>
          </p:cNvPr>
          <p:cNvSpPr txBox="1">
            <a:spLocks noGrp="1"/>
          </p:cNvSpPr>
          <p:nvPr>
            <p:ph type="title"/>
          </p:nvPr>
        </p:nvSpPr>
        <p:spPr>
          <a:xfrm>
            <a:off x="1114425" y="4267989"/>
            <a:ext cx="10515600" cy="732635"/>
          </a:xfrm>
          <a:prstGeom prst="rect">
            <a:avLst/>
          </a:prstGeom>
          <a:noFill/>
          <a:ln>
            <a:noFill/>
          </a:ln>
        </p:spPr>
        <p:txBody>
          <a:bodyPr vert="horz" wrap="square" lIns="91440" tIns="45720" rIns="91440" bIns="45720" anchor="t" anchorCtr="0" compatLnSpc="1">
            <a:noAutofit/>
          </a:bodyPr>
          <a:lstStyle>
            <a:lvl1pPr marL="0" marR="0" lvl="0" indent="0" fontAlgn="auto">
              <a:spcBef>
                <a:spcPts val="0"/>
              </a:spcBef>
              <a:spcAft>
                <a:spcPts val="0"/>
              </a:spcAft>
              <a:tabLst/>
              <a:defRPr lang="en-US" sz="3200" b="1" i="0" u="none" strike="noStrike" cap="none" spc="0" baseline="0">
                <a:solidFill>
                  <a:srgbClr val="13A3C9"/>
                </a:solidFill>
                <a:uFillTx/>
                <a:latin typeface="Calibri"/>
              </a:defRPr>
            </a:lvl1pPr>
          </a:lstStyle>
          <a:p>
            <a:pPr lvl="0"/>
            <a:r>
              <a:rPr lang="en-US"/>
              <a:t>Click to edit Master title style</a:t>
            </a:r>
            <a:endParaRPr lang="en-GB"/>
          </a:p>
        </p:txBody>
      </p:sp>
    </p:spTree>
    <p:extLst>
      <p:ext uri="{BB962C8B-B14F-4D97-AF65-F5344CB8AC3E}">
        <p14:creationId xmlns:p14="http://schemas.microsoft.com/office/powerpoint/2010/main" val="13130655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asic Slide">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DE787C-FE5F-1409-52AF-B4047D085B27}"/>
              </a:ext>
            </a:extLst>
          </p:cNvPr>
          <p:cNvSpPr txBox="1">
            <a:spLocks noGrp="1"/>
          </p:cNvSpPr>
          <p:nvPr>
            <p:ph type="title"/>
          </p:nvPr>
        </p:nvSpPr>
        <p:spPr>
          <a:xfrm>
            <a:off x="1524003" y="1122361"/>
            <a:ext cx="3362321" cy="1992313"/>
          </a:xfrm>
          <a:prstGeom prst="rect">
            <a:avLst/>
          </a:prstGeom>
          <a:noFill/>
          <a:ln>
            <a:noFill/>
          </a:ln>
        </p:spPr>
        <p:txBody>
          <a:bodyPr vert="horz" wrap="square" lIns="91440" tIns="45720" rIns="91440" bIns="45720" anchor="b" anchorCtr="0" compatLnSpc="1">
            <a:normAutofit/>
          </a:bodyPr>
          <a:lstStyle>
            <a:lvl1pPr marL="0" marR="0" lvl="0" indent="0" fontAlgn="auto">
              <a:spcBef>
                <a:spcPts val="0"/>
              </a:spcBef>
              <a:spcAft>
                <a:spcPts val="0"/>
              </a:spcAft>
              <a:tabLst/>
              <a:defRPr lang="en-US" sz="2800" b="1" i="0" u="none" strike="noStrike" cap="none" spc="0" baseline="0">
                <a:solidFill>
                  <a:srgbClr val="13A3C9"/>
                </a:solidFill>
                <a:uFillTx/>
                <a:latin typeface="Calibri"/>
              </a:defRPr>
            </a:lvl1pPr>
          </a:lstStyle>
          <a:p>
            <a:pPr lvl="0"/>
            <a:r>
              <a:rPr lang="en-US"/>
              <a:t>Click to edit Master title style</a:t>
            </a:r>
            <a:endParaRPr lang="en-GB"/>
          </a:p>
        </p:txBody>
      </p:sp>
      <p:sp>
        <p:nvSpPr>
          <p:cNvPr id="3" name="Subtitle 2">
            <a:extLst>
              <a:ext uri="{FF2B5EF4-FFF2-40B4-BE49-F238E27FC236}">
                <a16:creationId xmlns:a16="http://schemas.microsoft.com/office/drawing/2014/main" id="{F0F59639-F9E0-4327-7535-D1A545ADCBED}"/>
              </a:ext>
            </a:extLst>
          </p:cNvPr>
          <p:cNvSpPr txBox="1">
            <a:spLocks noGrp="1"/>
          </p:cNvSpPr>
          <p:nvPr>
            <p:ph type="subTitle" sz="quarter" idx="4294967295"/>
          </p:nvPr>
        </p:nvSpPr>
        <p:spPr>
          <a:xfrm>
            <a:off x="1524003" y="3667128"/>
            <a:ext cx="3362321" cy="1571625"/>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2000" b="0" i="0" u="none" strike="noStrike" cap="none" spc="0" baseline="0">
                <a:solidFill>
                  <a:srgbClr val="FFFFFF"/>
                </a:solidFill>
                <a:uFillTx/>
                <a:latin typeface="Calibri Light"/>
              </a:defRPr>
            </a:lvl1pPr>
          </a:lstStyle>
          <a:p>
            <a:pPr lvl="0"/>
            <a:r>
              <a:rPr lang="en-US"/>
              <a:t>Click to edit Master subtitle style</a:t>
            </a:r>
            <a:endParaRPr lang="en-GB"/>
          </a:p>
        </p:txBody>
      </p:sp>
      <p:sp>
        <p:nvSpPr>
          <p:cNvPr id="4" name="Content Placeholder 7">
            <a:extLst>
              <a:ext uri="{FF2B5EF4-FFF2-40B4-BE49-F238E27FC236}">
                <a16:creationId xmlns:a16="http://schemas.microsoft.com/office/drawing/2014/main" id="{CC10AFD8-D49D-A273-B812-E794F758054F}"/>
              </a:ext>
            </a:extLst>
          </p:cNvPr>
          <p:cNvSpPr txBox="1">
            <a:spLocks noGrp="1"/>
          </p:cNvSpPr>
          <p:nvPr>
            <p:ph sz="quarter" idx="4294967295"/>
          </p:nvPr>
        </p:nvSpPr>
        <p:spPr>
          <a:xfrm>
            <a:off x="6543675" y="514350"/>
            <a:ext cx="5362571" cy="6000749"/>
          </a:xfrm>
          <a:prstGeom prst="rect">
            <a:avLst/>
          </a:prstGeom>
          <a:noFill/>
          <a:ln>
            <a:noFill/>
          </a:ln>
        </p:spPr>
        <p:txBody>
          <a:bodyPr vert="horz" wrap="square" lIns="91440" tIns="45720" rIns="91440" bIns="45720" anchor="t" anchorCtr="0" compatLnSpc="1">
            <a:noAutofit/>
          </a:bodyPr>
          <a:lstStyle>
            <a:lvl1pPr marR="0" lvl="0" fontAlgn="auto">
              <a:spcAft>
                <a:spcPts val="0"/>
              </a:spcAft>
              <a:buSzPct val="100000"/>
              <a:buFont typeface="Arial" pitchFamily="34"/>
              <a:tabLst/>
              <a:defRPr lang="en-US" sz="2000" b="0" i="0" u="none" strike="noStrike" cap="none" spc="0" baseline="0">
                <a:solidFill>
                  <a:srgbClr val="7F7F7F"/>
                </a:solidFill>
                <a:uFillTx/>
                <a:latin typeface="Calibri Light"/>
              </a:defRPr>
            </a:lvl1pPr>
          </a:lstStyle>
          <a:p>
            <a:pPr lvl="0"/>
            <a:r>
              <a:rPr lang="en-US"/>
              <a:t>Click to edit Master text styles</a:t>
            </a:r>
          </a:p>
        </p:txBody>
      </p:sp>
    </p:spTree>
    <p:extLst>
      <p:ext uri="{BB962C8B-B14F-4D97-AF65-F5344CB8AC3E}">
        <p14:creationId xmlns:p14="http://schemas.microsoft.com/office/powerpoint/2010/main" val="22617415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lank white">
    <p:bg>
      <p:bgPr>
        <a:blipFill>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6687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C75B7-1DF9-529D-3694-47DE2831DE54}"/>
              </a:ext>
            </a:extLst>
          </p:cNvPr>
          <p:cNvSpPr txBox="1">
            <a:spLocks noGrp="1"/>
          </p:cNvSpPr>
          <p:nvPr>
            <p:ph type="title"/>
          </p:nvPr>
        </p:nvSpPr>
        <p:spPr>
          <a:xfrm>
            <a:off x="831847" y="1709735"/>
            <a:ext cx="10515600" cy="2852735"/>
          </a:xfrm>
        </p:spPr>
        <p:txBody>
          <a:bodyPr anchor="b"/>
          <a:lstStyle>
            <a:lvl1pPr>
              <a:defRPr sz="6000"/>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5B635906-EB2D-09F4-39F9-A0C90AC38C99}"/>
              </a:ext>
            </a:extLst>
          </p:cNvPr>
          <p:cNvSpPr txBox="1">
            <a:spLocks noGrp="1"/>
          </p:cNvSpPr>
          <p:nvPr>
            <p:ph type="body" idx="1"/>
          </p:nvPr>
        </p:nvSpPr>
        <p:spPr>
          <a:xfrm>
            <a:off x="831847" y="4589465"/>
            <a:ext cx="10515600" cy="1500182"/>
          </a:xfrm>
        </p:spPr>
        <p:txBody>
          <a:bodyPr/>
          <a:lstStyle>
            <a:lvl1pPr marL="0" indent="0">
              <a:buNone/>
              <a:defRPr sz="2400">
                <a:solidFill>
                  <a:srgbClr val="767676"/>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A4B1AE8F-70B0-CFE5-F4FB-4BD47315C641}"/>
              </a:ext>
            </a:extLst>
          </p:cNvPr>
          <p:cNvSpPr txBox="1">
            <a:spLocks noGrp="1"/>
          </p:cNvSpPr>
          <p:nvPr>
            <p:ph type="dt" sz="half" idx="7"/>
          </p:nvPr>
        </p:nvSpPr>
        <p:spPr/>
        <p:txBody>
          <a:bodyPr/>
          <a:lstStyle>
            <a:lvl1pPr>
              <a:defRPr/>
            </a:lvl1pPr>
          </a:lstStyle>
          <a:p>
            <a:pPr lvl="0"/>
            <a:fld id="{CE3DB186-9511-443C-B50C-64EB42736C88}" type="datetime1">
              <a:rPr lang="en-GB"/>
              <a:pPr lvl="0"/>
              <a:t>07/10/2025</a:t>
            </a:fld>
            <a:endParaRPr lang="en-GB"/>
          </a:p>
        </p:txBody>
      </p:sp>
      <p:sp>
        <p:nvSpPr>
          <p:cNvPr id="5" name="Footer Placeholder 4">
            <a:extLst>
              <a:ext uri="{FF2B5EF4-FFF2-40B4-BE49-F238E27FC236}">
                <a16:creationId xmlns:a16="http://schemas.microsoft.com/office/drawing/2014/main" id="{8E247053-4AA2-EDDD-7BC7-95D41C1CD7B0}"/>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251BF316-F4A6-C3EB-EFE0-3F6B4F130FBA}"/>
              </a:ext>
            </a:extLst>
          </p:cNvPr>
          <p:cNvSpPr txBox="1">
            <a:spLocks noGrp="1"/>
          </p:cNvSpPr>
          <p:nvPr>
            <p:ph type="sldNum" sz="quarter" idx="8"/>
          </p:nvPr>
        </p:nvSpPr>
        <p:spPr/>
        <p:txBody>
          <a:bodyPr/>
          <a:lstStyle>
            <a:lvl1pPr>
              <a:defRPr/>
            </a:lvl1pPr>
          </a:lstStyle>
          <a:p>
            <a:pPr lvl="0"/>
            <a:fld id="{4C6C8973-E8B5-4F93-ACD1-C87886E45174}" type="slidenum">
              <a:t>‹#›</a:t>
            </a:fld>
            <a:endParaRPr lang="en-GB"/>
          </a:p>
        </p:txBody>
      </p:sp>
    </p:spTree>
    <p:extLst>
      <p:ext uri="{BB962C8B-B14F-4D97-AF65-F5344CB8AC3E}">
        <p14:creationId xmlns:p14="http://schemas.microsoft.com/office/powerpoint/2010/main" val="39227591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and Content">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6276D-FFE5-5461-0181-E82948325D92}"/>
              </a:ext>
            </a:extLst>
          </p:cNvPr>
          <p:cNvSpPr txBox="1">
            <a:spLocks noGrp="1"/>
          </p:cNvSpPr>
          <p:nvPr>
            <p:ph type="title"/>
          </p:nvPr>
        </p:nvSpPr>
        <p:spPr>
          <a:xfrm>
            <a:off x="676281" y="166292"/>
            <a:ext cx="10515600" cy="806445"/>
          </a:xfrm>
          <a:prstGeom prst="rect">
            <a:avLst/>
          </a:prstGeom>
          <a:noFill/>
          <a:ln>
            <a:noFill/>
          </a:ln>
        </p:spPr>
        <p:txBody>
          <a:bodyPr vert="horz" wrap="square" lIns="91440" tIns="45720" rIns="91440" bIns="45720" anchor="t" anchorCtr="0" compatLnSpc="1">
            <a:normAutofit/>
          </a:bodyPr>
          <a:lstStyle>
            <a:lvl1pPr marL="0" marR="0" lvl="0" indent="0" fontAlgn="auto">
              <a:spcBef>
                <a:spcPts val="0"/>
              </a:spcBef>
              <a:spcAft>
                <a:spcPts val="0"/>
              </a:spcAft>
              <a:tabLst/>
              <a:defRPr lang="en-US" sz="2800" b="1" i="0" u="none" strike="noStrike" cap="none" spc="0" baseline="0">
                <a:solidFill>
                  <a:srgbClr val="13A3C9"/>
                </a:solidFill>
                <a:uFillTx/>
                <a:latin typeface="Calibri"/>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51777B0D-637C-5FC1-818E-0024A1255AFA}"/>
              </a:ext>
            </a:extLst>
          </p:cNvPr>
          <p:cNvSpPr txBox="1">
            <a:spLocks noGrp="1"/>
          </p:cNvSpPr>
          <p:nvPr>
            <p:ph sz="quarter" idx="4294967295"/>
          </p:nvPr>
        </p:nvSpPr>
        <p:spPr>
          <a:xfrm>
            <a:off x="676281" y="1253331"/>
            <a:ext cx="5133971" cy="4351336"/>
          </a:xfrm>
          <a:prstGeom prst="rect">
            <a:avLst/>
          </a:prstGeom>
          <a:noFill/>
          <a:ln>
            <a:noFill/>
          </a:ln>
        </p:spPr>
        <p:txBody>
          <a:bodyPr vert="horz" wrap="square" lIns="91440" tIns="45720" rIns="91440" bIns="45720" anchor="t" anchorCtr="0" compatLnSpc="1">
            <a:noAutofit/>
          </a:bodyPr>
          <a:lstStyle>
            <a:lvl1pPr marR="0" lvl="0" fontAlgn="auto">
              <a:spcAft>
                <a:spcPts val="0"/>
              </a:spcAft>
              <a:buSzPct val="100000"/>
              <a:buFont typeface="Arial" pitchFamily="34"/>
              <a:tabLst/>
              <a:defRPr lang="en-US" sz="2000" b="0" i="0" u="none" strike="noStrike" cap="none" spc="0" baseline="0">
                <a:solidFill>
                  <a:srgbClr val="7F7F7F"/>
                </a:solidFill>
                <a:uFillTx/>
                <a:latin typeface="Calibri Light"/>
              </a:defRPr>
            </a:lvl1pPr>
            <a:lvl2pPr marR="0" lvl="1" fontAlgn="auto">
              <a:spcAft>
                <a:spcPts val="0"/>
              </a:spcAft>
              <a:buSzPct val="100000"/>
              <a:buFont typeface="Arial" pitchFamily="34"/>
              <a:tabLst/>
              <a:defRPr lang="en-US" sz="1800" b="0" i="0" u="none" strike="noStrike" cap="none" spc="0" baseline="0">
                <a:solidFill>
                  <a:srgbClr val="7F7F7F"/>
                </a:solidFill>
                <a:uFillTx/>
                <a:latin typeface="Calibri Light"/>
              </a:defRPr>
            </a:lvl2pPr>
            <a:lvl3pPr marR="0" lvl="2" fontAlgn="auto">
              <a:spcAft>
                <a:spcPts val="0"/>
              </a:spcAft>
              <a:buSzPct val="100000"/>
              <a:buFont typeface="Arial" pitchFamily="34"/>
              <a:tabLst/>
              <a:defRPr lang="en-US" sz="1600" b="0" i="0" u="none" strike="noStrike" cap="none" spc="0" baseline="0">
                <a:solidFill>
                  <a:srgbClr val="7F7F7F"/>
                </a:solidFill>
                <a:uFillTx/>
                <a:latin typeface="Calibri Light"/>
              </a:defRPr>
            </a:lvl3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A2CDAA1B-05C4-20F4-AC8F-4592593CDD25}"/>
              </a:ext>
            </a:extLst>
          </p:cNvPr>
          <p:cNvSpPr txBox="1">
            <a:spLocks noGrp="1"/>
          </p:cNvSpPr>
          <p:nvPr>
            <p:ph sz="quarter" idx="4294967295"/>
          </p:nvPr>
        </p:nvSpPr>
        <p:spPr>
          <a:xfrm>
            <a:off x="6591306" y="1253331"/>
            <a:ext cx="5133971" cy="4351336"/>
          </a:xfrm>
          <a:prstGeom prst="rect">
            <a:avLst/>
          </a:prstGeom>
          <a:noFill/>
          <a:ln>
            <a:noFill/>
          </a:ln>
        </p:spPr>
        <p:txBody>
          <a:bodyPr vert="horz" wrap="square" lIns="91440" tIns="45720" rIns="91440" bIns="45720" anchor="t" anchorCtr="0" compatLnSpc="1">
            <a:noAutofit/>
          </a:bodyPr>
          <a:lstStyle>
            <a:lvl1pPr marR="0" lvl="0" fontAlgn="auto">
              <a:spcAft>
                <a:spcPts val="0"/>
              </a:spcAft>
              <a:buSzPct val="100000"/>
              <a:buFont typeface="Arial" pitchFamily="34"/>
              <a:tabLst/>
              <a:defRPr lang="en-US" sz="2000" b="0" i="0" u="none" strike="noStrike" cap="none" spc="0" baseline="0">
                <a:solidFill>
                  <a:srgbClr val="FFFFFF"/>
                </a:solidFill>
                <a:uFillTx/>
                <a:latin typeface="Calibri Light"/>
              </a:defRPr>
            </a:lvl1pPr>
            <a:lvl2pPr marR="0" lvl="1" fontAlgn="auto">
              <a:spcAft>
                <a:spcPts val="0"/>
              </a:spcAft>
              <a:buSzPct val="100000"/>
              <a:buFont typeface="Arial" pitchFamily="34"/>
              <a:tabLst/>
              <a:defRPr lang="en-US" sz="1800" b="0" i="0" u="none" strike="noStrike" cap="none" spc="0" baseline="0">
                <a:solidFill>
                  <a:srgbClr val="FFFFFF"/>
                </a:solidFill>
                <a:uFillTx/>
                <a:latin typeface="Calibri Light"/>
              </a:defRPr>
            </a:lvl2pPr>
            <a:lvl3pPr marR="0" lvl="2" fontAlgn="auto">
              <a:spcAft>
                <a:spcPts val="0"/>
              </a:spcAft>
              <a:buSzPct val="100000"/>
              <a:buFont typeface="Arial" pitchFamily="34"/>
              <a:tabLst/>
              <a:defRPr lang="en-US" sz="1600" b="0" i="0" u="none" strike="noStrike" cap="none" spc="0" baseline="0">
                <a:solidFill>
                  <a:srgbClr val="FFFFFF"/>
                </a:solidFill>
                <a:uFillTx/>
                <a:latin typeface="Calibri Light"/>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031889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Blank 2">
    <p:bg>
      <p:bgPr>
        <a:blipFill>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55990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text and image">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CC6D3-4C70-A83A-CFC2-AD24AA208E99}"/>
              </a:ext>
            </a:extLst>
          </p:cNvPr>
          <p:cNvSpPr txBox="1">
            <a:spLocks noGrp="1"/>
          </p:cNvSpPr>
          <p:nvPr>
            <p:ph type="title"/>
          </p:nvPr>
        </p:nvSpPr>
        <p:spPr>
          <a:xfrm>
            <a:off x="838203" y="366710"/>
            <a:ext cx="4953003" cy="1290639"/>
          </a:xfrm>
          <a:prstGeom prst="rect">
            <a:avLst/>
          </a:prstGeom>
          <a:noFill/>
          <a:ln>
            <a:noFill/>
          </a:ln>
        </p:spPr>
        <p:txBody>
          <a:bodyPr vert="horz" wrap="square" lIns="91440" tIns="45720" rIns="91440" bIns="45720" anchor="t" anchorCtr="0" compatLnSpc="1">
            <a:normAutofit/>
          </a:bodyPr>
          <a:lstStyle>
            <a:lvl1pPr marL="0" marR="0" lvl="0" indent="0" fontAlgn="auto">
              <a:spcBef>
                <a:spcPts val="0"/>
              </a:spcBef>
              <a:spcAft>
                <a:spcPts val="0"/>
              </a:spcAft>
              <a:tabLst/>
              <a:defRPr lang="en-US" sz="2400" b="1" i="0" u="none" strike="noStrike" cap="none" spc="0" baseline="0">
                <a:solidFill>
                  <a:srgbClr val="13A3C9"/>
                </a:solidFill>
                <a:uFillTx/>
                <a:latin typeface="Calibri"/>
              </a:defRPr>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8FD4FD45-D992-3A7A-C8CB-4BFA4BB629A0}"/>
              </a:ext>
            </a:extLst>
          </p:cNvPr>
          <p:cNvSpPr txBox="1">
            <a:spLocks noGrp="1"/>
          </p:cNvSpPr>
          <p:nvPr>
            <p:ph type="body" sz="quarter" idx="4294967295"/>
          </p:nvPr>
        </p:nvSpPr>
        <p:spPr>
          <a:xfrm>
            <a:off x="838203" y="1917697"/>
            <a:ext cx="4953003" cy="3997327"/>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2000" b="0" i="0" u="none" strike="noStrike" cap="none" spc="0" baseline="0">
                <a:solidFill>
                  <a:srgbClr val="7F7F7F"/>
                </a:solidFill>
                <a:uFillTx/>
                <a:latin typeface="Calibri Light"/>
              </a:defRPr>
            </a:lvl1pPr>
          </a:lstStyle>
          <a:p>
            <a:pPr lvl="0"/>
            <a:r>
              <a:rPr lang="en-US"/>
              <a:t>Click to edit Master text styles</a:t>
            </a:r>
          </a:p>
        </p:txBody>
      </p:sp>
      <p:sp>
        <p:nvSpPr>
          <p:cNvPr id="4" name="Picture Placeholder 7">
            <a:extLst>
              <a:ext uri="{FF2B5EF4-FFF2-40B4-BE49-F238E27FC236}">
                <a16:creationId xmlns:a16="http://schemas.microsoft.com/office/drawing/2014/main" id="{0ED7020B-C6F5-9129-A197-B3BE856DC2BF}"/>
              </a:ext>
            </a:extLst>
          </p:cNvPr>
          <p:cNvSpPr txBox="1">
            <a:spLocks noGrp="1"/>
          </p:cNvSpPr>
          <p:nvPr>
            <p:ph type="pic" sz="quarter" idx="4294967295"/>
          </p:nvPr>
        </p:nvSpPr>
        <p:spPr>
          <a:xfrm>
            <a:off x="6553203" y="366710"/>
            <a:ext cx="5305421" cy="5548314"/>
          </a:xfrm>
          <a:prstGeom prst="rect">
            <a:avLst/>
          </a:prstGeom>
          <a:noFill/>
          <a:ln>
            <a:noFill/>
          </a:ln>
        </p:spPr>
        <p:txBody>
          <a:bodyPr vert="horz" wrap="square" lIns="91440" tIns="45720" rIns="91440" bIns="45720" anchor="t" anchorCtr="0" compatLnSpc="1">
            <a:noAutofit/>
          </a:bodyPr>
          <a:lstStyle>
            <a:lvl1pPr marR="0" lvl="0" fontAlgn="auto">
              <a:spcAft>
                <a:spcPts val="0"/>
              </a:spcAft>
              <a:buSzPct val="100000"/>
              <a:buFont typeface="Arial" pitchFamily="34"/>
              <a:tabLst/>
              <a:defRPr lang="en-US" b="0" i="0" u="none" strike="noStrike" cap="none" spc="0" baseline="0">
                <a:solidFill>
                  <a:srgbClr val="13A3C9"/>
                </a:solidFill>
                <a:uFillTx/>
                <a:latin typeface="Calibri Light"/>
              </a:defRPr>
            </a:lvl1pPr>
          </a:lstStyle>
          <a:p>
            <a:pPr lvl="0"/>
            <a:r>
              <a:rPr lang="en-US"/>
              <a:t>Click icon to add picture</a:t>
            </a:r>
            <a:endParaRPr lang="en-GB"/>
          </a:p>
        </p:txBody>
      </p:sp>
    </p:spTree>
    <p:extLst>
      <p:ext uri="{BB962C8B-B14F-4D97-AF65-F5344CB8AC3E}">
        <p14:creationId xmlns:p14="http://schemas.microsoft.com/office/powerpoint/2010/main" val="15470752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wo Content">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A3C4F-99D9-1727-61E4-1C5FADDBC971}"/>
              </a:ext>
            </a:extLst>
          </p:cNvPr>
          <p:cNvSpPr txBox="1">
            <a:spLocks noGrp="1"/>
          </p:cNvSpPr>
          <p:nvPr>
            <p:ph type="title"/>
          </p:nvPr>
        </p:nvSpPr>
        <p:spPr>
          <a:xfrm>
            <a:off x="838203" y="136529"/>
            <a:ext cx="10515600" cy="806445"/>
          </a:xfrm>
          <a:prstGeom prst="rect">
            <a:avLst/>
          </a:prstGeom>
          <a:noFill/>
          <a:ln>
            <a:noFill/>
          </a:ln>
        </p:spPr>
        <p:txBody>
          <a:bodyPr vert="horz" wrap="square" lIns="91440" tIns="45720" rIns="91440" bIns="45720" anchor="t" anchorCtr="0" compatLnSpc="1">
            <a:normAutofit/>
          </a:bodyPr>
          <a:lstStyle>
            <a:lvl1pPr marL="0" marR="0" lvl="0" indent="0" fontAlgn="auto">
              <a:spcBef>
                <a:spcPts val="0"/>
              </a:spcBef>
              <a:spcAft>
                <a:spcPts val="0"/>
              </a:spcAft>
              <a:tabLst/>
              <a:defRPr lang="en-US" sz="2800" b="1" i="0" u="none" strike="noStrike" cap="none" spc="0" baseline="0">
                <a:solidFill>
                  <a:srgbClr val="13A3C9"/>
                </a:solidFill>
                <a:uFillTx/>
                <a:latin typeface="Calibri"/>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AA57CBD1-E2B1-5E8D-54BC-46A83AEE4D9F}"/>
              </a:ext>
            </a:extLst>
          </p:cNvPr>
          <p:cNvSpPr txBox="1">
            <a:spLocks noGrp="1"/>
          </p:cNvSpPr>
          <p:nvPr>
            <p:ph sz="quarter" idx="4294967295"/>
          </p:nvPr>
        </p:nvSpPr>
        <p:spPr>
          <a:xfrm>
            <a:off x="838203" y="1043778"/>
            <a:ext cx="5133971" cy="4351336"/>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2000" b="0" i="0" u="none" strike="noStrike" cap="none" spc="0" baseline="0">
                <a:solidFill>
                  <a:srgbClr val="7F7F7F"/>
                </a:solidFill>
                <a:uFillTx/>
                <a:latin typeface="Calibri Light"/>
              </a:defRPr>
            </a:lvl1pPr>
          </a:lstStyle>
          <a:p>
            <a:pPr lvl="0"/>
            <a:r>
              <a:rPr lang="en-US"/>
              <a:t>Click to edit Master text styles</a:t>
            </a:r>
          </a:p>
        </p:txBody>
      </p:sp>
      <p:sp>
        <p:nvSpPr>
          <p:cNvPr id="4" name="Content Placeholder 2">
            <a:extLst>
              <a:ext uri="{FF2B5EF4-FFF2-40B4-BE49-F238E27FC236}">
                <a16:creationId xmlns:a16="http://schemas.microsoft.com/office/drawing/2014/main" id="{18762169-00F1-903C-ABA6-0037E111FCB3}"/>
              </a:ext>
            </a:extLst>
          </p:cNvPr>
          <p:cNvSpPr txBox="1">
            <a:spLocks noGrp="1"/>
          </p:cNvSpPr>
          <p:nvPr>
            <p:ph sz="quarter" idx="4294967295"/>
          </p:nvPr>
        </p:nvSpPr>
        <p:spPr>
          <a:xfrm>
            <a:off x="6219831" y="1043778"/>
            <a:ext cx="5133971" cy="4351336"/>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2000" b="0" i="0" u="none" strike="noStrike" cap="none" spc="0" baseline="0">
                <a:solidFill>
                  <a:srgbClr val="7F7F7F"/>
                </a:solidFill>
                <a:uFillTx/>
                <a:latin typeface="Calibri Light"/>
              </a:defRPr>
            </a:lvl1pPr>
          </a:lstStyle>
          <a:p>
            <a:pPr lvl="0"/>
            <a:r>
              <a:rPr lang="en-US"/>
              <a:t>Click to edit Master text styles</a:t>
            </a:r>
          </a:p>
        </p:txBody>
      </p:sp>
    </p:spTree>
    <p:extLst>
      <p:ext uri="{BB962C8B-B14F-4D97-AF65-F5344CB8AC3E}">
        <p14:creationId xmlns:p14="http://schemas.microsoft.com/office/powerpoint/2010/main" val="29747097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and Text">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C7214-A5BE-2797-C6EC-D98D82518DC8}"/>
              </a:ext>
            </a:extLst>
          </p:cNvPr>
          <p:cNvSpPr txBox="1">
            <a:spLocks noGrp="1"/>
          </p:cNvSpPr>
          <p:nvPr>
            <p:ph type="title"/>
          </p:nvPr>
        </p:nvSpPr>
        <p:spPr>
          <a:xfrm>
            <a:off x="839784" y="365129"/>
            <a:ext cx="10515600" cy="1325559"/>
          </a:xfrm>
          <a:prstGeom prst="rect">
            <a:avLst/>
          </a:prstGeom>
          <a:noFill/>
          <a:ln>
            <a:noFill/>
          </a:ln>
        </p:spPr>
        <p:txBody>
          <a:bodyPr vert="horz" wrap="square" lIns="91440" tIns="45720" rIns="91440" bIns="45720" anchor="t" anchorCtr="0" compatLnSpc="1">
            <a:normAutofit/>
          </a:bodyPr>
          <a:lstStyle>
            <a:lvl1pPr marL="0" marR="0" lvl="0" indent="0" fontAlgn="auto">
              <a:spcBef>
                <a:spcPts val="0"/>
              </a:spcBef>
              <a:spcAft>
                <a:spcPts val="0"/>
              </a:spcAft>
              <a:tabLst/>
              <a:defRPr lang="en-US" sz="2800" b="1" i="0" u="none" strike="noStrike" cap="none" spc="0" baseline="0">
                <a:solidFill>
                  <a:srgbClr val="13A3C9"/>
                </a:solidFill>
                <a:uFillTx/>
                <a:latin typeface="Calibri"/>
              </a:defRPr>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880E7D31-18E3-0DC0-DBD1-CA49AEE808BD}"/>
              </a:ext>
            </a:extLst>
          </p:cNvPr>
          <p:cNvSpPr txBox="1">
            <a:spLocks noGrp="1"/>
          </p:cNvSpPr>
          <p:nvPr>
            <p:ph type="body" sz="quarter" idx="4294967295"/>
          </p:nvPr>
        </p:nvSpPr>
        <p:spPr>
          <a:xfrm>
            <a:off x="842967" y="1966910"/>
            <a:ext cx="10512427" cy="2986082"/>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2400" b="0" i="0" u="none" strike="noStrike" cap="none" spc="0" baseline="0">
                <a:solidFill>
                  <a:srgbClr val="7F7F7F"/>
                </a:solidFill>
                <a:uFillTx/>
                <a:latin typeface="Calibri Light"/>
              </a:defRPr>
            </a:lvl1pPr>
          </a:lstStyle>
          <a:p>
            <a:pPr lvl="0"/>
            <a:r>
              <a:rPr lang="en-US"/>
              <a:t>Click to edit Master text styles</a:t>
            </a:r>
          </a:p>
        </p:txBody>
      </p:sp>
    </p:spTree>
    <p:extLst>
      <p:ext uri="{BB962C8B-B14F-4D97-AF65-F5344CB8AC3E}">
        <p14:creationId xmlns:p14="http://schemas.microsoft.com/office/powerpoint/2010/main" val="36383126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Text and image 2">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EEFC1-1329-501A-2ABC-AA98690B7E88}"/>
              </a:ext>
            </a:extLst>
          </p:cNvPr>
          <p:cNvSpPr txBox="1">
            <a:spLocks noGrp="1"/>
          </p:cNvSpPr>
          <p:nvPr>
            <p:ph type="title"/>
          </p:nvPr>
        </p:nvSpPr>
        <p:spPr>
          <a:xfrm>
            <a:off x="838203" y="936629"/>
            <a:ext cx="10868028" cy="492120"/>
          </a:xfrm>
          <a:prstGeom prst="rect">
            <a:avLst/>
          </a:prstGeom>
          <a:noFill/>
          <a:ln>
            <a:noFill/>
          </a:ln>
        </p:spPr>
        <p:txBody>
          <a:bodyPr vert="horz" wrap="square" lIns="91440" tIns="45720" rIns="91440" bIns="45720" anchor="t" anchorCtr="0" compatLnSpc="1">
            <a:normAutofit/>
          </a:bodyPr>
          <a:lstStyle>
            <a:lvl1pPr marL="0" marR="0" lvl="0" indent="0" fontAlgn="auto">
              <a:spcBef>
                <a:spcPts val="0"/>
              </a:spcBef>
              <a:spcAft>
                <a:spcPts val="0"/>
              </a:spcAft>
              <a:tabLst/>
              <a:defRPr lang="en-US" sz="2800" b="1" i="0" u="none" strike="noStrike" cap="none" spc="0" baseline="0">
                <a:solidFill>
                  <a:srgbClr val="13A3C9"/>
                </a:solidFill>
                <a:uFillTx/>
                <a:latin typeface="Calibri"/>
              </a:defRPr>
            </a:lvl1pPr>
          </a:lstStyle>
          <a:p>
            <a:pPr lvl="0"/>
            <a:r>
              <a:rPr lang="en-US"/>
              <a:t>Click to edit Master title style</a:t>
            </a:r>
            <a:endParaRPr lang="en-GB"/>
          </a:p>
        </p:txBody>
      </p:sp>
      <p:sp>
        <p:nvSpPr>
          <p:cNvPr id="3" name="Text Placeholder 6">
            <a:extLst>
              <a:ext uri="{FF2B5EF4-FFF2-40B4-BE49-F238E27FC236}">
                <a16:creationId xmlns:a16="http://schemas.microsoft.com/office/drawing/2014/main" id="{9B0FE6C1-CFEB-C2EE-B6E6-A7D831599195}"/>
              </a:ext>
            </a:extLst>
          </p:cNvPr>
          <p:cNvSpPr txBox="1">
            <a:spLocks noGrp="1"/>
          </p:cNvSpPr>
          <p:nvPr>
            <p:ph type="body" sz="quarter" idx="4294967295"/>
          </p:nvPr>
        </p:nvSpPr>
        <p:spPr>
          <a:xfrm>
            <a:off x="838203" y="1609728"/>
            <a:ext cx="6105521" cy="5019671"/>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2000" b="0" i="0" u="none" strike="noStrike" cap="none" spc="0" baseline="0">
                <a:solidFill>
                  <a:srgbClr val="7F7F7F"/>
                </a:solidFill>
                <a:uFillTx/>
                <a:latin typeface="Calibri Light"/>
              </a:defRPr>
            </a:lvl1pPr>
          </a:lstStyle>
          <a:p>
            <a:pPr lvl="0"/>
            <a:r>
              <a:rPr lang="en-US"/>
              <a:t>Click to edit Master text styles</a:t>
            </a:r>
          </a:p>
        </p:txBody>
      </p:sp>
      <p:sp>
        <p:nvSpPr>
          <p:cNvPr id="4" name="Picture Placeholder 8">
            <a:extLst>
              <a:ext uri="{FF2B5EF4-FFF2-40B4-BE49-F238E27FC236}">
                <a16:creationId xmlns:a16="http://schemas.microsoft.com/office/drawing/2014/main" id="{7E7A1D3D-589F-1647-704A-DCF26ADD9929}"/>
              </a:ext>
            </a:extLst>
          </p:cNvPr>
          <p:cNvSpPr txBox="1">
            <a:spLocks noGrp="1"/>
          </p:cNvSpPr>
          <p:nvPr>
            <p:ph type="pic" sz="quarter" idx="4294967295"/>
          </p:nvPr>
        </p:nvSpPr>
        <p:spPr>
          <a:xfrm>
            <a:off x="7086600" y="1619246"/>
            <a:ext cx="4619621" cy="5019671"/>
          </a:xfrm>
          <a:prstGeom prst="rect">
            <a:avLst/>
          </a:prstGeom>
          <a:noFill/>
          <a:ln>
            <a:noFill/>
          </a:ln>
        </p:spPr>
        <p:txBody>
          <a:bodyPr vert="horz" wrap="square" lIns="91440" tIns="45720" rIns="91440" bIns="45720" anchor="t" anchorCtr="0" compatLnSpc="1">
            <a:noAutofit/>
          </a:bodyPr>
          <a:lstStyle>
            <a:lvl1pPr marR="0" lvl="0" fontAlgn="auto">
              <a:spcAft>
                <a:spcPts val="0"/>
              </a:spcAft>
              <a:buSzPct val="100000"/>
              <a:buFont typeface="Arial" pitchFamily="34"/>
              <a:tabLst/>
              <a:defRPr lang="en-US" b="0" i="0" u="none" strike="noStrike" cap="none" spc="0" baseline="0">
                <a:solidFill>
                  <a:srgbClr val="13A3C9"/>
                </a:solidFill>
                <a:uFillTx/>
                <a:latin typeface="Calibri Light"/>
              </a:defRPr>
            </a:lvl1pPr>
          </a:lstStyle>
          <a:p>
            <a:pPr lvl="0"/>
            <a:r>
              <a:rPr lang="en-US"/>
              <a:t>Click icon to add picture</a:t>
            </a:r>
            <a:endParaRPr lang="en-GB"/>
          </a:p>
        </p:txBody>
      </p:sp>
    </p:spTree>
    <p:extLst>
      <p:ext uri="{BB962C8B-B14F-4D97-AF65-F5344CB8AC3E}">
        <p14:creationId xmlns:p14="http://schemas.microsoft.com/office/powerpoint/2010/main" val="22051511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Image">
    <p:bg>
      <p:bgPr>
        <a:blipFill>
          <a:blip r:embed="rId2"/>
          <a:stretch>
            <a:fillRect/>
          </a:stretch>
        </a:blip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6CF275BC-B6D0-BCA9-3CDE-4A041A1A22E3}"/>
              </a:ext>
            </a:extLst>
          </p:cNvPr>
          <p:cNvSpPr txBox="1">
            <a:spLocks noGrp="1"/>
          </p:cNvSpPr>
          <p:nvPr>
            <p:ph type="pic" sz="quarter" idx="4294967295"/>
          </p:nvPr>
        </p:nvSpPr>
        <p:spPr>
          <a:xfrm>
            <a:off x="733421" y="1238253"/>
            <a:ext cx="6496053" cy="4933946"/>
          </a:xfrm>
          <a:prstGeom prst="rect">
            <a:avLst/>
          </a:prstGeom>
          <a:noFill/>
          <a:ln>
            <a:noFill/>
          </a:ln>
        </p:spPr>
        <p:txBody>
          <a:bodyPr vert="horz" wrap="square" lIns="91440" tIns="45720" rIns="91440" bIns="45720" anchor="t" anchorCtr="0" compatLnSpc="1">
            <a:noAutofit/>
          </a:bodyPr>
          <a:lstStyle>
            <a:lvl1pPr marR="0" lvl="0" fontAlgn="auto">
              <a:spcAft>
                <a:spcPts val="0"/>
              </a:spcAft>
              <a:buSzPct val="100000"/>
              <a:buFont typeface="Arial" pitchFamily="34"/>
              <a:tabLst/>
              <a:defRPr lang="en-US" b="0" i="0" u="none" strike="noStrike" cap="none" spc="0" baseline="0">
                <a:solidFill>
                  <a:srgbClr val="13A3C9"/>
                </a:solidFill>
                <a:uFillTx/>
                <a:latin typeface="Calibri Light"/>
              </a:defRPr>
            </a:lvl1pPr>
          </a:lstStyle>
          <a:p>
            <a:pPr lvl="0"/>
            <a:r>
              <a:rPr lang="en-US"/>
              <a:t>Click icon to add picture</a:t>
            </a:r>
            <a:endParaRPr lang="en-GB"/>
          </a:p>
        </p:txBody>
      </p:sp>
      <p:sp>
        <p:nvSpPr>
          <p:cNvPr id="3" name="Title 8">
            <a:extLst>
              <a:ext uri="{FF2B5EF4-FFF2-40B4-BE49-F238E27FC236}">
                <a16:creationId xmlns:a16="http://schemas.microsoft.com/office/drawing/2014/main" id="{3B5571A2-BEC4-8CF4-25AA-C1C5105C97DB}"/>
              </a:ext>
            </a:extLst>
          </p:cNvPr>
          <p:cNvSpPr txBox="1">
            <a:spLocks noGrp="1"/>
          </p:cNvSpPr>
          <p:nvPr>
            <p:ph type="title"/>
          </p:nvPr>
        </p:nvSpPr>
        <p:spPr>
          <a:xfrm>
            <a:off x="733421" y="282577"/>
            <a:ext cx="10515600" cy="806445"/>
          </a:xfrm>
          <a:prstGeom prst="rect">
            <a:avLst/>
          </a:prstGeom>
          <a:noFill/>
          <a:ln>
            <a:noFill/>
          </a:ln>
        </p:spPr>
        <p:txBody>
          <a:bodyPr vert="horz" wrap="square" lIns="91440" tIns="45720" rIns="91440" bIns="45720" anchor="t" anchorCtr="0" compatLnSpc="1">
            <a:noAutofit/>
          </a:bodyPr>
          <a:lstStyle>
            <a:lvl1pPr marL="0" marR="0" lvl="0" indent="0" fontAlgn="auto">
              <a:spcBef>
                <a:spcPts val="0"/>
              </a:spcBef>
              <a:spcAft>
                <a:spcPts val="0"/>
              </a:spcAft>
              <a:tabLst/>
              <a:defRPr lang="en-US" sz="3200" b="1" i="0" u="none" strike="noStrike" cap="none" spc="0" baseline="0">
                <a:solidFill>
                  <a:srgbClr val="13A3C9"/>
                </a:solidFill>
                <a:uFillTx/>
                <a:latin typeface="Calibri"/>
              </a:defRPr>
            </a:lvl1pPr>
          </a:lstStyle>
          <a:p>
            <a:pPr lvl="0"/>
            <a:r>
              <a:rPr lang="en-US"/>
              <a:t>Click to edit Master title style</a:t>
            </a:r>
            <a:endParaRPr lang="en-GB"/>
          </a:p>
        </p:txBody>
      </p:sp>
    </p:spTree>
    <p:extLst>
      <p:ext uri="{BB962C8B-B14F-4D97-AF65-F5344CB8AC3E}">
        <p14:creationId xmlns:p14="http://schemas.microsoft.com/office/powerpoint/2010/main" val="28992384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0ACC2-38C1-FA77-C115-2E26029A2B48}"/>
              </a:ext>
            </a:extLst>
          </p:cNvPr>
          <p:cNvSpPr txBox="1">
            <a:spLocks noGrp="1"/>
          </p:cNvSpPr>
          <p:nvPr>
            <p:ph type="title"/>
          </p:nvPr>
        </p:nvSpPr>
        <p:spPr>
          <a:xfrm>
            <a:off x="839784" y="457200"/>
            <a:ext cx="3932240" cy="1600200"/>
          </a:xfrm>
          <a:prstGeom prst="rect">
            <a:avLst/>
          </a:prstGeom>
          <a:noFill/>
          <a:ln>
            <a:noFill/>
          </a:ln>
        </p:spPr>
        <p:txBody>
          <a:bodyPr vert="horz" wrap="square" lIns="91440" tIns="45720" rIns="91440" bIns="45720" anchor="t" anchorCtr="0" compatLnSpc="1">
            <a:normAutofit/>
          </a:bodyPr>
          <a:lstStyle>
            <a:lvl1pPr marL="0" marR="0" lvl="0" indent="0" fontAlgn="auto">
              <a:spcBef>
                <a:spcPts val="0"/>
              </a:spcBef>
              <a:spcAft>
                <a:spcPts val="0"/>
              </a:spcAft>
              <a:tabLst/>
              <a:defRPr lang="en-US" sz="2800" b="1" i="0" u="none" strike="noStrike" cap="none" spc="0" baseline="0">
                <a:solidFill>
                  <a:srgbClr val="2C3E72"/>
                </a:solidFill>
                <a:uFillTx/>
                <a:latin typeface="Calibri"/>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DFD79D29-1A75-81DF-1EB7-AFEF709999F8}"/>
              </a:ext>
            </a:extLst>
          </p:cNvPr>
          <p:cNvSpPr txBox="1">
            <a:spLocks noGrp="1"/>
          </p:cNvSpPr>
          <p:nvPr>
            <p:ph idx="1"/>
          </p:nvPr>
        </p:nvSpPr>
        <p:spPr>
          <a:xfrm>
            <a:off x="5183184" y="457200"/>
            <a:ext cx="6172200" cy="5943600"/>
          </a:xfrm>
          <a:prstGeom prst="rect">
            <a:avLst/>
          </a:prstGeom>
          <a:noFill/>
          <a:ln>
            <a:noFill/>
          </a:ln>
        </p:spPr>
        <p:txBody>
          <a:bodyPr vert="horz" wrap="square" lIns="91440" tIns="45720" rIns="91440" bIns="45720" anchor="t" anchorCtr="0" compatLnSpc="1">
            <a:noAutofit/>
          </a:bodyPr>
          <a:lstStyle>
            <a:lvl1pPr marR="0" lvl="0" fontAlgn="auto">
              <a:spcAft>
                <a:spcPts val="0"/>
              </a:spcAft>
              <a:buSzPct val="100000"/>
              <a:buFont typeface="Arial" pitchFamily="34"/>
              <a:tabLst/>
              <a:defRPr lang="en-US" sz="1800" b="0" i="0" u="none" strike="noStrike" cap="none" spc="0" baseline="0">
                <a:solidFill>
                  <a:srgbClr val="7F7F7F"/>
                </a:solidFill>
                <a:uFillTx/>
                <a:latin typeface="Calibri Light"/>
              </a:defRPr>
            </a:lvl1pPr>
            <a:lvl2pPr marR="0" lvl="1" fontAlgn="auto">
              <a:spcAft>
                <a:spcPts val="0"/>
              </a:spcAft>
              <a:buSzPct val="100000"/>
              <a:buFont typeface="Arial" pitchFamily="34"/>
              <a:tabLst/>
              <a:defRPr lang="en-US" sz="1600" b="0" i="0" u="none" strike="noStrike" cap="none" spc="0" baseline="0">
                <a:solidFill>
                  <a:srgbClr val="7F7F7F"/>
                </a:solidFill>
                <a:uFillTx/>
                <a:latin typeface="Calibri Light"/>
              </a:defRPr>
            </a:lvl2pPr>
            <a:lvl3pPr marR="0" lvl="2" fontAlgn="auto">
              <a:spcAft>
                <a:spcPts val="0"/>
              </a:spcAft>
              <a:buSzPct val="100000"/>
              <a:buFont typeface="Arial" pitchFamily="34"/>
              <a:tabLst/>
              <a:defRPr lang="en-US" sz="1400" b="0" i="0" u="none" strike="noStrike" cap="none" spc="0" baseline="0">
                <a:solidFill>
                  <a:srgbClr val="7F7F7F"/>
                </a:solidFill>
                <a:uFillTx/>
                <a:latin typeface="Calibri Light"/>
              </a:defRPr>
            </a:lvl3pPr>
          </a:lstStyle>
          <a:p>
            <a:pPr lvl="0"/>
            <a:r>
              <a:rPr lang="en-US"/>
              <a:t>Click to edit Master text styles</a:t>
            </a:r>
          </a:p>
          <a:p>
            <a:pPr lvl="1"/>
            <a:r>
              <a:rPr lang="en-US"/>
              <a:t>Second level</a:t>
            </a:r>
          </a:p>
          <a:p>
            <a:pPr lvl="2"/>
            <a:r>
              <a:rPr lang="en-US"/>
              <a:t>Third level</a:t>
            </a:r>
          </a:p>
        </p:txBody>
      </p:sp>
      <p:sp>
        <p:nvSpPr>
          <p:cNvPr id="4" name="Text Placeholder 3">
            <a:extLst>
              <a:ext uri="{FF2B5EF4-FFF2-40B4-BE49-F238E27FC236}">
                <a16:creationId xmlns:a16="http://schemas.microsoft.com/office/drawing/2014/main" id="{751A734B-6A5A-A58A-7593-BCAD6623C040}"/>
              </a:ext>
            </a:extLst>
          </p:cNvPr>
          <p:cNvSpPr txBox="1">
            <a:spLocks noGrp="1"/>
          </p:cNvSpPr>
          <p:nvPr>
            <p:ph type="body" sz="half" idx="2"/>
          </p:nvPr>
        </p:nvSpPr>
        <p:spPr>
          <a:xfrm>
            <a:off x="839784" y="2589215"/>
            <a:ext cx="3932240" cy="3811584"/>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1800" b="1" i="0" u="none" strike="noStrike" cap="none" spc="0" baseline="0">
                <a:solidFill>
                  <a:srgbClr val="7F7F7F"/>
                </a:solidFill>
                <a:uFillTx/>
                <a:latin typeface="Calibri"/>
              </a:defRPr>
            </a:lvl1pPr>
          </a:lstStyle>
          <a:p>
            <a:pPr lvl="0"/>
            <a:r>
              <a:rPr lang="en-US"/>
              <a:t>Click to edit Master text styles</a:t>
            </a:r>
          </a:p>
        </p:txBody>
      </p:sp>
    </p:spTree>
    <p:extLst>
      <p:ext uri="{BB962C8B-B14F-4D97-AF65-F5344CB8AC3E}">
        <p14:creationId xmlns:p14="http://schemas.microsoft.com/office/powerpoint/2010/main" val="29397746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7FA8C-4938-F449-4575-3E42A57ACE3B}"/>
              </a:ext>
            </a:extLst>
          </p:cNvPr>
          <p:cNvSpPr txBox="1">
            <a:spLocks noGrp="1"/>
          </p:cNvSpPr>
          <p:nvPr>
            <p:ph type="title"/>
          </p:nvPr>
        </p:nvSpPr>
        <p:spPr>
          <a:xfrm>
            <a:off x="839784" y="457200"/>
            <a:ext cx="3932240" cy="1162046"/>
          </a:xfrm>
          <a:prstGeom prst="rect">
            <a:avLst/>
          </a:prstGeom>
          <a:noFill/>
          <a:ln>
            <a:noFill/>
          </a:ln>
        </p:spPr>
        <p:txBody>
          <a:bodyPr vert="horz" wrap="square" lIns="91440" tIns="45720" rIns="91440" bIns="45720" anchor="t" anchorCtr="0" compatLnSpc="1">
            <a:normAutofit/>
          </a:bodyPr>
          <a:lstStyle>
            <a:lvl1pPr marL="0" marR="0" lvl="0" indent="0" fontAlgn="auto">
              <a:spcBef>
                <a:spcPts val="0"/>
              </a:spcBef>
              <a:spcAft>
                <a:spcPts val="0"/>
              </a:spcAft>
              <a:tabLst/>
              <a:defRPr lang="en-US" sz="2800" b="1" i="0" u="none" strike="noStrike" cap="none" spc="0" baseline="0">
                <a:solidFill>
                  <a:srgbClr val="13A3C9"/>
                </a:solidFill>
                <a:uFillTx/>
                <a:latin typeface="Calibri"/>
              </a:defRPr>
            </a:lvl1pPr>
          </a:lstStyle>
          <a:p>
            <a:pPr lvl="0"/>
            <a:r>
              <a:rPr lang="en-US"/>
              <a:t>Click to edit Master title style</a:t>
            </a:r>
            <a:endParaRPr lang="en-GB"/>
          </a:p>
        </p:txBody>
      </p:sp>
      <p:sp>
        <p:nvSpPr>
          <p:cNvPr id="3" name="Picture Placeholder 2">
            <a:extLst>
              <a:ext uri="{FF2B5EF4-FFF2-40B4-BE49-F238E27FC236}">
                <a16:creationId xmlns:a16="http://schemas.microsoft.com/office/drawing/2014/main" id="{04088BA3-C014-CF00-17DE-643BDDD4CD88}"/>
              </a:ext>
            </a:extLst>
          </p:cNvPr>
          <p:cNvSpPr txBox="1">
            <a:spLocks noGrp="1"/>
          </p:cNvSpPr>
          <p:nvPr>
            <p:ph type="pic" idx="1"/>
          </p:nvPr>
        </p:nvSpPr>
        <p:spPr>
          <a:xfrm>
            <a:off x="5183184" y="457200"/>
            <a:ext cx="6172200" cy="5403847"/>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3200" b="0" i="0" u="none" strike="noStrike" cap="none" spc="0" baseline="0">
                <a:solidFill>
                  <a:srgbClr val="13A3C9"/>
                </a:solidFill>
                <a:uFillTx/>
                <a:latin typeface="Calibri Light"/>
              </a:defRPr>
            </a:lvl1pPr>
          </a:lstStyle>
          <a:p>
            <a:pPr lvl="0"/>
            <a:r>
              <a:rPr lang="en-US"/>
              <a:t>Click icon to add picture</a:t>
            </a:r>
            <a:endParaRPr lang="en-GB"/>
          </a:p>
        </p:txBody>
      </p:sp>
      <p:sp>
        <p:nvSpPr>
          <p:cNvPr id="4" name="Text Placeholder 3">
            <a:extLst>
              <a:ext uri="{FF2B5EF4-FFF2-40B4-BE49-F238E27FC236}">
                <a16:creationId xmlns:a16="http://schemas.microsoft.com/office/drawing/2014/main" id="{562876D4-030A-7A82-72FC-B843AEB23D6C}"/>
              </a:ext>
            </a:extLst>
          </p:cNvPr>
          <p:cNvSpPr txBox="1">
            <a:spLocks noGrp="1"/>
          </p:cNvSpPr>
          <p:nvPr>
            <p:ph type="body" sz="half" idx="2"/>
          </p:nvPr>
        </p:nvSpPr>
        <p:spPr>
          <a:xfrm>
            <a:off x="839784" y="2057400"/>
            <a:ext cx="3932240" cy="3811584"/>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1600" b="0" i="0" u="none" strike="noStrike" cap="none" spc="0" baseline="0">
                <a:solidFill>
                  <a:srgbClr val="7F7F7F"/>
                </a:solidFill>
                <a:uFillTx/>
                <a:latin typeface="Calibri Light"/>
              </a:defRPr>
            </a:lvl1pPr>
          </a:lstStyle>
          <a:p>
            <a:pPr lvl="0"/>
            <a:r>
              <a:rPr lang="en-US"/>
              <a:t>Click to edit Master text styles</a:t>
            </a:r>
          </a:p>
        </p:txBody>
      </p:sp>
    </p:spTree>
    <p:extLst>
      <p:ext uri="{BB962C8B-B14F-4D97-AF65-F5344CB8AC3E}">
        <p14:creationId xmlns:p14="http://schemas.microsoft.com/office/powerpoint/2010/main" val="22284823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Picture with Caption">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4B486-B908-D602-3864-59080F83A6F6}"/>
              </a:ext>
            </a:extLst>
          </p:cNvPr>
          <p:cNvSpPr txBox="1">
            <a:spLocks noGrp="1"/>
          </p:cNvSpPr>
          <p:nvPr>
            <p:ph type="title"/>
          </p:nvPr>
        </p:nvSpPr>
        <p:spPr>
          <a:xfrm>
            <a:off x="4249738" y="85725"/>
            <a:ext cx="3932240" cy="1076321"/>
          </a:xfrm>
          <a:prstGeom prst="rect">
            <a:avLst/>
          </a:prstGeom>
          <a:noFill/>
          <a:ln>
            <a:noFill/>
          </a:ln>
        </p:spPr>
        <p:txBody>
          <a:bodyPr vert="horz" wrap="square" lIns="91440" tIns="45720" rIns="91440" bIns="45720" anchor="t" anchorCtr="1" compatLnSpc="1">
            <a:normAutofit/>
          </a:bodyPr>
          <a:lstStyle>
            <a:lvl1pPr marL="0" marR="0" lvl="0" indent="0" algn="ctr" fontAlgn="auto">
              <a:spcBef>
                <a:spcPts val="0"/>
              </a:spcBef>
              <a:spcAft>
                <a:spcPts val="0"/>
              </a:spcAft>
              <a:tabLst/>
              <a:defRPr lang="en-US" sz="1800" b="1" i="0" u="none" strike="noStrike" cap="all" spc="0" baseline="0">
                <a:solidFill>
                  <a:srgbClr val="FFC000"/>
                </a:solidFill>
                <a:uFillTx/>
                <a:latin typeface="Calibri"/>
              </a:defRPr>
            </a:lvl1pPr>
          </a:lstStyle>
          <a:p>
            <a:pPr lvl="0"/>
            <a:r>
              <a:rPr lang="en-US"/>
              <a:t>Click to edit Master title style</a:t>
            </a:r>
            <a:endParaRPr lang="en-GB"/>
          </a:p>
        </p:txBody>
      </p:sp>
      <p:sp>
        <p:nvSpPr>
          <p:cNvPr id="3" name="Text Placeholder 3">
            <a:extLst>
              <a:ext uri="{FF2B5EF4-FFF2-40B4-BE49-F238E27FC236}">
                <a16:creationId xmlns:a16="http://schemas.microsoft.com/office/drawing/2014/main" id="{317699A6-718C-AC6B-67F7-21931F53FB8C}"/>
              </a:ext>
            </a:extLst>
          </p:cNvPr>
          <p:cNvSpPr txBox="1">
            <a:spLocks noGrp="1"/>
          </p:cNvSpPr>
          <p:nvPr>
            <p:ph type="body" sz="quarter" idx="4294967295"/>
          </p:nvPr>
        </p:nvSpPr>
        <p:spPr>
          <a:xfrm>
            <a:off x="839784" y="2057400"/>
            <a:ext cx="3932240" cy="3811584"/>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800" b="0" i="0" u="none" strike="noStrike" cap="none" spc="0" baseline="0">
                <a:solidFill>
                  <a:srgbClr val="2C3E72"/>
                </a:solidFill>
                <a:uFillTx/>
                <a:latin typeface="Calibri Light"/>
              </a:defRPr>
            </a:lvl1pPr>
          </a:lstStyle>
          <a:p>
            <a:pPr lvl="0"/>
            <a:r>
              <a:rPr lang="en-US"/>
              <a:t>Click to edit Master text styles</a:t>
            </a:r>
          </a:p>
        </p:txBody>
      </p:sp>
      <p:pic>
        <p:nvPicPr>
          <p:cNvPr id="4" name="Picture 4">
            <a:extLst>
              <a:ext uri="{FF2B5EF4-FFF2-40B4-BE49-F238E27FC236}">
                <a16:creationId xmlns:a16="http://schemas.microsoft.com/office/drawing/2014/main" id="{294585F8-1C02-5EDE-07DA-FF432DF3BDDF}"/>
              </a:ext>
            </a:extLst>
          </p:cNvPr>
          <p:cNvPicPr>
            <a:picLocks noChangeAspect="1"/>
          </p:cNvPicPr>
          <p:nvPr/>
        </p:nvPicPr>
        <p:blipFill>
          <a:blip r:embed="rId3"/>
          <a:stretch>
            <a:fillRect/>
          </a:stretch>
        </p:blipFill>
        <p:spPr>
          <a:xfrm>
            <a:off x="0" y="0"/>
            <a:ext cx="421959" cy="6876004"/>
          </a:xfrm>
          <a:prstGeom prst="rect">
            <a:avLst/>
          </a:prstGeom>
          <a:noFill/>
          <a:ln cap="flat">
            <a:noFill/>
          </a:ln>
        </p:spPr>
      </p:pic>
      <p:sp>
        <p:nvSpPr>
          <p:cNvPr id="5" name="Rectangle 5">
            <a:extLst>
              <a:ext uri="{FF2B5EF4-FFF2-40B4-BE49-F238E27FC236}">
                <a16:creationId xmlns:a16="http://schemas.microsoft.com/office/drawing/2014/main" id="{D2ECCAF7-6B42-B6AF-2DC2-AF42960D670C}"/>
              </a:ext>
            </a:extLst>
          </p:cNvPr>
          <p:cNvSpPr/>
          <p:nvPr/>
        </p:nvSpPr>
        <p:spPr>
          <a:xfrm>
            <a:off x="421959" y="6610353"/>
            <a:ext cx="11770037" cy="247646"/>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Calibri Light"/>
            </a:endParaRPr>
          </a:p>
        </p:txBody>
      </p:sp>
      <p:sp>
        <p:nvSpPr>
          <p:cNvPr id="6" name="Text Placeholder 3">
            <a:extLst>
              <a:ext uri="{FF2B5EF4-FFF2-40B4-BE49-F238E27FC236}">
                <a16:creationId xmlns:a16="http://schemas.microsoft.com/office/drawing/2014/main" id="{CC288E53-5A8F-C2AC-78F9-0432F44CF103}"/>
              </a:ext>
            </a:extLst>
          </p:cNvPr>
          <p:cNvSpPr txBox="1">
            <a:spLocks noGrp="1"/>
          </p:cNvSpPr>
          <p:nvPr>
            <p:ph type="body" sz="quarter" idx="4294967295"/>
          </p:nvPr>
        </p:nvSpPr>
        <p:spPr>
          <a:xfrm>
            <a:off x="7897809" y="1912147"/>
            <a:ext cx="3932240" cy="3811584"/>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800" b="0" i="0" u="none" strike="noStrike" cap="none" spc="0" baseline="0">
                <a:solidFill>
                  <a:srgbClr val="2C3E72"/>
                </a:solidFill>
                <a:uFillTx/>
                <a:latin typeface="Calibri Light"/>
              </a:defRPr>
            </a:lvl1pPr>
          </a:lstStyle>
          <a:p>
            <a:pPr lvl="0"/>
            <a:r>
              <a:rPr lang="en-US"/>
              <a:t>Click to edit Master text styles</a:t>
            </a:r>
          </a:p>
        </p:txBody>
      </p:sp>
      <p:sp>
        <p:nvSpPr>
          <p:cNvPr id="7" name="Text Placeholder 3">
            <a:extLst>
              <a:ext uri="{FF2B5EF4-FFF2-40B4-BE49-F238E27FC236}">
                <a16:creationId xmlns:a16="http://schemas.microsoft.com/office/drawing/2014/main" id="{9B007DA4-E5BF-1E15-6972-7DEA21AC57D1}"/>
              </a:ext>
            </a:extLst>
          </p:cNvPr>
          <p:cNvSpPr txBox="1">
            <a:spLocks noGrp="1"/>
          </p:cNvSpPr>
          <p:nvPr>
            <p:ph type="body" sz="quarter" idx="4294967295"/>
          </p:nvPr>
        </p:nvSpPr>
        <p:spPr>
          <a:xfrm>
            <a:off x="4340857" y="2057400"/>
            <a:ext cx="3932240" cy="3811584"/>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800" b="0" i="0" u="none" strike="noStrike" cap="none" spc="0" baseline="0">
                <a:solidFill>
                  <a:srgbClr val="2C3E72"/>
                </a:solidFill>
                <a:uFillTx/>
                <a:latin typeface="Calibri Light"/>
              </a:defRPr>
            </a:lvl1pPr>
          </a:lstStyle>
          <a:p>
            <a:pPr lvl="0"/>
            <a:r>
              <a:rPr lang="en-US"/>
              <a:t>Click to edit Master text styles</a:t>
            </a:r>
          </a:p>
        </p:txBody>
      </p:sp>
    </p:spTree>
    <p:extLst>
      <p:ext uri="{BB962C8B-B14F-4D97-AF65-F5344CB8AC3E}">
        <p14:creationId xmlns:p14="http://schemas.microsoft.com/office/powerpoint/2010/main" val="3785874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D29F4-88BA-FF0D-4872-0B928A78563A}"/>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C07BB728-0999-CFD9-A0D3-F4A8FA198E2E}"/>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89DE49A-381A-615D-2646-2581EBF9B9FA}"/>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0DA1D7F-ECDD-3AE8-7B31-23860ACECA82}"/>
              </a:ext>
            </a:extLst>
          </p:cNvPr>
          <p:cNvSpPr txBox="1">
            <a:spLocks noGrp="1"/>
          </p:cNvSpPr>
          <p:nvPr>
            <p:ph type="dt" sz="half" idx="7"/>
          </p:nvPr>
        </p:nvSpPr>
        <p:spPr/>
        <p:txBody>
          <a:bodyPr/>
          <a:lstStyle>
            <a:lvl1pPr>
              <a:defRPr/>
            </a:lvl1pPr>
          </a:lstStyle>
          <a:p>
            <a:pPr lvl="0"/>
            <a:fld id="{641E1F62-8070-4F1C-B5E7-140A9BB2AFD9}" type="datetime1">
              <a:rPr lang="en-GB"/>
              <a:pPr lvl="0"/>
              <a:t>07/10/2025</a:t>
            </a:fld>
            <a:endParaRPr lang="en-GB"/>
          </a:p>
        </p:txBody>
      </p:sp>
      <p:sp>
        <p:nvSpPr>
          <p:cNvPr id="6" name="Footer Placeholder 5">
            <a:extLst>
              <a:ext uri="{FF2B5EF4-FFF2-40B4-BE49-F238E27FC236}">
                <a16:creationId xmlns:a16="http://schemas.microsoft.com/office/drawing/2014/main" id="{AF5CF8B6-AC1F-FBA0-9D5A-4C4E2D2ADA24}"/>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E5CC9EF8-2716-2C0B-5F07-5CC747974BF9}"/>
              </a:ext>
            </a:extLst>
          </p:cNvPr>
          <p:cNvSpPr txBox="1">
            <a:spLocks noGrp="1"/>
          </p:cNvSpPr>
          <p:nvPr>
            <p:ph type="sldNum" sz="quarter" idx="8"/>
          </p:nvPr>
        </p:nvSpPr>
        <p:spPr/>
        <p:txBody>
          <a:bodyPr/>
          <a:lstStyle>
            <a:lvl1pPr>
              <a:defRPr/>
            </a:lvl1pPr>
          </a:lstStyle>
          <a:p>
            <a:pPr lvl="0"/>
            <a:fld id="{0BD6E0C6-33E5-4863-B82F-AAE4BABF7C85}" type="slidenum">
              <a:t>‹#›</a:t>
            </a:fld>
            <a:endParaRPr lang="en-GB"/>
          </a:p>
        </p:txBody>
      </p:sp>
    </p:spTree>
    <p:extLst>
      <p:ext uri="{BB962C8B-B14F-4D97-AF65-F5344CB8AC3E}">
        <p14:creationId xmlns:p14="http://schemas.microsoft.com/office/powerpoint/2010/main" val="33930193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ustom Layout">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08FD0-BDB8-C57D-FD73-3A7665F81BEA}"/>
              </a:ext>
            </a:extLst>
          </p:cNvPr>
          <p:cNvSpPr txBox="1">
            <a:spLocks noGrp="1"/>
          </p:cNvSpPr>
          <p:nvPr>
            <p:ph type="title"/>
          </p:nvPr>
        </p:nvSpPr>
        <p:spPr>
          <a:xfrm>
            <a:off x="1181103" y="5737229"/>
            <a:ext cx="10515600" cy="806445"/>
          </a:xfrm>
          <a:prstGeom prst="rect">
            <a:avLst/>
          </a:prstGeom>
          <a:noFill/>
          <a:ln>
            <a:noFill/>
          </a:ln>
        </p:spPr>
        <p:txBody>
          <a:bodyPr vert="horz" wrap="square" lIns="91440" tIns="45720" rIns="91440" bIns="45720" anchor="t" anchorCtr="0" compatLnSpc="1">
            <a:noAutofit/>
          </a:bodyPr>
          <a:lstStyle>
            <a:lvl1pPr marL="0" marR="0" lvl="0" indent="0" fontAlgn="auto">
              <a:spcBef>
                <a:spcPts val="0"/>
              </a:spcBef>
              <a:spcAft>
                <a:spcPts val="0"/>
              </a:spcAft>
              <a:tabLst/>
              <a:defRPr lang="en-US" sz="5400" b="1" i="0" u="none" strike="noStrike" cap="none" spc="0" baseline="0">
                <a:solidFill>
                  <a:srgbClr val="13A3C9"/>
                </a:solidFill>
                <a:uFillTx/>
                <a:latin typeface="Calibri Light"/>
              </a:defRPr>
            </a:lvl1pPr>
          </a:lstStyle>
          <a:p>
            <a:pPr lvl="0"/>
            <a:r>
              <a:rPr lang="en-US"/>
              <a:t>THANK YOU</a:t>
            </a:r>
            <a:endParaRPr lang="en-GB"/>
          </a:p>
        </p:txBody>
      </p:sp>
    </p:spTree>
    <p:extLst>
      <p:ext uri="{BB962C8B-B14F-4D97-AF65-F5344CB8AC3E}">
        <p14:creationId xmlns:p14="http://schemas.microsoft.com/office/powerpoint/2010/main" val="12751497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8E7803-56C4-67E3-9834-8AAB1E3493EC}"/>
              </a:ext>
            </a:extLst>
          </p:cNvPr>
          <p:cNvSpPr txBox="1">
            <a:spLocks noGrp="1"/>
          </p:cNvSpPr>
          <p:nvPr>
            <p:ph type="dt" sz="quarter" idx="7"/>
          </p:nvPr>
        </p:nvSpPr>
        <p:spPr>
          <a:xfrm>
            <a:off x="8677271"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GB" sz="1800" b="0" i="0" u="none" strike="noStrike" kern="1200" cap="none" spc="0" baseline="0">
                <a:solidFill>
                  <a:srgbClr val="13A3C9"/>
                </a:solidFill>
                <a:uFillTx/>
                <a:latin typeface="Calibri Light"/>
              </a:defRPr>
            </a:lvl1pPr>
          </a:lstStyle>
          <a:p>
            <a:pPr lvl="0"/>
            <a:endParaRPr lang="en-GB"/>
          </a:p>
        </p:txBody>
      </p:sp>
      <p:sp>
        <p:nvSpPr>
          <p:cNvPr id="3" name="Footer Placeholder 2">
            <a:extLst>
              <a:ext uri="{FF2B5EF4-FFF2-40B4-BE49-F238E27FC236}">
                <a16:creationId xmlns:a16="http://schemas.microsoft.com/office/drawing/2014/main" id="{A2F4D637-06C5-8375-0624-97EBB74FB274}"/>
              </a:ext>
            </a:extLst>
          </p:cNvPr>
          <p:cNvSpPr txBox="1">
            <a:spLocks noGrp="1"/>
          </p:cNvSpPr>
          <p:nvPr>
            <p:ph type="ftr" sz="quarter" idx="9"/>
          </p:nvPr>
        </p:nvSpPr>
        <p:spPr>
          <a:xfrm>
            <a:off x="0" y="0"/>
            <a:ext cx="0" cy="0"/>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GB" sz="1800" b="0" i="0" u="none" strike="noStrike" kern="1200" cap="none" spc="0" baseline="0">
                <a:solidFill>
                  <a:srgbClr val="13A3C9"/>
                </a:solidFill>
                <a:uFillTx/>
                <a:latin typeface="Calibri Light"/>
              </a:defRPr>
            </a:lvl1pPr>
          </a:lstStyle>
          <a:p>
            <a:pPr lvl="0"/>
            <a:endParaRPr lang="en-GB"/>
          </a:p>
        </p:txBody>
      </p:sp>
      <p:sp>
        <p:nvSpPr>
          <p:cNvPr id="4" name="Slide Number Placeholder 3">
            <a:extLst>
              <a:ext uri="{FF2B5EF4-FFF2-40B4-BE49-F238E27FC236}">
                <a16:creationId xmlns:a16="http://schemas.microsoft.com/office/drawing/2014/main" id="{1D7FC7FD-53CB-41D4-0C64-672C7B2D4C8E}"/>
              </a:ext>
            </a:extLst>
          </p:cNvPr>
          <p:cNvSpPr txBox="1">
            <a:spLocks noGrp="1"/>
          </p:cNvSpPr>
          <p:nvPr>
            <p:ph type="sldNum" sz="quarter" idx="8"/>
          </p:nvPr>
        </p:nvSpPr>
        <p:spPr>
          <a:xfrm>
            <a:off x="9525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GB" sz="1100" b="0" i="0" u="none" strike="noStrike" kern="1200" cap="none" spc="0" baseline="0">
                <a:solidFill>
                  <a:srgbClr val="12A3C9"/>
                </a:solidFill>
                <a:uFillTx/>
                <a:latin typeface="Calibri Light"/>
              </a:defRPr>
            </a:lvl1pPr>
          </a:lstStyle>
          <a:p>
            <a:pPr lvl="0"/>
            <a:fld id="{5091FF19-53EF-421B-89EB-91883CC530EC}" type="slidenum">
              <a:t>‹#›</a:t>
            </a:fld>
            <a:endParaRPr lang="en-GB"/>
          </a:p>
        </p:txBody>
      </p:sp>
    </p:spTree>
    <p:extLst>
      <p:ext uri="{BB962C8B-B14F-4D97-AF65-F5344CB8AC3E}">
        <p14:creationId xmlns:p14="http://schemas.microsoft.com/office/powerpoint/2010/main" val="21832992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1_Title Slide">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68EA4-4EF8-1B5D-375C-AF1B19A0C1B6}"/>
              </a:ext>
            </a:extLst>
          </p:cNvPr>
          <p:cNvSpPr txBox="1">
            <a:spLocks noGrp="1"/>
          </p:cNvSpPr>
          <p:nvPr>
            <p:ph type="ctrTitle"/>
          </p:nvPr>
        </p:nvSpPr>
        <p:spPr>
          <a:xfrm>
            <a:off x="6096003" y="1013722"/>
            <a:ext cx="5637294" cy="1655758"/>
          </a:xfrm>
          <a:prstGeom prst="rect">
            <a:avLst/>
          </a:prstGeom>
          <a:noFill/>
          <a:ln>
            <a:noFill/>
          </a:ln>
        </p:spPr>
        <p:txBody>
          <a:bodyPr vert="horz" wrap="square" lIns="91440" tIns="45720" rIns="91440" bIns="45720" anchor="t" anchorCtr="0" compatLnSpc="1">
            <a:normAutofit/>
          </a:bodyPr>
          <a:lstStyle>
            <a:lvl1pPr marL="0" marR="0" lvl="0" indent="0" fontAlgn="auto">
              <a:spcBef>
                <a:spcPts val="0"/>
              </a:spcBef>
              <a:spcAft>
                <a:spcPts val="0"/>
              </a:spcAft>
              <a:tabLst/>
              <a:defRPr lang="en-US" sz="3600" b="1" i="0" u="none" strike="noStrike" cap="none" spc="0" baseline="0">
                <a:solidFill>
                  <a:srgbClr val="FFFFFF"/>
                </a:solidFill>
                <a:uFillTx/>
                <a:latin typeface="Calibri"/>
              </a:defRPr>
            </a:lvl1pPr>
          </a:lstStyle>
          <a:p>
            <a:pPr lvl="0"/>
            <a:r>
              <a:rPr lang="en-US"/>
              <a:t>Click to edit master title style</a:t>
            </a:r>
            <a:endParaRPr lang="en-GB"/>
          </a:p>
        </p:txBody>
      </p:sp>
      <p:sp>
        <p:nvSpPr>
          <p:cNvPr id="3" name="Subtitle 2">
            <a:extLst>
              <a:ext uri="{FF2B5EF4-FFF2-40B4-BE49-F238E27FC236}">
                <a16:creationId xmlns:a16="http://schemas.microsoft.com/office/drawing/2014/main" id="{C236F3EA-D7A7-4048-8BD2-89C2DDAD0D41}"/>
              </a:ext>
            </a:extLst>
          </p:cNvPr>
          <p:cNvSpPr txBox="1">
            <a:spLocks noGrp="1"/>
          </p:cNvSpPr>
          <p:nvPr>
            <p:ph type="subTitle" idx="1"/>
          </p:nvPr>
        </p:nvSpPr>
        <p:spPr>
          <a:xfrm>
            <a:off x="6062746" y="3149367"/>
            <a:ext cx="5670541" cy="1655758"/>
          </a:xfrm>
          <a:prstGeom prst="rect">
            <a:avLst/>
          </a:prstGeom>
          <a:noFill/>
          <a:ln>
            <a:noFill/>
          </a:ln>
        </p:spPr>
        <p:txBody>
          <a:bodyPr vert="horz" wrap="square" lIns="91440" tIns="45720" rIns="91440" bIns="45720" anchor="t" anchorCtr="0" compatLnSpc="1">
            <a:noAutofit/>
          </a:bodyPr>
          <a:lstStyle>
            <a:lvl1pPr marL="0" marR="0" lvl="0" indent="0" fontAlgn="auto">
              <a:spcAft>
                <a:spcPts val="0"/>
              </a:spcAft>
              <a:buNone/>
              <a:tabLst/>
              <a:defRPr lang="en-US" sz="2400" b="0" i="0" u="none" strike="noStrike" cap="none" spc="0" baseline="0">
                <a:solidFill>
                  <a:srgbClr val="FFFFFF"/>
                </a:solidFill>
                <a:uFillTx/>
                <a:latin typeface="Calibri Light"/>
              </a:defRPr>
            </a:lvl1pPr>
          </a:lstStyle>
          <a:p>
            <a:pPr lvl="0"/>
            <a:r>
              <a:rPr lang="en-US"/>
              <a:t>Click to edit Master subtitle style</a:t>
            </a:r>
            <a:endParaRPr lang="en-GB"/>
          </a:p>
        </p:txBody>
      </p:sp>
    </p:spTree>
    <p:extLst>
      <p:ext uri="{BB962C8B-B14F-4D97-AF65-F5344CB8AC3E}">
        <p14:creationId xmlns:p14="http://schemas.microsoft.com/office/powerpoint/2010/main" val="3799866180"/>
      </p:ext>
    </p:extLst>
  </p:cSld>
  <p:clrMapOvr>
    <a:masterClrMapping/>
  </p:clrMapOvr>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22C83-1AB4-4377-EC9F-581B2D29264F}"/>
              </a:ext>
            </a:extLst>
          </p:cNvPr>
          <p:cNvSpPr txBox="1">
            <a:spLocks noGrp="1"/>
          </p:cNvSpPr>
          <p:nvPr>
            <p:ph type="ctrTitle"/>
          </p:nvPr>
        </p:nvSpPr>
        <p:spPr>
          <a:xfrm>
            <a:off x="6096003" y="1013722"/>
            <a:ext cx="5637294" cy="1655758"/>
          </a:xfrm>
        </p:spPr>
        <p:txBody>
          <a:bodyPr/>
          <a:lstStyle>
            <a:lvl1pPr>
              <a:defRPr sz="3600">
                <a:solidFill>
                  <a:srgbClr val="FFFFFF"/>
                </a:solidFill>
              </a:defRPr>
            </a:lvl1pPr>
          </a:lstStyle>
          <a:p>
            <a:pPr lvl="0"/>
            <a:r>
              <a:rPr lang="en-US"/>
              <a:t>Click to edit master title style</a:t>
            </a:r>
            <a:endParaRPr lang="en-GB"/>
          </a:p>
        </p:txBody>
      </p:sp>
      <p:sp>
        <p:nvSpPr>
          <p:cNvPr id="3" name="Subtitle 2">
            <a:extLst>
              <a:ext uri="{FF2B5EF4-FFF2-40B4-BE49-F238E27FC236}">
                <a16:creationId xmlns:a16="http://schemas.microsoft.com/office/drawing/2014/main" id="{1E82B754-0730-4484-D5D2-32FF82F29EC9}"/>
              </a:ext>
            </a:extLst>
          </p:cNvPr>
          <p:cNvSpPr txBox="1">
            <a:spLocks noGrp="1"/>
          </p:cNvSpPr>
          <p:nvPr>
            <p:ph type="subTitle" idx="1"/>
          </p:nvPr>
        </p:nvSpPr>
        <p:spPr>
          <a:xfrm>
            <a:off x="6062746" y="3149367"/>
            <a:ext cx="5670541" cy="1655758"/>
          </a:xfrm>
        </p:spPr>
        <p:txBody>
          <a:bodyPr/>
          <a:lstStyle>
            <a:lvl1pPr marL="0" indent="0">
              <a:buNone/>
              <a:defRPr>
                <a:solidFill>
                  <a:srgbClr val="FFFFFF"/>
                </a:solidFill>
              </a:defRPr>
            </a:lvl1pPr>
          </a:lstStyle>
          <a:p>
            <a:pPr lvl="0"/>
            <a:r>
              <a:rPr lang="en-US"/>
              <a:t>Click to edit Master subtitle style</a:t>
            </a:r>
            <a:endParaRPr lang="en-GB"/>
          </a:p>
        </p:txBody>
      </p:sp>
    </p:spTree>
    <p:extLst>
      <p:ext uri="{BB962C8B-B14F-4D97-AF65-F5344CB8AC3E}">
        <p14:creationId xmlns:p14="http://schemas.microsoft.com/office/powerpoint/2010/main" val="846641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FC6D7-B31D-48E3-2F36-0EC652847A49}"/>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DC20744F-3299-29F8-8210-6BE902BA6819}"/>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9">
            <a:extLst>
              <a:ext uri="{FF2B5EF4-FFF2-40B4-BE49-F238E27FC236}">
                <a16:creationId xmlns:a16="http://schemas.microsoft.com/office/drawing/2014/main" id="{D87D8283-4A3D-8E71-1276-B365CBDD95BD}"/>
              </a:ext>
            </a:extLst>
          </p:cNvPr>
          <p:cNvPicPr>
            <a:picLocks noChangeAspect="1"/>
          </p:cNvPicPr>
          <p:nvPr/>
        </p:nvPicPr>
        <p:blipFill>
          <a:blip r:embed="rId2"/>
          <a:stretch>
            <a:fillRect/>
          </a:stretch>
        </p:blipFill>
        <p:spPr>
          <a:xfrm>
            <a:off x="-141805" y="6359716"/>
            <a:ext cx="12191996" cy="498283"/>
          </a:xfrm>
          <a:prstGeom prst="rect">
            <a:avLst/>
          </a:prstGeom>
          <a:noFill/>
          <a:ln cap="flat">
            <a:noFill/>
          </a:ln>
        </p:spPr>
      </p:pic>
    </p:spTree>
    <p:extLst>
      <p:ext uri="{BB962C8B-B14F-4D97-AF65-F5344CB8AC3E}">
        <p14:creationId xmlns:p14="http://schemas.microsoft.com/office/powerpoint/2010/main" val="20060352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A3920-FDC0-B5C1-D844-323D3A6E1D95}"/>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691E50C8-FBB8-8899-44F5-AB3A5ADE9461}"/>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28B55C3-8F09-45D0-36CE-41945436893F}"/>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5" name="Picture 8">
            <a:extLst>
              <a:ext uri="{FF2B5EF4-FFF2-40B4-BE49-F238E27FC236}">
                <a16:creationId xmlns:a16="http://schemas.microsoft.com/office/drawing/2014/main" id="{E65DF922-A8CF-E937-1693-17B8C95488FD}"/>
              </a:ext>
            </a:extLst>
          </p:cNvPr>
          <p:cNvPicPr>
            <a:picLocks noChangeAspect="1"/>
          </p:cNvPicPr>
          <p:nvPr/>
        </p:nvPicPr>
        <p:blipFill>
          <a:blip r:embed="rId2"/>
          <a:stretch>
            <a:fillRect/>
          </a:stretch>
        </p:blipFill>
        <p:spPr>
          <a:xfrm>
            <a:off x="0" y="6359716"/>
            <a:ext cx="12191996" cy="498283"/>
          </a:xfrm>
          <a:prstGeom prst="rect">
            <a:avLst/>
          </a:prstGeom>
          <a:noFill/>
          <a:ln cap="flat">
            <a:noFill/>
          </a:ln>
        </p:spPr>
      </p:pic>
    </p:spTree>
    <p:extLst>
      <p:ext uri="{BB962C8B-B14F-4D97-AF65-F5344CB8AC3E}">
        <p14:creationId xmlns:p14="http://schemas.microsoft.com/office/powerpoint/2010/main" val="6888385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9D38CF2-4FA3-3753-1C9D-C1F093E120C4}"/>
              </a:ext>
            </a:extLst>
          </p:cNvPr>
          <p:cNvSpPr/>
          <p:nvPr/>
        </p:nvSpPr>
        <p:spPr>
          <a:xfrm>
            <a:off x="6274832" y="0"/>
            <a:ext cx="5917164" cy="6858000"/>
          </a:xfrm>
          <a:prstGeom prst="rect">
            <a:avLst/>
          </a:prstGeom>
          <a:solidFill>
            <a:srgbClr val="325083"/>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3" name="Title 1">
            <a:extLst>
              <a:ext uri="{FF2B5EF4-FFF2-40B4-BE49-F238E27FC236}">
                <a16:creationId xmlns:a16="http://schemas.microsoft.com/office/drawing/2014/main" id="{D68F0691-8A2E-0D4D-657E-A80D8CA17040}"/>
              </a:ext>
            </a:extLst>
          </p:cNvPr>
          <p:cNvSpPr txBox="1">
            <a:spLocks noGrp="1"/>
          </p:cNvSpPr>
          <p:nvPr>
            <p:ph type="title"/>
          </p:nvPr>
        </p:nvSpPr>
        <p:spPr>
          <a:xfrm>
            <a:off x="838203" y="350014"/>
            <a:ext cx="5181603" cy="1320164"/>
          </a:xfrm>
        </p:spPr>
        <p:txBody>
          <a:bodyPr/>
          <a:lstStyle>
            <a:lvl1pPr>
              <a:defRPr/>
            </a:lvl1pPr>
          </a:lstStyle>
          <a:p>
            <a:pPr lvl="0"/>
            <a:r>
              <a:rPr lang="en-US"/>
              <a:t>Click to edit Master title style</a:t>
            </a:r>
            <a:endParaRPr lang="en-GB"/>
          </a:p>
        </p:txBody>
      </p:sp>
      <p:sp>
        <p:nvSpPr>
          <p:cNvPr id="4" name="Content Placeholder 2">
            <a:extLst>
              <a:ext uri="{FF2B5EF4-FFF2-40B4-BE49-F238E27FC236}">
                <a16:creationId xmlns:a16="http://schemas.microsoft.com/office/drawing/2014/main" id="{39605F2F-DD17-A504-DDC4-9D0DF96E4337}"/>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3">
            <a:extLst>
              <a:ext uri="{FF2B5EF4-FFF2-40B4-BE49-F238E27FC236}">
                <a16:creationId xmlns:a16="http://schemas.microsoft.com/office/drawing/2014/main" id="{93B397B5-D93E-349C-D3CD-E782A51699E7}"/>
              </a:ext>
            </a:extLst>
          </p:cNvPr>
          <p:cNvSpPr txBox="1">
            <a:spLocks noGrp="1"/>
          </p:cNvSpPr>
          <p:nvPr>
            <p:ph idx="2"/>
          </p:nvPr>
        </p:nvSpPr>
        <p:spPr>
          <a:xfrm>
            <a:off x="6554748" y="1825627"/>
            <a:ext cx="5181603" cy="4351336"/>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6" name="Picture 6">
            <a:extLst>
              <a:ext uri="{FF2B5EF4-FFF2-40B4-BE49-F238E27FC236}">
                <a16:creationId xmlns:a16="http://schemas.microsoft.com/office/drawing/2014/main" id="{4514BAEF-0C30-0A42-2F2D-9AF58C8E6A63}"/>
              </a:ext>
            </a:extLst>
          </p:cNvPr>
          <p:cNvPicPr>
            <a:picLocks noChangeAspect="1"/>
          </p:cNvPicPr>
          <p:nvPr/>
        </p:nvPicPr>
        <p:blipFill>
          <a:blip r:embed="rId2"/>
          <a:stretch>
            <a:fillRect/>
          </a:stretch>
        </p:blipFill>
        <p:spPr>
          <a:xfrm>
            <a:off x="0" y="6332412"/>
            <a:ext cx="12191996" cy="498283"/>
          </a:xfrm>
          <a:prstGeom prst="rect">
            <a:avLst/>
          </a:prstGeom>
          <a:noFill/>
          <a:ln cap="flat">
            <a:noFill/>
          </a:ln>
        </p:spPr>
      </p:pic>
    </p:spTree>
    <p:extLst>
      <p:ext uri="{BB962C8B-B14F-4D97-AF65-F5344CB8AC3E}">
        <p14:creationId xmlns:p14="http://schemas.microsoft.com/office/powerpoint/2010/main" val="1642158229"/>
      </p:ext>
    </p:extLst>
  </p:cSld>
  <p:clrMapOvr>
    <a:masterClrMapping/>
  </p:clrMapOvr>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4CA56-AE3B-138E-CA73-17827E585681}"/>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00E4F2D4-E673-B2E7-04CD-8C21E8D9E3A5}"/>
              </a:ext>
            </a:extLst>
          </p:cNvPr>
          <p:cNvSpPr txBox="1">
            <a:spLocks noGrp="1"/>
          </p:cNvSpPr>
          <p:nvPr>
            <p:ph idx="1"/>
          </p:nvPr>
        </p:nvSpPr>
        <p:spPr>
          <a:xfrm>
            <a:off x="838203" y="1825627"/>
            <a:ext cx="5181603" cy="4351336"/>
          </a:xfrm>
          <a:solidFill>
            <a:srgbClr val="325083"/>
          </a:solidFill>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169A56D-8667-82B0-70F4-E613F065A349}"/>
              </a:ext>
            </a:extLst>
          </p:cNvPr>
          <p:cNvSpPr txBox="1">
            <a:spLocks noGrp="1"/>
          </p:cNvSpPr>
          <p:nvPr>
            <p:ph idx="2"/>
          </p:nvPr>
        </p:nvSpPr>
        <p:spPr>
          <a:xfrm>
            <a:off x="6172200" y="1825627"/>
            <a:ext cx="5181603" cy="4351336"/>
          </a:xfrm>
          <a:solidFill>
            <a:srgbClr val="12A3C9"/>
          </a:solidFill>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5" name="Picture 8">
            <a:extLst>
              <a:ext uri="{FF2B5EF4-FFF2-40B4-BE49-F238E27FC236}">
                <a16:creationId xmlns:a16="http://schemas.microsoft.com/office/drawing/2014/main" id="{1E415919-A178-92DE-AA70-8E014CB40C16}"/>
              </a:ext>
            </a:extLst>
          </p:cNvPr>
          <p:cNvPicPr>
            <a:picLocks noChangeAspect="1"/>
          </p:cNvPicPr>
          <p:nvPr/>
        </p:nvPicPr>
        <p:blipFill>
          <a:blip r:embed="rId2"/>
          <a:stretch>
            <a:fillRect/>
          </a:stretch>
        </p:blipFill>
        <p:spPr>
          <a:xfrm>
            <a:off x="0" y="6359716"/>
            <a:ext cx="12191996" cy="498283"/>
          </a:xfrm>
          <a:prstGeom prst="rect">
            <a:avLst/>
          </a:prstGeom>
          <a:noFill/>
          <a:ln cap="flat">
            <a:noFill/>
          </a:ln>
        </p:spPr>
      </p:pic>
    </p:spTree>
    <p:extLst>
      <p:ext uri="{BB962C8B-B14F-4D97-AF65-F5344CB8AC3E}">
        <p14:creationId xmlns:p14="http://schemas.microsoft.com/office/powerpoint/2010/main" val="6625130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14889-3C21-1CE0-9141-7D7DF01CA7DC}"/>
              </a:ext>
            </a:extLst>
          </p:cNvPr>
          <p:cNvSpPr txBox="1">
            <a:spLocks noGrp="1"/>
          </p:cNvSpPr>
          <p:nvPr>
            <p:ph type="title"/>
          </p:nvPr>
        </p:nvSpPr>
        <p:spPr>
          <a:xfrm>
            <a:off x="839784" y="365129"/>
            <a:ext cx="10515600" cy="823910"/>
          </a:xfrm>
        </p:spPr>
        <p:txBody>
          <a:bodyPr/>
          <a:lstStyle>
            <a:lvl1pPr>
              <a:defRPr/>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F02B0AA8-D215-10B0-765B-C0E3CE7B8EEC}"/>
              </a:ext>
            </a:extLst>
          </p:cNvPr>
          <p:cNvSpPr txBox="1">
            <a:spLocks noGrp="1"/>
          </p:cNvSpPr>
          <p:nvPr>
            <p:ph type="body" idx="1"/>
          </p:nvPr>
        </p:nvSpPr>
        <p:spPr>
          <a:xfrm>
            <a:off x="839784" y="1443224"/>
            <a:ext cx="5157782" cy="823910"/>
          </a:xfrm>
          <a:solidFill>
            <a:srgbClr val="325083"/>
          </a:solidFill>
        </p:spPr>
        <p:txBody>
          <a:bodyPr anchor="ctr"/>
          <a:lstStyle>
            <a:lvl1pPr marL="0" indent="0">
              <a:buNone/>
              <a:defRPr b="1">
                <a:solidFill>
                  <a:srgbClr val="FFFFFF"/>
                </a:solidFill>
              </a:defRPr>
            </a:lvl1pPr>
          </a:lstStyle>
          <a:p>
            <a:pPr lvl="0"/>
            <a:r>
              <a:rPr lang="en-US"/>
              <a:t>Click to edit Master text styles</a:t>
            </a:r>
          </a:p>
        </p:txBody>
      </p:sp>
      <p:sp>
        <p:nvSpPr>
          <p:cNvPr id="4" name="Content Placeholder 3">
            <a:extLst>
              <a:ext uri="{FF2B5EF4-FFF2-40B4-BE49-F238E27FC236}">
                <a16:creationId xmlns:a16="http://schemas.microsoft.com/office/drawing/2014/main" id="{B1781596-C060-2D7B-EFA3-12ADDB62020A}"/>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17F3FCD-D08E-D6FE-0FE1-F5E466D16024}"/>
              </a:ext>
            </a:extLst>
          </p:cNvPr>
          <p:cNvSpPr txBox="1">
            <a:spLocks noGrp="1"/>
          </p:cNvSpPr>
          <p:nvPr>
            <p:ph type="body" idx="3"/>
          </p:nvPr>
        </p:nvSpPr>
        <p:spPr>
          <a:xfrm>
            <a:off x="6172200" y="1443224"/>
            <a:ext cx="5183184" cy="823910"/>
          </a:xfrm>
          <a:solidFill>
            <a:srgbClr val="12A3C9"/>
          </a:solidFill>
        </p:spPr>
        <p:txBody>
          <a:bodyPr anchor="ctr"/>
          <a:lstStyle>
            <a:lvl1pPr marL="0" indent="0">
              <a:buNone/>
              <a:defRPr b="1">
                <a:solidFill>
                  <a:srgbClr val="FFFFFF"/>
                </a:solidFill>
              </a:defRPr>
            </a:lvl1pPr>
          </a:lstStyle>
          <a:p>
            <a:pPr lvl="0"/>
            <a:r>
              <a:rPr lang="en-US"/>
              <a:t>Click to edit Master text styles</a:t>
            </a:r>
          </a:p>
        </p:txBody>
      </p:sp>
      <p:sp>
        <p:nvSpPr>
          <p:cNvPr id="6" name="Content Placeholder 5">
            <a:extLst>
              <a:ext uri="{FF2B5EF4-FFF2-40B4-BE49-F238E27FC236}">
                <a16:creationId xmlns:a16="http://schemas.microsoft.com/office/drawing/2014/main" id="{E82F3E56-C6F3-8EEF-64BC-081202374D9C}"/>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10">
            <a:extLst>
              <a:ext uri="{FF2B5EF4-FFF2-40B4-BE49-F238E27FC236}">
                <a16:creationId xmlns:a16="http://schemas.microsoft.com/office/drawing/2014/main" id="{D3774B2B-C51C-724D-3E12-D181D2B85923}"/>
              </a:ext>
            </a:extLst>
          </p:cNvPr>
          <p:cNvPicPr>
            <a:picLocks noChangeAspect="1"/>
          </p:cNvPicPr>
          <p:nvPr/>
        </p:nvPicPr>
        <p:blipFill>
          <a:blip r:embed="rId2"/>
          <a:stretch>
            <a:fillRect/>
          </a:stretch>
        </p:blipFill>
        <p:spPr>
          <a:xfrm>
            <a:off x="0" y="6359716"/>
            <a:ext cx="12191996" cy="498283"/>
          </a:xfrm>
          <a:prstGeom prst="rect">
            <a:avLst/>
          </a:prstGeom>
          <a:noFill/>
          <a:ln cap="flat">
            <a:noFill/>
          </a:ln>
        </p:spPr>
      </p:pic>
    </p:spTree>
    <p:extLst>
      <p:ext uri="{BB962C8B-B14F-4D97-AF65-F5344CB8AC3E}">
        <p14:creationId xmlns:p14="http://schemas.microsoft.com/office/powerpoint/2010/main" val="266618019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068CA-B789-0B4B-D4F6-EB3B10AB6713}"/>
              </a:ext>
            </a:extLst>
          </p:cNvPr>
          <p:cNvSpPr txBox="1">
            <a:spLocks noGrp="1"/>
          </p:cNvSpPr>
          <p:nvPr>
            <p:ph type="title"/>
          </p:nvPr>
        </p:nvSpPr>
        <p:spPr>
          <a:xfrm>
            <a:off x="838203" y="350014"/>
            <a:ext cx="10515600" cy="597048"/>
          </a:xfrm>
        </p:spPr>
        <p:txBody>
          <a:bodyPr/>
          <a:lstStyle>
            <a:lvl1pPr>
              <a:defRPr/>
            </a:lvl1pPr>
          </a:lstStyle>
          <a:p>
            <a:pPr lvl="0"/>
            <a:r>
              <a:rPr lang="en-US"/>
              <a:t>Click to edit Master title style</a:t>
            </a:r>
            <a:endParaRPr lang="en-GB"/>
          </a:p>
        </p:txBody>
      </p:sp>
      <p:pic>
        <p:nvPicPr>
          <p:cNvPr id="3" name="Picture 3">
            <a:extLst>
              <a:ext uri="{FF2B5EF4-FFF2-40B4-BE49-F238E27FC236}">
                <a16:creationId xmlns:a16="http://schemas.microsoft.com/office/drawing/2014/main" id="{5EA9B72D-86D5-C901-9270-EEC0B90E2E6D}"/>
              </a:ext>
            </a:extLst>
          </p:cNvPr>
          <p:cNvPicPr>
            <a:picLocks noChangeAspect="1"/>
          </p:cNvPicPr>
          <p:nvPr/>
        </p:nvPicPr>
        <p:blipFill>
          <a:blip r:embed="rId2"/>
          <a:stretch>
            <a:fillRect/>
          </a:stretch>
        </p:blipFill>
        <p:spPr>
          <a:xfrm>
            <a:off x="0" y="6359716"/>
            <a:ext cx="12191996" cy="498283"/>
          </a:xfrm>
          <a:prstGeom prst="rect">
            <a:avLst/>
          </a:prstGeom>
          <a:noFill/>
          <a:ln cap="flat">
            <a:noFill/>
          </a:ln>
        </p:spPr>
      </p:pic>
    </p:spTree>
    <p:extLst>
      <p:ext uri="{BB962C8B-B14F-4D97-AF65-F5344CB8AC3E}">
        <p14:creationId xmlns:p14="http://schemas.microsoft.com/office/powerpoint/2010/main" val="336146082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37B5C-2D5A-3CED-69AA-CFE5A4C840D5}"/>
              </a:ext>
            </a:extLst>
          </p:cNvPr>
          <p:cNvSpPr txBox="1">
            <a:spLocks noGrp="1"/>
          </p:cNvSpPr>
          <p:nvPr>
            <p:ph type="title"/>
          </p:nvPr>
        </p:nvSpPr>
        <p:spPr>
          <a:xfrm>
            <a:off x="839784" y="365129"/>
            <a:ext cx="10515600" cy="1325559"/>
          </a:xfrm>
        </p:spPr>
        <p:txBody>
          <a:bodyPr/>
          <a:lstStyle>
            <a:lvl1pPr>
              <a:defRPr/>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98AB3CD6-AEBA-3743-C988-D70B7803856C}"/>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555FAAEA-BA11-858C-C3AB-25EF0D5ABF67}"/>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EAF272C-3053-6D53-ABD6-217279710B51}"/>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98C995F0-D78A-6BD4-2EB1-C44084DC147E}"/>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A8D06DF-698C-2DB8-8271-B8BF61D178D8}"/>
              </a:ext>
            </a:extLst>
          </p:cNvPr>
          <p:cNvSpPr txBox="1">
            <a:spLocks noGrp="1"/>
          </p:cNvSpPr>
          <p:nvPr>
            <p:ph type="dt" sz="half" idx="7"/>
          </p:nvPr>
        </p:nvSpPr>
        <p:spPr/>
        <p:txBody>
          <a:bodyPr/>
          <a:lstStyle>
            <a:lvl1pPr>
              <a:defRPr/>
            </a:lvl1pPr>
          </a:lstStyle>
          <a:p>
            <a:pPr lvl="0"/>
            <a:fld id="{DF4B78A7-0733-4342-B483-167454BC55B0}" type="datetime1">
              <a:rPr lang="en-GB"/>
              <a:pPr lvl="0"/>
              <a:t>07/10/2025</a:t>
            </a:fld>
            <a:endParaRPr lang="en-GB"/>
          </a:p>
        </p:txBody>
      </p:sp>
      <p:sp>
        <p:nvSpPr>
          <p:cNvPr id="8" name="Footer Placeholder 7">
            <a:extLst>
              <a:ext uri="{FF2B5EF4-FFF2-40B4-BE49-F238E27FC236}">
                <a16:creationId xmlns:a16="http://schemas.microsoft.com/office/drawing/2014/main" id="{EEDED109-7213-5ABE-BE75-706B450EDEB8}"/>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EA63A51F-A033-F9F2-67D7-EF9D6AA84070}"/>
              </a:ext>
            </a:extLst>
          </p:cNvPr>
          <p:cNvSpPr txBox="1">
            <a:spLocks noGrp="1"/>
          </p:cNvSpPr>
          <p:nvPr>
            <p:ph type="sldNum" sz="quarter" idx="8"/>
          </p:nvPr>
        </p:nvSpPr>
        <p:spPr/>
        <p:txBody>
          <a:bodyPr/>
          <a:lstStyle>
            <a:lvl1pPr>
              <a:defRPr/>
            </a:lvl1pPr>
          </a:lstStyle>
          <a:p>
            <a:pPr lvl="0"/>
            <a:fld id="{61F73F72-70C6-4793-B6AE-A3479CAE47B2}" type="slidenum">
              <a:t>‹#›</a:t>
            </a:fld>
            <a:endParaRPr lang="en-GB"/>
          </a:p>
        </p:txBody>
      </p:sp>
    </p:spTree>
    <p:extLst>
      <p:ext uri="{BB962C8B-B14F-4D97-AF65-F5344CB8AC3E}">
        <p14:creationId xmlns:p14="http://schemas.microsoft.com/office/powerpoint/2010/main" val="41283960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1C8D71A5-7BCD-350B-9BF1-9026D89B8DA3}"/>
              </a:ext>
            </a:extLst>
          </p:cNvPr>
          <p:cNvSpPr/>
          <p:nvPr/>
        </p:nvSpPr>
        <p:spPr>
          <a:xfrm>
            <a:off x="0" y="0"/>
            <a:ext cx="12191996" cy="6858000"/>
          </a:xfrm>
          <a:prstGeom prst="rect">
            <a:avLst/>
          </a:prstGeom>
          <a:solidFill>
            <a:srgbClr val="325083"/>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3" name="Title 1">
            <a:extLst>
              <a:ext uri="{FF2B5EF4-FFF2-40B4-BE49-F238E27FC236}">
                <a16:creationId xmlns:a16="http://schemas.microsoft.com/office/drawing/2014/main" id="{012A1734-EDCC-1EA7-E9CB-1191F0743472}"/>
              </a:ext>
            </a:extLst>
          </p:cNvPr>
          <p:cNvSpPr txBox="1">
            <a:spLocks noGrp="1"/>
          </p:cNvSpPr>
          <p:nvPr>
            <p:ph type="title"/>
          </p:nvPr>
        </p:nvSpPr>
        <p:spPr>
          <a:xfrm>
            <a:off x="838203" y="350014"/>
            <a:ext cx="10515600" cy="597048"/>
          </a:xfrm>
        </p:spPr>
        <p:txBody>
          <a:bodyPr/>
          <a:lstStyle>
            <a:lvl1pPr>
              <a:defRPr>
                <a:solidFill>
                  <a:srgbClr val="FFFFFF"/>
                </a:solidFill>
              </a:defRPr>
            </a:lvl1pPr>
          </a:lstStyle>
          <a:p>
            <a:pPr lvl="0"/>
            <a:r>
              <a:rPr lang="en-US"/>
              <a:t>Click to edit Master title style</a:t>
            </a:r>
            <a:endParaRPr lang="en-GB"/>
          </a:p>
        </p:txBody>
      </p:sp>
      <p:pic>
        <p:nvPicPr>
          <p:cNvPr id="4" name="Picture 7">
            <a:extLst>
              <a:ext uri="{FF2B5EF4-FFF2-40B4-BE49-F238E27FC236}">
                <a16:creationId xmlns:a16="http://schemas.microsoft.com/office/drawing/2014/main" id="{B635BDFA-D6A8-535B-DC61-27EC0E036C00}"/>
              </a:ext>
            </a:extLst>
          </p:cNvPr>
          <p:cNvPicPr>
            <a:picLocks noChangeAspect="1"/>
          </p:cNvPicPr>
          <p:nvPr/>
        </p:nvPicPr>
        <p:blipFill>
          <a:blip r:embed="rId2"/>
          <a:stretch>
            <a:fillRect/>
          </a:stretch>
        </p:blipFill>
        <p:spPr>
          <a:xfrm>
            <a:off x="0" y="6359716"/>
            <a:ext cx="12191996" cy="498283"/>
          </a:xfrm>
          <a:prstGeom prst="rect">
            <a:avLst/>
          </a:prstGeom>
          <a:noFill/>
          <a:ln cap="flat">
            <a:noFill/>
          </a:ln>
        </p:spPr>
      </p:pic>
    </p:spTree>
    <p:extLst>
      <p:ext uri="{BB962C8B-B14F-4D97-AF65-F5344CB8AC3E}">
        <p14:creationId xmlns:p14="http://schemas.microsoft.com/office/powerpoint/2010/main" val="3884984565"/>
      </p:ext>
    </p:extLst>
  </p:cSld>
  <p:clrMapOvr>
    <a:masterClrMapping/>
  </p:clrMapOvr>
  <p:hf sldNum="0"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age Only">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5D42C1F9-8559-7BF5-5246-FA04DB3440B4}"/>
              </a:ext>
            </a:extLst>
          </p:cNvPr>
          <p:cNvPicPr>
            <a:picLocks noChangeAspect="1"/>
          </p:cNvPicPr>
          <p:nvPr/>
        </p:nvPicPr>
        <p:blipFill>
          <a:blip r:embed="rId2"/>
          <a:stretch>
            <a:fillRect/>
          </a:stretch>
        </p:blipFill>
        <p:spPr>
          <a:xfrm>
            <a:off x="0" y="6361599"/>
            <a:ext cx="12191996" cy="498283"/>
          </a:xfrm>
          <a:prstGeom prst="rect">
            <a:avLst/>
          </a:prstGeom>
          <a:noFill/>
          <a:ln cap="flat">
            <a:noFill/>
          </a:ln>
        </p:spPr>
      </p:pic>
      <p:sp>
        <p:nvSpPr>
          <p:cNvPr id="3" name="Picture Placeholder 2">
            <a:extLst>
              <a:ext uri="{FF2B5EF4-FFF2-40B4-BE49-F238E27FC236}">
                <a16:creationId xmlns:a16="http://schemas.microsoft.com/office/drawing/2014/main" id="{E893494F-7111-4C5E-C1B6-977184A6ABBA}"/>
              </a:ext>
            </a:extLst>
          </p:cNvPr>
          <p:cNvSpPr txBox="1">
            <a:spLocks noGrp="1"/>
          </p:cNvSpPr>
          <p:nvPr>
            <p:ph type="pic" idx="4294967295"/>
          </p:nvPr>
        </p:nvSpPr>
        <p:spPr>
          <a:xfrm>
            <a:off x="666771" y="634483"/>
            <a:ext cx="10705694" cy="3606997"/>
          </a:xfrm>
          <a:solidFill>
            <a:srgbClr val="FFFFFF"/>
          </a:solidFill>
          <a:ln w="28575" cap="flat">
            <a:solidFill>
              <a:srgbClr val="325083"/>
            </a:solidFill>
            <a:prstDash val="solid"/>
            <a:miter/>
          </a:ln>
        </p:spPr>
        <p:txBody>
          <a:bodyPr/>
          <a:lstStyle>
            <a:lvl1pPr marL="0" indent="0">
              <a:buNone/>
              <a:defRPr sz="3200"/>
            </a:lvl1pPr>
          </a:lstStyle>
          <a:p>
            <a:pPr lvl="0"/>
            <a:r>
              <a:rPr lang="en-US"/>
              <a:t>Click icon to add picture</a:t>
            </a:r>
            <a:endParaRPr lang="en-GB"/>
          </a:p>
        </p:txBody>
      </p:sp>
    </p:spTree>
    <p:extLst>
      <p:ext uri="{BB962C8B-B14F-4D97-AF65-F5344CB8AC3E}">
        <p14:creationId xmlns:p14="http://schemas.microsoft.com/office/powerpoint/2010/main" val="6640300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age Only Dar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A88D373-0144-2BD6-C087-337120A654AB}"/>
              </a:ext>
            </a:extLst>
          </p:cNvPr>
          <p:cNvSpPr/>
          <p:nvPr/>
        </p:nvSpPr>
        <p:spPr>
          <a:xfrm>
            <a:off x="0" y="0"/>
            <a:ext cx="12191996" cy="6858000"/>
          </a:xfrm>
          <a:prstGeom prst="rect">
            <a:avLst/>
          </a:prstGeom>
          <a:solidFill>
            <a:srgbClr val="325083"/>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pic>
        <p:nvPicPr>
          <p:cNvPr id="3" name="Picture 5">
            <a:extLst>
              <a:ext uri="{FF2B5EF4-FFF2-40B4-BE49-F238E27FC236}">
                <a16:creationId xmlns:a16="http://schemas.microsoft.com/office/drawing/2014/main" id="{12450F5B-0D9E-80EA-BA3F-F5E2A25D3502}"/>
              </a:ext>
            </a:extLst>
          </p:cNvPr>
          <p:cNvPicPr>
            <a:picLocks noChangeAspect="1"/>
          </p:cNvPicPr>
          <p:nvPr/>
        </p:nvPicPr>
        <p:blipFill>
          <a:blip r:embed="rId2"/>
          <a:srcRect/>
          <a:stretch>
            <a:fillRect/>
          </a:stretch>
        </p:blipFill>
        <p:spPr>
          <a:xfrm>
            <a:off x="0" y="6361599"/>
            <a:ext cx="12191996" cy="498283"/>
          </a:xfrm>
          <a:prstGeom prst="rect">
            <a:avLst/>
          </a:prstGeom>
          <a:noFill/>
          <a:ln cap="flat">
            <a:noFill/>
          </a:ln>
        </p:spPr>
      </p:pic>
      <p:sp>
        <p:nvSpPr>
          <p:cNvPr id="4" name="Picture Placeholder 2">
            <a:extLst>
              <a:ext uri="{FF2B5EF4-FFF2-40B4-BE49-F238E27FC236}">
                <a16:creationId xmlns:a16="http://schemas.microsoft.com/office/drawing/2014/main" id="{73E202E4-A5DD-E551-F660-BD93F3E15683}"/>
              </a:ext>
            </a:extLst>
          </p:cNvPr>
          <p:cNvSpPr txBox="1">
            <a:spLocks noGrp="1"/>
          </p:cNvSpPr>
          <p:nvPr>
            <p:ph type="pic" idx="4294967295"/>
          </p:nvPr>
        </p:nvSpPr>
        <p:spPr>
          <a:xfrm>
            <a:off x="666771" y="634483"/>
            <a:ext cx="10705694" cy="3606997"/>
          </a:xfrm>
          <a:solidFill>
            <a:srgbClr val="FFFFFF"/>
          </a:solidFill>
          <a:ln w="28575" cap="flat">
            <a:solidFill>
              <a:srgbClr val="325083"/>
            </a:solidFill>
            <a:prstDash val="solid"/>
            <a:miter/>
          </a:ln>
        </p:spPr>
        <p:txBody>
          <a:bodyPr/>
          <a:lstStyle>
            <a:lvl1pPr marL="0" indent="0">
              <a:buNone/>
              <a:defRPr sz="3200"/>
            </a:lvl1pPr>
          </a:lstStyle>
          <a:p>
            <a:pPr lvl="0"/>
            <a:r>
              <a:rPr lang="en-US"/>
              <a:t>Click icon to add picture</a:t>
            </a:r>
            <a:endParaRPr lang="en-GB"/>
          </a:p>
        </p:txBody>
      </p:sp>
    </p:spTree>
    <p:extLst>
      <p:ext uri="{BB962C8B-B14F-4D97-AF65-F5344CB8AC3E}">
        <p14:creationId xmlns:p14="http://schemas.microsoft.com/office/powerpoint/2010/main" val="209064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E5A3B-4ADA-7A4E-B091-6776C18FDA2E}"/>
              </a:ext>
            </a:extLst>
          </p:cNvPr>
          <p:cNvSpPr txBox="1">
            <a:spLocks noGrp="1"/>
          </p:cNvSpPr>
          <p:nvPr>
            <p:ph type="title"/>
          </p:nvPr>
        </p:nvSpPr>
        <p:spPr>
          <a:xfrm>
            <a:off x="839784" y="457200"/>
            <a:ext cx="3932240" cy="1600200"/>
          </a:xfrm>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9F5AACF3-614C-C480-CCFE-557C9630236D}"/>
              </a:ext>
            </a:extLst>
          </p:cNvPr>
          <p:cNvSpPr txBox="1">
            <a:spLocks noGrp="1"/>
          </p:cNvSpPr>
          <p:nvPr>
            <p:ph idx="1"/>
          </p:nvPr>
        </p:nvSpPr>
        <p:spPr>
          <a:xfrm>
            <a:off x="5183184" y="499189"/>
            <a:ext cx="6172200" cy="5361858"/>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48F4CFA-6124-410F-6304-07F4E67DE665}"/>
              </a:ext>
            </a:extLst>
          </p:cNvPr>
          <p:cNvSpPr txBox="1">
            <a:spLocks noGrp="1"/>
          </p:cNvSpPr>
          <p:nvPr>
            <p:ph type="body" idx="2"/>
          </p:nvPr>
        </p:nvSpPr>
        <p:spPr>
          <a:xfrm>
            <a:off x="839784" y="2220684"/>
            <a:ext cx="3932240" cy="3648300"/>
          </a:xfrm>
        </p:spPr>
        <p:txBody>
          <a:bodyPr/>
          <a:lstStyle>
            <a:lvl1pPr marL="0" indent="0">
              <a:buNone/>
              <a:defRPr sz="1600"/>
            </a:lvl1pPr>
          </a:lstStyle>
          <a:p>
            <a:pPr lvl="0"/>
            <a:r>
              <a:rPr lang="en-US"/>
              <a:t>Click to edit Master text styles</a:t>
            </a:r>
          </a:p>
        </p:txBody>
      </p:sp>
      <p:pic>
        <p:nvPicPr>
          <p:cNvPr id="5" name="Picture 8">
            <a:extLst>
              <a:ext uri="{FF2B5EF4-FFF2-40B4-BE49-F238E27FC236}">
                <a16:creationId xmlns:a16="http://schemas.microsoft.com/office/drawing/2014/main" id="{59D62D10-878D-C6EE-298D-A5515EDBF8B5}"/>
              </a:ext>
            </a:extLst>
          </p:cNvPr>
          <p:cNvPicPr>
            <a:picLocks noChangeAspect="1"/>
          </p:cNvPicPr>
          <p:nvPr/>
        </p:nvPicPr>
        <p:blipFill>
          <a:blip r:embed="rId2"/>
          <a:stretch>
            <a:fillRect/>
          </a:stretch>
        </p:blipFill>
        <p:spPr>
          <a:xfrm>
            <a:off x="0" y="6358810"/>
            <a:ext cx="12191996" cy="498283"/>
          </a:xfrm>
          <a:prstGeom prst="rect">
            <a:avLst/>
          </a:prstGeom>
          <a:noFill/>
          <a:ln cap="flat">
            <a:noFill/>
          </a:ln>
        </p:spPr>
      </p:pic>
    </p:spTree>
    <p:extLst>
      <p:ext uri="{BB962C8B-B14F-4D97-AF65-F5344CB8AC3E}">
        <p14:creationId xmlns:p14="http://schemas.microsoft.com/office/powerpoint/2010/main" val="41282212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2_Content with Caption">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5E202605-6BB8-678B-F053-0ECE7727D6CC}"/>
              </a:ext>
            </a:extLst>
          </p:cNvPr>
          <p:cNvSpPr/>
          <p:nvPr/>
        </p:nvSpPr>
        <p:spPr>
          <a:xfrm>
            <a:off x="0" y="0"/>
            <a:ext cx="5085179" cy="6857094"/>
          </a:xfrm>
          <a:prstGeom prst="rect">
            <a:avLst/>
          </a:prstGeom>
          <a:solidFill>
            <a:srgbClr val="325083"/>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3" name="Title 1">
            <a:extLst>
              <a:ext uri="{FF2B5EF4-FFF2-40B4-BE49-F238E27FC236}">
                <a16:creationId xmlns:a16="http://schemas.microsoft.com/office/drawing/2014/main" id="{EDA87E9A-26C1-C961-3575-64A67CF092D5}"/>
              </a:ext>
            </a:extLst>
          </p:cNvPr>
          <p:cNvSpPr txBox="1">
            <a:spLocks noGrp="1"/>
          </p:cNvSpPr>
          <p:nvPr>
            <p:ph type="title"/>
          </p:nvPr>
        </p:nvSpPr>
        <p:spPr>
          <a:xfrm>
            <a:off x="839784" y="457200"/>
            <a:ext cx="3932240" cy="1600200"/>
          </a:xfrm>
        </p:spPr>
        <p:txBody>
          <a:bodyPr/>
          <a:lstStyle>
            <a:lvl1pPr>
              <a:defRPr>
                <a:solidFill>
                  <a:srgbClr val="FFFFFF"/>
                </a:solidFill>
              </a:defRPr>
            </a:lvl1pPr>
          </a:lstStyle>
          <a:p>
            <a:pPr lvl="0"/>
            <a:r>
              <a:rPr lang="en-US"/>
              <a:t>Click to edit Master title style</a:t>
            </a:r>
            <a:endParaRPr lang="en-GB"/>
          </a:p>
        </p:txBody>
      </p:sp>
      <p:sp>
        <p:nvSpPr>
          <p:cNvPr id="4" name="Content Placeholder 2">
            <a:extLst>
              <a:ext uri="{FF2B5EF4-FFF2-40B4-BE49-F238E27FC236}">
                <a16:creationId xmlns:a16="http://schemas.microsoft.com/office/drawing/2014/main" id="{5DDD33C0-46CB-5EB5-0F4A-84B16A51D382}"/>
              </a:ext>
            </a:extLst>
          </p:cNvPr>
          <p:cNvSpPr txBox="1">
            <a:spLocks noGrp="1"/>
          </p:cNvSpPr>
          <p:nvPr>
            <p:ph idx="1"/>
          </p:nvPr>
        </p:nvSpPr>
        <p:spPr>
          <a:xfrm>
            <a:off x="5598395" y="499189"/>
            <a:ext cx="6172200" cy="5361858"/>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3">
            <a:extLst>
              <a:ext uri="{FF2B5EF4-FFF2-40B4-BE49-F238E27FC236}">
                <a16:creationId xmlns:a16="http://schemas.microsoft.com/office/drawing/2014/main" id="{8EA62E43-A536-11AB-4D49-2B0A12BD84A6}"/>
              </a:ext>
            </a:extLst>
          </p:cNvPr>
          <p:cNvSpPr txBox="1">
            <a:spLocks noGrp="1"/>
          </p:cNvSpPr>
          <p:nvPr>
            <p:ph type="body" idx="2"/>
          </p:nvPr>
        </p:nvSpPr>
        <p:spPr>
          <a:xfrm>
            <a:off x="839784" y="2220684"/>
            <a:ext cx="3932240" cy="3648300"/>
          </a:xfrm>
        </p:spPr>
        <p:txBody>
          <a:bodyPr/>
          <a:lstStyle>
            <a:lvl1pPr marL="0" indent="0">
              <a:buNone/>
              <a:defRPr sz="1600">
                <a:solidFill>
                  <a:srgbClr val="FFFFFF"/>
                </a:solidFill>
              </a:defRPr>
            </a:lvl1pPr>
          </a:lstStyle>
          <a:p>
            <a:pPr lvl="0"/>
            <a:r>
              <a:rPr lang="en-US"/>
              <a:t>Click to edit Master text styles</a:t>
            </a:r>
          </a:p>
        </p:txBody>
      </p:sp>
      <p:pic>
        <p:nvPicPr>
          <p:cNvPr id="6" name="Picture 8">
            <a:extLst>
              <a:ext uri="{FF2B5EF4-FFF2-40B4-BE49-F238E27FC236}">
                <a16:creationId xmlns:a16="http://schemas.microsoft.com/office/drawing/2014/main" id="{DE6070F4-C70F-6537-D540-A58E77E57E2A}"/>
              </a:ext>
            </a:extLst>
          </p:cNvPr>
          <p:cNvPicPr>
            <a:picLocks noChangeAspect="1"/>
          </p:cNvPicPr>
          <p:nvPr/>
        </p:nvPicPr>
        <p:blipFill>
          <a:blip r:embed="rId2"/>
          <a:stretch>
            <a:fillRect/>
          </a:stretch>
        </p:blipFill>
        <p:spPr>
          <a:xfrm>
            <a:off x="0" y="6358810"/>
            <a:ext cx="12191996" cy="498283"/>
          </a:xfrm>
          <a:prstGeom prst="rect">
            <a:avLst/>
          </a:prstGeom>
          <a:noFill/>
          <a:ln cap="flat">
            <a:noFill/>
          </a:ln>
        </p:spPr>
      </p:pic>
    </p:spTree>
    <p:extLst>
      <p:ext uri="{BB962C8B-B14F-4D97-AF65-F5344CB8AC3E}">
        <p14:creationId xmlns:p14="http://schemas.microsoft.com/office/powerpoint/2010/main" val="7583095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7531C30-98CA-7110-BF95-44F706E0DA93}"/>
              </a:ext>
            </a:extLst>
          </p:cNvPr>
          <p:cNvSpPr/>
          <p:nvPr/>
        </p:nvSpPr>
        <p:spPr>
          <a:xfrm>
            <a:off x="4968547" y="0"/>
            <a:ext cx="7223449" cy="6858000"/>
          </a:xfrm>
          <a:prstGeom prst="rect">
            <a:avLst/>
          </a:prstGeom>
          <a:solidFill>
            <a:srgbClr val="325083"/>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3" name="Title 1">
            <a:extLst>
              <a:ext uri="{FF2B5EF4-FFF2-40B4-BE49-F238E27FC236}">
                <a16:creationId xmlns:a16="http://schemas.microsoft.com/office/drawing/2014/main" id="{93428A1E-13BD-137F-C0DC-FE3ADF8E9A27}"/>
              </a:ext>
            </a:extLst>
          </p:cNvPr>
          <p:cNvSpPr txBox="1">
            <a:spLocks noGrp="1"/>
          </p:cNvSpPr>
          <p:nvPr>
            <p:ph type="title"/>
          </p:nvPr>
        </p:nvSpPr>
        <p:spPr>
          <a:xfrm>
            <a:off x="839784" y="457200"/>
            <a:ext cx="3932240" cy="1600200"/>
          </a:xfrm>
        </p:spPr>
        <p:txBody>
          <a:bodyPr/>
          <a:lstStyle>
            <a:lvl1pPr>
              <a:defRPr/>
            </a:lvl1pPr>
          </a:lstStyle>
          <a:p>
            <a:pPr lvl="0"/>
            <a:r>
              <a:rPr lang="en-US"/>
              <a:t>Click to edit Master title style</a:t>
            </a:r>
            <a:endParaRPr lang="en-GB"/>
          </a:p>
        </p:txBody>
      </p:sp>
      <p:sp>
        <p:nvSpPr>
          <p:cNvPr id="4" name="Content Placeholder 2">
            <a:extLst>
              <a:ext uri="{FF2B5EF4-FFF2-40B4-BE49-F238E27FC236}">
                <a16:creationId xmlns:a16="http://schemas.microsoft.com/office/drawing/2014/main" id="{2A3F3CE0-DEAB-2039-43BB-3EB4686E161D}"/>
              </a:ext>
            </a:extLst>
          </p:cNvPr>
          <p:cNvSpPr txBox="1">
            <a:spLocks noGrp="1"/>
          </p:cNvSpPr>
          <p:nvPr>
            <p:ph idx="1"/>
          </p:nvPr>
        </p:nvSpPr>
        <p:spPr>
          <a:xfrm>
            <a:off x="5514417" y="987423"/>
            <a:ext cx="6172200" cy="4873623"/>
          </a:xfrm>
        </p:spPr>
        <p:txBody>
          <a:bodyPr/>
          <a:lstStyle>
            <a:lvl1pPr>
              <a:defRPr sz="3200">
                <a:solidFill>
                  <a:srgbClr val="FFFFFF"/>
                </a:solidFill>
              </a:defRPr>
            </a:lvl1pPr>
            <a:lvl2pPr>
              <a:defRPr sz="2800">
                <a:solidFill>
                  <a:srgbClr val="FFFFFF"/>
                </a:solidFill>
              </a:defRPr>
            </a:lvl2pPr>
            <a:lvl3pPr>
              <a:defRPr sz="2400">
                <a:solidFill>
                  <a:srgbClr val="FFFFFF"/>
                </a:solidFill>
              </a:defRPr>
            </a:lvl3pPr>
            <a:lvl4pPr>
              <a:defRPr sz="2000">
                <a:solidFill>
                  <a:srgbClr val="FFFFFF"/>
                </a:solidFill>
              </a:defRPr>
            </a:lvl4pPr>
            <a:lvl5pPr>
              <a:defRPr sz="2000">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3">
            <a:extLst>
              <a:ext uri="{FF2B5EF4-FFF2-40B4-BE49-F238E27FC236}">
                <a16:creationId xmlns:a16="http://schemas.microsoft.com/office/drawing/2014/main" id="{438BADB9-9CC2-CDB5-FD44-192CD01353DA}"/>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pic>
        <p:nvPicPr>
          <p:cNvPr id="6" name="Picture 6">
            <a:extLst>
              <a:ext uri="{FF2B5EF4-FFF2-40B4-BE49-F238E27FC236}">
                <a16:creationId xmlns:a16="http://schemas.microsoft.com/office/drawing/2014/main" id="{05FEBAB4-6F33-7FD2-9B8D-C97A0C5A7E3A}"/>
              </a:ext>
            </a:extLst>
          </p:cNvPr>
          <p:cNvPicPr>
            <a:picLocks noChangeAspect="1"/>
          </p:cNvPicPr>
          <p:nvPr/>
        </p:nvPicPr>
        <p:blipFill>
          <a:blip r:embed="rId2"/>
          <a:stretch>
            <a:fillRect/>
          </a:stretch>
        </p:blipFill>
        <p:spPr>
          <a:xfrm>
            <a:off x="0" y="6350187"/>
            <a:ext cx="12191996" cy="498283"/>
          </a:xfrm>
          <a:prstGeom prst="rect">
            <a:avLst/>
          </a:prstGeom>
          <a:noFill/>
          <a:ln cap="flat">
            <a:noFill/>
          </a:ln>
        </p:spPr>
      </p:pic>
    </p:spTree>
    <p:extLst>
      <p:ext uri="{BB962C8B-B14F-4D97-AF65-F5344CB8AC3E}">
        <p14:creationId xmlns:p14="http://schemas.microsoft.com/office/powerpoint/2010/main" val="37146675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0A3B0-7FC0-AEBD-6BA7-3C8E1B55A69D}"/>
              </a:ext>
            </a:extLst>
          </p:cNvPr>
          <p:cNvSpPr txBox="1">
            <a:spLocks noGrp="1"/>
          </p:cNvSpPr>
          <p:nvPr>
            <p:ph type="title"/>
          </p:nvPr>
        </p:nvSpPr>
        <p:spPr>
          <a:xfrm>
            <a:off x="839784" y="457200"/>
            <a:ext cx="3932240" cy="1600200"/>
          </a:xfrm>
        </p:spPr>
        <p:txBody>
          <a:bodyPr/>
          <a:lstStyle>
            <a:lvl1pPr>
              <a:defRPr/>
            </a:lvl1pPr>
          </a:lstStyle>
          <a:p>
            <a:pPr lvl="0"/>
            <a:r>
              <a:rPr lang="en-US"/>
              <a:t>Click to edit Master title style</a:t>
            </a:r>
            <a:endParaRPr lang="en-GB"/>
          </a:p>
        </p:txBody>
      </p:sp>
      <p:sp>
        <p:nvSpPr>
          <p:cNvPr id="3" name="Text Placeholder 3">
            <a:extLst>
              <a:ext uri="{FF2B5EF4-FFF2-40B4-BE49-F238E27FC236}">
                <a16:creationId xmlns:a16="http://schemas.microsoft.com/office/drawing/2014/main" id="{00F2C825-96D8-56F1-BE1B-F64918DF23A2}"/>
              </a:ext>
            </a:extLst>
          </p:cNvPr>
          <p:cNvSpPr txBox="1">
            <a:spLocks noGrp="1"/>
          </p:cNvSpPr>
          <p:nvPr>
            <p:ph type="body" idx="4294967295"/>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4" name="Picture Placeholder 2">
            <a:extLst>
              <a:ext uri="{FF2B5EF4-FFF2-40B4-BE49-F238E27FC236}">
                <a16:creationId xmlns:a16="http://schemas.microsoft.com/office/drawing/2014/main" id="{95ABBF6F-7D75-C0F8-C25E-0E118A18DEC7}"/>
              </a:ext>
            </a:extLst>
          </p:cNvPr>
          <p:cNvSpPr txBox="1">
            <a:spLocks noGrp="1"/>
          </p:cNvSpPr>
          <p:nvPr>
            <p:ph type="pic" idx="4294967295"/>
          </p:nvPr>
        </p:nvSpPr>
        <p:spPr>
          <a:xfrm>
            <a:off x="5183184" y="633770"/>
            <a:ext cx="6172200" cy="2076776"/>
          </a:xfrm>
          <a:solidFill>
            <a:srgbClr val="FFFFFF"/>
          </a:solidFill>
          <a:ln w="38103" cap="flat">
            <a:solidFill>
              <a:srgbClr val="325083"/>
            </a:solidFill>
            <a:prstDash val="solid"/>
            <a:miter/>
          </a:ln>
        </p:spPr>
        <p:txBody>
          <a:bodyPr/>
          <a:lstStyle>
            <a:lvl1pPr marL="0" indent="0">
              <a:buNone/>
              <a:defRPr sz="3200"/>
            </a:lvl1pPr>
          </a:lstStyle>
          <a:p>
            <a:pPr lvl="0"/>
            <a:r>
              <a:rPr lang="en-US"/>
              <a:t>Click icon to add picture</a:t>
            </a:r>
            <a:endParaRPr lang="en-GB"/>
          </a:p>
        </p:txBody>
      </p:sp>
      <p:sp>
        <p:nvSpPr>
          <p:cNvPr id="5" name="Picture Placeholder 2">
            <a:extLst>
              <a:ext uri="{FF2B5EF4-FFF2-40B4-BE49-F238E27FC236}">
                <a16:creationId xmlns:a16="http://schemas.microsoft.com/office/drawing/2014/main" id="{A1F8C0C0-39AE-B6A6-78C3-4E7214D3E2E5}"/>
              </a:ext>
            </a:extLst>
          </p:cNvPr>
          <p:cNvSpPr txBox="1">
            <a:spLocks noGrp="1"/>
          </p:cNvSpPr>
          <p:nvPr>
            <p:ph type="pic" idx="4294967295"/>
          </p:nvPr>
        </p:nvSpPr>
        <p:spPr>
          <a:xfrm>
            <a:off x="5183184" y="3659995"/>
            <a:ext cx="6172200" cy="2076776"/>
          </a:xfrm>
          <a:solidFill>
            <a:srgbClr val="FFFFFF"/>
          </a:solidFill>
          <a:ln w="38103" cap="flat">
            <a:solidFill>
              <a:srgbClr val="325083"/>
            </a:solidFill>
            <a:prstDash val="solid"/>
            <a:miter/>
          </a:ln>
        </p:spPr>
        <p:txBody>
          <a:bodyPr/>
          <a:lstStyle>
            <a:lvl1pPr marL="0" indent="0">
              <a:buNone/>
              <a:defRPr sz="3200"/>
            </a:lvl1pPr>
          </a:lstStyle>
          <a:p>
            <a:pPr lvl="0"/>
            <a:r>
              <a:rPr lang="en-US"/>
              <a:t>Click icon to add picture</a:t>
            </a:r>
            <a:endParaRPr lang="en-GB"/>
          </a:p>
        </p:txBody>
      </p:sp>
      <p:pic>
        <p:nvPicPr>
          <p:cNvPr id="6" name="Picture 10">
            <a:extLst>
              <a:ext uri="{FF2B5EF4-FFF2-40B4-BE49-F238E27FC236}">
                <a16:creationId xmlns:a16="http://schemas.microsoft.com/office/drawing/2014/main" id="{FF2F1CA5-011F-F649-F6D9-39881E5C0FD7}"/>
              </a:ext>
            </a:extLst>
          </p:cNvPr>
          <p:cNvPicPr>
            <a:picLocks noChangeAspect="1"/>
          </p:cNvPicPr>
          <p:nvPr/>
        </p:nvPicPr>
        <p:blipFill>
          <a:blip r:embed="rId2"/>
          <a:stretch>
            <a:fillRect/>
          </a:stretch>
        </p:blipFill>
        <p:spPr>
          <a:xfrm>
            <a:off x="0" y="6359716"/>
            <a:ext cx="12191996" cy="498283"/>
          </a:xfrm>
          <a:prstGeom prst="rect">
            <a:avLst/>
          </a:prstGeom>
          <a:noFill/>
          <a:ln cap="flat">
            <a:noFill/>
          </a:ln>
        </p:spPr>
      </p:pic>
    </p:spTree>
    <p:extLst>
      <p:ext uri="{BB962C8B-B14F-4D97-AF65-F5344CB8AC3E}">
        <p14:creationId xmlns:p14="http://schemas.microsoft.com/office/powerpoint/2010/main" val="307468668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4A126-6FF3-5CA8-0B3C-64CAF0F85362}"/>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E815E495-EAA6-794B-0C14-BB07402A033A}"/>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9">
            <a:extLst>
              <a:ext uri="{FF2B5EF4-FFF2-40B4-BE49-F238E27FC236}">
                <a16:creationId xmlns:a16="http://schemas.microsoft.com/office/drawing/2014/main" id="{991FDA26-1B38-D844-A0CE-3345468F12E2}"/>
              </a:ext>
            </a:extLst>
          </p:cNvPr>
          <p:cNvPicPr>
            <a:picLocks noChangeAspect="1"/>
          </p:cNvPicPr>
          <p:nvPr/>
        </p:nvPicPr>
        <p:blipFill>
          <a:blip r:embed="rId2"/>
          <a:stretch>
            <a:fillRect/>
          </a:stretch>
        </p:blipFill>
        <p:spPr>
          <a:xfrm>
            <a:off x="-141805" y="6359716"/>
            <a:ext cx="12191996" cy="498283"/>
          </a:xfrm>
          <a:prstGeom prst="rect">
            <a:avLst/>
          </a:prstGeom>
          <a:noFill/>
          <a:ln cap="flat">
            <a:noFill/>
          </a:ln>
        </p:spPr>
      </p:pic>
      <p:pic>
        <p:nvPicPr>
          <p:cNvPr id="5" name="Picture 3">
            <a:extLst>
              <a:ext uri="{FF2B5EF4-FFF2-40B4-BE49-F238E27FC236}">
                <a16:creationId xmlns:a16="http://schemas.microsoft.com/office/drawing/2014/main" id="{8328F2AD-A81C-D7A3-DFD4-C7D23894BF3F}"/>
              </a:ext>
            </a:extLst>
          </p:cNvPr>
          <p:cNvPicPr>
            <a:picLocks noChangeAspect="1"/>
          </p:cNvPicPr>
          <p:nvPr/>
        </p:nvPicPr>
        <p:blipFill>
          <a:blip r:embed="rId3"/>
          <a:stretch>
            <a:fillRect/>
          </a:stretch>
        </p:blipFill>
        <p:spPr>
          <a:xfrm>
            <a:off x="5622590" y="6117930"/>
            <a:ext cx="6569415" cy="740069"/>
          </a:xfrm>
          <a:prstGeom prst="rect">
            <a:avLst/>
          </a:prstGeom>
          <a:noFill/>
          <a:ln cap="flat">
            <a:noFill/>
          </a:ln>
        </p:spPr>
      </p:pic>
    </p:spTree>
    <p:extLst>
      <p:ext uri="{BB962C8B-B14F-4D97-AF65-F5344CB8AC3E}">
        <p14:creationId xmlns:p14="http://schemas.microsoft.com/office/powerpoint/2010/main" val="34771940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88850-05AA-DF03-1EF6-3BEA7D35960D}"/>
              </a:ext>
            </a:extLst>
          </p:cNvPr>
          <p:cNvSpPr txBox="1">
            <a:spLocks noGrp="1"/>
          </p:cNvSpPr>
          <p:nvPr>
            <p:ph type="ctrTitle"/>
          </p:nvPr>
        </p:nvSpPr>
        <p:spPr>
          <a:xfrm>
            <a:off x="6096003" y="1013722"/>
            <a:ext cx="5637294" cy="1655758"/>
          </a:xfrm>
        </p:spPr>
        <p:txBody>
          <a:bodyPr/>
          <a:lstStyle>
            <a:lvl1pPr>
              <a:defRPr sz="3600">
                <a:solidFill>
                  <a:srgbClr val="FFFFFF"/>
                </a:solidFill>
              </a:defRPr>
            </a:lvl1pPr>
          </a:lstStyle>
          <a:p>
            <a:pPr lvl="0"/>
            <a:r>
              <a:rPr lang="en-US"/>
              <a:t>Click to edit master title style</a:t>
            </a:r>
            <a:endParaRPr lang="en-GB"/>
          </a:p>
        </p:txBody>
      </p:sp>
      <p:sp>
        <p:nvSpPr>
          <p:cNvPr id="3" name="Subtitle 2">
            <a:extLst>
              <a:ext uri="{FF2B5EF4-FFF2-40B4-BE49-F238E27FC236}">
                <a16:creationId xmlns:a16="http://schemas.microsoft.com/office/drawing/2014/main" id="{DBC8780D-C336-456A-8C11-6DEF10ECA57E}"/>
              </a:ext>
            </a:extLst>
          </p:cNvPr>
          <p:cNvSpPr txBox="1">
            <a:spLocks noGrp="1"/>
          </p:cNvSpPr>
          <p:nvPr>
            <p:ph type="subTitle" idx="1"/>
          </p:nvPr>
        </p:nvSpPr>
        <p:spPr>
          <a:xfrm>
            <a:off x="6062746" y="3149367"/>
            <a:ext cx="5670541" cy="1655758"/>
          </a:xfrm>
        </p:spPr>
        <p:txBody>
          <a:bodyPr/>
          <a:lstStyle>
            <a:lvl1pPr marL="0" indent="0">
              <a:buNone/>
              <a:defRPr>
                <a:solidFill>
                  <a:srgbClr val="FFFFFF"/>
                </a:solidFill>
              </a:defRPr>
            </a:lvl1pPr>
          </a:lstStyle>
          <a:p>
            <a:pPr lvl="0"/>
            <a:r>
              <a:rPr lang="en-US"/>
              <a:t>Click to edit Master subtitle style</a:t>
            </a:r>
            <a:endParaRPr lang="en-GB"/>
          </a:p>
        </p:txBody>
      </p:sp>
      <p:pic>
        <p:nvPicPr>
          <p:cNvPr id="4" name="Picture 9">
            <a:extLst>
              <a:ext uri="{FF2B5EF4-FFF2-40B4-BE49-F238E27FC236}">
                <a16:creationId xmlns:a16="http://schemas.microsoft.com/office/drawing/2014/main" id="{5852736A-8492-50E6-BCC6-315868F05F12}"/>
              </a:ext>
            </a:extLst>
          </p:cNvPr>
          <p:cNvPicPr>
            <a:picLocks noChangeAspect="1"/>
          </p:cNvPicPr>
          <p:nvPr/>
        </p:nvPicPr>
        <p:blipFill>
          <a:blip r:embed="rId3"/>
          <a:stretch>
            <a:fillRect/>
          </a:stretch>
        </p:blipFill>
        <p:spPr>
          <a:xfrm>
            <a:off x="5613309" y="6117930"/>
            <a:ext cx="6569415" cy="740069"/>
          </a:xfrm>
          <a:prstGeom prst="rect">
            <a:avLst/>
          </a:prstGeom>
          <a:noFill/>
          <a:ln cap="flat">
            <a:noFill/>
          </a:ln>
        </p:spPr>
      </p:pic>
    </p:spTree>
    <p:extLst>
      <p:ext uri="{BB962C8B-B14F-4D97-AF65-F5344CB8AC3E}">
        <p14:creationId xmlns:p14="http://schemas.microsoft.com/office/powerpoint/2010/main" val="328434863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bg>
      <p:bgPr>
        <a:blipFill>
          <a:blip r:embed="rId2"/>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B51B8-7005-5F66-975E-3F65FDDF3275}"/>
              </a:ext>
            </a:extLst>
          </p:cNvPr>
          <p:cNvSpPr txBox="1">
            <a:spLocks noGrp="1"/>
          </p:cNvSpPr>
          <p:nvPr>
            <p:ph type="ctrTitle"/>
          </p:nvPr>
        </p:nvSpPr>
        <p:spPr>
          <a:xfrm>
            <a:off x="6096003" y="1013722"/>
            <a:ext cx="5637294" cy="1655758"/>
          </a:xfrm>
        </p:spPr>
        <p:txBody>
          <a:bodyPr/>
          <a:lstStyle>
            <a:lvl1pPr>
              <a:defRPr sz="3600">
                <a:solidFill>
                  <a:srgbClr val="FFFFFF"/>
                </a:solidFill>
              </a:defRPr>
            </a:lvl1pPr>
          </a:lstStyle>
          <a:p>
            <a:pPr lvl="0"/>
            <a:r>
              <a:rPr lang="en-US"/>
              <a:t>Click to edit master title style</a:t>
            </a:r>
            <a:endParaRPr lang="en-GB"/>
          </a:p>
        </p:txBody>
      </p:sp>
      <p:sp>
        <p:nvSpPr>
          <p:cNvPr id="3" name="Subtitle 2">
            <a:extLst>
              <a:ext uri="{FF2B5EF4-FFF2-40B4-BE49-F238E27FC236}">
                <a16:creationId xmlns:a16="http://schemas.microsoft.com/office/drawing/2014/main" id="{41D9C1F8-59AC-3FEA-7E12-4D5020CC63D5}"/>
              </a:ext>
            </a:extLst>
          </p:cNvPr>
          <p:cNvSpPr txBox="1">
            <a:spLocks noGrp="1"/>
          </p:cNvSpPr>
          <p:nvPr>
            <p:ph type="subTitle" idx="1"/>
          </p:nvPr>
        </p:nvSpPr>
        <p:spPr>
          <a:xfrm>
            <a:off x="6062746" y="3149367"/>
            <a:ext cx="5670541" cy="1655758"/>
          </a:xfrm>
        </p:spPr>
        <p:txBody>
          <a:bodyPr/>
          <a:lstStyle>
            <a:lvl1pPr marL="0" indent="0">
              <a:buNone/>
              <a:defRPr>
                <a:solidFill>
                  <a:srgbClr val="FFFFFF"/>
                </a:solidFill>
              </a:defRPr>
            </a:lvl1pPr>
          </a:lstStyle>
          <a:p>
            <a:pPr lvl="0"/>
            <a:r>
              <a:rPr lang="en-US"/>
              <a:t>Click to edit Master subtitle style</a:t>
            </a:r>
            <a:endParaRPr lang="en-GB"/>
          </a:p>
        </p:txBody>
      </p:sp>
    </p:spTree>
    <p:extLst>
      <p:ext uri="{BB962C8B-B14F-4D97-AF65-F5344CB8AC3E}">
        <p14:creationId xmlns:p14="http://schemas.microsoft.com/office/powerpoint/2010/main" val="2215152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83B85-5B73-B58C-628C-679B8A9F7CC6}"/>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02110C36-5F71-79F4-65C0-430AD4F84A3D}"/>
              </a:ext>
            </a:extLst>
          </p:cNvPr>
          <p:cNvSpPr txBox="1">
            <a:spLocks noGrp="1"/>
          </p:cNvSpPr>
          <p:nvPr>
            <p:ph type="dt" sz="half" idx="7"/>
          </p:nvPr>
        </p:nvSpPr>
        <p:spPr/>
        <p:txBody>
          <a:bodyPr/>
          <a:lstStyle>
            <a:lvl1pPr>
              <a:defRPr/>
            </a:lvl1pPr>
          </a:lstStyle>
          <a:p>
            <a:pPr lvl="0"/>
            <a:fld id="{485A7989-C1DD-4E8C-8E49-C5B9F498C19F}" type="datetime1">
              <a:rPr lang="en-GB"/>
              <a:pPr lvl="0"/>
              <a:t>07/10/2025</a:t>
            </a:fld>
            <a:endParaRPr lang="en-GB"/>
          </a:p>
        </p:txBody>
      </p:sp>
      <p:sp>
        <p:nvSpPr>
          <p:cNvPr id="4" name="Footer Placeholder 3">
            <a:extLst>
              <a:ext uri="{FF2B5EF4-FFF2-40B4-BE49-F238E27FC236}">
                <a16:creationId xmlns:a16="http://schemas.microsoft.com/office/drawing/2014/main" id="{1BACB37C-33C1-8052-AD78-89CAAEBC9868}"/>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88B3E328-B014-EEB5-2C8F-59FACAB18793}"/>
              </a:ext>
            </a:extLst>
          </p:cNvPr>
          <p:cNvSpPr txBox="1">
            <a:spLocks noGrp="1"/>
          </p:cNvSpPr>
          <p:nvPr>
            <p:ph type="sldNum" sz="quarter" idx="8"/>
          </p:nvPr>
        </p:nvSpPr>
        <p:spPr/>
        <p:txBody>
          <a:bodyPr/>
          <a:lstStyle>
            <a:lvl1pPr>
              <a:defRPr/>
            </a:lvl1pPr>
          </a:lstStyle>
          <a:p>
            <a:pPr lvl="0"/>
            <a:fld id="{982255CD-95CD-4015-84D9-7E244920554A}" type="slidenum">
              <a:t>‹#›</a:t>
            </a:fld>
            <a:endParaRPr lang="en-GB"/>
          </a:p>
        </p:txBody>
      </p:sp>
    </p:spTree>
    <p:extLst>
      <p:ext uri="{BB962C8B-B14F-4D97-AF65-F5344CB8AC3E}">
        <p14:creationId xmlns:p14="http://schemas.microsoft.com/office/powerpoint/2010/main" val="25390253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6CB4B-7C03-C4E7-3726-0AFFE426CB97}"/>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7229AEA4-46DE-F606-C717-D9E81C1309B0}"/>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9">
            <a:extLst>
              <a:ext uri="{FF2B5EF4-FFF2-40B4-BE49-F238E27FC236}">
                <a16:creationId xmlns:a16="http://schemas.microsoft.com/office/drawing/2014/main" id="{73A8D842-FA97-CAB2-17FC-8AE082FDDEC7}"/>
              </a:ext>
            </a:extLst>
          </p:cNvPr>
          <p:cNvPicPr>
            <a:picLocks noChangeAspect="1"/>
          </p:cNvPicPr>
          <p:nvPr/>
        </p:nvPicPr>
        <p:blipFill>
          <a:blip r:embed="rId2"/>
          <a:stretch>
            <a:fillRect/>
          </a:stretch>
        </p:blipFill>
        <p:spPr>
          <a:xfrm>
            <a:off x="-141805" y="6359716"/>
            <a:ext cx="12191996" cy="498283"/>
          </a:xfrm>
          <a:prstGeom prst="rect">
            <a:avLst/>
          </a:prstGeom>
          <a:noFill/>
          <a:ln cap="flat">
            <a:noFill/>
          </a:ln>
        </p:spPr>
      </p:pic>
    </p:spTree>
    <p:extLst>
      <p:ext uri="{BB962C8B-B14F-4D97-AF65-F5344CB8AC3E}">
        <p14:creationId xmlns:p14="http://schemas.microsoft.com/office/powerpoint/2010/main" val="252966133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7374F-06AF-DD07-2B11-18142E6884FD}"/>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256CC553-CEE6-2F3C-5E15-6295FC9A5F16}"/>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FAC768E-D9C7-06C8-9CC7-1D6F1894D4A6}"/>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5" name="Picture 8">
            <a:extLst>
              <a:ext uri="{FF2B5EF4-FFF2-40B4-BE49-F238E27FC236}">
                <a16:creationId xmlns:a16="http://schemas.microsoft.com/office/drawing/2014/main" id="{0A23764C-9922-9AE8-AFE8-F110389C47E9}"/>
              </a:ext>
            </a:extLst>
          </p:cNvPr>
          <p:cNvPicPr>
            <a:picLocks noChangeAspect="1"/>
          </p:cNvPicPr>
          <p:nvPr/>
        </p:nvPicPr>
        <p:blipFill>
          <a:blip r:embed="rId2"/>
          <a:stretch>
            <a:fillRect/>
          </a:stretch>
        </p:blipFill>
        <p:spPr>
          <a:xfrm>
            <a:off x="0" y="6359716"/>
            <a:ext cx="12191996" cy="498283"/>
          </a:xfrm>
          <a:prstGeom prst="rect">
            <a:avLst/>
          </a:prstGeom>
          <a:noFill/>
          <a:ln cap="flat">
            <a:noFill/>
          </a:ln>
        </p:spPr>
      </p:pic>
    </p:spTree>
    <p:extLst>
      <p:ext uri="{BB962C8B-B14F-4D97-AF65-F5344CB8AC3E}">
        <p14:creationId xmlns:p14="http://schemas.microsoft.com/office/powerpoint/2010/main" val="222435938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BAD865E-1013-EC53-6DBA-FE7D73FC31DD}"/>
              </a:ext>
            </a:extLst>
          </p:cNvPr>
          <p:cNvSpPr/>
          <p:nvPr/>
        </p:nvSpPr>
        <p:spPr>
          <a:xfrm>
            <a:off x="6274832" y="0"/>
            <a:ext cx="5917164" cy="6858000"/>
          </a:xfrm>
          <a:prstGeom prst="rect">
            <a:avLst/>
          </a:prstGeom>
          <a:solidFill>
            <a:srgbClr val="325083"/>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3" name="Title 1">
            <a:extLst>
              <a:ext uri="{FF2B5EF4-FFF2-40B4-BE49-F238E27FC236}">
                <a16:creationId xmlns:a16="http://schemas.microsoft.com/office/drawing/2014/main" id="{0982D02F-4A71-D979-6C29-8147A2E8FE9D}"/>
              </a:ext>
            </a:extLst>
          </p:cNvPr>
          <p:cNvSpPr txBox="1">
            <a:spLocks noGrp="1"/>
          </p:cNvSpPr>
          <p:nvPr>
            <p:ph type="title"/>
          </p:nvPr>
        </p:nvSpPr>
        <p:spPr>
          <a:xfrm>
            <a:off x="838203" y="350014"/>
            <a:ext cx="5181603" cy="1320164"/>
          </a:xfrm>
        </p:spPr>
        <p:txBody>
          <a:bodyPr/>
          <a:lstStyle>
            <a:lvl1pPr>
              <a:defRPr/>
            </a:lvl1pPr>
          </a:lstStyle>
          <a:p>
            <a:pPr lvl="0"/>
            <a:r>
              <a:rPr lang="en-US"/>
              <a:t>Click to edit Master title style</a:t>
            </a:r>
            <a:endParaRPr lang="en-GB"/>
          </a:p>
        </p:txBody>
      </p:sp>
      <p:sp>
        <p:nvSpPr>
          <p:cNvPr id="4" name="Content Placeholder 2">
            <a:extLst>
              <a:ext uri="{FF2B5EF4-FFF2-40B4-BE49-F238E27FC236}">
                <a16:creationId xmlns:a16="http://schemas.microsoft.com/office/drawing/2014/main" id="{53B88958-DDF9-B862-1686-D88DA655F611}"/>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3">
            <a:extLst>
              <a:ext uri="{FF2B5EF4-FFF2-40B4-BE49-F238E27FC236}">
                <a16:creationId xmlns:a16="http://schemas.microsoft.com/office/drawing/2014/main" id="{0E485806-A702-9972-25B9-70FD9EB71163}"/>
              </a:ext>
            </a:extLst>
          </p:cNvPr>
          <p:cNvSpPr txBox="1">
            <a:spLocks noGrp="1"/>
          </p:cNvSpPr>
          <p:nvPr>
            <p:ph idx="2"/>
          </p:nvPr>
        </p:nvSpPr>
        <p:spPr>
          <a:xfrm>
            <a:off x="6554748" y="1825627"/>
            <a:ext cx="5181603" cy="4351336"/>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6" name="Picture 6">
            <a:extLst>
              <a:ext uri="{FF2B5EF4-FFF2-40B4-BE49-F238E27FC236}">
                <a16:creationId xmlns:a16="http://schemas.microsoft.com/office/drawing/2014/main" id="{72811F4E-1DC4-94EF-80AA-3665BFD122F9}"/>
              </a:ext>
            </a:extLst>
          </p:cNvPr>
          <p:cNvPicPr>
            <a:picLocks noChangeAspect="1"/>
          </p:cNvPicPr>
          <p:nvPr/>
        </p:nvPicPr>
        <p:blipFill>
          <a:blip r:embed="rId2"/>
          <a:stretch>
            <a:fillRect/>
          </a:stretch>
        </p:blipFill>
        <p:spPr>
          <a:xfrm>
            <a:off x="0" y="6332412"/>
            <a:ext cx="12191996" cy="498283"/>
          </a:xfrm>
          <a:prstGeom prst="rect">
            <a:avLst/>
          </a:prstGeom>
          <a:noFill/>
          <a:ln cap="flat">
            <a:noFill/>
          </a:ln>
        </p:spPr>
      </p:pic>
    </p:spTree>
    <p:extLst>
      <p:ext uri="{BB962C8B-B14F-4D97-AF65-F5344CB8AC3E}">
        <p14:creationId xmlns:p14="http://schemas.microsoft.com/office/powerpoint/2010/main" val="272773265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9735A-3FCB-1799-EC08-B4F452BB87BA}"/>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6528EB31-421E-9D6B-24F9-AD86886C3E34}"/>
              </a:ext>
            </a:extLst>
          </p:cNvPr>
          <p:cNvSpPr txBox="1">
            <a:spLocks noGrp="1"/>
          </p:cNvSpPr>
          <p:nvPr>
            <p:ph idx="1"/>
          </p:nvPr>
        </p:nvSpPr>
        <p:spPr>
          <a:xfrm>
            <a:off x="838203" y="1825627"/>
            <a:ext cx="5181603" cy="4351336"/>
          </a:xfrm>
          <a:solidFill>
            <a:srgbClr val="325083"/>
          </a:solidFill>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2912EEB-62E5-ECDA-1DFD-11B2D2EDDBBF}"/>
              </a:ext>
            </a:extLst>
          </p:cNvPr>
          <p:cNvSpPr txBox="1">
            <a:spLocks noGrp="1"/>
          </p:cNvSpPr>
          <p:nvPr>
            <p:ph idx="2"/>
          </p:nvPr>
        </p:nvSpPr>
        <p:spPr>
          <a:xfrm>
            <a:off x="6172200" y="1825627"/>
            <a:ext cx="5181603" cy="4351336"/>
          </a:xfrm>
          <a:solidFill>
            <a:srgbClr val="12A3C9"/>
          </a:solidFill>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5" name="Picture 8">
            <a:extLst>
              <a:ext uri="{FF2B5EF4-FFF2-40B4-BE49-F238E27FC236}">
                <a16:creationId xmlns:a16="http://schemas.microsoft.com/office/drawing/2014/main" id="{B642FE28-45C3-017B-D59F-BE8FCD97F628}"/>
              </a:ext>
            </a:extLst>
          </p:cNvPr>
          <p:cNvPicPr>
            <a:picLocks noChangeAspect="1"/>
          </p:cNvPicPr>
          <p:nvPr/>
        </p:nvPicPr>
        <p:blipFill>
          <a:blip r:embed="rId2"/>
          <a:stretch>
            <a:fillRect/>
          </a:stretch>
        </p:blipFill>
        <p:spPr>
          <a:xfrm>
            <a:off x="0" y="6359716"/>
            <a:ext cx="12191996" cy="498283"/>
          </a:xfrm>
          <a:prstGeom prst="rect">
            <a:avLst/>
          </a:prstGeom>
          <a:noFill/>
          <a:ln cap="flat">
            <a:noFill/>
          </a:ln>
        </p:spPr>
      </p:pic>
    </p:spTree>
    <p:extLst>
      <p:ext uri="{BB962C8B-B14F-4D97-AF65-F5344CB8AC3E}">
        <p14:creationId xmlns:p14="http://schemas.microsoft.com/office/powerpoint/2010/main" val="343511385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7A088-150D-0D11-3A8B-9A71842E64CA}"/>
              </a:ext>
            </a:extLst>
          </p:cNvPr>
          <p:cNvSpPr txBox="1">
            <a:spLocks noGrp="1"/>
          </p:cNvSpPr>
          <p:nvPr>
            <p:ph type="title"/>
          </p:nvPr>
        </p:nvSpPr>
        <p:spPr>
          <a:xfrm>
            <a:off x="839784" y="365129"/>
            <a:ext cx="10515600" cy="823910"/>
          </a:xfrm>
        </p:spPr>
        <p:txBody>
          <a:bodyPr/>
          <a:lstStyle>
            <a:lvl1pPr>
              <a:defRPr/>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62FC6C44-E950-57CD-0A46-C71BD45C95BC}"/>
              </a:ext>
            </a:extLst>
          </p:cNvPr>
          <p:cNvSpPr txBox="1">
            <a:spLocks noGrp="1"/>
          </p:cNvSpPr>
          <p:nvPr>
            <p:ph type="body" idx="1"/>
          </p:nvPr>
        </p:nvSpPr>
        <p:spPr>
          <a:xfrm>
            <a:off x="839784" y="1443224"/>
            <a:ext cx="5157782" cy="823910"/>
          </a:xfrm>
          <a:solidFill>
            <a:srgbClr val="325083"/>
          </a:solidFill>
        </p:spPr>
        <p:txBody>
          <a:bodyPr anchor="ctr"/>
          <a:lstStyle>
            <a:lvl1pPr marL="0" indent="0">
              <a:buNone/>
              <a:defRPr b="1">
                <a:solidFill>
                  <a:srgbClr val="FFFFFF"/>
                </a:solidFill>
              </a:defRPr>
            </a:lvl1pPr>
          </a:lstStyle>
          <a:p>
            <a:pPr lvl="0"/>
            <a:r>
              <a:rPr lang="en-US"/>
              <a:t>Click to edit Master text styles</a:t>
            </a:r>
          </a:p>
        </p:txBody>
      </p:sp>
      <p:sp>
        <p:nvSpPr>
          <p:cNvPr id="4" name="Content Placeholder 3">
            <a:extLst>
              <a:ext uri="{FF2B5EF4-FFF2-40B4-BE49-F238E27FC236}">
                <a16:creationId xmlns:a16="http://schemas.microsoft.com/office/drawing/2014/main" id="{6AA31269-00D7-27E9-B2F7-74C2F932AA2A}"/>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4E44D1E-7EAB-30D2-5E13-1CBAFD48A689}"/>
              </a:ext>
            </a:extLst>
          </p:cNvPr>
          <p:cNvSpPr txBox="1">
            <a:spLocks noGrp="1"/>
          </p:cNvSpPr>
          <p:nvPr>
            <p:ph type="body" idx="3"/>
          </p:nvPr>
        </p:nvSpPr>
        <p:spPr>
          <a:xfrm>
            <a:off x="6172200" y="1443224"/>
            <a:ext cx="5183184" cy="823910"/>
          </a:xfrm>
          <a:solidFill>
            <a:srgbClr val="12A3C9"/>
          </a:solidFill>
        </p:spPr>
        <p:txBody>
          <a:bodyPr anchor="ctr"/>
          <a:lstStyle>
            <a:lvl1pPr marL="0" indent="0">
              <a:buNone/>
              <a:defRPr b="1">
                <a:solidFill>
                  <a:srgbClr val="FFFFFF"/>
                </a:solidFill>
              </a:defRPr>
            </a:lvl1pPr>
          </a:lstStyle>
          <a:p>
            <a:pPr lvl="0"/>
            <a:r>
              <a:rPr lang="en-US"/>
              <a:t>Click to edit Master text styles</a:t>
            </a:r>
          </a:p>
        </p:txBody>
      </p:sp>
      <p:sp>
        <p:nvSpPr>
          <p:cNvPr id="6" name="Content Placeholder 5">
            <a:extLst>
              <a:ext uri="{FF2B5EF4-FFF2-40B4-BE49-F238E27FC236}">
                <a16:creationId xmlns:a16="http://schemas.microsoft.com/office/drawing/2014/main" id="{92088138-ACC0-96B2-D6FD-502C0F571C74}"/>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10">
            <a:extLst>
              <a:ext uri="{FF2B5EF4-FFF2-40B4-BE49-F238E27FC236}">
                <a16:creationId xmlns:a16="http://schemas.microsoft.com/office/drawing/2014/main" id="{35699A8A-8AE2-E7D5-E29F-34D65152393B}"/>
              </a:ext>
            </a:extLst>
          </p:cNvPr>
          <p:cNvPicPr>
            <a:picLocks noChangeAspect="1"/>
          </p:cNvPicPr>
          <p:nvPr/>
        </p:nvPicPr>
        <p:blipFill>
          <a:blip r:embed="rId2"/>
          <a:stretch>
            <a:fillRect/>
          </a:stretch>
        </p:blipFill>
        <p:spPr>
          <a:xfrm>
            <a:off x="0" y="6359716"/>
            <a:ext cx="12191996" cy="498283"/>
          </a:xfrm>
          <a:prstGeom prst="rect">
            <a:avLst/>
          </a:prstGeom>
          <a:noFill/>
          <a:ln cap="flat">
            <a:noFill/>
          </a:ln>
        </p:spPr>
      </p:pic>
    </p:spTree>
    <p:extLst>
      <p:ext uri="{BB962C8B-B14F-4D97-AF65-F5344CB8AC3E}">
        <p14:creationId xmlns:p14="http://schemas.microsoft.com/office/powerpoint/2010/main" val="93216024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569B0-E5E3-D6CF-9F2F-566CEC586BC5}"/>
              </a:ext>
            </a:extLst>
          </p:cNvPr>
          <p:cNvSpPr txBox="1">
            <a:spLocks noGrp="1"/>
          </p:cNvSpPr>
          <p:nvPr>
            <p:ph type="title"/>
          </p:nvPr>
        </p:nvSpPr>
        <p:spPr>
          <a:xfrm>
            <a:off x="838203" y="350014"/>
            <a:ext cx="10515600" cy="597048"/>
          </a:xfrm>
        </p:spPr>
        <p:txBody>
          <a:bodyPr/>
          <a:lstStyle>
            <a:lvl1pPr>
              <a:defRPr/>
            </a:lvl1pPr>
          </a:lstStyle>
          <a:p>
            <a:pPr lvl="0"/>
            <a:r>
              <a:rPr lang="en-US"/>
              <a:t>Click to edit Master title style</a:t>
            </a:r>
            <a:endParaRPr lang="en-GB"/>
          </a:p>
        </p:txBody>
      </p:sp>
      <p:pic>
        <p:nvPicPr>
          <p:cNvPr id="3" name="Picture 3">
            <a:extLst>
              <a:ext uri="{FF2B5EF4-FFF2-40B4-BE49-F238E27FC236}">
                <a16:creationId xmlns:a16="http://schemas.microsoft.com/office/drawing/2014/main" id="{0CDD2D22-C8F7-2841-F5E6-FC48C3B618CD}"/>
              </a:ext>
            </a:extLst>
          </p:cNvPr>
          <p:cNvPicPr>
            <a:picLocks noChangeAspect="1"/>
          </p:cNvPicPr>
          <p:nvPr/>
        </p:nvPicPr>
        <p:blipFill>
          <a:blip r:embed="rId2"/>
          <a:stretch>
            <a:fillRect/>
          </a:stretch>
        </p:blipFill>
        <p:spPr>
          <a:xfrm>
            <a:off x="0" y="6359716"/>
            <a:ext cx="12191996" cy="498283"/>
          </a:xfrm>
          <a:prstGeom prst="rect">
            <a:avLst/>
          </a:prstGeom>
          <a:noFill/>
          <a:ln cap="flat">
            <a:noFill/>
          </a:ln>
        </p:spPr>
      </p:pic>
    </p:spTree>
    <p:extLst>
      <p:ext uri="{BB962C8B-B14F-4D97-AF65-F5344CB8AC3E}">
        <p14:creationId xmlns:p14="http://schemas.microsoft.com/office/powerpoint/2010/main" val="225836275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674BE6D7-08A6-64AE-2B2B-B12023041838}"/>
              </a:ext>
            </a:extLst>
          </p:cNvPr>
          <p:cNvSpPr/>
          <p:nvPr/>
        </p:nvSpPr>
        <p:spPr>
          <a:xfrm>
            <a:off x="0" y="0"/>
            <a:ext cx="12191996" cy="6858000"/>
          </a:xfrm>
          <a:prstGeom prst="rect">
            <a:avLst/>
          </a:prstGeom>
          <a:solidFill>
            <a:srgbClr val="325083"/>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3" name="Title 1">
            <a:extLst>
              <a:ext uri="{FF2B5EF4-FFF2-40B4-BE49-F238E27FC236}">
                <a16:creationId xmlns:a16="http://schemas.microsoft.com/office/drawing/2014/main" id="{AFF5A736-51F1-C18D-23ED-093F4FDC7973}"/>
              </a:ext>
            </a:extLst>
          </p:cNvPr>
          <p:cNvSpPr txBox="1">
            <a:spLocks noGrp="1"/>
          </p:cNvSpPr>
          <p:nvPr>
            <p:ph type="title"/>
          </p:nvPr>
        </p:nvSpPr>
        <p:spPr>
          <a:xfrm>
            <a:off x="838203" y="350014"/>
            <a:ext cx="10515600" cy="597048"/>
          </a:xfrm>
        </p:spPr>
        <p:txBody>
          <a:bodyPr/>
          <a:lstStyle>
            <a:lvl1pPr>
              <a:defRPr>
                <a:solidFill>
                  <a:srgbClr val="FFFFFF"/>
                </a:solidFill>
              </a:defRPr>
            </a:lvl1pPr>
          </a:lstStyle>
          <a:p>
            <a:pPr lvl="0"/>
            <a:r>
              <a:rPr lang="en-US"/>
              <a:t>Click to edit Master title style</a:t>
            </a:r>
            <a:endParaRPr lang="en-GB"/>
          </a:p>
        </p:txBody>
      </p:sp>
      <p:pic>
        <p:nvPicPr>
          <p:cNvPr id="4" name="Picture 7">
            <a:extLst>
              <a:ext uri="{FF2B5EF4-FFF2-40B4-BE49-F238E27FC236}">
                <a16:creationId xmlns:a16="http://schemas.microsoft.com/office/drawing/2014/main" id="{BE45709C-E709-6A3A-48BA-0ED14AE7D73E}"/>
              </a:ext>
            </a:extLst>
          </p:cNvPr>
          <p:cNvPicPr>
            <a:picLocks noChangeAspect="1"/>
          </p:cNvPicPr>
          <p:nvPr/>
        </p:nvPicPr>
        <p:blipFill>
          <a:blip r:embed="rId2"/>
          <a:stretch>
            <a:fillRect/>
          </a:stretch>
        </p:blipFill>
        <p:spPr>
          <a:xfrm>
            <a:off x="0" y="6359716"/>
            <a:ext cx="12191996" cy="498283"/>
          </a:xfrm>
          <a:prstGeom prst="rect">
            <a:avLst/>
          </a:prstGeom>
          <a:noFill/>
          <a:ln cap="flat">
            <a:noFill/>
          </a:ln>
        </p:spPr>
      </p:pic>
    </p:spTree>
    <p:extLst>
      <p:ext uri="{BB962C8B-B14F-4D97-AF65-F5344CB8AC3E}">
        <p14:creationId xmlns:p14="http://schemas.microsoft.com/office/powerpoint/2010/main" val="3749294910"/>
      </p:ext>
    </p:extLst>
  </p:cSld>
  <p:clrMapOvr>
    <a:masterClrMapping/>
  </p:clrMapOvr>
  <p:hf sldNum="0"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Image Only">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DE4B5F06-321F-63CF-AC53-8F5E4633239B}"/>
              </a:ext>
            </a:extLst>
          </p:cNvPr>
          <p:cNvPicPr>
            <a:picLocks noChangeAspect="1"/>
          </p:cNvPicPr>
          <p:nvPr/>
        </p:nvPicPr>
        <p:blipFill>
          <a:blip r:embed="rId2"/>
          <a:stretch>
            <a:fillRect/>
          </a:stretch>
        </p:blipFill>
        <p:spPr>
          <a:xfrm>
            <a:off x="0" y="6361599"/>
            <a:ext cx="12191996" cy="498283"/>
          </a:xfrm>
          <a:prstGeom prst="rect">
            <a:avLst/>
          </a:prstGeom>
          <a:noFill/>
          <a:ln cap="flat">
            <a:noFill/>
          </a:ln>
        </p:spPr>
      </p:pic>
      <p:sp>
        <p:nvSpPr>
          <p:cNvPr id="3" name="Picture Placeholder 2">
            <a:extLst>
              <a:ext uri="{FF2B5EF4-FFF2-40B4-BE49-F238E27FC236}">
                <a16:creationId xmlns:a16="http://schemas.microsoft.com/office/drawing/2014/main" id="{CA638BAA-99C3-E82B-5BCD-CB105D311DE1}"/>
              </a:ext>
            </a:extLst>
          </p:cNvPr>
          <p:cNvSpPr txBox="1">
            <a:spLocks noGrp="1"/>
          </p:cNvSpPr>
          <p:nvPr>
            <p:ph type="pic" idx="4294967295"/>
          </p:nvPr>
        </p:nvSpPr>
        <p:spPr>
          <a:xfrm>
            <a:off x="666771" y="634483"/>
            <a:ext cx="10705694" cy="3606997"/>
          </a:xfrm>
          <a:solidFill>
            <a:srgbClr val="FFFFFF"/>
          </a:solidFill>
          <a:ln w="28575" cap="flat">
            <a:solidFill>
              <a:srgbClr val="325083"/>
            </a:solidFill>
            <a:prstDash val="solid"/>
            <a:miter/>
          </a:ln>
        </p:spPr>
        <p:txBody>
          <a:bodyPr/>
          <a:lstStyle>
            <a:lvl1pPr marL="0" indent="0">
              <a:buNone/>
              <a:defRPr sz="3200"/>
            </a:lvl1pPr>
          </a:lstStyle>
          <a:p>
            <a:pPr lvl="0"/>
            <a:r>
              <a:rPr lang="en-US"/>
              <a:t>Click icon to add picture</a:t>
            </a:r>
            <a:endParaRPr lang="en-GB"/>
          </a:p>
        </p:txBody>
      </p:sp>
    </p:spTree>
    <p:extLst>
      <p:ext uri="{BB962C8B-B14F-4D97-AF65-F5344CB8AC3E}">
        <p14:creationId xmlns:p14="http://schemas.microsoft.com/office/powerpoint/2010/main" val="266244573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Image Only Dar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C74B4F0-38C0-5640-AE74-57ABBB846DCF}"/>
              </a:ext>
            </a:extLst>
          </p:cNvPr>
          <p:cNvSpPr/>
          <p:nvPr/>
        </p:nvSpPr>
        <p:spPr>
          <a:xfrm>
            <a:off x="0" y="0"/>
            <a:ext cx="12191996" cy="6858000"/>
          </a:xfrm>
          <a:prstGeom prst="rect">
            <a:avLst/>
          </a:prstGeom>
          <a:solidFill>
            <a:srgbClr val="325083"/>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pic>
        <p:nvPicPr>
          <p:cNvPr id="3" name="Picture 5">
            <a:extLst>
              <a:ext uri="{FF2B5EF4-FFF2-40B4-BE49-F238E27FC236}">
                <a16:creationId xmlns:a16="http://schemas.microsoft.com/office/drawing/2014/main" id="{26F3F71C-0AB5-358B-8F6C-E5E0BBBA444D}"/>
              </a:ext>
            </a:extLst>
          </p:cNvPr>
          <p:cNvPicPr>
            <a:picLocks noChangeAspect="1"/>
          </p:cNvPicPr>
          <p:nvPr/>
        </p:nvPicPr>
        <p:blipFill>
          <a:blip r:embed="rId2"/>
          <a:srcRect/>
          <a:stretch>
            <a:fillRect/>
          </a:stretch>
        </p:blipFill>
        <p:spPr>
          <a:xfrm>
            <a:off x="0" y="6361599"/>
            <a:ext cx="12191996" cy="498283"/>
          </a:xfrm>
          <a:prstGeom prst="rect">
            <a:avLst/>
          </a:prstGeom>
          <a:noFill/>
          <a:ln cap="flat">
            <a:noFill/>
          </a:ln>
        </p:spPr>
      </p:pic>
      <p:sp>
        <p:nvSpPr>
          <p:cNvPr id="4" name="Picture Placeholder 2">
            <a:extLst>
              <a:ext uri="{FF2B5EF4-FFF2-40B4-BE49-F238E27FC236}">
                <a16:creationId xmlns:a16="http://schemas.microsoft.com/office/drawing/2014/main" id="{729FA6C7-9475-D56A-CCFC-2468A1565F88}"/>
              </a:ext>
            </a:extLst>
          </p:cNvPr>
          <p:cNvSpPr txBox="1">
            <a:spLocks noGrp="1"/>
          </p:cNvSpPr>
          <p:nvPr>
            <p:ph type="pic" idx="4294967295"/>
          </p:nvPr>
        </p:nvSpPr>
        <p:spPr>
          <a:xfrm>
            <a:off x="666771" y="634483"/>
            <a:ext cx="10705694" cy="3606997"/>
          </a:xfrm>
          <a:solidFill>
            <a:srgbClr val="FFFFFF"/>
          </a:solidFill>
          <a:ln w="28575" cap="flat">
            <a:solidFill>
              <a:srgbClr val="325083"/>
            </a:solidFill>
            <a:prstDash val="solid"/>
            <a:miter/>
          </a:ln>
        </p:spPr>
        <p:txBody>
          <a:bodyPr/>
          <a:lstStyle>
            <a:lvl1pPr marL="0" indent="0">
              <a:buNone/>
              <a:defRPr sz="3200"/>
            </a:lvl1pPr>
          </a:lstStyle>
          <a:p>
            <a:pPr lvl="0"/>
            <a:r>
              <a:rPr lang="en-US"/>
              <a:t>Click icon to add picture</a:t>
            </a:r>
            <a:endParaRPr lang="en-GB"/>
          </a:p>
        </p:txBody>
      </p:sp>
    </p:spTree>
    <p:extLst>
      <p:ext uri="{BB962C8B-B14F-4D97-AF65-F5344CB8AC3E}">
        <p14:creationId xmlns:p14="http://schemas.microsoft.com/office/powerpoint/2010/main" val="257673758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EDB6B-1920-5E0F-C2B1-47F088705F7A}"/>
              </a:ext>
            </a:extLst>
          </p:cNvPr>
          <p:cNvSpPr txBox="1">
            <a:spLocks noGrp="1"/>
          </p:cNvSpPr>
          <p:nvPr>
            <p:ph type="title"/>
          </p:nvPr>
        </p:nvSpPr>
        <p:spPr>
          <a:xfrm>
            <a:off x="839784" y="457200"/>
            <a:ext cx="3932240" cy="1600200"/>
          </a:xfrm>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F6EE463A-13F6-9AAB-2181-5033FA75478B}"/>
              </a:ext>
            </a:extLst>
          </p:cNvPr>
          <p:cNvSpPr txBox="1">
            <a:spLocks noGrp="1"/>
          </p:cNvSpPr>
          <p:nvPr>
            <p:ph idx="1"/>
          </p:nvPr>
        </p:nvSpPr>
        <p:spPr>
          <a:xfrm>
            <a:off x="5183184" y="499189"/>
            <a:ext cx="6172200" cy="5361858"/>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B0695C7-7942-2901-3227-A1D02DAC3C2F}"/>
              </a:ext>
            </a:extLst>
          </p:cNvPr>
          <p:cNvSpPr txBox="1">
            <a:spLocks noGrp="1"/>
          </p:cNvSpPr>
          <p:nvPr>
            <p:ph type="body" idx="2"/>
          </p:nvPr>
        </p:nvSpPr>
        <p:spPr>
          <a:xfrm>
            <a:off x="839784" y="2220684"/>
            <a:ext cx="3932240" cy="3648300"/>
          </a:xfrm>
        </p:spPr>
        <p:txBody>
          <a:bodyPr/>
          <a:lstStyle>
            <a:lvl1pPr marL="0" indent="0">
              <a:buNone/>
              <a:defRPr sz="1600"/>
            </a:lvl1pPr>
          </a:lstStyle>
          <a:p>
            <a:pPr lvl="0"/>
            <a:r>
              <a:rPr lang="en-US"/>
              <a:t>Click to edit Master text styles</a:t>
            </a:r>
          </a:p>
        </p:txBody>
      </p:sp>
      <p:pic>
        <p:nvPicPr>
          <p:cNvPr id="5" name="Picture 8">
            <a:extLst>
              <a:ext uri="{FF2B5EF4-FFF2-40B4-BE49-F238E27FC236}">
                <a16:creationId xmlns:a16="http://schemas.microsoft.com/office/drawing/2014/main" id="{60F43A80-BD41-5A89-0EE0-702840DC6ECA}"/>
              </a:ext>
            </a:extLst>
          </p:cNvPr>
          <p:cNvPicPr>
            <a:picLocks noChangeAspect="1"/>
          </p:cNvPicPr>
          <p:nvPr/>
        </p:nvPicPr>
        <p:blipFill>
          <a:blip r:embed="rId2"/>
          <a:stretch>
            <a:fillRect/>
          </a:stretch>
        </p:blipFill>
        <p:spPr>
          <a:xfrm>
            <a:off x="0" y="6358810"/>
            <a:ext cx="12191996" cy="498283"/>
          </a:xfrm>
          <a:prstGeom prst="rect">
            <a:avLst/>
          </a:prstGeom>
          <a:noFill/>
          <a:ln cap="flat">
            <a:noFill/>
          </a:ln>
        </p:spPr>
      </p:pic>
    </p:spTree>
    <p:extLst>
      <p:ext uri="{BB962C8B-B14F-4D97-AF65-F5344CB8AC3E}">
        <p14:creationId xmlns:p14="http://schemas.microsoft.com/office/powerpoint/2010/main" val="801134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C55E27-79CE-DF57-0765-7EB28E0B9B82}"/>
              </a:ext>
            </a:extLst>
          </p:cNvPr>
          <p:cNvSpPr txBox="1">
            <a:spLocks noGrp="1"/>
          </p:cNvSpPr>
          <p:nvPr>
            <p:ph type="dt" sz="half" idx="7"/>
          </p:nvPr>
        </p:nvSpPr>
        <p:spPr/>
        <p:txBody>
          <a:bodyPr/>
          <a:lstStyle>
            <a:lvl1pPr>
              <a:defRPr/>
            </a:lvl1pPr>
          </a:lstStyle>
          <a:p>
            <a:pPr lvl="0"/>
            <a:fld id="{8610A66B-9A95-4368-A029-9FD6B64664FB}" type="datetime1">
              <a:rPr lang="en-GB"/>
              <a:pPr lvl="0"/>
              <a:t>07/10/2025</a:t>
            </a:fld>
            <a:endParaRPr lang="en-GB"/>
          </a:p>
        </p:txBody>
      </p:sp>
      <p:sp>
        <p:nvSpPr>
          <p:cNvPr id="3" name="Footer Placeholder 2">
            <a:extLst>
              <a:ext uri="{FF2B5EF4-FFF2-40B4-BE49-F238E27FC236}">
                <a16:creationId xmlns:a16="http://schemas.microsoft.com/office/drawing/2014/main" id="{247B8C5F-EB85-78AF-AA52-51575DEBB8BA}"/>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E8084B81-40E5-AE20-BE4A-69C59822F86D}"/>
              </a:ext>
            </a:extLst>
          </p:cNvPr>
          <p:cNvSpPr txBox="1">
            <a:spLocks noGrp="1"/>
          </p:cNvSpPr>
          <p:nvPr>
            <p:ph type="sldNum" sz="quarter" idx="8"/>
          </p:nvPr>
        </p:nvSpPr>
        <p:spPr/>
        <p:txBody>
          <a:bodyPr/>
          <a:lstStyle>
            <a:lvl1pPr>
              <a:defRPr/>
            </a:lvl1pPr>
          </a:lstStyle>
          <a:p>
            <a:pPr lvl="0"/>
            <a:fld id="{3D98543A-0A8E-4ACB-B25F-C6B7A2C76BCD}" type="slidenum">
              <a:t>‹#›</a:t>
            </a:fld>
            <a:endParaRPr lang="en-GB"/>
          </a:p>
        </p:txBody>
      </p:sp>
    </p:spTree>
    <p:extLst>
      <p:ext uri="{BB962C8B-B14F-4D97-AF65-F5344CB8AC3E}">
        <p14:creationId xmlns:p14="http://schemas.microsoft.com/office/powerpoint/2010/main" val="215798214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2_Content with Caption">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0EE25B8-EFE3-8D78-C054-D9B5C2E45035}"/>
              </a:ext>
            </a:extLst>
          </p:cNvPr>
          <p:cNvSpPr/>
          <p:nvPr/>
        </p:nvSpPr>
        <p:spPr>
          <a:xfrm>
            <a:off x="0" y="0"/>
            <a:ext cx="5085179" cy="6857094"/>
          </a:xfrm>
          <a:prstGeom prst="rect">
            <a:avLst/>
          </a:prstGeom>
          <a:solidFill>
            <a:srgbClr val="325083"/>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3" name="Title 1">
            <a:extLst>
              <a:ext uri="{FF2B5EF4-FFF2-40B4-BE49-F238E27FC236}">
                <a16:creationId xmlns:a16="http://schemas.microsoft.com/office/drawing/2014/main" id="{7FE4DCC9-E0CA-7B2F-1B7E-E60C2C86EA8F}"/>
              </a:ext>
            </a:extLst>
          </p:cNvPr>
          <p:cNvSpPr txBox="1">
            <a:spLocks noGrp="1"/>
          </p:cNvSpPr>
          <p:nvPr>
            <p:ph type="title"/>
          </p:nvPr>
        </p:nvSpPr>
        <p:spPr>
          <a:xfrm>
            <a:off x="839784" y="457200"/>
            <a:ext cx="3932240" cy="1600200"/>
          </a:xfrm>
        </p:spPr>
        <p:txBody>
          <a:bodyPr/>
          <a:lstStyle>
            <a:lvl1pPr>
              <a:defRPr>
                <a:solidFill>
                  <a:srgbClr val="FFFFFF"/>
                </a:solidFill>
              </a:defRPr>
            </a:lvl1pPr>
          </a:lstStyle>
          <a:p>
            <a:pPr lvl="0"/>
            <a:r>
              <a:rPr lang="en-US"/>
              <a:t>Click to edit Master title style</a:t>
            </a:r>
            <a:endParaRPr lang="en-GB"/>
          </a:p>
        </p:txBody>
      </p:sp>
      <p:sp>
        <p:nvSpPr>
          <p:cNvPr id="4" name="Content Placeholder 2">
            <a:extLst>
              <a:ext uri="{FF2B5EF4-FFF2-40B4-BE49-F238E27FC236}">
                <a16:creationId xmlns:a16="http://schemas.microsoft.com/office/drawing/2014/main" id="{DA82C34B-5E8F-A458-9E9D-93EE9EF2CD6E}"/>
              </a:ext>
            </a:extLst>
          </p:cNvPr>
          <p:cNvSpPr txBox="1">
            <a:spLocks noGrp="1"/>
          </p:cNvSpPr>
          <p:nvPr>
            <p:ph idx="1"/>
          </p:nvPr>
        </p:nvSpPr>
        <p:spPr>
          <a:xfrm>
            <a:off x="5598395" y="499189"/>
            <a:ext cx="6172200" cy="5361858"/>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3">
            <a:extLst>
              <a:ext uri="{FF2B5EF4-FFF2-40B4-BE49-F238E27FC236}">
                <a16:creationId xmlns:a16="http://schemas.microsoft.com/office/drawing/2014/main" id="{C5F8FD34-0BB2-C048-7613-808FE4C56CDA}"/>
              </a:ext>
            </a:extLst>
          </p:cNvPr>
          <p:cNvSpPr txBox="1">
            <a:spLocks noGrp="1"/>
          </p:cNvSpPr>
          <p:nvPr>
            <p:ph type="body" idx="2"/>
          </p:nvPr>
        </p:nvSpPr>
        <p:spPr>
          <a:xfrm>
            <a:off x="839784" y="2220684"/>
            <a:ext cx="3932240" cy="3648300"/>
          </a:xfrm>
        </p:spPr>
        <p:txBody>
          <a:bodyPr/>
          <a:lstStyle>
            <a:lvl1pPr marL="0" indent="0">
              <a:buNone/>
              <a:defRPr sz="1600">
                <a:solidFill>
                  <a:srgbClr val="FFFFFF"/>
                </a:solidFill>
              </a:defRPr>
            </a:lvl1pPr>
          </a:lstStyle>
          <a:p>
            <a:pPr lvl="0"/>
            <a:r>
              <a:rPr lang="en-US"/>
              <a:t>Click to edit Master text styles</a:t>
            </a:r>
          </a:p>
        </p:txBody>
      </p:sp>
      <p:pic>
        <p:nvPicPr>
          <p:cNvPr id="6" name="Picture 8">
            <a:extLst>
              <a:ext uri="{FF2B5EF4-FFF2-40B4-BE49-F238E27FC236}">
                <a16:creationId xmlns:a16="http://schemas.microsoft.com/office/drawing/2014/main" id="{2C66D920-6F69-8055-B9A6-BA982E8646EA}"/>
              </a:ext>
            </a:extLst>
          </p:cNvPr>
          <p:cNvPicPr>
            <a:picLocks noChangeAspect="1"/>
          </p:cNvPicPr>
          <p:nvPr/>
        </p:nvPicPr>
        <p:blipFill>
          <a:blip r:embed="rId2"/>
          <a:stretch>
            <a:fillRect/>
          </a:stretch>
        </p:blipFill>
        <p:spPr>
          <a:xfrm>
            <a:off x="0" y="6358810"/>
            <a:ext cx="12191996" cy="498283"/>
          </a:xfrm>
          <a:prstGeom prst="rect">
            <a:avLst/>
          </a:prstGeom>
          <a:noFill/>
          <a:ln cap="flat">
            <a:noFill/>
          </a:ln>
        </p:spPr>
      </p:pic>
    </p:spTree>
    <p:extLst>
      <p:ext uri="{BB962C8B-B14F-4D97-AF65-F5344CB8AC3E}">
        <p14:creationId xmlns:p14="http://schemas.microsoft.com/office/powerpoint/2010/main" val="332626705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DA22F10-C2CC-3F5E-1BC4-1C7319DB6831}"/>
              </a:ext>
            </a:extLst>
          </p:cNvPr>
          <p:cNvSpPr/>
          <p:nvPr/>
        </p:nvSpPr>
        <p:spPr>
          <a:xfrm>
            <a:off x="4968547" y="0"/>
            <a:ext cx="7223449" cy="6858000"/>
          </a:xfrm>
          <a:prstGeom prst="rect">
            <a:avLst/>
          </a:prstGeom>
          <a:solidFill>
            <a:srgbClr val="325083"/>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3" name="Title 1">
            <a:extLst>
              <a:ext uri="{FF2B5EF4-FFF2-40B4-BE49-F238E27FC236}">
                <a16:creationId xmlns:a16="http://schemas.microsoft.com/office/drawing/2014/main" id="{3511E2FD-1674-1CA8-A7C1-75D1D676291B}"/>
              </a:ext>
            </a:extLst>
          </p:cNvPr>
          <p:cNvSpPr txBox="1">
            <a:spLocks noGrp="1"/>
          </p:cNvSpPr>
          <p:nvPr>
            <p:ph type="title"/>
          </p:nvPr>
        </p:nvSpPr>
        <p:spPr>
          <a:xfrm>
            <a:off x="839784" y="457200"/>
            <a:ext cx="3932240" cy="1600200"/>
          </a:xfrm>
        </p:spPr>
        <p:txBody>
          <a:bodyPr/>
          <a:lstStyle>
            <a:lvl1pPr>
              <a:defRPr/>
            </a:lvl1pPr>
          </a:lstStyle>
          <a:p>
            <a:pPr lvl="0"/>
            <a:r>
              <a:rPr lang="en-US"/>
              <a:t>Click to edit Master title style</a:t>
            </a:r>
            <a:endParaRPr lang="en-GB"/>
          </a:p>
        </p:txBody>
      </p:sp>
      <p:sp>
        <p:nvSpPr>
          <p:cNvPr id="4" name="Content Placeholder 2">
            <a:extLst>
              <a:ext uri="{FF2B5EF4-FFF2-40B4-BE49-F238E27FC236}">
                <a16:creationId xmlns:a16="http://schemas.microsoft.com/office/drawing/2014/main" id="{89D836C9-AB3B-3686-010D-C014A0EE8351}"/>
              </a:ext>
            </a:extLst>
          </p:cNvPr>
          <p:cNvSpPr txBox="1">
            <a:spLocks noGrp="1"/>
          </p:cNvSpPr>
          <p:nvPr>
            <p:ph idx="1"/>
          </p:nvPr>
        </p:nvSpPr>
        <p:spPr>
          <a:xfrm>
            <a:off x="5514417" y="987423"/>
            <a:ext cx="6172200" cy="4873623"/>
          </a:xfrm>
        </p:spPr>
        <p:txBody>
          <a:bodyPr/>
          <a:lstStyle>
            <a:lvl1pPr>
              <a:defRPr sz="3200">
                <a:solidFill>
                  <a:srgbClr val="FFFFFF"/>
                </a:solidFill>
              </a:defRPr>
            </a:lvl1pPr>
            <a:lvl2pPr>
              <a:defRPr sz="2800">
                <a:solidFill>
                  <a:srgbClr val="FFFFFF"/>
                </a:solidFill>
              </a:defRPr>
            </a:lvl2pPr>
            <a:lvl3pPr>
              <a:defRPr sz="2400">
                <a:solidFill>
                  <a:srgbClr val="FFFFFF"/>
                </a:solidFill>
              </a:defRPr>
            </a:lvl3pPr>
            <a:lvl4pPr>
              <a:defRPr sz="2000">
                <a:solidFill>
                  <a:srgbClr val="FFFFFF"/>
                </a:solidFill>
              </a:defRPr>
            </a:lvl4pPr>
            <a:lvl5pPr>
              <a:defRPr sz="2000">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3">
            <a:extLst>
              <a:ext uri="{FF2B5EF4-FFF2-40B4-BE49-F238E27FC236}">
                <a16:creationId xmlns:a16="http://schemas.microsoft.com/office/drawing/2014/main" id="{4E368142-81EF-680A-764C-E6AB36516CF8}"/>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pic>
        <p:nvPicPr>
          <p:cNvPr id="6" name="Picture 6">
            <a:extLst>
              <a:ext uri="{FF2B5EF4-FFF2-40B4-BE49-F238E27FC236}">
                <a16:creationId xmlns:a16="http://schemas.microsoft.com/office/drawing/2014/main" id="{8F8F3A14-5FBE-F3D3-4456-DA2146EC3682}"/>
              </a:ext>
            </a:extLst>
          </p:cNvPr>
          <p:cNvPicPr>
            <a:picLocks noChangeAspect="1"/>
          </p:cNvPicPr>
          <p:nvPr/>
        </p:nvPicPr>
        <p:blipFill>
          <a:blip r:embed="rId2"/>
          <a:stretch>
            <a:fillRect/>
          </a:stretch>
        </p:blipFill>
        <p:spPr>
          <a:xfrm>
            <a:off x="0" y="6350187"/>
            <a:ext cx="12191996" cy="498283"/>
          </a:xfrm>
          <a:prstGeom prst="rect">
            <a:avLst/>
          </a:prstGeom>
          <a:noFill/>
          <a:ln cap="flat">
            <a:noFill/>
          </a:ln>
        </p:spPr>
      </p:pic>
    </p:spTree>
    <p:extLst>
      <p:ext uri="{BB962C8B-B14F-4D97-AF65-F5344CB8AC3E}">
        <p14:creationId xmlns:p14="http://schemas.microsoft.com/office/powerpoint/2010/main" val="278836194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C3B64-024F-C5E4-B0E4-40858D334226}"/>
              </a:ext>
            </a:extLst>
          </p:cNvPr>
          <p:cNvSpPr txBox="1">
            <a:spLocks noGrp="1"/>
          </p:cNvSpPr>
          <p:nvPr>
            <p:ph type="title"/>
          </p:nvPr>
        </p:nvSpPr>
        <p:spPr>
          <a:xfrm>
            <a:off x="839784" y="457200"/>
            <a:ext cx="3932240" cy="1600200"/>
          </a:xfrm>
        </p:spPr>
        <p:txBody>
          <a:bodyPr/>
          <a:lstStyle>
            <a:lvl1pPr>
              <a:defRPr/>
            </a:lvl1pPr>
          </a:lstStyle>
          <a:p>
            <a:pPr lvl="0"/>
            <a:r>
              <a:rPr lang="en-US"/>
              <a:t>Click to edit Master title style</a:t>
            </a:r>
            <a:endParaRPr lang="en-GB"/>
          </a:p>
        </p:txBody>
      </p:sp>
      <p:sp>
        <p:nvSpPr>
          <p:cNvPr id="3" name="Text Placeholder 3">
            <a:extLst>
              <a:ext uri="{FF2B5EF4-FFF2-40B4-BE49-F238E27FC236}">
                <a16:creationId xmlns:a16="http://schemas.microsoft.com/office/drawing/2014/main" id="{15C91DF6-E5E9-F3E3-EE5C-9F4CB1F7A44A}"/>
              </a:ext>
            </a:extLst>
          </p:cNvPr>
          <p:cNvSpPr txBox="1">
            <a:spLocks noGrp="1"/>
          </p:cNvSpPr>
          <p:nvPr>
            <p:ph type="body" idx="4294967295"/>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4" name="Picture Placeholder 2">
            <a:extLst>
              <a:ext uri="{FF2B5EF4-FFF2-40B4-BE49-F238E27FC236}">
                <a16:creationId xmlns:a16="http://schemas.microsoft.com/office/drawing/2014/main" id="{495835A7-BE7A-9253-71F7-A52F6B65217F}"/>
              </a:ext>
            </a:extLst>
          </p:cNvPr>
          <p:cNvSpPr txBox="1">
            <a:spLocks noGrp="1"/>
          </p:cNvSpPr>
          <p:nvPr>
            <p:ph type="pic" idx="4294967295"/>
          </p:nvPr>
        </p:nvSpPr>
        <p:spPr>
          <a:xfrm>
            <a:off x="5183184" y="633770"/>
            <a:ext cx="6172200" cy="2076776"/>
          </a:xfrm>
          <a:solidFill>
            <a:srgbClr val="FFFFFF"/>
          </a:solidFill>
          <a:ln w="38103" cap="flat">
            <a:solidFill>
              <a:srgbClr val="325083"/>
            </a:solidFill>
            <a:prstDash val="solid"/>
            <a:miter/>
          </a:ln>
        </p:spPr>
        <p:txBody>
          <a:bodyPr/>
          <a:lstStyle>
            <a:lvl1pPr marL="0" indent="0">
              <a:buNone/>
              <a:defRPr sz="3200"/>
            </a:lvl1pPr>
          </a:lstStyle>
          <a:p>
            <a:pPr lvl="0"/>
            <a:r>
              <a:rPr lang="en-US"/>
              <a:t>Click icon to add picture</a:t>
            </a:r>
            <a:endParaRPr lang="en-GB"/>
          </a:p>
        </p:txBody>
      </p:sp>
      <p:sp>
        <p:nvSpPr>
          <p:cNvPr id="5" name="Picture Placeholder 2">
            <a:extLst>
              <a:ext uri="{FF2B5EF4-FFF2-40B4-BE49-F238E27FC236}">
                <a16:creationId xmlns:a16="http://schemas.microsoft.com/office/drawing/2014/main" id="{FE656390-70B6-F8F5-9E56-2E589137B22D}"/>
              </a:ext>
            </a:extLst>
          </p:cNvPr>
          <p:cNvSpPr txBox="1">
            <a:spLocks noGrp="1"/>
          </p:cNvSpPr>
          <p:nvPr>
            <p:ph type="pic" idx="4294967295"/>
          </p:nvPr>
        </p:nvSpPr>
        <p:spPr>
          <a:xfrm>
            <a:off x="5183184" y="3659995"/>
            <a:ext cx="6172200" cy="2076776"/>
          </a:xfrm>
          <a:solidFill>
            <a:srgbClr val="FFFFFF"/>
          </a:solidFill>
          <a:ln w="38103" cap="flat">
            <a:solidFill>
              <a:srgbClr val="325083"/>
            </a:solidFill>
            <a:prstDash val="solid"/>
            <a:miter/>
          </a:ln>
        </p:spPr>
        <p:txBody>
          <a:bodyPr/>
          <a:lstStyle>
            <a:lvl1pPr marL="0" indent="0">
              <a:buNone/>
              <a:defRPr sz="3200"/>
            </a:lvl1pPr>
          </a:lstStyle>
          <a:p>
            <a:pPr lvl="0"/>
            <a:r>
              <a:rPr lang="en-US"/>
              <a:t>Click icon to add picture</a:t>
            </a:r>
            <a:endParaRPr lang="en-GB"/>
          </a:p>
        </p:txBody>
      </p:sp>
      <p:pic>
        <p:nvPicPr>
          <p:cNvPr id="6" name="Picture 10">
            <a:extLst>
              <a:ext uri="{FF2B5EF4-FFF2-40B4-BE49-F238E27FC236}">
                <a16:creationId xmlns:a16="http://schemas.microsoft.com/office/drawing/2014/main" id="{6F4581C9-C549-C4C4-76AA-5AF4B33869CE}"/>
              </a:ext>
            </a:extLst>
          </p:cNvPr>
          <p:cNvPicPr>
            <a:picLocks noChangeAspect="1"/>
          </p:cNvPicPr>
          <p:nvPr/>
        </p:nvPicPr>
        <p:blipFill>
          <a:blip r:embed="rId2"/>
          <a:stretch>
            <a:fillRect/>
          </a:stretch>
        </p:blipFill>
        <p:spPr>
          <a:xfrm>
            <a:off x="0" y="6359716"/>
            <a:ext cx="12191996" cy="498283"/>
          </a:xfrm>
          <a:prstGeom prst="rect">
            <a:avLst/>
          </a:prstGeom>
          <a:noFill/>
          <a:ln cap="flat">
            <a:noFill/>
          </a:ln>
        </p:spPr>
      </p:pic>
    </p:spTree>
    <p:extLst>
      <p:ext uri="{BB962C8B-B14F-4D97-AF65-F5344CB8AC3E}">
        <p14:creationId xmlns:p14="http://schemas.microsoft.com/office/powerpoint/2010/main" val="390220230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lank white">
    <p:bg>
      <p:bgPr>
        <a:blipFill>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6009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0FF12-D6E6-5E5E-9DAA-594211326F52}"/>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18E20EB8-C13B-3B1F-8535-0565A1F402E6}"/>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CEB57AE-EF8F-9DEE-C9A5-D548082C8E71}"/>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5276CE1C-9BCF-1A7A-78CE-93F8CAB0EAF2}"/>
              </a:ext>
            </a:extLst>
          </p:cNvPr>
          <p:cNvSpPr txBox="1">
            <a:spLocks noGrp="1"/>
          </p:cNvSpPr>
          <p:nvPr>
            <p:ph type="dt" sz="half" idx="7"/>
          </p:nvPr>
        </p:nvSpPr>
        <p:spPr/>
        <p:txBody>
          <a:bodyPr/>
          <a:lstStyle>
            <a:lvl1pPr>
              <a:defRPr/>
            </a:lvl1pPr>
          </a:lstStyle>
          <a:p>
            <a:pPr lvl="0"/>
            <a:fld id="{CF18E00F-ADBA-4F5A-8E70-CB7512887CDD}" type="datetime1">
              <a:rPr lang="en-GB"/>
              <a:pPr lvl="0"/>
              <a:t>07/10/2025</a:t>
            </a:fld>
            <a:endParaRPr lang="en-GB"/>
          </a:p>
        </p:txBody>
      </p:sp>
      <p:sp>
        <p:nvSpPr>
          <p:cNvPr id="6" name="Footer Placeholder 5">
            <a:extLst>
              <a:ext uri="{FF2B5EF4-FFF2-40B4-BE49-F238E27FC236}">
                <a16:creationId xmlns:a16="http://schemas.microsoft.com/office/drawing/2014/main" id="{72B7DFB1-0228-8F90-24C4-2A6A1F22056A}"/>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B2DCF861-8BE7-9EAC-B860-D5360F9F1510}"/>
              </a:ext>
            </a:extLst>
          </p:cNvPr>
          <p:cNvSpPr txBox="1">
            <a:spLocks noGrp="1"/>
          </p:cNvSpPr>
          <p:nvPr>
            <p:ph type="sldNum" sz="quarter" idx="8"/>
          </p:nvPr>
        </p:nvSpPr>
        <p:spPr/>
        <p:txBody>
          <a:bodyPr/>
          <a:lstStyle>
            <a:lvl1pPr>
              <a:defRPr/>
            </a:lvl1pPr>
          </a:lstStyle>
          <a:p>
            <a:pPr lvl="0"/>
            <a:fld id="{C26E4746-54AB-4512-8778-2971F0727F12}" type="slidenum">
              <a:t>‹#›</a:t>
            </a:fld>
            <a:endParaRPr lang="en-GB"/>
          </a:p>
        </p:txBody>
      </p:sp>
    </p:spTree>
    <p:extLst>
      <p:ext uri="{BB962C8B-B14F-4D97-AF65-F5344CB8AC3E}">
        <p14:creationId xmlns:p14="http://schemas.microsoft.com/office/powerpoint/2010/main" val="2745906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B6D25-62BE-2516-7B00-7AB75019C093}"/>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Picture Placeholder 2">
            <a:extLst>
              <a:ext uri="{FF2B5EF4-FFF2-40B4-BE49-F238E27FC236}">
                <a16:creationId xmlns:a16="http://schemas.microsoft.com/office/drawing/2014/main" id="{65F10741-C79D-98EE-4F71-2F41C3CD3070}"/>
              </a:ext>
            </a:extLst>
          </p:cNvPr>
          <p:cNvSpPr txBox="1">
            <a:spLocks noGrp="1"/>
          </p:cNvSpPr>
          <p:nvPr>
            <p:ph type="pic" idx="1"/>
          </p:nvPr>
        </p:nvSpPr>
        <p:spPr>
          <a:xfrm>
            <a:off x="5183184" y="987423"/>
            <a:ext cx="6172200" cy="4873623"/>
          </a:xfrm>
        </p:spPr>
        <p:txBody>
          <a:bodyPr/>
          <a:lstStyle>
            <a:lvl1pPr marL="0" indent="0">
              <a:buNone/>
              <a:defRPr lang="en-GB" sz="3200"/>
            </a:lvl1pPr>
          </a:lstStyle>
          <a:p>
            <a:pPr lvl="0"/>
            <a:endParaRPr lang="en-GB"/>
          </a:p>
        </p:txBody>
      </p:sp>
      <p:sp>
        <p:nvSpPr>
          <p:cNvPr id="4" name="Text Placeholder 3">
            <a:extLst>
              <a:ext uri="{FF2B5EF4-FFF2-40B4-BE49-F238E27FC236}">
                <a16:creationId xmlns:a16="http://schemas.microsoft.com/office/drawing/2014/main" id="{745DD33C-3A0A-375B-4762-DD04336092CD}"/>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3C07D50C-C55B-195E-4F6B-7219462D1798}"/>
              </a:ext>
            </a:extLst>
          </p:cNvPr>
          <p:cNvSpPr txBox="1">
            <a:spLocks noGrp="1"/>
          </p:cNvSpPr>
          <p:nvPr>
            <p:ph type="dt" sz="half" idx="7"/>
          </p:nvPr>
        </p:nvSpPr>
        <p:spPr/>
        <p:txBody>
          <a:bodyPr/>
          <a:lstStyle>
            <a:lvl1pPr>
              <a:defRPr/>
            </a:lvl1pPr>
          </a:lstStyle>
          <a:p>
            <a:pPr lvl="0"/>
            <a:fld id="{D89AB93B-E175-41D7-A880-8AD3DF385A33}" type="datetime1">
              <a:rPr lang="en-GB"/>
              <a:pPr lvl="0"/>
              <a:t>07/10/2025</a:t>
            </a:fld>
            <a:endParaRPr lang="en-GB"/>
          </a:p>
        </p:txBody>
      </p:sp>
      <p:sp>
        <p:nvSpPr>
          <p:cNvPr id="6" name="Footer Placeholder 5">
            <a:extLst>
              <a:ext uri="{FF2B5EF4-FFF2-40B4-BE49-F238E27FC236}">
                <a16:creationId xmlns:a16="http://schemas.microsoft.com/office/drawing/2014/main" id="{0A7EB448-D6AA-6458-21FF-2BC5ABE858E2}"/>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804429F7-F203-6D1E-3B0D-0614E0B267CD}"/>
              </a:ext>
            </a:extLst>
          </p:cNvPr>
          <p:cNvSpPr txBox="1">
            <a:spLocks noGrp="1"/>
          </p:cNvSpPr>
          <p:nvPr>
            <p:ph type="sldNum" sz="quarter" idx="8"/>
          </p:nvPr>
        </p:nvSpPr>
        <p:spPr/>
        <p:txBody>
          <a:bodyPr/>
          <a:lstStyle>
            <a:lvl1pPr>
              <a:defRPr/>
            </a:lvl1pPr>
          </a:lstStyle>
          <a:p>
            <a:pPr lvl="0"/>
            <a:fld id="{25960866-4A30-4432-9466-9AB3E9A70C5B}" type="slidenum">
              <a:t>‹#›</a:t>
            </a:fld>
            <a:endParaRPr lang="en-GB"/>
          </a:p>
        </p:txBody>
      </p:sp>
    </p:spTree>
    <p:extLst>
      <p:ext uri="{BB962C8B-B14F-4D97-AF65-F5344CB8AC3E}">
        <p14:creationId xmlns:p14="http://schemas.microsoft.com/office/powerpoint/2010/main" val="2195012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image" Target="../media/image3.png"/><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theme" Target="../theme/theme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theme" Target="../theme/theme5.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C9547D-A390-74A9-5CBF-9782FAF6F319}"/>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69DD8BCD-220F-F29A-B807-518E486AFE5B}"/>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643AB1-0CF2-EFF7-598E-8C282207966F}"/>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767676"/>
                </a:solidFill>
                <a:uFillTx/>
                <a:latin typeface="Aptos"/>
              </a:defRPr>
            </a:lvl1pPr>
          </a:lstStyle>
          <a:p>
            <a:pPr lvl="0"/>
            <a:fld id="{4317F796-5FEE-4605-A66B-46283C8F6F69}" type="datetime1">
              <a:rPr lang="en-GB"/>
              <a:pPr lvl="0"/>
              <a:t>07/10/2025</a:t>
            </a:fld>
            <a:endParaRPr lang="en-GB"/>
          </a:p>
        </p:txBody>
      </p:sp>
      <p:sp>
        <p:nvSpPr>
          <p:cNvPr id="5" name="Footer Placeholder 4">
            <a:extLst>
              <a:ext uri="{FF2B5EF4-FFF2-40B4-BE49-F238E27FC236}">
                <a16:creationId xmlns:a16="http://schemas.microsoft.com/office/drawing/2014/main" id="{6DB584D0-C42A-2BC8-093C-9171B0BD5694}"/>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GB" sz="1200" b="0" i="0" u="none" strike="noStrike" kern="1200" cap="none" spc="0" baseline="0">
                <a:solidFill>
                  <a:srgbClr val="767676"/>
                </a:solidFill>
                <a:uFillTx/>
                <a:latin typeface="Aptos"/>
              </a:defRPr>
            </a:lvl1pPr>
          </a:lstStyle>
          <a:p>
            <a:pPr lvl="0"/>
            <a:endParaRPr lang="en-GB"/>
          </a:p>
        </p:txBody>
      </p:sp>
      <p:sp>
        <p:nvSpPr>
          <p:cNvPr id="6" name="Slide Number Placeholder 5">
            <a:extLst>
              <a:ext uri="{FF2B5EF4-FFF2-40B4-BE49-F238E27FC236}">
                <a16:creationId xmlns:a16="http://schemas.microsoft.com/office/drawing/2014/main" id="{303A65CC-495A-75E8-AE1C-657123D2798B}"/>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767676"/>
                </a:solidFill>
                <a:uFillTx/>
                <a:latin typeface="Aptos"/>
              </a:defRPr>
            </a:lvl1pPr>
          </a:lstStyle>
          <a:p>
            <a:pPr lvl="0"/>
            <a:fld id="{BBD8FD02-D769-44E2-AD23-5174B176D8EB}" type="slidenum">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marL="0" marR="0" lvl="0" indent="0" algn="l" defTabSz="914400" rtl="0" fontAlgn="auto" hangingPunct="1">
        <a:lnSpc>
          <a:spcPct val="90000"/>
        </a:lnSpc>
        <a:spcBef>
          <a:spcPts val="0"/>
        </a:spcBef>
        <a:spcAft>
          <a:spcPts val="0"/>
        </a:spcAft>
        <a:buNone/>
        <a:tabLst/>
        <a:defRPr lang="en-US" sz="4400" b="0" i="0" u="none" strike="noStrike" kern="1200" cap="none" spc="0" baseline="0">
          <a:solidFill>
            <a:srgbClr val="000000"/>
          </a:solidFill>
          <a:uFillTx/>
          <a:latin typeface="Aptos Display"/>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n-US" sz="2800" b="0" i="0" u="none" strike="noStrike" kern="1200" cap="none" spc="0" baseline="0">
          <a:solidFill>
            <a:srgbClr val="000000"/>
          </a:solidFill>
          <a:uFillTx/>
          <a:latin typeface="Aptos"/>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Aptos"/>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Aptos"/>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Aptos"/>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Apto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2D8DF5-E9E9-C5F0-651D-A369C64B8F85}"/>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5B781B34-8E1E-9D12-9B08-E8ADCF7F1203}"/>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26780E7-5F1C-EE6C-178A-3D461AB254B3}"/>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767676"/>
                </a:solidFill>
                <a:uFillTx/>
                <a:latin typeface="Aptos"/>
              </a:defRPr>
            </a:lvl1pPr>
          </a:lstStyle>
          <a:p>
            <a:pPr lvl="0"/>
            <a:fld id="{0024EA7E-DA51-4B9A-BC58-19B95E6A41CE}" type="datetime1">
              <a:rPr lang="en-GB"/>
              <a:pPr lvl="0"/>
              <a:t>07/10/2025</a:t>
            </a:fld>
            <a:endParaRPr lang="en-GB"/>
          </a:p>
        </p:txBody>
      </p:sp>
      <p:sp>
        <p:nvSpPr>
          <p:cNvPr id="5" name="Footer Placeholder 4">
            <a:extLst>
              <a:ext uri="{FF2B5EF4-FFF2-40B4-BE49-F238E27FC236}">
                <a16:creationId xmlns:a16="http://schemas.microsoft.com/office/drawing/2014/main" id="{3ACCAC53-B285-4534-DEE5-839D36A7BF4D}"/>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GB" sz="1200" b="0" i="0" u="none" strike="noStrike" kern="1200" cap="none" spc="0" baseline="0">
                <a:solidFill>
                  <a:srgbClr val="767676"/>
                </a:solidFill>
                <a:uFillTx/>
                <a:latin typeface="Aptos"/>
              </a:defRPr>
            </a:lvl1pPr>
          </a:lstStyle>
          <a:p>
            <a:pPr lvl="0"/>
            <a:endParaRPr lang="en-GB"/>
          </a:p>
        </p:txBody>
      </p:sp>
      <p:sp>
        <p:nvSpPr>
          <p:cNvPr id="6" name="Slide Number Placeholder 5">
            <a:extLst>
              <a:ext uri="{FF2B5EF4-FFF2-40B4-BE49-F238E27FC236}">
                <a16:creationId xmlns:a16="http://schemas.microsoft.com/office/drawing/2014/main" id="{D47B767C-712A-49C0-5C5B-897A2E6A6269}"/>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767676"/>
                </a:solidFill>
                <a:uFillTx/>
                <a:latin typeface="Aptos"/>
              </a:defRPr>
            </a:lvl1pPr>
          </a:lstStyle>
          <a:p>
            <a:pPr lvl="0"/>
            <a:fld id="{D3081061-A148-4C7A-AC6F-A0672A6839A1}" type="slidenum">
              <a:t>‹#›</a:t>
            </a:fld>
            <a:endParaRPr lang="en-GB"/>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marL="0" marR="0" lvl="0" indent="0" algn="l" defTabSz="914400" rtl="0" fontAlgn="auto" hangingPunct="1">
        <a:lnSpc>
          <a:spcPct val="90000"/>
        </a:lnSpc>
        <a:spcBef>
          <a:spcPts val="0"/>
        </a:spcBef>
        <a:spcAft>
          <a:spcPts val="0"/>
        </a:spcAft>
        <a:buNone/>
        <a:tabLst/>
        <a:defRPr lang="en-US" sz="4400" b="0" i="0" u="none" strike="noStrike" kern="1200" cap="none" spc="0" baseline="0">
          <a:solidFill>
            <a:srgbClr val="000000"/>
          </a:solidFill>
          <a:uFillTx/>
          <a:latin typeface="Aptos Display"/>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n-US" sz="2800" b="0" i="0" u="none" strike="noStrike" kern="1200" cap="none" spc="0" baseline="0">
          <a:solidFill>
            <a:srgbClr val="000000"/>
          </a:solidFill>
          <a:uFillTx/>
          <a:latin typeface="Aptos"/>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Aptos"/>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Aptos"/>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Aptos"/>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Apto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a:blip r:embed="rId18"/>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188219-F0C1-2B9E-1942-F061EC4241F9}"/>
              </a:ext>
            </a:extLst>
          </p:cNvPr>
          <p:cNvSpPr txBox="1">
            <a:spLocks noGrp="1"/>
          </p:cNvSpPr>
          <p:nvPr>
            <p:ph type="title"/>
          </p:nvPr>
        </p:nvSpPr>
        <p:spPr>
          <a:xfrm>
            <a:off x="838203" y="350014"/>
            <a:ext cx="10515600" cy="1325559"/>
          </a:xfrm>
          <a:prstGeom prst="rect">
            <a:avLst/>
          </a:prstGeom>
          <a:noFill/>
          <a:ln>
            <a:noFill/>
          </a:ln>
        </p:spPr>
        <p:txBody>
          <a:bodyPr vert="horz" wrap="square" lIns="91440" tIns="45720" rIns="91440" bIns="45720" anchor="t" anchorCtr="0" compatLnSpc="1">
            <a:normAutofit/>
          </a:body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D0722E0E-BA36-D57A-AAF5-0902CC5F7233}"/>
              </a:ext>
            </a:extLst>
          </p:cNvPr>
          <p:cNvSpPr txBox="1">
            <a:spLocks noGrp="1"/>
          </p:cNvSpPr>
          <p:nvPr>
            <p:ph type="body" idx="1"/>
          </p:nvPr>
        </p:nvSpPr>
        <p:spPr>
          <a:xfrm>
            <a:off x="838203" y="1833179"/>
            <a:ext cx="10515600" cy="4351336"/>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Lst>
  <p:txStyles>
    <p:titleStyle>
      <a:lvl1pPr marL="0" marR="0" lvl="0" indent="0" algn="l" defTabSz="914400" rtl="0" fontAlgn="auto" hangingPunct="1">
        <a:lnSpc>
          <a:spcPct val="90000"/>
        </a:lnSpc>
        <a:spcBef>
          <a:spcPts val="0"/>
        </a:spcBef>
        <a:spcAft>
          <a:spcPts val="0"/>
        </a:spcAft>
        <a:buNone/>
        <a:tabLst/>
        <a:defRPr lang="en-US" sz="3200" b="0" i="0" u="none" strike="noStrike" kern="1200" cap="none" spc="0" baseline="0">
          <a:solidFill>
            <a:srgbClr val="325083"/>
          </a:solidFill>
          <a:uFillTx/>
          <a:latin typeface="Rubik SemiBold"/>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n-US" sz="2400" b="0" i="0" u="none" strike="noStrike" kern="1200" cap="none" spc="0" baseline="0">
          <a:solidFill>
            <a:srgbClr val="325083"/>
          </a:solidFill>
          <a:uFillTx/>
          <a:latin typeface="Rubik"/>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325083"/>
          </a:solidFill>
          <a:uFillTx/>
          <a:latin typeface="Rubik"/>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325083"/>
          </a:solidFill>
          <a:uFillTx/>
          <a:latin typeface="Rubik"/>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600" b="0" i="0" u="none" strike="noStrike" kern="1200" cap="none" spc="0" baseline="0">
          <a:solidFill>
            <a:srgbClr val="325083"/>
          </a:solidFill>
          <a:uFillTx/>
          <a:latin typeface="Rubik"/>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400" b="0" i="0" u="none" strike="noStrike" kern="1200" cap="none" spc="0" baseline="0">
          <a:solidFill>
            <a:srgbClr val="325083"/>
          </a:solidFill>
          <a:uFillTx/>
          <a:latin typeface="Rubik"/>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2B2FAF-2DE6-E660-64EA-D5126D5C51E0}"/>
              </a:ext>
            </a:extLst>
          </p:cNvPr>
          <p:cNvSpPr txBox="1">
            <a:spLocks noGrp="1"/>
          </p:cNvSpPr>
          <p:nvPr>
            <p:ph type="title"/>
          </p:nvPr>
        </p:nvSpPr>
        <p:spPr>
          <a:xfrm>
            <a:off x="838203" y="350014"/>
            <a:ext cx="10515600" cy="1325559"/>
          </a:xfrm>
          <a:prstGeom prst="rect">
            <a:avLst/>
          </a:prstGeom>
          <a:noFill/>
          <a:ln>
            <a:noFill/>
          </a:ln>
        </p:spPr>
        <p:txBody>
          <a:bodyPr vert="horz" wrap="square" lIns="91440" tIns="45720" rIns="91440" bIns="45720" anchor="t" anchorCtr="0" compatLnSpc="1">
            <a:normAutofit/>
          </a:body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1B0444AE-2868-EFBF-7BAB-C87BB13717A1}"/>
              </a:ext>
            </a:extLst>
          </p:cNvPr>
          <p:cNvSpPr txBox="1">
            <a:spLocks noGrp="1"/>
          </p:cNvSpPr>
          <p:nvPr>
            <p:ph type="body" idx="1"/>
          </p:nvPr>
        </p:nvSpPr>
        <p:spPr>
          <a:xfrm>
            <a:off x="838203" y="1833179"/>
            <a:ext cx="10515600" cy="4351336"/>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marL="0" marR="0" lvl="0" indent="0" algn="l" defTabSz="914400" rtl="0" fontAlgn="auto" hangingPunct="1">
        <a:lnSpc>
          <a:spcPct val="90000"/>
        </a:lnSpc>
        <a:spcBef>
          <a:spcPts val="0"/>
        </a:spcBef>
        <a:spcAft>
          <a:spcPts val="0"/>
        </a:spcAft>
        <a:buNone/>
        <a:tabLst/>
        <a:defRPr lang="en-US" sz="3200" b="0" i="0" u="none" strike="noStrike" kern="1200" cap="none" spc="0" baseline="0">
          <a:solidFill>
            <a:srgbClr val="325083"/>
          </a:solidFill>
          <a:uFillTx/>
          <a:latin typeface="Rubik SemiBold"/>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n-US" sz="2400" b="0" i="0" u="none" strike="noStrike" kern="1200" cap="none" spc="0" baseline="0">
          <a:solidFill>
            <a:srgbClr val="325083"/>
          </a:solidFill>
          <a:uFillTx/>
          <a:latin typeface="Rubik"/>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325083"/>
          </a:solidFill>
          <a:uFillTx/>
          <a:latin typeface="Rubik"/>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325083"/>
          </a:solidFill>
          <a:uFillTx/>
          <a:latin typeface="Rubik"/>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600" b="0" i="0" u="none" strike="noStrike" kern="1200" cap="none" spc="0" baseline="0">
          <a:solidFill>
            <a:srgbClr val="325083"/>
          </a:solidFill>
          <a:uFillTx/>
          <a:latin typeface="Rubik"/>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400" b="0" i="0" u="none" strike="noStrike" kern="1200" cap="none" spc="0" baseline="0">
          <a:solidFill>
            <a:srgbClr val="325083"/>
          </a:solidFill>
          <a:uFillTx/>
          <a:latin typeface="Rubik"/>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18" Type="http://schemas.openxmlformats.org/officeDocument/2006/relationships/image" Target="../media/image34.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17" Type="http://schemas.openxmlformats.org/officeDocument/2006/relationships/image" Target="../media/image33.png"/><Relationship Id="rId2" Type="http://schemas.openxmlformats.org/officeDocument/2006/relationships/image" Target="../media/image18.png"/><Relationship Id="rId16" Type="http://schemas.openxmlformats.org/officeDocument/2006/relationships/image" Target="../media/image32.png"/><Relationship Id="rId20" Type="http://schemas.openxmlformats.org/officeDocument/2006/relationships/image" Target="../media/image36.png"/><Relationship Id="rId1" Type="http://schemas.openxmlformats.org/officeDocument/2006/relationships/slideLayout" Target="../slideLayouts/slideLayout1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png"/><Relationship Id="rId19" Type="http://schemas.openxmlformats.org/officeDocument/2006/relationships/image" Target="../media/image35.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nice.org.uk/guidance/ng28/chapter/recommendations#drug-treatmen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view.officeapps.live.com/op/view.aspx?src=https%3A%2F%2Fphw.nhs.wales%2Fservices-and-teams%2Fprimary-care-division%2Fsupporting-healthy-behaviours%2Fsupporting-healthy-behaviours-files%2Fsupporting-healthy-behaviours-a-guide-for-general-practice%2F&amp;wdOrigin=BROWSELINK"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svg"/><Relationship Id="rId7" Type="http://schemas.openxmlformats.org/officeDocument/2006/relationships/image" Target="../media/image58.sv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svg"/><Relationship Id="rId4" Type="http://schemas.openxmlformats.org/officeDocument/2006/relationships/image" Target="../media/image55.png"/><Relationship Id="rId9" Type="http://schemas.openxmlformats.org/officeDocument/2006/relationships/image" Target="../media/image60.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3.svg"/><Relationship Id="rId4" Type="http://schemas.openxmlformats.org/officeDocument/2006/relationships/image" Target="../media/image6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6.svg"/><Relationship Id="rId5" Type="http://schemas.openxmlformats.org/officeDocument/2006/relationships/image" Target="../media/image55.png"/><Relationship Id="rId4" Type="http://schemas.openxmlformats.org/officeDocument/2006/relationships/image" Target="../media/image65.svg"/></Relationships>
</file>

<file path=ppt/slides/_rels/slide2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68.sv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8.svg"/></Relationships>
</file>

<file path=ppt/slides/_rels/slide2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72.svg"/><Relationship Id="rId4" Type="http://schemas.openxmlformats.org/officeDocument/2006/relationships/image" Target="../media/image71.png"/></Relationships>
</file>

<file path=ppt/slides/_rels/slide2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3" Type="http://schemas.openxmlformats.org/officeDocument/2006/relationships/hyperlink" Target="https://kidneycareuk.org/health-professionals/ckd-information-language-support/"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svg"/><Relationship Id="rId7" Type="http://schemas.openxmlformats.org/officeDocument/2006/relationships/image" Target="../media/image58.sv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svg"/><Relationship Id="rId4" Type="http://schemas.openxmlformats.org/officeDocument/2006/relationships/image" Target="../media/image55.png"/><Relationship Id="rId9" Type="http://schemas.openxmlformats.org/officeDocument/2006/relationships/image" Target="../media/image60.sv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4.xml.rels><?xml version="1.0" encoding="UTF-8" standalone="yes"?>
<Relationships xmlns="http://schemas.openxmlformats.org/package/2006/relationships"><Relationship Id="rId8" Type="http://schemas.openxmlformats.org/officeDocument/2006/relationships/image" Target="../media/image81.jpg"/><Relationship Id="rId3" Type="http://schemas.openxmlformats.org/officeDocument/2006/relationships/image" Target="../media/image76.jpg"/><Relationship Id="rId7" Type="http://schemas.openxmlformats.org/officeDocument/2006/relationships/image" Target="../media/image80.jpg"/><Relationship Id="rId2" Type="http://schemas.openxmlformats.org/officeDocument/2006/relationships/notesSlide" Target="../notesSlides/notesSlide21.xml"/><Relationship Id="rId1" Type="http://schemas.openxmlformats.org/officeDocument/2006/relationships/slideLayout" Target="../slideLayouts/slideLayout46.xml"/><Relationship Id="rId6" Type="http://schemas.openxmlformats.org/officeDocument/2006/relationships/image" Target="../media/image79.jpg"/><Relationship Id="rId5" Type="http://schemas.openxmlformats.org/officeDocument/2006/relationships/image" Target="../media/image78.jpg"/><Relationship Id="rId4" Type="http://schemas.openxmlformats.org/officeDocument/2006/relationships/image" Target="../media/image77.jpg"/></Relationships>
</file>

<file path=ppt/slides/_rels/slide35.xml.rels><?xml version="1.0" encoding="UTF-8" standalone="yes"?>
<Relationships xmlns="http://schemas.openxmlformats.org/package/2006/relationships"><Relationship Id="rId8" Type="http://schemas.openxmlformats.org/officeDocument/2006/relationships/image" Target="../media/image85.png"/><Relationship Id="rId13" Type="http://schemas.openxmlformats.org/officeDocument/2006/relationships/image" Target="../media/image90.png"/><Relationship Id="rId3" Type="http://schemas.openxmlformats.org/officeDocument/2006/relationships/image" Target="../media/image83.png"/><Relationship Id="rId7" Type="http://schemas.openxmlformats.org/officeDocument/2006/relationships/image" Target="../media/image79.jpg"/><Relationship Id="rId12" Type="http://schemas.openxmlformats.org/officeDocument/2006/relationships/image" Target="../media/image89.png"/><Relationship Id="rId2" Type="http://schemas.openxmlformats.org/officeDocument/2006/relationships/image" Target="../media/image82.wmf"/><Relationship Id="rId1" Type="http://schemas.openxmlformats.org/officeDocument/2006/relationships/slideLayout" Target="../slideLayouts/slideLayout49.xml"/><Relationship Id="rId6" Type="http://schemas.openxmlformats.org/officeDocument/2006/relationships/image" Target="../media/image84.png"/><Relationship Id="rId11" Type="http://schemas.openxmlformats.org/officeDocument/2006/relationships/image" Target="../media/image88.png"/><Relationship Id="rId5" Type="http://schemas.openxmlformats.org/officeDocument/2006/relationships/image" Target="../media/image77.jpg"/><Relationship Id="rId10" Type="http://schemas.openxmlformats.org/officeDocument/2006/relationships/image" Target="../media/image87.png"/><Relationship Id="rId4" Type="http://schemas.openxmlformats.org/officeDocument/2006/relationships/image" Target="../media/image76.jpg"/><Relationship Id="rId9" Type="http://schemas.openxmlformats.org/officeDocument/2006/relationships/image" Target="../media/image86.png"/></Relationships>
</file>

<file path=ppt/slides/_rels/slide36.xml.rels><?xml version="1.0" encoding="UTF-8" standalone="yes"?>
<Relationships xmlns="http://schemas.openxmlformats.org/package/2006/relationships"><Relationship Id="rId3" Type="http://schemas.openxmlformats.org/officeDocument/2006/relationships/hyperlink" Target="mailto:support@ishealth.co.uk" TargetMode="External"/><Relationship Id="rId2" Type="http://schemas.openxmlformats.org/officeDocument/2006/relationships/notesSlide" Target="../notesSlides/notesSlide22.xml"/><Relationship Id="rId1" Type="http://schemas.openxmlformats.org/officeDocument/2006/relationships/slideLayout" Target="../slideLayouts/slideLayout49.xml"/><Relationship Id="rId5" Type="http://schemas.openxmlformats.org/officeDocument/2006/relationships/image" Target="../media/image79.jpg"/><Relationship Id="rId4" Type="http://schemas.openxmlformats.org/officeDocument/2006/relationships/image" Target="../media/image78.jpg"/></Relationships>
</file>

<file path=ppt/slides/_rels/slide37.xml.rels><?xml version="1.0" encoding="UTF-8" standalone="yes"?>
<Relationships xmlns="http://schemas.openxmlformats.org/package/2006/relationships"><Relationship Id="rId3" Type="http://schemas.openxmlformats.org/officeDocument/2006/relationships/hyperlink" Target="mailto:DHCW.PrimaryCareInformationServices@wales.nhs.uk" TargetMode="External"/><Relationship Id="rId2" Type="http://schemas.openxmlformats.org/officeDocument/2006/relationships/notesSlide" Target="../notesSlides/notesSlide23.xml"/><Relationship Id="rId1" Type="http://schemas.openxmlformats.org/officeDocument/2006/relationships/slideLayout" Target="../slideLayouts/slideLayout49.xml"/><Relationship Id="rId5" Type="http://schemas.openxmlformats.org/officeDocument/2006/relationships/image" Target="../media/image77.jpg"/><Relationship Id="rId4" Type="http://schemas.openxmlformats.org/officeDocument/2006/relationships/image" Target="../media/image76.jpg"/></Relationships>
</file>

<file path=ppt/slides/_rels/slide3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4.xml"/><Relationship Id="rId1" Type="http://schemas.openxmlformats.org/officeDocument/2006/relationships/slideLayout" Target="../slideLayouts/slideLayout49.xml"/></Relationships>
</file>

<file path=ppt/slides/_rels/slide39.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image" Target="../media/image92.png"/><Relationship Id="rId1" Type="http://schemas.openxmlformats.org/officeDocument/2006/relationships/slideLayout" Target="../slideLayouts/slideLayout49.xml"/><Relationship Id="rId4" Type="http://schemas.openxmlformats.org/officeDocument/2006/relationships/image" Target="../media/image93.png"/></Relationships>
</file>

<file path=ppt/slides/_rels/slide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50.xml"/></Relationships>
</file>

<file path=ppt/slides/_rels/slide41.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50.xml"/></Relationships>
</file>

<file path=ppt/slides/_rels/slide42.xml.rels><?xml version="1.0" encoding="UTF-8" standalone="yes"?>
<Relationships xmlns="http://schemas.openxmlformats.org/package/2006/relationships"><Relationship Id="rId2" Type="http://schemas.openxmlformats.org/officeDocument/2006/relationships/image" Target="../media/image96.jpg"/><Relationship Id="rId1" Type="http://schemas.openxmlformats.org/officeDocument/2006/relationships/slideLayout" Target="../slideLayouts/slideLayout50.xml"/></Relationships>
</file>

<file path=ppt/slides/_rels/slide43.xml.rels><?xml version="1.0" encoding="UTF-8" standalone="yes"?>
<Relationships xmlns="http://schemas.openxmlformats.org/package/2006/relationships"><Relationship Id="rId2" Type="http://schemas.openxmlformats.org/officeDocument/2006/relationships/image" Target="../media/image97.jpg"/><Relationship Id="rId1" Type="http://schemas.openxmlformats.org/officeDocument/2006/relationships/slideLayout" Target="../slideLayouts/slideLayout50.xml"/></Relationships>
</file>

<file path=ppt/slides/_rels/slide44.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50.xml"/></Relationships>
</file>

<file path=ppt/slides/_rels/slide45.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50.xml"/></Relationships>
</file>

<file path=ppt/slides/_rels/slide4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50.xml"/></Relationships>
</file>

<file path=ppt/slides/_rels/slide47.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50.xml"/></Relationships>
</file>

<file path=ppt/slides/_rels/slide48.xml.rels><?xml version="1.0" encoding="UTF-8" standalone="yes"?>
<Relationships xmlns="http://schemas.openxmlformats.org/package/2006/relationships"><Relationship Id="rId2" Type="http://schemas.openxmlformats.org/officeDocument/2006/relationships/image" Target="../media/image102.jpg"/><Relationship Id="rId1" Type="http://schemas.openxmlformats.org/officeDocument/2006/relationships/slideLayout" Target="../slideLayouts/slideLayout66.xml"/></Relationships>
</file>

<file path=ppt/slides/_rels/slide4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49.xml"/><Relationship Id="rId6" Type="http://schemas.openxmlformats.org/officeDocument/2006/relationships/hyperlink" Target="https://isdapps.wales.nhs.uk/pcip/rdPage.aspx?rdReport=_Menu&amp;CurrentReport=_Menu&amp;rdNoShowWait=True&amp;rdRnd=49432" TargetMode="External"/><Relationship Id="rId5" Type="http://schemas.openxmlformats.org/officeDocument/2006/relationships/image" Target="../media/image77.jpg"/><Relationship Id="rId4" Type="http://schemas.openxmlformats.org/officeDocument/2006/relationships/image" Target="../media/image76.jpg"/></Relationships>
</file>

<file path=ppt/slides/_rels/slide5.xml.rels><?xml version="1.0" encoding="UTF-8" standalone="yes"?>
<Relationships xmlns="http://schemas.openxmlformats.org/package/2006/relationships"><Relationship Id="rId3" Type="http://schemas.openxmlformats.org/officeDocument/2006/relationships/hyperlink" Target="https://www.bhf.org.uk/what-we-do/our-research/heart-and-circulatory-diseases-in-numbers/death-rates-over-time" TargetMode="External"/><Relationship Id="rId2" Type="http://schemas.openxmlformats.org/officeDocument/2006/relationships/image" Target="../media/image40.png"/><Relationship Id="rId1" Type="http://schemas.openxmlformats.org/officeDocument/2006/relationships/slideLayout" Target="../slideLayouts/slideLayout21.xml"/><Relationship Id="rId5" Type="http://schemas.openxmlformats.org/officeDocument/2006/relationships/hyperlink" Target="https://www.bhf.org.uk/what-we-do/policy-and-public-affairs/tipping-point" TargetMode="External"/><Relationship Id="rId4" Type="http://schemas.openxmlformats.org/officeDocument/2006/relationships/hyperlink" Target="https://doi.org/10.1371/journal.pone.0268766"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105.jpg"/><Relationship Id="rId2" Type="http://schemas.openxmlformats.org/officeDocument/2006/relationships/notesSlide" Target="../notesSlides/notesSlide25.xml"/><Relationship Id="rId1" Type="http://schemas.openxmlformats.org/officeDocument/2006/relationships/slideLayout" Target="../slideLayouts/slideLayout50.xml"/></Relationships>
</file>

<file path=ppt/slides/_rels/slide51.xml.rels><?xml version="1.0" encoding="UTF-8" standalone="yes"?>
<Relationships xmlns="http://schemas.openxmlformats.org/package/2006/relationships"><Relationship Id="rId2" Type="http://schemas.openxmlformats.org/officeDocument/2006/relationships/image" Target="../media/image106.jpg"/><Relationship Id="rId1" Type="http://schemas.openxmlformats.org/officeDocument/2006/relationships/slideLayout" Target="../slideLayouts/slideLayout50.xml"/></Relationships>
</file>

<file path=ppt/slides/_rels/slide52.xml.rels><?xml version="1.0" encoding="UTF-8" standalone="yes"?>
<Relationships xmlns="http://schemas.openxmlformats.org/package/2006/relationships"><Relationship Id="rId2" Type="http://schemas.openxmlformats.org/officeDocument/2006/relationships/image" Target="../media/image107.jpg"/><Relationship Id="rId1" Type="http://schemas.openxmlformats.org/officeDocument/2006/relationships/slideLayout" Target="../slideLayouts/slideLayout50.xml"/></Relationships>
</file>

<file path=ppt/slides/_rels/slide53.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81.jpg"/><Relationship Id="rId1" Type="http://schemas.openxmlformats.org/officeDocument/2006/relationships/slideLayout" Target="../slideLayouts/slideLayout66.xml"/></Relationships>
</file>

<file path=ppt/slides/_rels/slide54.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50.xml"/></Relationships>
</file>

<file path=ppt/slides/_rels/slide5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50.xml"/></Relationships>
</file>

<file path=ppt/slides/_rels/slide56.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50.xml"/></Relationships>
</file>

<file path=ppt/slides/_rels/slide57.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50.xml"/></Relationships>
</file>

<file path=ppt/slides/_rels/slide58.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1.xml"/></Relationships>
</file>

<file path=ppt/slides/_rels/slide60.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5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3" Type="http://schemas.openxmlformats.org/officeDocument/2006/relationships/image" Target="../media/image117.svg"/><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19.svg"/><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21.svg"/><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https://executive.nhs.wales/functions/quality-safety-and-improvement/improvement-cymru/improvement-cymru-academy/resource-library/" TargetMode="External"/><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18" Type="http://schemas.openxmlformats.org/officeDocument/2006/relationships/image" Target="../media/image34.png"/><Relationship Id="rId3" Type="http://schemas.openxmlformats.org/officeDocument/2006/relationships/image" Target="../media/image19.png"/><Relationship Id="rId21" Type="http://schemas.openxmlformats.org/officeDocument/2006/relationships/image" Target="../media/image36.png"/><Relationship Id="rId7" Type="http://schemas.openxmlformats.org/officeDocument/2006/relationships/image" Target="../media/image23.png"/><Relationship Id="rId12" Type="http://schemas.openxmlformats.org/officeDocument/2006/relationships/image" Target="../media/image28.png"/><Relationship Id="rId17" Type="http://schemas.openxmlformats.org/officeDocument/2006/relationships/image" Target="../media/image33.png"/><Relationship Id="rId2" Type="http://schemas.openxmlformats.org/officeDocument/2006/relationships/image" Target="../media/image18.png"/><Relationship Id="rId16" Type="http://schemas.openxmlformats.org/officeDocument/2006/relationships/image" Target="../media/image32.png"/><Relationship Id="rId20" Type="http://schemas.openxmlformats.org/officeDocument/2006/relationships/image" Target="../media/image125.jpg"/><Relationship Id="rId1" Type="http://schemas.openxmlformats.org/officeDocument/2006/relationships/slideLayout" Target="../slideLayouts/slideLayout1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png"/><Relationship Id="rId19" Type="http://schemas.openxmlformats.org/officeDocument/2006/relationships/image" Target="../media/image35.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 Id="rId22" Type="http://schemas.openxmlformats.org/officeDocument/2006/relationships/image" Target="../media/image126.png"/></Relationships>
</file>

<file path=ppt/slides/_rels/slide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18" Type="http://schemas.openxmlformats.org/officeDocument/2006/relationships/image" Target="../media/image33.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17" Type="http://schemas.openxmlformats.org/officeDocument/2006/relationships/image" Target="../media/image32.png"/><Relationship Id="rId2" Type="http://schemas.openxmlformats.org/officeDocument/2006/relationships/notesSlide" Target="../notesSlides/notesSlide2.xml"/><Relationship Id="rId16" Type="http://schemas.openxmlformats.org/officeDocument/2006/relationships/image" Target="../media/image31.png"/><Relationship Id="rId20"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19" Type="http://schemas.openxmlformats.org/officeDocument/2006/relationships/image" Target="../media/image34.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pic>
        <p:nvPicPr>
          <p:cNvPr id="2" name="object 2">
            <a:extLst>
              <a:ext uri="{FF2B5EF4-FFF2-40B4-BE49-F238E27FC236}">
                <a16:creationId xmlns:a16="http://schemas.microsoft.com/office/drawing/2014/main" id="{4F5AA3C6-4E7A-2156-9BB3-4EBE00E69CA7}"/>
              </a:ext>
            </a:extLst>
          </p:cNvPr>
          <p:cNvPicPr>
            <a:picLocks noChangeAspect="1"/>
          </p:cNvPicPr>
          <p:nvPr/>
        </p:nvPicPr>
        <p:blipFill>
          <a:blip r:embed="rId2"/>
          <a:stretch>
            <a:fillRect/>
          </a:stretch>
        </p:blipFill>
        <p:spPr>
          <a:xfrm>
            <a:off x="429" y="0"/>
            <a:ext cx="12191146" cy="6857524"/>
          </a:xfrm>
          <a:prstGeom prst="rect">
            <a:avLst/>
          </a:prstGeom>
          <a:noFill/>
          <a:ln cap="flat">
            <a:noFill/>
          </a:ln>
        </p:spPr>
      </p:pic>
      <p:sp>
        <p:nvSpPr>
          <p:cNvPr id="3" name="object 3">
            <a:extLst>
              <a:ext uri="{FF2B5EF4-FFF2-40B4-BE49-F238E27FC236}">
                <a16:creationId xmlns:a16="http://schemas.microsoft.com/office/drawing/2014/main" id="{0F285957-DBEE-FADC-0E03-D6988812EAEE}"/>
              </a:ext>
            </a:extLst>
          </p:cNvPr>
          <p:cNvSpPr txBox="1">
            <a:spLocks noGrp="1"/>
          </p:cNvSpPr>
          <p:nvPr>
            <p:ph type="title"/>
          </p:nvPr>
        </p:nvSpPr>
        <p:spPr>
          <a:xfrm>
            <a:off x="378168" y="2016709"/>
            <a:ext cx="11238881" cy="3394426"/>
          </a:xfrm>
          <a:prstGeom prst="rect">
            <a:avLst/>
          </a:prstGeom>
          <a:noFill/>
          <a:ln>
            <a:noFill/>
          </a:ln>
        </p:spPr>
        <p:txBody>
          <a:bodyPr vert="horz" wrap="square" lIns="0" tIns="9244" rIns="0" bIns="0" anchor="t" anchorCtr="0" compatLnSpc="1">
            <a:spAutoFit/>
          </a:bodyPr>
          <a:lstStyle/>
          <a:p>
            <a:pPr marL="7699" lvl="0">
              <a:spcBef>
                <a:spcPts val="75"/>
              </a:spcBef>
            </a:pPr>
            <a:r>
              <a:rPr lang="en-US" sz="4882">
                <a:solidFill>
                  <a:srgbClr val="FFFFFF"/>
                </a:solidFill>
              </a:rPr>
              <a:t>Supporting Practices with CVD and CKD GMS Quality Improvement Projects 2025/2026</a:t>
            </a:r>
            <a:br>
              <a:rPr lang="en-US" sz="4882">
                <a:solidFill>
                  <a:srgbClr val="FFFFFF"/>
                </a:solidFill>
              </a:rPr>
            </a:br>
            <a:br>
              <a:rPr lang="en-US" sz="4882">
                <a:solidFill>
                  <a:srgbClr val="FFFFFF"/>
                </a:solidFill>
              </a:rPr>
            </a:br>
            <a:endParaRPr lang="en-US" sz="4882"/>
          </a:p>
        </p:txBody>
      </p:sp>
      <p:sp>
        <p:nvSpPr>
          <p:cNvPr id="4" name="object 4">
            <a:extLst>
              <a:ext uri="{FF2B5EF4-FFF2-40B4-BE49-F238E27FC236}">
                <a16:creationId xmlns:a16="http://schemas.microsoft.com/office/drawing/2014/main" id="{75AECD42-4833-3FB3-A4CF-386C3E411227}"/>
              </a:ext>
            </a:extLst>
          </p:cNvPr>
          <p:cNvSpPr txBox="1"/>
          <p:nvPr/>
        </p:nvSpPr>
        <p:spPr>
          <a:xfrm>
            <a:off x="402372" y="4169801"/>
            <a:ext cx="4053873" cy="953024"/>
          </a:xfrm>
          <a:prstGeom prst="rect">
            <a:avLst/>
          </a:prstGeom>
          <a:noFill/>
          <a:ln cap="flat">
            <a:noFill/>
          </a:ln>
        </p:spPr>
        <p:txBody>
          <a:bodyPr vert="horz" wrap="square" lIns="0" tIns="6931" rIns="0" bIns="0" anchor="t" anchorCtr="0" compatLnSpc="1">
            <a:spAutoFit/>
          </a:bodyPr>
          <a:lstStyle/>
          <a:p>
            <a:pPr marL="7699" marR="0" lvl="0" indent="0" algn="l" defTabSz="554492" rtl="0" fontAlgn="auto" hangingPunct="1">
              <a:lnSpc>
                <a:spcPct val="100000"/>
              </a:lnSpc>
              <a:spcBef>
                <a:spcPts val="55"/>
              </a:spcBef>
              <a:spcAft>
                <a:spcPts val="0"/>
              </a:spcAft>
              <a:buNone/>
              <a:tabLst/>
              <a:defRPr sz="1800" b="0" i="0" u="none" strike="noStrike" kern="0" cap="none" spc="0" baseline="0">
                <a:solidFill>
                  <a:srgbClr val="000000"/>
                </a:solidFill>
                <a:uFillTx/>
              </a:defRPr>
            </a:pPr>
            <a:r>
              <a:rPr lang="en-US" sz="3032" b="0" i="0" u="none" strike="noStrike" kern="0" cap="none" spc="-6" baseline="0">
                <a:solidFill>
                  <a:srgbClr val="FFFFFF"/>
                </a:solidFill>
                <a:uFillTx/>
                <a:latin typeface="Ubuntu"/>
                <a:cs typeface="Ubuntu-Light"/>
              </a:rPr>
              <a:t>Webinar</a:t>
            </a:r>
          </a:p>
          <a:p>
            <a:pPr marL="7699" marR="0" lvl="0" indent="0" algn="l" defTabSz="554492" rtl="0" fontAlgn="auto" hangingPunct="1">
              <a:lnSpc>
                <a:spcPct val="100000"/>
              </a:lnSpc>
              <a:spcBef>
                <a:spcPts val="55"/>
              </a:spcBef>
              <a:spcAft>
                <a:spcPts val="0"/>
              </a:spcAft>
              <a:buNone/>
              <a:tabLst/>
              <a:defRPr sz="1800" b="0" i="0" u="none" strike="noStrike" kern="0" cap="none" spc="0" baseline="0">
                <a:solidFill>
                  <a:srgbClr val="000000"/>
                </a:solidFill>
                <a:uFillTx/>
              </a:defRPr>
            </a:pPr>
            <a:r>
              <a:rPr lang="en-US" sz="3032" b="0" i="0" u="none" strike="noStrike" kern="0" cap="none" spc="-6" baseline="0">
                <a:solidFill>
                  <a:srgbClr val="FFFFFF"/>
                </a:solidFill>
                <a:uFillTx/>
                <a:latin typeface="Ubuntu"/>
                <a:cs typeface="Ubuntu-Light"/>
              </a:rPr>
              <a:t>30</a:t>
            </a:r>
            <a:r>
              <a:rPr lang="en-US" sz="3032" b="0" i="0" u="none" strike="noStrike" kern="0" cap="none" spc="-6" baseline="30000">
                <a:solidFill>
                  <a:srgbClr val="FFFFFF"/>
                </a:solidFill>
                <a:uFillTx/>
                <a:latin typeface="Ubuntu"/>
                <a:cs typeface="Ubuntu-Light"/>
              </a:rPr>
              <a:t>th</a:t>
            </a:r>
            <a:r>
              <a:rPr lang="en-US" sz="3032" b="0" i="0" u="none" strike="noStrike" kern="0" cap="none" spc="-6" baseline="0">
                <a:solidFill>
                  <a:srgbClr val="FFFFFF"/>
                </a:solidFill>
                <a:uFillTx/>
                <a:latin typeface="Ubuntu"/>
                <a:cs typeface="Ubuntu-Light"/>
              </a:rPr>
              <a:t> September 2025</a:t>
            </a:r>
            <a:endParaRPr lang="en-US" sz="3032" b="0" i="0" u="none" strike="noStrike" kern="0" cap="none" spc="0" baseline="0">
              <a:solidFill>
                <a:srgbClr val="000000"/>
              </a:solidFill>
              <a:uFillTx/>
              <a:latin typeface="Ubuntu-Light"/>
              <a:cs typeface="Ubuntu-Light"/>
            </a:endParaRPr>
          </a:p>
        </p:txBody>
      </p:sp>
      <p:grpSp>
        <p:nvGrpSpPr>
          <p:cNvPr id="5" name="object 5">
            <a:extLst>
              <a:ext uri="{FF2B5EF4-FFF2-40B4-BE49-F238E27FC236}">
                <a16:creationId xmlns:a16="http://schemas.microsoft.com/office/drawing/2014/main" id="{759748EA-88C4-6D9B-43AC-DB57F7D89D9C}"/>
              </a:ext>
            </a:extLst>
          </p:cNvPr>
          <p:cNvGrpSpPr/>
          <p:nvPr/>
        </p:nvGrpSpPr>
        <p:grpSpPr>
          <a:xfrm>
            <a:off x="476640" y="634968"/>
            <a:ext cx="11238881" cy="5746336"/>
            <a:chOff x="476640" y="634968"/>
            <a:chExt cx="11238881" cy="5746336"/>
          </a:xfrm>
        </p:grpSpPr>
        <p:sp>
          <p:nvSpPr>
            <p:cNvPr id="6" name="object 6">
              <a:extLst>
                <a:ext uri="{FF2B5EF4-FFF2-40B4-BE49-F238E27FC236}">
                  <a16:creationId xmlns:a16="http://schemas.microsoft.com/office/drawing/2014/main" id="{4499CE89-C1D7-E988-E4ED-026F7509F416}"/>
                </a:ext>
              </a:extLst>
            </p:cNvPr>
            <p:cNvSpPr/>
            <p:nvPr/>
          </p:nvSpPr>
          <p:spPr>
            <a:xfrm>
              <a:off x="755742" y="706264"/>
              <a:ext cx="505206" cy="505206"/>
            </a:xfrm>
            <a:custGeom>
              <a:avLst/>
              <a:gdLst>
                <a:gd name="f0" fmla="val w"/>
                <a:gd name="f1" fmla="val h"/>
                <a:gd name="f2" fmla="val 0"/>
                <a:gd name="f3" fmla="val 833119"/>
                <a:gd name="f4" fmla="val 302158"/>
                <a:gd name="f5" fmla="val 832662"/>
                <a:gd name="f6" fmla="val 298348"/>
                <a:gd name="f7" fmla="val 818870"/>
                <a:gd name="f8" fmla="val 295554"/>
                <a:gd name="f9" fmla="val 804684"/>
                <a:gd name="f10" fmla="val 293852"/>
                <a:gd name="f11" fmla="val 790143"/>
                <a:gd name="f12" fmla="val 293268"/>
                <a:gd name="f13" fmla="val 775284"/>
                <a:gd name="f14" fmla="val 767295"/>
                <a:gd name="f15" fmla="val 293725"/>
                <a:gd name="f16" fmla="val 759434"/>
                <a:gd name="f17" fmla="val 294690"/>
                <a:gd name="f18" fmla="val 751674"/>
                <a:gd name="f19" fmla="val 246976"/>
                <a:gd name="f20" fmla="val 730224"/>
                <a:gd name="f21" fmla="val 203263"/>
                <a:gd name="f22" fmla="val 702246"/>
                <a:gd name="f23" fmla="val 164198"/>
                <a:gd name="f24" fmla="val 668388"/>
                <a:gd name="f25" fmla="val 130403"/>
                <a:gd name="f26" fmla="val 629259"/>
                <a:gd name="f27" fmla="val 102476"/>
                <a:gd name="f28" fmla="val 585508"/>
                <a:gd name="f29" fmla="val 81064"/>
                <a:gd name="f30" fmla="val 537756"/>
                <a:gd name="f31" fmla="val 73647"/>
                <a:gd name="f32" fmla="val 538632"/>
                <a:gd name="f33" fmla="val 66065"/>
                <a:gd name="f34" fmla="val 538848"/>
                <a:gd name="f35" fmla="val 58432"/>
                <a:gd name="f36" fmla="val 43281"/>
                <a:gd name="f37" fmla="val 538264"/>
                <a:gd name="f38" fmla="val 28460"/>
                <a:gd name="f39" fmla="val 536536"/>
                <a:gd name="f40" fmla="val 14008"/>
                <a:gd name="f41" fmla="val 533666"/>
                <a:gd name="f42" fmla="val 529717"/>
                <a:gd name="f43" fmla="val 16027"/>
                <a:gd name="f44" fmla="val 577469"/>
                <a:gd name="f45" fmla="val 37299"/>
                <a:gd name="f46" fmla="val 622566"/>
                <a:gd name="f47" fmla="val 63436"/>
                <a:gd name="f48" fmla="val 664629"/>
                <a:gd name="f49" fmla="val 94094"/>
                <a:gd name="f50" fmla="val 703275"/>
                <a:gd name="f51" fmla="val 128879"/>
                <a:gd name="f52" fmla="val 738162"/>
                <a:gd name="f53" fmla="val 167449"/>
                <a:gd name="f54" fmla="val 768908"/>
                <a:gd name="f55" fmla="val 209423"/>
                <a:gd name="f56" fmla="val 795159"/>
                <a:gd name="f57" fmla="val 254457"/>
                <a:gd name="f58" fmla="val 816533"/>
                <a:gd name="f59" fmla="val 303149"/>
                <a:gd name="f60" fmla="val 255384"/>
                <a:gd name="f61" fmla="val 210286"/>
                <a:gd name="f62" fmla="val 168236"/>
                <a:gd name="f63" fmla="val 129578"/>
                <a:gd name="f64" fmla="val 94081"/>
                <a:gd name="f65" fmla="val 94691"/>
                <a:gd name="f66" fmla="val 128866"/>
                <a:gd name="f67" fmla="val 63944"/>
                <a:gd name="f68" fmla="val 167436"/>
                <a:gd name="f69" fmla="val 37706"/>
                <a:gd name="f70" fmla="val 16332"/>
                <a:gd name="f71" fmla="val 254444"/>
                <a:gd name="f72" fmla="val 190"/>
                <a:gd name="f73" fmla="val 302145"/>
                <a:gd name="f74" fmla="val 13982"/>
                <a:gd name="f75" fmla="val 298335"/>
                <a:gd name="f76" fmla="val 28168"/>
                <a:gd name="f77" fmla="val 295541"/>
                <a:gd name="f78" fmla="val 42710"/>
                <a:gd name="f79" fmla="val 293827"/>
                <a:gd name="f80" fmla="val 57569"/>
                <a:gd name="f81" fmla="val 293255"/>
                <a:gd name="f82" fmla="val 65582"/>
                <a:gd name="f83" fmla="val 73431"/>
                <a:gd name="f84" fmla="val 293712"/>
                <a:gd name="f85" fmla="val 81191"/>
                <a:gd name="f86" fmla="val 294678"/>
                <a:gd name="f87" fmla="val 102654"/>
                <a:gd name="f88" fmla="val 246951"/>
                <a:gd name="f89" fmla="val 130619"/>
                <a:gd name="f90" fmla="val 203250"/>
                <a:gd name="f91" fmla="val 164477"/>
                <a:gd name="f92" fmla="val 203606"/>
                <a:gd name="f93" fmla="val 130390"/>
                <a:gd name="f94" fmla="val 247345"/>
                <a:gd name="f95" fmla="val 295109"/>
                <a:gd name="f96" fmla="val 294208"/>
                <a:gd name="f97" fmla="val 293979"/>
                <a:gd name="f98" fmla="val 66078"/>
                <a:gd name="f99" fmla="val 58407"/>
                <a:gd name="f100" fmla="val 294576"/>
                <a:gd name="f101" fmla="val 43268"/>
                <a:gd name="f102" fmla="val 296316"/>
                <a:gd name="f103" fmla="val 28448"/>
                <a:gd name="f104" fmla="val 299186"/>
                <a:gd name="f105" fmla="val 832675"/>
                <a:gd name="f106" fmla="val 530682"/>
                <a:gd name="f107" fmla="val 818896"/>
                <a:gd name="f108" fmla="val 534504"/>
                <a:gd name="f109" fmla="val 804710"/>
                <a:gd name="f110" fmla="val 537298"/>
                <a:gd name="f111" fmla="val 790155"/>
                <a:gd name="f112" fmla="val 539000"/>
                <a:gd name="f113" fmla="val 775296"/>
                <a:gd name="f114" fmla="val 539572"/>
                <a:gd name="f115" fmla="val 759421"/>
                <a:gd name="f116" fmla="val 539140"/>
                <a:gd name="f117" fmla="val 751687"/>
                <a:gd name="f118" fmla="val 538149"/>
                <a:gd name="f119" fmla="val 730211"/>
                <a:gd name="f120" fmla="val 585876"/>
                <a:gd name="f121" fmla="val 629589"/>
                <a:gd name="f122" fmla="val 668655"/>
                <a:gd name="f123" fmla="val 629272"/>
                <a:gd name="f124" fmla="val 702462"/>
                <a:gd name="f125" fmla="val 585520"/>
                <a:gd name="f126" fmla="val 730377"/>
                <a:gd name="f127" fmla="val 537781"/>
                <a:gd name="f128" fmla="val 751789"/>
                <a:gd name="f129" fmla="val 538657"/>
                <a:gd name="f130" fmla="val 759206"/>
                <a:gd name="f131" fmla="val 804405"/>
                <a:gd name="f132" fmla="val 529742"/>
                <a:gd name="f133" fmla="val 832853"/>
                <a:gd name="f134" fmla="val 577494"/>
                <a:gd name="f135" fmla="val 816825"/>
                <a:gd name="f136" fmla="val 622579"/>
                <a:gd name="f137" fmla="val 795566"/>
                <a:gd name="f138" fmla="val 664641"/>
                <a:gd name="f139" fmla="val 769416"/>
                <a:gd name="f140" fmla="val 703287"/>
                <a:gd name="f141" fmla="val 738771"/>
                <a:gd name="f142" fmla="val 738174"/>
                <a:gd name="f143" fmla="val 703973"/>
                <a:gd name="f144" fmla="val 768921"/>
                <a:gd name="f145" fmla="val 665403"/>
                <a:gd name="f146" fmla="val 623430"/>
                <a:gd name="f147" fmla="val 578396"/>
                <a:gd name="f148" fmla="val 832878"/>
                <a:gd name="f149" fmla="val 303110"/>
                <a:gd name="f150" fmla="val 816838"/>
                <a:gd name="f151" fmla="val 255358"/>
                <a:gd name="f152" fmla="val 210273"/>
                <a:gd name="f153" fmla="val 769429"/>
                <a:gd name="f154" fmla="val 168211"/>
                <a:gd name="f155" fmla="val 129565"/>
                <a:gd name="f156" fmla="val 578408"/>
                <a:gd name="f157" fmla="val 530694"/>
                <a:gd name="f158" fmla="val 534517"/>
                <a:gd name="f159" fmla="val 13970"/>
                <a:gd name="f160" fmla="val 537311"/>
                <a:gd name="f161" fmla="val 28155"/>
                <a:gd name="f162" fmla="val 539026"/>
                <a:gd name="f163" fmla="val 539597"/>
                <a:gd name="f164" fmla="val 57556"/>
                <a:gd name="f165" fmla="val 65557"/>
                <a:gd name="f166" fmla="val 73418"/>
                <a:gd name="f167" fmla="val 538187"/>
                <a:gd name="f168" fmla="val 81178"/>
                <a:gd name="f169" fmla="val 585901"/>
                <a:gd name="f170" fmla="val 102641"/>
                <a:gd name="f171" fmla="val 629602"/>
                <a:gd name="f172" fmla="val 130606"/>
                <a:gd name="f173" fmla="val 668667"/>
                <a:gd name="f174" fmla="val 164465"/>
                <a:gd name="f175" fmla="val 203581"/>
                <a:gd name="f176" fmla="val 247319"/>
                <a:gd name="f177" fmla="val 295071"/>
                <a:gd name="f178" fmla="val 294182"/>
                <a:gd name="f179" fmla="val 774446"/>
                <a:gd name="f180" fmla="val 789584"/>
                <a:gd name="f181" fmla="val 818845"/>
                <a:gd name="f182" fmla="val 299173"/>
                <a:gd name="f183" fmla="*/ f0 1 833119"/>
                <a:gd name="f184" fmla="*/ f1 1 833119"/>
                <a:gd name="f185" fmla="+- f3 0 f2"/>
                <a:gd name="f186" fmla="*/ f185 1 833119"/>
                <a:gd name="f187" fmla="*/ f2 1 f186"/>
                <a:gd name="f188" fmla="*/ f3 1 f186"/>
                <a:gd name="f189" fmla="*/ f187 f183 1"/>
                <a:gd name="f190" fmla="*/ f188 f183 1"/>
                <a:gd name="f191" fmla="*/ f188 f184 1"/>
                <a:gd name="f192" fmla="*/ f187 f184 1"/>
              </a:gdLst>
              <a:ahLst/>
              <a:cxnLst>
                <a:cxn ang="3cd4">
                  <a:pos x="hc" y="t"/>
                </a:cxn>
                <a:cxn ang="0">
                  <a:pos x="r" y="vc"/>
                </a:cxn>
                <a:cxn ang="cd4">
                  <a:pos x="hc" y="b"/>
                </a:cxn>
                <a:cxn ang="cd2">
                  <a:pos x="l" y="vc"/>
                </a:cxn>
              </a:cxnLst>
              <a:rect l="f189" t="f192" r="f190" b="f191"/>
              <a:pathLst>
                <a:path w="833119" h="833119">
                  <a:moveTo>
                    <a:pt x="f4" y="f5"/>
                  </a:moveTo>
                  <a:lnTo>
                    <a:pt x="f6" y="f7"/>
                  </a:lnTo>
                  <a:lnTo>
                    <a:pt x="f8" y="f9"/>
                  </a:lnTo>
                  <a:lnTo>
                    <a:pt x="f10" y="f11"/>
                  </a:lnTo>
                  <a:lnTo>
                    <a:pt x="f12" y="f13"/>
                  </a:lnTo>
                  <a:lnTo>
                    <a:pt x="f12"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4"/>
                  </a:lnTo>
                  <a:lnTo>
                    <a:pt x="f36" y="f37"/>
                  </a:lnTo>
                  <a:lnTo>
                    <a:pt x="f38" y="f39"/>
                  </a:lnTo>
                  <a:lnTo>
                    <a:pt x="f40" y="f41"/>
                  </a:lnTo>
                  <a:lnTo>
                    <a:pt x="f2" y="f42"/>
                  </a:lnTo>
                  <a:lnTo>
                    <a:pt x="f43" y="f44"/>
                  </a:lnTo>
                  <a:lnTo>
                    <a:pt x="f45" y="f46"/>
                  </a:lnTo>
                  <a:lnTo>
                    <a:pt x="f47" y="f48"/>
                  </a:lnTo>
                  <a:lnTo>
                    <a:pt x="f49" y="f50"/>
                  </a:lnTo>
                  <a:lnTo>
                    <a:pt x="f51" y="f52"/>
                  </a:lnTo>
                  <a:lnTo>
                    <a:pt x="f53" y="f54"/>
                  </a:lnTo>
                  <a:lnTo>
                    <a:pt x="f55" y="f56"/>
                  </a:lnTo>
                  <a:lnTo>
                    <a:pt x="f57" y="f58"/>
                  </a:lnTo>
                  <a:lnTo>
                    <a:pt x="f4" y="f5"/>
                  </a:lnTo>
                  <a:close/>
                </a:path>
                <a:path w="833119" h="833119">
                  <a:moveTo>
                    <a:pt x="f59" y="f2"/>
                  </a:moveTo>
                  <a:lnTo>
                    <a:pt x="f60" y="f43"/>
                  </a:lnTo>
                  <a:lnTo>
                    <a:pt x="f61" y="f45"/>
                  </a:lnTo>
                  <a:lnTo>
                    <a:pt x="f62" y="f47"/>
                  </a:lnTo>
                  <a:lnTo>
                    <a:pt x="f63" y="f64"/>
                  </a:lnTo>
                  <a:lnTo>
                    <a:pt x="f65" y="f66"/>
                  </a:lnTo>
                  <a:lnTo>
                    <a:pt x="f67" y="f68"/>
                  </a:lnTo>
                  <a:lnTo>
                    <a:pt x="f69" y="f55"/>
                  </a:lnTo>
                  <a:lnTo>
                    <a:pt x="f70" y="f71"/>
                  </a:lnTo>
                  <a:lnTo>
                    <a:pt x="f72" y="f73"/>
                  </a:lnTo>
                  <a:lnTo>
                    <a:pt x="f74" y="f75"/>
                  </a:lnTo>
                  <a:lnTo>
                    <a:pt x="f76" y="f77"/>
                  </a:lnTo>
                  <a:lnTo>
                    <a:pt x="f78" y="f79"/>
                  </a:lnTo>
                  <a:lnTo>
                    <a:pt x="f80" y="f81"/>
                  </a:lnTo>
                  <a:lnTo>
                    <a:pt x="f82" y="f81"/>
                  </a:lnTo>
                  <a:lnTo>
                    <a:pt x="f83" y="f84"/>
                  </a:lnTo>
                  <a:lnTo>
                    <a:pt x="f85" y="f86"/>
                  </a:lnTo>
                  <a:lnTo>
                    <a:pt x="f87" y="f88"/>
                  </a:lnTo>
                  <a:lnTo>
                    <a:pt x="f89" y="f90"/>
                  </a:lnTo>
                  <a:lnTo>
                    <a:pt x="f91" y="f23"/>
                  </a:lnTo>
                  <a:lnTo>
                    <a:pt x="f92" y="f93"/>
                  </a:lnTo>
                  <a:lnTo>
                    <a:pt x="f94" y="f27"/>
                  </a:lnTo>
                  <a:lnTo>
                    <a:pt x="f95" y="f29"/>
                  </a:lnTo>
                  <a:lnTo>
                    <a:pt x="f96" y="f31"/>
                  </a:lnTo>
                  <a:lnTo>
                    <a:pt x="f97" y="f98"/>
                  </a:lnTo>
                  <a:lnTo>
                    <a:pt x="f97" y="f99"/>
                  </a:lnTo>
                  <a:lnTo>
                    <a:pt x="f100" y="f101"/>
                  </a:lnTo>
                  <a:lnTo>
                    <a:pt x="f102" y="f103"/>
                  </a:lnTo>
                  <a:lnTo>
                    <a:pt x="f104" y="f40"/>
                  </a:lnTo>
                  <a:lnTo>
                    <a:pt x="f59" y="f2"/>
                  </a:lnTo>
                  <a:close/>
                </a:path>
                <a:path w="833119" h="833119">
                  <a:moveTo>
                    <a:pt x="f105" y="f106"/>
                  </a:moveTo>
                  <a:lnTo>
                    <a:pt x="f107" y="f108"/>
                  </a:lnTo>
                  <a:lnTo>
                    <a:pt x="f109" y="f110"/>
                  </a:lnTo>
                  <a:lnTo>
                    <a:pt x="f111" y="f112"/>
                  </a:lnTo>
                  <a:lnTo>
                    <a:pt x="f113" y="f114"/>
                  </a:lnTo>
                  <a:lnTo>
                    <a:pt x="f14" y="f114"/>
                  </a:lnTo>
                  <a:lnTo>
                    <a:pt x="f115" y="f116"/>
                  </a:lnTo>
                  <a:lnTo>
                    <a:pt x="f117" y="f118"/>
                  </a:lnTo>
                  <a:lnTo>
                    <a:pt x="f119" y="f120"/>
                  </a:lnTo>
                  <a:lnTo>
                    <a:pt x="f22" y="f121"/>
                  </a:lnTo>
                  <a:lnTo>
                    <a:pt x="f24" y="f122"/>
                  </a:lnTo>
                  <a:lnTo>
                    <a:pt x="f123" y="f124"/>
                  </a:lnTo>
                  <a:lnTo>
                    <a:pt x="f125" y="f126"/>
                  </a:lnTo>
                  <a:lnTo>
                    <a:pt x="f127" y="f128"/>
                  </a:lnTo>
                  <a:lnTo>
                    <a:pt x="f129" y="f130"/>
                  </a:lnTo>
                  <a:lnTo>
                    <a:pt x="f39" y="f131"/>
                  </a:lnTo>
                  <a:lnTo>
                    <a:pt x="f132" y="f133"/>
                  </a:lnTo>
                  <a:lnTo>
                    <a:pt x="f134" y="f135"/>
                  </a:lnTo>
                  <a:lnTo>
                    <a:pt x="f136" y="f137"/>
                  </a:lnTo>
                  <a:lnTo>
                    <a:pt x="f138" y="f139"/>
                  </a:lnTo>
                  <a:lnTo>
                    <a:pt x="f140" y="f141"/>
                  </a:lnTo>
                  <a:lnTo>
                    <a:pt x="f142" y="f143"/>
                  </a:lnTo>
                  <a:lnTo>
                    <a:pt x="f144" y="f145"/>
                  </a:lnTo>
                  <a:lnTo>
                    <a:pt x="f56" y="f146"/>
                  </a:lnTo>
                  <a:lnTo>
                    <a:pt x="f58" y="f147"/>
                  </a:lnTo>
                  <a:lnTo>
                    <a:pt x="f105" y="f106"/>
                  </a:lnTo>
                  <a:close/>
                </a:path>
                <a:path w="833119" h="833119">
                  <a:moveTo>
                    <a:pt x="f148" y="f149"/>
                  </a:moveTo>
                  <a:lnTo>
                    <a:pt x="f150" y="f151"/>
                  </a:lnTo>
                  <a:lnTo>
                    <a:pt x="f137" y="f152"/>
                  </a:lnTo>
                  <a:lnTo>
                    <a:pt x="f153" y="f154"/>
                  </a:lnTo>
                  <a:lnTo>
                    <a:pt x="f141" y="f155"/>
                  </a:lnTo>
                  <a:lnTo>
                    <a:pt x="f143" y="f65"/>
                  </a:lnTo>
                  <a:lnTo>
                    <a:pt x="f145" y="f67"/>
                  </a:lnTo>
                  <a:lnTo>
                    <a:pt x="f146" y="f69"/>
                  </a:lnTo>
                  <a:lnTo>
                    <a:pt x="f156" y="f70"/>
                  </a:lnTo>
                  <a:lnTo>
                    <a:pt x="f157" y="f72"/>
                  </a:lnTo>
                  <a:lnTo>
                    <a:pt x="f158" y="f159"/>
                  </a:lnTo>
                  <a:lnTo>
                    <a:pt x="f160" y="f161"/>
                  </a:lnTo>
                  <a:lnTo>
                    <a:pt x="f162" y="f78"/>
                  </a:lnTo>
                  <a:lnTo>
                    <a:pt x="f163" y="f164"/>
                  </a:lnTo>
                  <a:lnTo>
                    <a:pt x="f163" y="f165"/>
                  </a:lnTo>
                  <a:lnTo>
                    <a:pt x="f116" y="f166"/>
                  </a:lnTo>
                  <a:lnTo>
                    <a:pt x="f167" y="f168"/>
                  </a:lnTo>
                  <a:lnTo>
                    <a:pt x="f169" y="f170"/>
                  </a:lnTo>
                  <a:lnTo>
                    <a:pt x="f171" y="f172"/>
                  </a:lnTo>
                  <a:lnTo>
                    <a:pt x="f173" y="f174"/>
                  </a:lnTo>
                  <a:lnTo>
                    <a:pt x="f124" y="f175"/>
                  </a:lnTo>
                  <a:lnTo>
                    <a:pt x="f126" y="f176"/>
                  </a:lnTo>
                  <a:lnTo>
                    <a:pt x="f128" y="f177"/>
                  </a:lnTo>
                  <a:lnTo>
                    <a:pt x="f130" y="f178"/>
                  </a:lnTo>
                  <a:lnTo>
                    <a:pt x="f179" y="f97"/>
                  </a:lnTo>
                  <a:lnTo>
                    <a:pt x="f180" y="f100"/>
                  </a:lnTo>
                  <a:lnTo>
                    <a:pt x="f131" y="f102"/>
                  </a:lnTo>
                  <a:lnTo>
                    <a:pt x="f181" y="f182"/>
                  </a:lnTo>
                  <a:lnTo>
                    <a:pt x="f148" y="f149"/>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7" name="object 7">
              <a:extLst>
                <a:ext uri="{FF2B5EF4-FFF2-40B4-BE49-F238E27FC236}">
                  <a16:creationId xmlns:a16="http://schemas.microsoft.com/office/drawing/2014/main" id="{4D7BC5F3-7AE5-0168-3C86-D28D0CA523B9}"/>
                </a:ext>
              </a:extLst>
            </p:cNvPr>
            <p:cNvPicPr>
              <a:picLocks noChangeAspect="1"/>
            </p:cNvPicPr>
            <p:nvPr/>
          </p:nvPicPr>
          <p:blipFill>
            <a:blip r:embed="rId3"/>
            <a:stretch>
              <a:fillRect/>
            </a:stretch>
          </p:blipFill>
          <p:spPr>
            <a:xfrm>
              <a:off x="1398474" y="706108"/>
              <a:ext cx="433736" cy="536780"/>
            </a:xfrm>
            <a:prstGeom prst="rect">
              <a:avLst/>
            </a:prstGeom>
            <a:noFill/>
            <a:ln cap="flat">
              <a:noFill/>
            </a:ln>
          </p:spPr>
        </p:pic>
        <p:sp>
          <p:nvSpPr>
            <p:cNvPr id="8" name="object 8">
              <a:extLst>
                <a:ext uri="{FF2B5EF4-FFF2-40B4-BE49-F238E27FC236}">
                  <a16:creationId xmlns:a16="http://schemas.microsoft.com/office/drawing/2014/main" id="{CF145CB9-1C92-1FF8-ED82-F5A70E3ADBD4}"/>
                </a:ext>
              </a:extLst>
            </p:cNvPr>
            <p:cNvSpPr/>
            <p:nvPr/>
          </p:nvSpPr>
          <p:spPr>
            <a:xfrm>
              <a:off x="684437" y="634968"/>
              <a:ext cx="1332326" cy="647678"/>
            </a:xfrm>
            <a:custGeom>
              <a:avLst/>
              <a:gdLst>
                <a:gd name="f0" fmla="val w"/>
                <a:gd name="f1" fmla="val h"/>
                <a:gd name="f2" fmla="val 0"/>
                <a:gd name="f3" fmla="val 2197100"/>
                <a:gd name="f4" fmla="val 1068070"/>
                <a:gd name="f5" fmla="val 388213"/>
                <a:gd name="f6" fmla="val 419315"/>
                <a:gd name="f7" fmla="val 355752"/>
                <a:gd name="f8" fmla="val 438188"/>
                <a:gd name="f9" fmla="val 335140"/>
                <a:gd name="f10" fmla="val 452475"/>
                <a:gd name="f11" fmla="val 317538"/>
                <a:gd name="f12" fmla="val 469328"/>
                <a:gd name="f13" fmla="val 294132"/>
                <a:gd name="f14" fmla="val 495947"/>
                <a:gd name="f15" fmla="val 263321"/>
                <a:gd name="f16" fmla="val 526796"/>
                <a:gd name="f17" fmla="val 226364"/>
                <a:gd name="f18" fmla="val 552526"/>
                <a:gd name="f19" fmla="val 185635"/>
                <a:gd name="f20" fmla="val 566661"/>
                <a:gd name="f21" fmla="val 143484"/>
                <a:gd name="f22" fmla="val 562673"/>
                <a:gd name="f23" fmla="val 102273"/>
                <a:gd name="f24" fmla="val 534085"/>
                <a:gd name="f25" fmla="val 136931"/>
                <a:gd name="f26" fmla="val 508139"/>
                <a:gd name="f27" fmla="val 172516"/>
                <a:gd name="f28" fmla="val 500468"/>
                <a:gd name="f29" fmla="val 207619"/>
                <a:gd name="f30" fmla="val 507136"/>
                <a:gd name="f31" fmla="val 240830"/>
                <a:gd name="f32" fmla="val 524243"/>
                <a:gd name="f33" fmla="val 247230"/>
                <a:gd name="f34" fmla="val 521843"/>
                <a:gd name="f35" fmla="val 253796"/>
                <a:gd name="f36" fmla="val 517105"/>
                <a:gd name="f37" fmla="val 264464"/>
                <a:gd name="f38" fmla="val 506463"/>
                <a:gd name="f39" fmla="val 287883"/>
                <a:gd name="f40" fmla="val 481380"/>
                <a:gd name="f41" fmla="val 292277"/>
                <a:gd name="f42" fmla="val 477443"/>
                <a:gd name="f43" fmla="val 295770"/>
                <a:gd name="f44" fmla="val 472897"/>
                <a:gd name="f45" fmla="val 257644"/>
                <a:gd name="f46" fmla="val 448729"/>
                <a:gd name="f47" fmla="val 219862"/>
                <a:gd name="f48" fmla="val 433298"/>
                <a:gd name="f49" fmla="val 182435"/>
                <a:gd name="f50" fmla="val 426783"/>
                <a:gd name="f51" fmla="val 145351"/>
                <a:gd name="f52" fmla="val 429361"/>
                <a:gd name="f53" fmla="val 108572"/>
                <a:gd name="f54" fmla="val 441198"/>
                <a:gd name="f55" fmla="val 72097"/>
                <a:gd name="f56" fmla="val 462483"/>
                <a:gd name="f57" fmla="val 35915"/>
                <a:gd name="f58" fmla="val 493382"/>
                <a:gd name="f59" fmla="val 38481"/>
                <a:gd name="f60" fmla="val 577240"/>
                <a:gd name="f61" fmla="val 77152"/>
                <a:gd name="f62" fmla="val 609130"/>
                <a:gd name="f63" fmla="val 115912"/>
                <a:gd name="f64" fmla="val 630174"/>
                <a:gd name="f65" fmla="val 154686"/>
                <a:gd name="f66" fmla="val 640778"/>
                <a:gd name="f67" fmla="val 193408"/>
                <a:gd name="f68" fmla="val 641375"/>
                <a:gd name="f69" fmla="val 231965"/>
                <a:gd name="f70" fmla="val 632383"/>
                <a:gd name="f71" fmla="val 270294"/>
                <a:gd name="f72" fmla="val 614210"/>
                <a:gd name="f73" fmla="val 308305"/>
                <a:gd name="f74" fmla="val 587298"/>
                <a:gd name="f75" fmla="val 340321"/>
                <a:gd name="f76" fmla="val 556082"/>
                <a:gd name="f77" fmla="val 361581"/>
                <a:gd name="f78" fmla="val 361505"/>
                <a:gd name="f79" fmla="val 506666"/>
                <a:gd name="f80" fmla="val 364261"/>
                <a:gd name="f81" fmla="val 485584"/>
                <a:gd name="f82" fmla="val 372325"/>
                <a:gd name="f83" fmla="val 460044"/>
                <a:gd name="f84" fmla="val 521716"/>
                <a:gd name="f85" fmla="val 370547"/>
                <a:gd name="f86" fmla="val 469442"/>
                <a:gd name="f87" fmla="val 318236"/>
                <a:gd name="f88" fmla="val 462508"/>
                <a:gd name="f89" fmla="val 325094"/>
                <a:gd name="f90" fmla="val 445770"/>
                <a:gd name="f91" fmla="val 344068"/>
                <a:gd name="f92" fmla="val 407225"/>
                <a:gd name="f93" fmla="val 408736"/>
                <a:gd name="f94" fmla="val 393941"/>
                <a:gd name="f95" fmla="val 445998"/>
                <a:gd name="f96" fmla="val 383806"/>
                <a:gd name="f97" fmla="val 485749"/>
                <a:gd name="f98" fmla="val 377101"/>
                <a:gd name="f99" fmla="val 533539"/>
                <a:gd name="f100" fmla="val 384238"/>
                <a:gd name="f101" fmla="val 539242"/>
                <a:gd name="f102" fmla="val 402132"/>
                <a:gd name="f103" fmla="val 552323"/>
                <a:gd name="f104" fmla="val 425488"/>
                <a:gd name="f105" fmla="val 566699"/>
                <a:gd name="f106" fmla="val 448983"/>
                <a:gd name="f107" fmla="val 576287"/>
                <a:gd name="f108" fmla="val 449529"/>
                <a:gd name="f109" fmla="val 567143"/>
                <a:gd name="f110" fmla="val 452005"/>
                <a:gd name="f111" fmla="val 542925"/>
                <a:gd name="f112" fmla="val 467956"/>
                <a:gd name="f113" fmla="val 468541"/>
                <a:gd name="f114" fmla="val 489127"/>
                <a:gd name="f115" fmla="val 410298"/>
                <a:gd name="f116" fmla="val 501472"/>
                <a:gd name="f117" fmla="val 392709"/>
                <a:gd name="f118" fmla="val 619023"/>
                <a:gd name="f119" fmla="val 508444"/>
                <a:gd name="f120" fmla="val 610285"/>
                <a:gd name="f121" fmla="val 600049"/>
                <a:gd name="f122" fmla="val 410311"/>
                <a:gd name="f123" fmla="val 578866"/>
                <a:gd name="f124" fmla="val 370560"/>
                <a:gd name="f125" fmla="val 546303"/>
                <a:gd name="f126" fmla="val 598563"/>
                <a:gd name="f127" fmla="val 372757"/>
                <a:gd name="f128" fmla="val 642683"/>
                <a:gd name="f129" fmla="val 408762"/>
                <a:gd name="f130" fmla="val 660768"/>
                <a:gd name="f131" fmla="val 446011"/>
                <a:gd name="f132" fmla="val 674052"/>
                <a:gd name="f133" fmla="val 485762"/>
                <a:gd name="f134" fmla="val 684187"/>
                <a:gd name="f135" fmla="val 533552"/>
                <a:gd name="f136" fmla="val 690918"/>
                <a:gd name="f137" fmla="val 539254"/>
                <a:gd name="f138" fmla="val 683768"/>
                <a:gd name="f139" fmla="val 552335"/>
                <a:gd name="f140" fmla="val 665861"/>
                <a:gd name="f141" fmla="val 566712"/>
                <a:gd name="f142" fmla="val 642518"/>
                <a:gd name="f143" fmla="val 874598"/>
                <a:gd name="f144" fmla="val 836041"/>
                <a:gd name="f145" fmla="val 614222"/>
                <a:gd name="f146" fmla="val 797712"/>
                <a:gd name="f147" fmla="val 587311"/>
                <a:gd name="f148" fmla="val 759714"/>
                <a:gd name="f149" fmla="val 556094"/>
                <a:gd name="f150" fmla="val 727684"/>
                <a:gd name="f151" fmla="val 706424"/>
                <a:gd name="f152" fmla="val 506679"/>
                <a:gd name="f153" fmla="val 706501"/>
                <a:gd name="f154" fmla="val 703745"/>
                <a:gd name="f155" fmla="val 460057"/>
                <a:gd name="f156" fmla="val 695680"/>
                <a:gd name="f157" fmla="val 679805"/>
                <a:gd name="f158" fmla="val 438200"/>
                <a:gd name="f159" fmla="val 712254"/>
                <a:gd name="f160" fmla="val 732866"/>
                <a:gd name="f161" fmla="val 750468"/>
                <a:gd name="f162" fmla="val 773874"/>
                <a:gd name="f163" fmla="val 526808"/>
                <a:gd name="f164" fmla="val 804697"/>
                <a:gd name="f165" fmla="val 552551"/>
                <a:gd name="f166" fmla="val 841641"/>
                <a:gd name="f167" fmla="val 566674"/>
                <a:gd name="f168" fmla="val 882383"/>
                <a:gd name="f169" fmla="val 562686"/>
                <a:gd name="f170" fmla="val 924534"/>
                <a:gd name="f171" fmla="val 965746"/>
                <a:gd name="f172" fmla="val 508152"/>
                <a:gd name="f173" fmla="val 931087"/>
                <a:gd name="f174" fmla="val 895502"/>
                <a:gd name="f175" fmla="val 507149"/>
                <a:gd name="f176" fmla="val 860399"/>
                <a:gd name="f177" fmla="val 524256"/>
                <a:gd name="f178" fmla="val 827189"/>
                <a:gd name="f179" fmla="val 521868"/>
                <a:gd name="f180" fmla="val 820775"/>
                <a:gd name="f181" fmla="val 517118"/>
                <a:gd name="f182" fmla="val 814222"/>
                <a:gd name="f183" fmla="val 506488"/>
                <a:gd name="f184" fmla="val 803541"/>
                <a:gd name="f185" fmla="val 481406"/>
                <a:gd name="f186" fmla="val 780135"/>
                <a:gd name="f187" fmla="val 477456"/>
                <a:gd name="f188" fmla="val 775728"/>
                <a:gd name="f189" fmla="val 772236"/>
                <a:gd name="f190" fmla="val 810361"/>
                <a:gd name="f191" fmla="val 433311"/>
                <a:gd name="f192" fmla="val 848131"/>
                <a:gd name="f193" fmla="val 426796"/>
                <a:gd name="f194" fmla="val 885558"/>
                <a:gd name="f195" fmla="val 922655"/>
                <a:gd name="f196" fmla="val 441210"/>
                <a:gd name="f197" fmla="val 959434"/>
                <a:gd name="f198" fmla="val 995921"/>
                <a:gd name="f199" fmla="val 1032103"/>
                <a:gd name="f200" fmla="val 1068019"/>
                <a:gd name="f201" fmla="val 1029525"/>
                <a:gd name="f202" fmla="val 990866"/>
                <a:gd name="f203" fmla="val 952093"/>
                <a:gd name="f204" fmla="val 913320"/>
                <a:gd name="f205" fmla="val 648690"/>
                <a:gd name="f206" fmla="val 388188"/>
                <a:gd name="f207" fmla="val 629818"/>
                <a:gd name="f208" fmla="val 355739"/>
                <a:gd name="f209" fmla="val 615543"/>
                <a:gd name="f210" fmla="val 335127"/>
                <a:gd name="f211" fmla="val 598690"/>
                <a:gd name="f212" fmla="val 317512"/>
                <a:gd name="f213" fmla="val 572071"/>
                <a:gd name="f214" fmla="val 294106"/>
                <a:gd name="f215" fmla="val 541210"/>
                <a:gd name="f216" fmla="val 263296"/>
                <a:gd name="f217" fmla="val 515467"/>
                <a:gd name="f218" fmla="val 226352"/>
                <a:gd name="f219" fmla="val 501345"/>
                <a:gd name="f220" fmla="val 185623"/>
                <a:gd name="f221" fmla="val 505333"/>
                <a:gd name="f222" fmla="val 143471"/>
                <a:gd name="f223" fmla="val 533946"/>
                <a:gd name="f224" fmla="val 102260"/>
                <a:gd name="f225" fmla="val 559866"/>
                <a:gd name="f226" fmla="val 136918"/>
                <a:gd name="f227" fmla="val 567537"/>
                <a:gd name="f228" fmla="val 172504"/>
                <a:gd name="f229" fmla="val 560870"/>
                <a:gd name="f230" fmla="val 207606"/>
                <a:gd name="f231" fmla="val 543763"/>
                <a:gd name="f232" fmla="val 240792"/>
                <a:gd name="f233" fmla="val 546163"/>
                <a:gd name="f234" fmla="val 247218"/>
                <a:gd name="f235" fmla="val 550900"/>
                <a:gd name="f236" fmla="val 253784"/>
                <a:gd name="f237" fmla="val 561530"/>
                <a:gd name="f238" fmla="val 586625"/>
                <a:gd name="f239" fmla="val 590550"/>
                <a:gd name="f240" fmla="val 292252"/>
                <a:gd name="f241" fmla="val 595109"/>
                <a:gd name="f242" fmla="val 619277"/>
                <a:gd name="f243" fmla="val 257632"/>
                <a:gd name="f244" fmla="val 634707"/>
                <a:gd name="f245" fmla="val 641223"/>
                <a:gd name="f246" fmla="val 638657"/>
                <a:gd name="f247" fmla="val 145338"/>
                <a:gd name="f248" fmla="val 626821"/>
                <a:gd name="f249" fmla="val 108559"/>
                <a:gd name="f250" fmla="val 605536"/>
                <a:gd name="f251" fmla="val 72085"/>
                <a:gd name="f252" fmla="val 574636"/>
                <a:gd name="f253" fmla="val 35902"/>
                <a:gd name="f254" fmla="val 490778"/>
                <a:gd name="f255" fmla="val 458876"/>
                <a:gd name="f256" fmla="val 77139"/>
                <a:gd name="f257" fmla="val 437845"/>
                <a:gd name="f258" fmla="val 427228"/>
                <a:gd name="f259" fmla="val 426631"/>
                <a:gd name="f260" fmla="val 435622"/>
                <a:gd name="f261" fmla="val 453783"/>
                <a:gd name="f262" fmla="val 480695"/>
                <a:gd name="f263" fmla="val 511924"/>
                <a:gd name="f264" fmla="val 361569"/>
                <a:gd name="f265" fmla="val 561340"/>
                <a:gd name="f266" fmla="val 582422"/>
                <a:gd name="f267" fmla="val 364248"/>
                <a:gd name="f268" fmla="val 607961"/>
                <a:gd name="f269" fmla="val 372313"/>
                <a:gd name="f270" fmla="val 534454"/>
                <a:gd name="f271" fmla="val 528739"/>
                <a:gd name="f272" fmla="val 665873"/>
                <a:gd name="f273" fmla="val 515658"/>
                <a:gd name="f274" fmla="val 642531"/>
                <a:gd name="f275" fmla="val 501294"/>
                <a:gd name="f276" fmla="val 619036"/>
                <a:gd name="f277" fmla="val 491705"/>
                <a:gd name="f278" fmla="val 618490"/>
                <a:gd name="f279" fmla="val 500849"/>
                <a:gd name="f280" fmla="val 616013"/>
                <a:gd name="f281" fmla="val 525068"/>
                <a:gd name="f282" fmla="val 600075"/>
                <a:gd name="f283" fmla="val 599465"/>
                <a:gd name="f284" fmla="val 578878"/>
                <a:gd name="f285" fmla="val 657682"/>
                <a:gd name="f286" fmla="val 697445"/>
                <a:gd name="f287" fmla="val 749769"/>
                <a:gd name="f288" fmla="val 642708"/>
                <a:gd name="f289" fmla="val 695248"/>
                <a:gd name="f290" fmla="val 660793"/>
                <a:gd name="f291" fmla="val 659257"/>
                <a:gd name="f292" fmla="val 674065"/>
                <a:gd name="f293" fmla="val 621995"/>
                <a:gd name="f294" fmla="val 684199"/>
                <a:gd name="f295" fmla="val 582244"/>
                <a:gd name="f296" fmla="val 469430"/>
                <a:gd name="f297" fmla="val 695261"/>
                <a:gd name="f298" fmla="val 425310"/>
                <a:gd name="f299" fmla="val 659282"/>
                <a:gd name="f300" fmla="val 622020"/>
                <a:gd name="f301" fmla="val 582256"/>
                <a:gd name="f302" fmla="val 534479"/>
                <a:gd name="f303" fmla="val 377088"/>
                <a:gd name="f304" fmla="val 528764"/>
                <a:gd name="f305" fmla="val 515670"/>
                <a:gd name="f306" fmla="val 501307"/>
                <a:gd name="f307" fmla="val 491718"/>
                <a:gd name="f308" fmla="val 500862"/>
                <a:gd name="f309" fmla="val 449516"/>
                <a:gd name="f310" fmla="val 525081"/>
                <a:gd name="f311" fmla="val 599478"/>
                <a:gd name="f312" fmla="val 467944"/>
                <a:gd name="f313" fmla="val 657694"/>
                <a:gd name="f314" fmla="val 489140"/>
                <a:gd name="f315" fmla="val 1068006"/>
                <a:gd name="f316" fmla="val 533933"/>
                <a:gd name="f317" fmla="val 490766"/>
                <a:gd name="f318" fmla="val 437832"/>
                <a:gd name="f319" fmla="val 874610"/>
                <a:gd name="f320" fmla="val 759701"/>
                <a:gd name="f321" fmla="val 480707"/>
                <a:gd name="f322" fmla="val 727697"/>
                <a:gd name="f323" fmla="val 706437"/>
                <a:gd name="f324" fmla="val 561314"/>
                <a:gd name="f325" fmla="val 703757"/>
                <a:gd name="f326" fmla="val 582409"/>
                <a:gd name="f327" fmla="val 695693"/>
                <a:gd name="f328" fmla="val 607949"/>
                <a:gd name="f329" fmla="val 648703"/>
                <a:gd name="f330" fmla="val 712266"/>
                <a:gd name="f331" fmla="val 732878"/>
                <a:gd name="f332" fmla="val 615530"/>
                <a:gd name="f333" fmla="val 750481"/>
                <a:gd name="f334" fmla="val 598665"/>
                <a:gd name="f335" fmla="val 773887"/>
                <a:gd name="f336" fmla="val 572046"/>
                <a:gd name="f337" fmla="val 541197"/>
                <a:gd name="f338" fmla="val 501332"/>
                <a:gd name="f339" fmla="val 505320"/>
                <a:gd name="f340" fmla="val 560857"/>
                <a:gd name="f341" fmla="val 827214"/>
                <a:gd name="f342" fmla="val 543750"/>
                <a:gd name="f343" fmla="val 820788"/>
                <a:gd name="f344" fmla="val 546138"/>
                <a:gd name="f345" fmla="val 550887"/>
                <a:gd name="f346" fmla="val 780122"/>
                <a:gd name="f347" fmla="val 586600"/>
                <a:gd name="f348" fmla="val 775741"/>
                <a:gd name="f349" fmla="val 772223"/>
                <a:gd name="f350" fmla="val 619264"/>
                <a:gd name="f351" fmla="val 848144"/>
                <a:gd name="f352" fmla="val 634695"/>
                <a:gd name="f353" fmla="val 885571"/>
                <a:gd name="f354" fmla="val 641210"/>
                <a:gd name="f355" fmla="val 922667"/>
                <a:gd name="f356" fmla="val 638632"/>
                <a:gd name="f357" fmla="val 626795"/>
                <a:gd name="f358" fmla="val 995908"/>
                <a:gd name="f359" fmla="val 605523"/>
                <a:gd name="f360" fmla="val 574624"/>
                <a:gd name="f361" fmla="val 2055495"/>
                <a:gd name="f362" fmla="val 117335"/>
                <a:gd name="f363" fmla="val 2037956"/>
                <a:gd name="f364" fmla="val 1002334"/>
                <a:gd name="f365" fmla="val 2196884"/>
                <a:gd name="f366" fmla="val 130492"/>
                <a:gd name="f367" fmla="val 2178164"/>
                <a:gd name="f368" fmla="val 261162"/>
                <a:gd name="f369" fmla="*/ f0 1 2197100"/>
                <a:gd name="f370" fmla="*/ f1 1 1068070"/>
                <a:gd name="f371" fmla="+- f4 0 f2"/>
                <a:gd name="f372" fmla="+- f3 0 f2"/>
                <a:gd name="f373" fmla="*/ f372 1 2197100"/>
                <a:gd name="f374" fmla="*/ f371 1 1068070"/>
                <a:gd name="f375" fmla="*/ f2 1 f373"/>
                <a:gd name="f376" fmla="*/ f3 1 f373"/>
                <a:gd name="f377" fmla="*/ f2 1 f374"/>
                <a:gd name="f378" fmla="*/ f4 1 f374"/>
                <a:gd name="f379" fmla="*/ f375 f369 1"/>
                <a:gd name="f380" fmla="*/ f376 f369 1"/>
                <a:gd name="f381" fmla="*/ f378 f370 1"/>
                <a:gd name="f382" fmla="*/ f377 f370 1"/>
              </a:gdLst>
              <a:ahLst/>
              <a:cxnLst>
                <a:cxn ang="3cd4">
                  <a:pos x="hc" y="t"/>
                </a:cxn>
                <a:cxn ang="0">
                  <a:pos x="r" y="vc"/>
                </a:cxn>
                <a:cxn ang="cd4">
                  <a:pos x="hc" y="b"/>
                </a:cxn>
                <a:cxn ang="cd2">
                  <a:pos x="l" y="vc"/>
                </a:cxn>
              </a:cxnLst>
              <a:rect l="f379" t="f382" r="f380" b="f381"/>
              <a:pathLst>
                <a:path w="2197100" h="1068070">
                  <a:moveTo>
                    <a:pt x="f5" y="f6"/>
                  </a:move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50"/>
                  </a:lnTo>
                  <a:lnTo>
                    <a:pt x="f51" y="f52"/>
                  </a:lnTo>
                  <a:lnTo>
                    <a:pt x="f53" y="f54"/>
                  </a:lnTo>
                  <a:lnTo>
                    <a:pt x="f55" y="f56"/>
                  </a:lnTo>
                  <a:lnTo>
                    <a:pt x="f57" y="f58"/>
                  </a:lnTo>
                  <a:lnTo>
                    <a:pt x="f2" y="f24"/>
                  </a:lnTo>
                  <a:lnTo>
                    <a:pt x="f59" y="f60"/>
                  </a:lnTo>
                  <a:lnTo>
                    <a:pt x="f61" y="f62"/>
                  </a:lnTo>
                  <a:lnTo>
                    <a:pt x="f63" y="f64"/>
                  </a:lnTo>
                  <a:lnTo>
                    <a:pt x="f65" y="f66"/>
                  </a:lnTo>
                  <a:lnTo>
                    <a:pt x="f67" y="f68"/>
                  </a:lnTo>
                  <a:lnTo>
                    <a:pt x="f69" y="f70"/>
                  </a:lnTo>
                  <a:lnTo>
                    <a:pt x="f71" y="f72"/>
                  </a:lnTo>
                  <a:lnTo>
                    <a:pt x="f73" y="f74"/>
                  </a:lnTo>
                  <a:lnTo>
                    <a:pt x="f75" y="f76"/>
                  </a:lnTo>
                  <a:lnTo>
                    <a:pt x="f77" y="f24"/>
                  </a:lnTo>
                  <a:lnTo>
                    <a:pt x="f78" y="f79"/>
                  </a:lnTo>
                  <a:lnTo>
                    <a:pt x="f80" y="f81"/>
                  </a:lnTo>
                  <a:lnTo>
                    <a:pt x="f82" y="f83"/>
                  </a:lnTo>
                  <a:lnTo>
                    <a:pt x="f5" y="f6"/>
                  </a:lnTo>
                  <a:close/>
                </a:path>
                <a:path w="2197100" h="1068070">
                  <a:moveTo>
                    <a:pt x="f84" y="f85"/>
                  </a:moveTo>
                  <a:lnTo>
                    <a:pt x="f86" y="f87"/>
                  </a:lnTo>
                  <a:lnTo>
                    <a:pt x="f88" y="f89"/>
                  </a:lnTo>
                  <a:lnTo>
                    <a:pt x="f90" y="f91"/>
                  </a:lnTo>
                  <a:lnTo>
                    <a:pt x="f92" y="f93"/>
                  </a:lnTo>
                  <a:lnTo>
                    <a:pt x="f94" y="f95"/>
                  </a:lnTo>
                  <a:lnTo>
                    <a:pt x="f96" y="f97"/>
                  </a:lnTo>
                  <a:lnTo>
                    <a:pt x="f98" y="f99"/>
                  </a:lnTo>
                  <a:lnTo>
                    <a:pt x="f100" y="f101"/>
                  </a:lnTo>
                  <a:lnTo>
                    <a:pt x="f102" y="f103"/>
                  </a:lnTo>
                  <a:lnTo>
                    <a:pt x="f104" y="f105"/>
                  </a:lnTo>
                  <a:lnTo>
                    <a:pt x="f106" y="f107"/>
                  </a:lnTo>
                  <a:lnTo>
                    <a:pt x="f108" y="f109"/>
                  </a:lnTo>
                  <a:lnTo>
                    <a:pt x="f110" y="f111"/>
                  </a:lnTo>
                  <a:lnTo>
                    <a:pt x="f112" y="f113"/>
                  </a:lnTo>
                  <a:lnTo>
                    <a:pt x="f114" y="f115"/>
                  </a:lnTo>
                  <a:lnTo>
                    <a:pt x="f116" y="f117"/>
                  </a:lnTo>
                  <a:lnTo>
                    <a:pt x="f84" y="f85"/>
                  </a:lnTo>
                  <a:close/>
                </a:path>
                <a:path w="2197100" h="1068070">
                  <a:moveTo>
                    <a:pt x="f107" y="f118"/>
                  </a:moveTo>
                  <a:lnTo>
                    <a:pt x="f119" y="f120"/>
                  </a:lnTo>
                  <a:lnTo>
                    <a:pt x="f113" y="f121"/>
                  </a:lnTo>
                  <a:lnTo>
                    <a:pt x="f122" y="f123"/>
                  </a:lnTo>
                  <a:lnTo>
                    <a:pt x="f124" y="f125"/>
                  </a:lnTo>
                  <a:lnTo>
                    <a:pt x="f87" y="f126"/>
                  </a:lnTo>
                  <a:lnTo>
                    <a:pt x="f127" y="f128"/>
                  </a:lnTo>
                  <a:lnTo>
                    <a:pt x="f129" y="f130"/>
                  </a:lnTo>
                  <a:lnTo>
                    <a:pt x="f131" y="f132"/>
                  </a:lnTo>
                  <a:lnTo>
                    <a:pt x="f133" y="f134"/>
                  </a:lnTo>
                  <a:lnTo>
                    <a:pt x="f135" y="f136"/>
                  </a:lnTo>
                  <a:lnTo>
                    <a:pt x="f137" y="f138"/>
                  </a:lnTo>
                  <a:lnTo>
                    <a:pt x="f139" y="f140"/>
                  </a:lnTo>
                  <a:lnTo>
                    <a:pt x="f141" y="f142"/>
                  </a:lnTo>
                  <a:lnTo>
                    <a:pt x="f107" y="f118"/>
                  </a:lnTo>
                  <a:close/>
                </a:path>
                <a:path w="2197100" h="1068070">
                  <a:moveTo>
                    <a:pt x="f68" y="f143"/>
                  </a:moveTo>
                  <a:lnTo>
                    <a:pt x="f70" y="f144"/>
                  </a:lnTo>
                  <a:lnTo>
                    <a:pt x="f145" y="f146"/>
                  </a:lnTo>
                  <a:lnTo>
                    <a:pt x="f147" y="f148"/>
                  </a:lnTo>
                  <a:lnTo>
                    <a:pt x="f149" y="f150"/>
                  </a:lnTo>
                  <a:lnTo>
                    <a:pt x="f24" y="f151"/>
                  </a:lnTo>
                  <a:lnTo>
                    <a:pt x="f152" y="f153"/>
                  </a:lnTo>
                  <a:lnTo>
                    <a:pt x="f81" y="f154"/>
                  </a:lnTo>
                  <a:lnTo>
                    <a:pt x="f155" y="f156"/>
                  </a:lnTo>
                  <a:lnTo>
                    <a:pt x="f6" y="f157"/>
                  </a:lnTo>
                  <a:lnTo>
                    <a:pt x="f158" y="f159"/>
                  </a:lnTo>
                  <a:lnTo>
                    <a:pt x="f10" y="f160"/>
                  </a:lnTo>
                  <a:lnTo>
                    <a:pt x="f12" y="f161"/>
                  </a:lnTo>
                  <a:lnTo>
                    <a:pt x="f14" y="f162"/>
                  </a:lnTo>
                  <a:lnTo>
                    <a:pt x="f163" y="f164"/>
                  </a:lnTo>
                  <a:lnTo>
                    <a:pt x="f165" y="f166"/>
                  </a:lnTo>
                  <a:lnTo>
                    <a:pt x="f167" y="f168"/>
                  </a:lnTo>
                  <a:lnTo>
                    <a:pt x="f169" y="f170"/>
                  </a:lnTo>
                  <a:lnTo>
                    <a:pt x="f24" y="f171"/>
                  </a:lnTo>
                  <a:lnTo>
                    <a:pt x="f172" y="f173"/>
                  </a:lnTo>
                  <a:lnTo>
                    <a:pt x="f28" y="f174"/>
                  </a:lnTo>
                  <a:lnTo>
                    <a:pt x="f175" y="f176"/>
                  </a:lnTo>
                  <a:lnTo>
                    <a:pt x="f177" y="f178"/>
                  </a:lnTo>
                  <a:lnTo>
                    <a:pt x="f179" y="f180"/>
                  </a:lnTo>
                  <a:lnTo>
                    <a:pt x="f181" y="f182"/>
                  </a:lnTo>
                  <a:lnTo>
                    <a:pt x="f183" y="f184"/>
                  </a:lnTo>
                  <a:lnTo>
                    <a:pt x="f185" y="f186"/>
                  </a:lnTo>
                  <a:lnTo>
                    <a:pt x="f187" y="f188"/>
                  </a:lnTo>
                  <a:lnTo>
                    <a:pt x="f44" y="f189"/>
                  </a:lnTo>
                  <a:lnTo>
                    <a:pt x="f46" y="f190"/>
                  </a:lnTo>
                  <a:lnTo>
                    <a:pt x="f191" y="f192"/>
                  </a:lnTo>
                  <a:lnTo>
                    <a:pt x="f193" y="f194"/>
                  </a:lnTo>
                  <a:lnTo>
                    <a:pt x="f52" y="f195"/>
                  </a:lnTo>
                  <a:lnTo>
                    <a:pt x="f196" y="f197"/>
                  </a:lnTo>
                  <a:lnTo>
                    <a:pt x="f56" y="f198"/>
                  </a:lnTo>
                  <a:lnTo>
                    <a:pt x="f58" y="f199"/>
                  </a:lnTo>
                  <a:lnTo>
                    <a:pt x="f24" y="f200"/>
                  </a:lnTo>
                  <a:lnTo>
                    <a:pt x="f60" y="f201"/>
                  </a:lnTo>
                  <a:lnTo>
                    <a:pt x="f62" y="f202"/>
                  </a:lnTo>
                  <a:lnTo>
                    <a:pt x="f64" y="f203"/>
                  </a:lnTo>
                  <a:lnTo>
                    <a:pt x="f66" y="f204"/>
                  </a:lnTo>
                  <a:lnTo>
                    <a:pt x="f68" y="f143"/>
                  </a:lnTo>
                  <a:close/>
                </a:path>
                <a:path w="2197100" h="1068070">
                  <a:moveTo>
                    <a:pt x="f205" y="f206"/>
                  </a:moveTo>
                  <a:lnTo>
                    <a:pt x="f207" y="f208"/>
                  </a:lnTo>
                  <a:lnTo>
                    <a:pt x="f209" y="f210"/>
                  </a:lnTo>
                  <a:lnTo>
                    <a:pt x="f211" y="f212"/>
                  </a:lnTo>
                  <a:lnTo>
                    <a:pt x="f213" y="f214"/>
                  </a:lnTo>
                  <a:lnTo>
                    <a:pt x="f215" y="f216"/>
                  </a:lnTo>
                  <a:lnTo>
                    <a:pt x="f217" y="f218"/>
                  </a:lnTo>
                  <a:lnTo>
                    <a:pt x="f219" y="f220"/>
                  </a:lnTo>
                  <a:lnTo>
                    <a:pt x="f221" y="f222"/>
                  </a:lnTo>
                  <a:lnTo>
                    <a:pt x="f223" y="f224"/>
                  </a:lnTo>
                  <a:lnTo>
                    <a:pt x="f225" y="f226"/>
                  </a:lnTo>
                  <a:lnTo>
                    <a:pt x="f227" y="f228"/>
                  </a:lnTo>
                  <a:lnTo>
                    <a:pt x="f229" y="f230"/>
                  </a:lnTo>
                  <a:lnTo>
                    <a:pt x="f231" y="f232"/>
                  </a:lnTo>
                  <a:lnTo>
                    <a:pt x="f233" y="f234"/>
                  </a:lnTo>
                  <a:lnTo>
                    <a:pt x="f235" y="f236"/>
                  </a:lnTo>
                  <a:lnTo>
                    <a:pt x="f237" y="f37"/>
                  </a:lnTo>
                  <a:lnTo>
                    <a:pt x="f238" y="f39"/>
                  </a:lnTo>
                  <a:lnTo>
                    <a:pt x="f239" y="f240"/>
                  </a:lnTo>
                  <a:lnTo>
                    <a:pt x="f241" y="f43"/>
                  </a:lnTo>
                  <a:lnTo>
                    <a:pt x="f242" y="f243"/>
                  </a:lnTo>
                  <a:lnTo>
                    <a:pt x="f244" y="f47"/>
                  </a:lnTo>
                  <a:lnTo>
                    <a:pt x="f245" y="f49"/>
                  </a:lnTo>
                  <a:lnTo>
                    <a:pt x="f246" y="f247"/>
                  </a:lnTo>
                  <a:lnTo>
                    <a:pt x="f248" y="f249"/>
                  </a:lnTo>
                  <a:lnTo>
                    <a:pt x="f250" y="f251"/>
                  </a:lnTo>
                  <a:lnTo>
                    <a:pt x="f252" y="f253"/>
                  </a:lnTo>
                  <a:lnTo>
                    <a:pt x="f223" y="f2"/>
                  </a:lnTo>
                  <a:lnTo>
                    <a:pt x="f254" y="f59"/>
                  </a:lnTo>
                  <a:lnTo>
                    <a:pt x="f255" y="f256"/>
                  </a:lnTo>
                  <a:lnTo>
                    <a:pt x="f257" y="f63"/>
                  </a:lnTo>
                  <a:lnTo>
                    <a:pt x="f258" y="f65"/>
                  </a:lnTo>
                  <a:lnTo>
                    <a:pt x="f259" y="f67"/>
                  </a:lnTo>
                  <a:lnTo>
                    <a:pt x="f260" y="f69"/>
                  </a:lnTo>
                  <a:lnTo>
                    <a:pt x="f261" y="f71"/>
                  </a:lnTo>
                  <a:lnTo>
                    <a:pt x="f262" y="f73"/>
                  </a:lnTo>
                  <a:lnTo>
                    <a:pt x="f263" y="f75"/>
                  </a:lnTo>
                  <a:lnTo>
                    <a:pt x="f223" y="f264"/>
                  </a:lnTo>
                  <a:lnTo>
                    <a:pt x="f265" y="f78"/>
                  </a:lnTo>
                  <a:lnTo>
                    <a:pt x="f266" y="f267"/>
                  </a:lnTo>
                  <a:lnTo>
                    <a:pt x="f268" y="f269"/>
                  </a:lnTo>
                  <a:lnTo>
                    <a:pt x="f205" y="f206"/>
                  </a:lnTo>
                  <a:close/>
                </a:path>
                <a:path w="2197100" h="1068070">
                  <a:moveTo>
                    <a:pt x="f136" y="f270"/>
                  </a:moveTo>
                  <a:lnTo>
                    <a:pt x="f138" y="f271"/>
                  </a:lnTo>
                  <a:lnTo>
                    <a:pt x="f272" y="f273"/>
                  </a:lnTo>
                  <a:lnTo>
                    <a:pt x="f274" y="f275"/>
                  </a:lnTo>
                  <a:lnTo>
                    <a:pt x="f276" y="f277"/>
                  </a:lnTo>
                  <a:lnTo>
                    <a:pt x="f278" y="f279"/>
                  </a:lnTo>
                  <a:lnTo>
                    <a:pt x="f280" y="f281"/>
                  </a:lnTo>
                  <a:lnTo>
                    <a:pt x="f282" y="f283"/>
                  </a:lnTo>
                  <a:lnTo>
                    <a:pt x="f284" y="f285"/>
                  </a:lnTo>
                  <a:lnTo>
                    <a:pt x="f125" y="f286"/>
                  </a:lnTo>
                  <a:lnTo>
                    <a:pt x="f126" y="f287"/>
                  </a:lnTo>
                  <a:lnTo>
                    <a:pt x="f288" y="f289"/>
                  </a:lnTo>
                  <a:lnTo>
                    <a:pt x="f290" y="f291"/>
                  </a:lnTo>
                  <a:lnTo>
                    <a:pt x="f292" y="f293"/>
                  </a:lnTo>
                  <a:lnTo>
                    <a:pt x="f294" y="f295"/>
                  </a:lnTo>
                  <a:lnTo>
                    <a:pt x="f136" y="f270"/>
                  </a:lnTo>
                  <a:close/>
                </a:path>
                <a:path w="2197100" h="1068070">
                  <a:moveTo>
                    <a:pt x="f287" y="f296"/>
                  </a:moveTo>
                  <a:lnTo>
                    <a:pt x="f297" y="f298"/>
                  </a:lnTo>
                  <a:lnTo>
                    <a:pt x="f299" y="f92"/>
                  </a:lnTo>
                  <a:lnTo>
                    <a:pt x="f300" y="f94"/>
                  </a:lnTo>
                  <a:lnTo>
                    <a:pt x="f301" y="f96"/>
                  </a:lnTo>
                  <a:lnTo>
                    <a:pt x="f302" y="f303"/>
                  </a:lnTo>
                  <a:lnTo>
                    <a:pt x="f304" y="f100"/>
                  </a:lnTo>
                  <a:lnTo>
                    <a:pt x="f305" y="f102"/>
                  </a:lnTo>
                  <a:lnTo>
                    <a:pt x="f306" y="f104"/>
                  </a:lnTo>
                  <a:lnTo>
                    <a:pt x="f307" y="f106"/>
                  </a:lnTo>
                  <a:lnTo>
                    <a:pt x="f308" y="f309"/>
                  </a:lnTo>
                  <a:lnTo>
                    <a:pt x="f310" y="f110"/>
                  </a:lnTo>
                  <a:lnTo>
                    <a:pt x="f311" y="f312"/>
                  </a:lnTo>
                  <a:lnTo>
                    <a:pt x="f313" y="f314"/>
                  </a:lnTo>
                  <a:lnTo>
                    <a:pt x="f286" y="f84"/>
                  </a:lnTo>
                  <a:lnTo>
                    <a:pt x="f287" y="f296"/>
                  </a:lnTo>
                  <a:close/>
                </a:path>
                <a:path w="2197100" h="1068070">
                  <a:moveTo>
                    <a:pt x="f315" y="f316"/>
                  </a:moveTo>
                  <a:lnTo>
                    <a:pt x="f201" y="f317"/>
                  </a:lnTo>
                  <a:lnTo>
                    <a:pt x="f202" y="f255"/>
                  </a:lnTo>
                  <a:lnTo>
                    <a:pt x="f203" y="f318"/>
                  </a:lnTo>
                  <a:lnTo>
                    <a:pt x="f204" y="f258"/>
                  </a:lnTo>
                  <a:lnTo>
                    <a:pt x="f319" y="f259"/>
                  </a:lnTo>
                  <a:lnTo>
                    <a:pt x="f144" y="f260"/>
                  </a:lnTo>
                  <a:lnTo>
                    <a:pt x="f146" y="f261"/>
                  </a:lnTo>
                  <a:lnTo>
                    <a:pt x="f320" y="f321"/>
                  </a:lnTo>
                  <a:lnTo>
                    <a:pt x="f322" y="f263"/>
                  </a:lnTo>
                  <a:lnTo>
                    <a:pt x="f323" y="f316"/>
                  </a:lnTo>
                  <a:lnTo>
                    <a:pt x="f153" y="f324"/>
                  </a:lnTo>
                  <a:lnTo>
                    <a:pt x="f325" y="f326"/>
                  </a:lnTo>
                  <a:lnTo>
                    <a:pt x="f327" y="f328"/>
                  </a:lnTo>
                  <a:lnTo>
                    <a:pt x="f157" y="f329"/>
                  </a:lnTo>
                  <a:lnTo>
                    <a:pt x="f330" y="f207"/>
                  </a:lnTo>
                  <a:lnTo>
                    <a:pt x="f331" y="f332"/>
                  </a:lnTo>
                  <a:lnTo>
                    <a:pt x="f333" y="f334"/>
                  </a:lnTo>
                  <a:lnTo>
                    <a:pt x="f335" y="f336"/>
                  </a:lnTo>
                  <a:lnTo>
                    <a:pt x="f164" y="f337"/>
                  </a:lnTo>
                  <a:lnTo>
                    <a:pt x="f166" y="f217"/>
                  </a:lnTo>
                  <a:lnTo>
                    <a:pt x="f168" y="f338"/>
                  </a:lnTo>
                  <a:lnTo>
                    <a:pt x="f170" y="f339"/>
                  </a:lnTo>
                  <a:lnTo>
                    <a:pt x="f171" y="f316"/>
                  </a:lnTo>
                  <a:lnTo>
                    <a:pt x="f173" y="f225"/>
                  </a:lnTo>
                  <a:lnTo>
                    <a:pt x="f174" y="f227"/>
                  </a:lnTo>
                  <a:lnTo>
                    <a:pt x="f176" y="f340"/>
                  </a:lnTo>
                  <a:lnTo>
                    <a:pt x="f341" y="f342"/>
                  </a:lnTo>
                  <a:lnTo>
                    <a:pt x="f343" y="f344"/>
                  </a:lnTo>
                  <a:lnTo>
                    <a:pt x="f182" y="f345"/>
                  </a:lnTo>
                  <a:lnTo>
                    <a:pt x="f184" y="f237"/>
                  </a:lnTo>
                  <a:lnTo>
                    <a:pt x="f346" y="f347"/>
                  </a:lnTo>
                  <a:lnTo>
                    <a:pt x="f348" y="f239"/>
                  </a:lnTo>
                  <a:lnTo>
                    <a:pt x="f349" y="f241"/>
                  </a:lnTo>
                  <a:lnTo>
                    <a:pt x="f190" y="f350"/>
                  </a:lnTo>
                  <a:lnTo>
                    <a:pt x="f351" y="f352"/>
                  </a:lnTo>
                  <a:lnTo>
                    <a:pt x="f353" y="f354"/>
                  </a:lnTo>
                  <a:lnTo>
                    <a:pt x="f355" y="f356"/>
                  </a:lnTo>
                  <a:lnTo>
                    <a:pt x="f197" y="f357"/>
                  </a:lnTo>
                  <a:lnTo>
                    <a:pt x="f358" y="f359"/>
                  </a:lnTo>
                  <a:lnTo>
                    <a:pt x="f199" y="f360"/>
                  </a:lnTo>
                  <a:lnTo>
                    <a:pt x="f315" y="f316"/>
                  </a:lnTo>
                  <a:close/>
                </a:path>
                <a:path w="2197100" h="1068070">
                  <a:moveTo>
                    <a:pt x="f361" y="f362"/>
                  </a:moveTo>
                  <a:lnTo>
                    <a:pt x="f363" y="f362"/>
                  </a:lnTo>
                  <a:lnTo>
                    <a:pt x="f363" y="f364"/>
                  </a:lnTo>
                  <a:lnTo>
                    <a:pt x="f361" y="f364"/>
                  </a:lnTo>
                  <a:lnTo>
                    <a:pt x="f361" y="f362"/>
                  </a:lnTo>
                  <a:close/>
                </a:path>
                <a:path w="2197100" h="1068070">
                  <a:moveTo>
                    <a:pt x="f365" y="f366"/>
                  </a:moveTo>
                  <a:lnTo>
                    <a:pt x="f367" y="f366"/>
                  </a:lnTo>
                  <a:lnTo>
                    <a:pt x="f367" y="f368"/>
                  </a:lnTo>
                  <a:lnTo>
                    <a:pt x="f365" y="f368"/>
                  </a:lnTo>
                  <a:lnTo>
                    <a:pt x="f365" y="f366"/>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9" name="object 9">
              <a:extLst>
                <a:ext uri="{FF2B5EF4-FFF2-40B4-BE49-F238E27FC236}">
                  <a16:creationId xmlns:a16="http://schemas.microsoft.com/office/drawing/2014/main" id="{24B57C04-71A2-B1E5-8F4A-6442C35EBEF3}"/>
                </a:ext>
              </a:extLst>
            </p:cNvPr>
            <p:cNvPicPr>
              <a:picLocks noChangeAspect="1"/>
            </p:cNvPicPr>
            <p:nvPr/>
          </p:nvPicPr>
          <p:blipFill>
            <a:blip r:embed="rId4"/>
            <a:stretch>
              <a:fillRect/>
            </a:stretch>
          </p:blipFill>
          <p:spPr>
            <a:xfrm>
              <a:off x="2031961" y="734062"/>
              <a:ext cx="105128" cy="60624"/>
            </a:xfrm>
            <a:prstGeom prst="rect">
              <a:avLst/>
            </a:prstGeom>
            <a:noFill/>
            <a:ln cap="flat">
              <a:noFill/>
            </a:ln>
          </p:spPr>
        </p:pic>
        <p:pic>
          <p:nvPicPr>
            <p:cNvPr id="10" name="object 10">
              <a:extLst>
                <a:ext uri="{FF2B5EF4-FFF2-40B4-BE49-F238E27FC236}">
                  <a16:creationId xmlns:a16="http://schemas.microsoft.com/office/drawing/2014/main" id="{876BB0FE-2C5C-D5B7-12C7-4A0F73FAE8C5}"/>
                </a:ext>
              </a:extLst>
            </p:cNvPr>
            <p:cNvPicPr>
              <a:picLocks noChangeAspect="1"/>
            </p:cNvPicPr>
            <p:nvPr/>
          </p:nvPicPr>
          <p:blipFill>
            <a:blip r:embed="rId5"/>
            <a:stretch>
              <a:fillRect/>
            </a:stretch>
          </p:blipFill>
          <p:spPr>
            <a:xfrm>
              <a:off x="2149361" y="708184"/>
              <a:ext cx="177320" cy="110340"/>
            </a:xfrm>
            <a:prstGeom prst="rect">
              <a:avLst/>
            </a:prstGeom>
            <a:noFill/>
            <a:ln cap="flat">
              <a:noFill/>
            </a:ln>
          </p:spPr>
        </p:pic>
        <p:pic>
          <p:nvPicPr>
            <p:cNvPr id="11" name="object 11">
              <a:extLst>
                <a:ext uri="{FF2B5EF4-FFF2-40B4-BE49-F238E27FC236}">
                  <a16:creationId xmlns:a16="http://schemas.microsoft.com/office/drawing/2014/main" id="{5D03F173-B4EA-3F0B-8219-DF2FAC907378}"/>
                </a:ext>
              </a:extLst>
            </p:cNvPr>
            <p:cNvPicPr>
              <a:picLocks noChangeAspect="1"/>
            </p:cNvPicPr>
            <p:nvPr/>
          </p:nvPicPr>
          <p:blipFill>
            <a:blip r:embed="rId6"/>
            <a:stretch>
              <a:fillRect/>
            </a:stretch>
          </p:blipFill>
          <p:spPr>
            <a:xfrm>
              <a:off x="2373343" y="708184"/>
              <a:ext cx="180383" cy="110340"/>
            </a:xfrm>
            <a:prstGeom prst="rect">
              <a:avLst/>
            </a:prstGeom>
            <a:noFill/>
            <a:ln cap="flat">
              <a:noFill/>
            </a:ln>
          </p:spPr>
        </p:pic>
        <p:pic>
          <p:nvPicPr>
            <p:cNvPr id="12" name="object 12">
              <a:extLst>
                <a:ext uri="{FF2B5EF4-FFF2-40B4-BE49-F238E27FC236}">
                  <a16:creationId xmlns:a16="http://schemas.microsoft.com/office/drawing/2014/main" id="{DCED3EAE-232E-9632-96AC-55EC108C4C6F}"/>
                </a:ext>
              </a:extLst>
            </p:cNvPr>
            <p:cNvPicPr>
              <a:picLocks noChangeAspect="1"/>
            </p:cNvPicPr>
            <p:nvPr/>
          </p:nvPicPr>
          <p:blipFill>
            <a:blip r:embed="rId7"/>
            <a:stretch>
              <a:fillRect/>
            </a:stretch>
          </p:blipFill>
          <p:spPr>
            <a:xfrm>
              <a:off x="2568037" y="708193"/>
              <a:ext cx="187552" cy="86502"/>
            </a:xfrm>
            <a:prstGeom prst="rect">
              <a:avLst/>
            </a:prstGeom>
            <a:noFill/>
            <a:ln cap="flat">
              <a:noFill/>
            </a:ln>
          </p:spPr>
        </p:pic>
        <p:pic>
          <p:nvPicPr>
            <p:cNvPr id="13" name="object 13">
              <a:extLst>
                <a:ext uri="{FF2B5EF4-FFF2-40B4-BE49-F238E27FC236}">
                  <a16:creationId xmlns:a16="http://schemas.microsoft.com/office/drawing/2014/main" id="{00E052B9-C674-30AE-5065-77E3F24FA9A8}"/>
                </a:ext>
              </a:extLst>
            </p:cNvPr>
            <p:cNvPicPr>
              <a:picLocks noChangeAspect="1"/>
            </p:cNvPicPr>
            <p:nvPr/>
          </p:nvPicPr>
          <p:blipFill>
            <a:blip r:embed="rId8"/>
            <a:stretch>
              <a:fillRect/>
            </a:stretch>
          </p:blipFill>
          <p:spPr>
            <a:xfrm>
              <a:off x="2769891" y="708193"/>
              <a:ext cx="55065" cy="86493"/>
            </a:xfrm>
            <a:prstGeom prst="rect">
              <a:avLst/>
            </a:prstGeom>
            <a:noFill/>
            <a:ln cap="flat">
              <a:noFill/>
            </a:ln>
          </p:spPr>
        </p:pic>
        <p:pic>
          <p:nvPicPr>
            <p:cNvPr id="14" name="object 14">
              <a:extLst>
                <a:ext uri="{FF2B5EF4-FFF2-40B4-BE49-F238E27FC236}">
                  <a16:creationId xmlns:a16="http://schemas.microsoft.com/office/drawing/2014/main" id="{11040EF7-E277-7101-715F-4723BDC801E1}"/>
                </a:ext>
              </a:extLst>
            </p:cNvPr>
            <p:cNvPicPr>
              <a:picLocks noChangeAspect="1"/>
            </p:cNvPicPr>
            <p:nvPr/>
          </p:nvPicPr>
          <p:blipFill>
            <a:blip r:embed="rId9"/>
            <a:stretch>
              <a:fillRect/>
            </a:stretch>
          </p:blipFill>
          <p:spPr>
            <a:xfrm>
              <a:off x="2843125" y="735424"/>
              <a:ext cx="51188" cy="59253"/>
            </a:xfrm>
            <a:prstGeom prst="rect">
              <a:avLst/>
            </a:prstGeom>
            <a:noFill/>
            <a:ln cap="flat">
              <a:noFill/>
            </a:ln>
          </p:spPr>
        </p:pic>
        <p:sp>
          <p:nvSpPr>
            <p:cNvPr id="15" name="object 15">
              <a:extLst>
                <a:ext uri="{FF2B5EF4-FFF2-40B4-BE49-F238E27FC236}">
                  <a16:creationId xmlns:a16="http://schemas.microsoft.com/office/drawing/2014/main" id="{9D64AFED-A42D-E8FD-59CD-11DEFCD35192}"/>
                </a:ext>
              </a:extLst>
            </p:cNvPr>
            <p:cNvSpPr/>
            <p:nvPr/>
          </p:nvSpPr>
          <p:spPr>
            <a:xfrm>
              <a:off x="2907270" y="734080"/>
              <a:ext cx="36576" cy="60835"/>
            </a:xfrm>
            <a:custGeom>
              <a:avLst/>
              <a:gdLst>
                <a:gd name="f0" fmla="val w"/>
                <a:gd name="f1" fmla="val h"/>
                <a:gd name="f2" fmla="val 0"/>
                <a:gd name="f3" fmla="val 60325"/>
                <a:gd name="f4" fmla="val 100330"/>
                <a:gd name="f5" fmla="val 41935"/>
                <a:gd name="f6" fmla="val 33695"/>
                <a:gd name="f7" fmla="val 20448"/>
                <a:gd name="f8" fmla="val 1800"/>
                <a:gd name="f9" fmla="val 9752"/>
                <a:gd name="f10" fmla="val 7251"/>
                <a:gd name="f11" fmla="val 2604"/>
                <a:gd name="f12" fmla="val 16423"/>
                <a:gd name="f13" fmla="val 29391"/>
                <a:gd name="f14" fmla="val 6460"/>
                <a:gd name="f15" fmla="val 44902"/>
                <a:gd name="f16" fmla="val 20674"/>
                <a:gd name="f17" fmla="val 54237"/>
                <a:gd name="f18" fmla="val 34888"/>
                <a:gd name="f19" fmla="val 61819"/>
                <a:gd name="f20" fmla="val 41349"/>
                <a:gd name="f21" fmla="val 72071"/>
                <a:gd name="f22" fmla="val 82363"/>
                <a:gd name="f23" fmla="val 31433"/>
                <a:gd name="f24" fmla="val 85735"/>
                <a:gd name="f25" fmla="val 18324"/>
                <a:gd name="f26" fmla="val 8397"/>
                <a:gd name="f27" fmla="val 83494"/>
                <a:gd name="f28" fmla="val 1476"/>
                <a:gd name="f29" fmla="val 78992"/>
                <a:gd name="f30" fmla="val 554"/>
                <a:gd name="f31" fmla="val 94719"/>
                <a:gd name="f32" fmla="val 6774"/>
                <a:gd name="f33" fmla="val 97353"/>
                <a:gd name="f34" fmla="val 13301"/>
                <a:gd name="f35" fmla="val 98951"/>
                <a:gd name="f36" fmla="val 20007"/>
                <a:gd name="f37" fmla="val 99742"/>
                <a:gd name="f38" fmla="val 26763"/>
                <a:gd name="f39" fmla="val 99955"/>
                <a:gd name="f40" fmla="val 39153"/>
                <a:gd name="f41" fmla="val 98173"/>
                <a:gd name="f42" fmla="val 49812"/>
                <a:gd name="f43" fmla="val 92723"/>
                <a:gd name="f44" fmla="val 57279"/>
                <a:gd name="f45" fmla="val 83447"/>
                <a:gd name="f46" fmla="val 60092"/>
                <a:gd name="f47" fmla="val 70186"/>
                <a:gd name="f48" fmla="val 53626"/>
                <a:gd name="f49" fmla="val 53125"/>
                <a:gd name="f50" fmla="val 39401"/>
                <a:gd name="f51" fmla="val 43869"/>
                <a:gd name="f52" fmla="val 25177"/>
                <a:gd name="f53" fmla="val 36680"/>
                <a:gd name="f54" fmla="val 18711"/>
                <a:gd name="f55" fmla="val 25821"/>
                <a:gd name="f56" fmla="val 17968"/>
                <a:gd name="f57" fmla="val 26575"/>
                <a:gd name="f58" fmla="val 14208"/>
                <a:gd name="f59" fmla="val 39684"/>
                <a:gd name="f60" fmla="val 50155"/>
                <a:gd name="f61" fmla="val 16659"/>
                <a:gd name="f62" fmla="val 54071"/>
                <a:gd name="f63" fmla="val 19088"/>
                <a:gd name="f64" fmla="val 55589"/>
                <a:gd name="f65" fmla="val 3738"/>
                <a:gd name="f66" fmla="val 48658"/>
                <a:gd name="f67" fmla="val 1675"/>
                <a:gd name="f68" fmla="*/ f0 1 60325"/>
                <a:gd name="f69" fmla="*/ f1 1 100330"/>
                <a:gd name="f70" fmla="+- f4 0 f2"/>
                <a:gd name="f71" fmla="+- f3 0 f2"/>
                <a:gd name="f72" fmla="*/ f71 1 60325"/>
                <a:gd name="f73" fmla="*/ f70 1 100330"/>
                <a:gd name="f74" fmla="*/ f2 1 f72"/>
                <a:gd name="f75" fmla="*/ f3 1 f72"/>
                <a:gd name="f76" fmla="*/ f2 1 f73"/>
                <a:gd name="f77" fmla="*/ f4 1 f73"/>
                <a:gd name="f78" fmla="*/ f74 f68 1"/>
                <a:gd name="f79" fmla="*/ f75 f68 1"/>
                <a:gd name="f80" fmla="*/ f77 f69 1"/>
                <a:gd name="f81" fmla="*/ f76 f69 1"/>
              </a:gdLst>
              <a:ahLst/>
              <a:cxnLst>
                <a:cxn ang="3cd4">
                  <a:pos x="hc" y="t"/>
                </a:cxn>
                <a:cxn ang="0">
                  <a:pos x="r" y="vc"/>
                </a:cxn>
                <a:cxn ang="cd4">
                  <a:pos x="hc" y="b"/>
                </a:cxn>
                <a:cxn ang="cd2">
                  <a:pos x="l" y="vc"/>
                </a:cxn>
              </a:cxnLst>
              <a:rect l="f78" t="f81" r="f79" b="f80"/>
              <a:pathLst>
                <a:path w="60325" h="100330">
                  <a:moveTo>
                    <a:pt x="f5" y="f2"/>
                  </a:moveTo>
                  <a:lnTo>
                    <a:pt x="f6" y="f2"/>
                  </a:lnTo>
                  <a:lnTo>
                    <a:pt x="f7" y="f8"/>
                  </a:lnTo>
                  <a:lnTo>
                    <a:pt x="f9" y="f10"/>
                  </a:lnTo>
                  <a:lnTo>
                    <a:pt x="f11" y="f12"/>
                  </a:lnTo>
                  <a:lnTo>
                    <a:pt x="f2" y="f13"/>
                  </a:lnTo>
                  <a:lnTo>
                    <a:pt x="f14" y="f15"/>
                  </a:lnTo>
                  <a:lnTo>
                    <a:pt x="f16" y="f17"/>
                  </a:lnTo>
                  <a:lnTo>
                    <a:pt x="f18" y="f19"/>
                  </a:lnTo>
                  <a:lnTo>
                    <a:pt x="f20" y="f21"/>
                  </a:lnTo>
                  <a:lnTo>
                    <a:pt x="f20" y="f22"/>
                  </a:lnTo>
                  <a:lnTo>
                    <a:pt x="f23" y="f24"/>
                  </a:lnTo>
                  <a:lnTo>
                    <a:pt x="f25" y="f24"/>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4" y="f56"/>
                  </a:lnTo>
                  <a:lnTo>
                    <a:pt x="f57" y="f58"/>
                  </a:lnTo>
                  <a:lnTo>
                    <a:pt x="f59" y="f58"/>
                  </a:lnTo>
                  <a:lnTo>
                    <a:pt x="f60" y="f61"/>
                  </a:lnTo>
                  <a:lnTo>
                    <a:pt x="f62" y="f63"/>
                  </a:lnTo>
                  <a:lnTo>
                    <a:pt x="f64" y="f65"/>
                  </a:lnTo>
                  <a:lnTo>
                    <a:pt x="f66" y="f6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16" name="object 16">
              <a:extLst>
                <a:ext uri="{FF2B5EF4-FFF2-40B4-BE49-F238E27FC236}">
                  <a16:creationId xmlns:a16="http://schemas.microsoft.com/office/drawing/2014/main" id="{E4C57D82-222C-B4C5-75E3-D25EC2CC1E54}"/>
                </a:ext>
              </a:extLst>
            </p:cNvPr>
            <p:cNvPicPr>
              <a:picLocks noChangeAspect="1"/>
            </p:cNvPicPr>
            <p:nvPr/>
          </p:nvPicPr>
          <p:blipFill>
            <a:blip r:embed="rId10"/>
            <a:stretch>
              <a:fillRect/>
            </a:stretch>
          </p:blipFill>
          <p:spPr>
            <a:xfrm>
              <a:off x="2001191" y="848965"/>
              <a:ext cx="212186" cy="105805"/>
            </a:xfrm>
            <a:prstGeom prst="rect">
              <a:avLst/>
            </a:prstGeom>
            <a:noFill/>
            <a:ln cap="flat">
              <a:noFill/>
            </a:ln>
          </p:spPr>
        </p:pic>
        <p:sp>
          <p:nvSpPr>
            <p:cNvPr id="17" name="object 17">
              <a:extLst>
                <a:ext uri="{FF2B5EF4-FFF2-40B4-BE49-F238E27FC236}">
                  <a16:creationId xmlns:a16="http://schemas.microsoft.com/office/drawing/2014/main" id="{3177FFE8-C9EF-092D-957A-F24B0413CCE3}"/>
                </a:ext>
              </a:extLst>
            </p:cNvPr>
            <p:cNvSpPr/>
            <p:nvPr/>
          </p:nvSpPr>
          <p:spPr>
            <a:xfrm>
              <a:off x="2231318" y="870307"/>
              <a:ext cx="32735" cy="59298"/>
            </a:xfrm>
            <a:custGeom>
              <a:avLst/>
              <a:gdLst>
                <a:gd name="f0" fmla="val w"/>
                <a:gd name="f1" fmla="val h"/>
                <a:gd name="f2" fmla="val 0"/>
                <a:gd name="f3" fmla="val 53975"/>
                <a:gd name="f4" fmla="val 97790"/>
                <a:gd name="f5" fmla="val 46982"/>
                <a:gd name="f6" fmla="val 41747"/>
                <a:gd name="f7" fmla="val 34249"/>
                <a:gd name="f8" fmla="val 1265"/>
                <a:gd name="f9" fmla="val 27262"/>
                <a:gd name="f10" fmla="val 4794"/>
                <a:gd name="f11" fmla="val 21290"/>
                <a:gd name="f12" fmla="val 10182"/>
                <a:gd name="f13" fmla="val 16837"/>
                <a:gd name="f14" fmla="val 17025"/>
                <a:gd name="f15" fmla="val 16470"/>
                <a:gd name="f16" fmla="val 2251"/>
                <a:gd name="f17" fmla="val 97724"/>
                <a:gd name="f18" fmla="val 17591"/>
                <a:gd name="f19" fmla="val 54291"/>
                <a:gd name="f20" fmla="val 19446"/>
                <a:gd name="f21" fmla="val 38099"/>
                <a:gd name="f22" fmla="val 24708"/>
                <a:gd name="f23" fmla="val 25836"/>
                <a:gd name="f24" fmla="val 32919"/>
                <a:gd name="f25" fmla="val 18065"/>
                <a:gd name="f26" fmla="val 43621"/>
                <a:gd name="f27" fmla="val 15350"/>
                <a:gd name="f28" fmla="val 46605"/>
                <a:gd name="f29" fmla="val 50155"/>
                <a:gd name="f30" fmla="val 15737"/>
                <a:gd name="f31" fmla="val 53349"/>
                <a:gd name="f32" fmla="val 1319"/>
                <a:gd name="f33" fmla="*/ f0 1 53975"/>
                <a:gd name="f34" fmla="*/ f1 1 97790"/>
                <a:gd name="f35" fmla="+- f4 0 f2"/>
                <a:gd name="f36" fmla="+- f3 0 f2"/>
                <a:gd name="f37" fmla="*/ f36 1 53975"/>
                <a:gd name="f38" fmla="*/ f35 1 97790"/>
                <a:gd name="f39" fmla="*/ f2 1 f37"/>
                <a:gd name="f40" fmla="*/ f3 1 f37"/>
                <a:gd name="f41" fmla="*/ f2 1 f38"/>
                <a:gd name="f42" fmla="*/ f4 1 f38"/>
                <a:gd name="f43" fmla="*/ f39 f33 1"/>
                <a:gd name="f44" fmla="*/ f40 f33 1"/>
                <a:gd name="f45" fmla="*/ f42 f34 1"/>
                <a:gd name="f46" fmla="*/ f41 f34 1"/>
              </a:gdLst>
              <a:ahLst/>
              <a:cxnLst>
                <a:cxn ang="3cd4">
                  <a:pos x="hc" y="t"/>
                </a:cxn>
                <a:cxn ang="0">
                  <a:pos x="r" y="vc"/>
                </a:cxn>
                <a:cxn ang="cd4">
                  <a:pos x="hc" y="b"/>
                </a:cxn>
                <a:cxn ang="cd2">
                  <a:pos x="l" y="vc"/>
                </a:cxn>
              </a:cxnLst>
              <a:rect l="f43" t="f46" r="f44" b="f45"/>
              <a:pathLst>
                <a:path w="53975" h="97790">
                  <a:moveTo>
                    <a:pt x="f5" y="f2"/>
                  </a:moveTo>
                  <a:lnTo>
                    <a:pt x="f6" y="f2"/>
                  </a:lnTo>
                  <a:lnTo>
                    <a:pt x="f7" y="f8"/>
                  </a:lnTo>
                  <a:lnTo>
                    <a:pt x="f9" y="f10"/>
                  </a:lnTo>
                  <a:lnTo>
                    <a:pt x="f11" y="f12"/>
                  </a:lnTo>
                  <a:lnTo>
                    <a:pt x="f13" y="f14"/>
                  </a:lnTo>
                  <a:lnTo>
                    <a:pt x="f15" y="f14"/>
                  </a:lnTo>
                  <a:lnTo>
                    <a:pt x="f15" y="f16"/>
                  </a:lnTo>
                  <a:lnTo>
                    <a:pt x="f2" y="f16"/>
                  </a:lnTo>
                  <a:lnTo>
                    <a:pt x="f2" y="f17"/>
                  </a:lnTo>
                  <a:lnTo>
                    <a:pt x="f18" y="f17"/>
                  </a:lnTo>
                  <a:lnTo>
                    <a:pt x="f18" y="f19"/>
                  </a:lnTo>
                  <a:lnTo>
                    <a:pt x="f20" y="f21"/>
                  </a:lnTo>
                  <a:lnTo>
                    <a:pt x="f22" y="f23"/>
                  </a:lnTo>
                  <a:lnTo>
                    <a:pt x="f24" y="f25"/>
                  </a:lnTo>
                  <a:lnTo>
                    <a:pt x="f26" y="f27"/>
                  </a:lnTo>
                  <a:lnTo>
                    <a:pt x="f28" y="f27"/>
                  </a:lnTo>
                  <a:lnTo>
                    <a:pt x="f29" y="f30"/>
                  </a:lnTo>
                  <a:lnTo>
                    <a:pt x="f31" y="f14"/>
                  </a:lnTo>
                  <a:lnTo>
                    <a:pt x="f31" y="f32"/>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18" name="object 18">
              <a:extLst>
                <a:ext uri="{FF2B5EF4-FFF2-40B4-BE49-F238E27FC236}">
                  <a16:creationId xmlns:a16="http://schemas.microsoft.com/office/drawing/2014/main" id="{DBF143D8-6137-4FF5-7E04-567551489C6E}"/>
                </a:ext>
              </a:extLst>
            </p:cNvPr>
            <p:cNvPicPr>
              <a:picLocks noChangeAspect="1"/>
            </p:cNvPicPr>
            <p:nvPr/>
          </p:nvPicPr>
          <p:blipFill>
            <a:blip r:embed="rId11"/>
            <a:stretch>
              <a:fillRect/>
            </a:stretch>
          </p:blipFill>
          <p:spPr>
            <a:xfrm>
              <a:off x="2275475" y="871670"/>
              <a:ext cx="51197" cy="59253"/>
            </a:xfrm>
            <a:prstGeom prst="rect">
              <a:avLst/>
            </a:prstGeom>
            <a:noFill/>
            <a:ln cap="flat">
              <a:noFill/>
            </a:ln>
          </p:spPr>
        </p:pic>
        <p:pic>
          <p:nvPicPr>
            <p:cNvPr id="19" name="object 19">
              <a:extLst>
                <a:ext uri="{FF2B5EF4-FFF2-40B4-BE49-F238E27FC236}">
                  <a16:creationId xmlns:a16="http://schemas.microsoft.com/office/drawing/2014/main" id="{CEC34A35-D809-8A3D-EF2F-E74DD7DCAF1F}"/>
                </a:ext>
              </a:extLst>
            </p:cNvPr>
            <p:cNvPicPr>
              <a:picLocks noChangeAspect="1"/>
            </p:cNvPicPr>
            <p:nvPr/>
          </p:nvPicPr>
          <p:blipFill>
            <a:blip r:embed="rId12"/>
            <a:stretch>
              <a:fillRect/>
            </a:stretch>
          </p:blipFill>
          <p:spPr>
            <a:xfrm>
              <a:off x="2004593" y="1024722"/>
              <a:ext cx="50511" cy="79232"/>
            </a:xfrm>
            <a:prstGeom prst="rect">
              <a:avLst/>
            </a:prstGeom>
            <a:noFill/>
            <a:ln cap="flat">
              <a:noFill/>
            </a:ln>
          </p:spPr>
        </p:pic>
        <p:pic>
          <p:nvPicPr>
            <p:cNvPr id="20" name="object 20">
              <a:extLst>
                <a:ext uri="{FF2B5EF4-FFF2-40B4-BE49-F238E27FC236}">
                  <a16:creationId xmlns:a16="http://schemas.microsoft.com/office/drawing/2014/main" id="{AB84D8FA-0373-CA4F-68FA-12ABD6E84B50}"/>
                </a:ext>
              </a:extLst>
            </p:cNvPr>
            <p:cNvPicPr>
              <a:picLocks noChangeAspect="1"/>
            </p:cNvPicPr>
            <p:nvPr/>
          </p:nvPicPr>
          <p:blipFill>
            <a:blip r:embed="rId13"/>
            <a:stretch>
              <a:fillRect/>
            </a:stretch>
          </p:blipFill>
          <p:spPr>
            <a:xfrm>
              <a:off x="2067385" y="1046055"/>
              <a:ext cx="51197" cy="59262"/>
            </a:xfrm>
            <a:prstGeom prst="rect">
              <a:avLst/>
            </a:prstGeom>
            <a:noFill/>
            <a:ln cap="flat">
              <a:noFill/>
            </a:ln>
          </p:spPr>
        </p:pic>
        <p:pic>
          <p:nvPicPr>
            <p:cNvPr id="21" name="object 21">
              <a:extLst>
                <a:ext uri="{FF2B5EF4-FFF2-40B4-BE49-F238E27FC236}">
                  <a16:creationId xmlns:a16="http://schemas.microsoft.com/office/drawing/2014/main" id="{7BB6596F-1D46-FC3D-FFCF-7CAA2BE3B58B}"/>
                </a:ext>
              </a:extLst>
            </p:cNvPr>
            <p:cNvPicPr>
              <a:picLocks noChangeAspect="1"/>
            </p:cNvPicPr>
            <p:nvPr/>
          </p:nvPicPr>
          <p:blipFill>
            <a:blip r:embed="rId14"/>
            <a:stretch>
              <a:fillRect/>
            </a:stretch>
          </p:blipFill>
          <p:spPr>
            <a:xfrm>
              <a:off x="2136742" y="1018806"/>
              <a:ext cx="55065" cy="86511"/>
            </a:xfrm>
            <a:prstGeom prst="rect">
              <a:avLst/>
            </a:prstGeom>
            <a:noFill/>
            <a:ln cap="flat">
              <a:noFill/>
            </a:ln>
          </p:spPr>
        </p:pic>
        <p:sp>
          <p:nvSpPr>
            <p:cNvPr id="22" name="object 22">
              <a:extLst>
                <a:ext uri="{FF2B5EF4-FFF2-40B4-BE49-F238E27FC236}">
                  <a16:creationId xmlns:a16="http://schemas.microsoft.com/office/drawing/2014/main" id="{9B24B1F3-21A0-9F01-8775-50308E441E27}"/>
                </a:ext>
              </a:extLst>
            </p:cNvPr>
            <p:cNvSpPr/>
            <p:nvPr/>
          </p:nvSpPr>
          <p:spPr>
            <a:xfrm>
              <a:off x="2207471" y="1018815"/>
              <a:ext cx="43132" cy="85487"/>
            </a:xfrm>
            <a:custGeom>
              <a:avLst/>
              <a:gdLst>
                <a:gd name="f0" fmla="val w"/>
                <a:gd name="f1" fmla="val h"/>
                <a:gd name="f2" fmla="val 0"/>
                <a:gd name="f3" fmla="val 71120"/>
                <a:gd name="f4" fmla="val 140969"/>
                <a:gd name="f5" fmla="val 17589"/>
                <a:gd name="f6" fmla="val 140398"/>
                <a:gd name="f7" fmla="val 69646"/>
                <a:gd name="f8" fmla="val 44932"/>
                <a:gd name="f9" fmla="val 52057"/>
                <a:gd name="f10" fmla="val 70764"/>
                <a:gd name="f11" fmla="val 3733"/>
                <a:gd name="f12" fmla="val 50914"/>
                <a:gd name="f13" fmla="val 23596"/>
                <a:gd name="f14" fmla="*/ f0 1 71120"/>
                <a:gd name="f15" fmla="*/ f1 1 140969"/>
                <a:gd name="f16" fmla="+- f4 0 f2"/>
                <a:gd name="f17" fmla="+- f3 0 f2"/>
                <a:gd name="f18" fmla="*/ f17 1 71120"/>
                <a:gd name="f19" fmla="*/ f16 1 140969"/>
                <a:gd name="f20" fmla="*/ f2 1 f18"/>
                <a:gd name="f21" fmla="*/ f3 1 f18"/>
                <a:gd name="f22" fmla="*/ f2 1 f19"/>
                <a:gd name="f23" fmla="*/ f4 1 f19"/>
                <a:gd name="f24" fmla="*/ f20 f14 1"/>
                <a:gd name="f25" fmla="*/ f21 f14 1"/>
                <a:gd name="f26" fmla="*/ f23 f15 1"/>
                <a:gd name="f27" fmla="*/ f22 f15 1"/>
              </a:gdLst>
              <a:ahLst/>
              <a:cxnLst>
                <a:cxn ang="3cd4">
                  <a:pos x="hc" y="t"/>
                </a:cxn>
                <a:cxn ang="0">
                  <a:pos x="r" y="vc"/>
                </a:cxn>
                <a:cxn ang="cd4">
                  <a:pos x="hc" y="b"/>
                </a:cxn>
                <a:cxn ang="cd2">
                  <a:pos x="l" y="vc"/>
                </a:cxn>
              </a:cxnLst>
              <a:rect l="f24" t="f27" r="f25" b="f26"/>
              <a:pathLst>
                <a:path w="71120" h="140969">
                  <a:moveTo>
                    <a:pt x="f5" y="f2"/>
                  </a:moveTo>
                  <a:lnTo>
                    <a:pt x="f2" y="f2"/>
                  </a:lnTo>
                  <a:lnTo>
                    <a:pt x="f2" y="f6"/>
                  </a:lnTo>
                  <a:lnTo>
                    <a:pt x="f5" y="f6"/>
                  </a:lnTo>
                  <a:lnTo>
                    <a:pt x="f5" y="f2"/>
                  </a:lnTo>
                  <a:close/>
                </a:path>
                <a:path w="71120" h="140969">
                  <a:moveTo>
                    <a:pt x="f7" y="f8"/>
                  </a:moveTo>
                  <a:lnTo>
                    <a:pt x="f9" y="f8"/>
                  </a:lnTo>
                  <a:lnTo>
                    <a:pt x="f9" y="f6"/>
                  </a:lnTo>
                  <a:lnTo>
                    <a:pt x="f7" y="f6"/>
                  </a:lnTo>
                  <a:lnTo>
                    <a:pt x="f7" y="f8"/>
                  </a:lnTo>
                  <a:close/>
                </a:path>
                <a:path w="71120" h="140969">
                  <a:moveTo>
                    <a:pt x="f10" y="f11"/>
                  </a:moveTo>
                  <a:lnTo>
                    <a:pt x="f12" y="f11"/>
                  </a:lnTo>
                  <a:lnTo>
                    <a:pt x="f12" y="f13"/>
                  </a:lnTo>
                  <a:lnTo>
                    <a:pt x="f10" y="f13"/>
                  </a:lnTo>
                  <a:lnTo>
                    <a:pt x="f10" y="f11"/>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3" name="object 23">
              <a:extLst>
                <a:ext uri="{FF2B5EF4-FFF2-40B4-BE49-F238E27FC236}">
                  <a16:creationId xmlns:a16="http://schemas.microsoft.com/office/drawing/2014/main" id="{1D9A054A-F060-D033-1EEB-306034226B12}"/>
                </a:ext>
              </a:extLst>
            </p:cNvPr>
            <p:cNvPicPr>
              <a:picLocks noChangeAspect="1"/>
            </p:cNvPicPr>
            <p:nvPr/>
          </p:nvPicPr>
          <p:blipFill>
            <a:blip r:embed="rId15"/>
            <a:stretch>
              <a:fillRect/>
            </a:stretch>
          </p:blipFill>
          <p:spPr>
            <a:xfrm>
              <a:off x="2264465" y="1044683"/>
              <a:ext cx="42903" cy="60615"/>
            </a:xfrm>
            <a:prstGeom prst="rect">
              <a:avLst/>
            </a:prstGeom>
            <a:noFill/>
            <a:ln cap="flat">
              <a:noFill/>
            </a:ln>
          </p:spPr>
        </p:pic>
        <p:sp>
          <p:nvSpPr>
            <p:cNvPr id="24" name="object 24">
              <a:extLst>
                <a:ext uri="{FF2B5EF4-FFF2-40B4-BE49-F238E27FC236}">
                  <a16:creationId xmlns:a16="http://schemas.microsoft.com/office/drawing/2014/main" id="{11B55A63-C99E-3177-1F75-95C4D7B10C0E}"/>
                </a:ext>
              </a:extLst>
            </p:cNvPr>
            <p:cNvSpPr/>
            <p:nvPr/>
          </p:nvSpPr>
          <p:spPr>
            <a:xfrm>
              <a:off x="2352787" y="1024713"/>
              <a:ext cx="60835" cy="79324"/>
            </a:xfrm>
            <a:custGeom>
              <a:avLst/>
              <a:gdLst>
                <a:gd name="f0" fmla="val w"/>
                <a:gd name="f1" fmla="val h"/>
                <a:gd name="f2" fmla="val 0"/>
                <a:gd name="f3" fmla="val 100329"/>
                <a:gd name="f4" fmla="val 130810"/>
                <a:gd name="f5" fmla="val 99987"/>
                <a:gd name="f6" fmla="val 81241"/>
                <a:gd name="f7" fmla="val 54610"/>
                <a:gd name="f8" fmla="val 18719"/>
                <a:gd name="f9" fmla="val 71120"/>
                <a:gd name="f10" fmla="*/ f0 1 100329"/>
                <a:gd name="f11" fmla="*/ f1 1 130810"/>
                <a:gd name="f12" fmla="+- f4 0 f2"/>
                <a:gd name="f13" fmla="+- f3 0 f2"/>
                <a:gd name="f14" fmla="*/ f13 1 100329"/>
                <a:gd name="f15" fmla="*/ f12 1 130810"/>
                <a:gd name="f16" fmla="*/ f2 1 f14"/>
                <a:gd name="f17" fmla="*/ f3 1 f14"/>
                <a:gd name="f18" fmla="*/ f2 1 f15"/>
                <a:gd name="f19" fmla="*/ f4 1 f15"/>
                <a:gd name="f20" fmla="*/ f16 f10 1"/>
                <a:gd name="f21" fmla="*/ f17 f10 1"/>
                <a:gd name="f22" fmla="*/ f19 f11 1"/>
                <a:gd name="f23" fmla="*/ f18 f11 1"/>
              </a:gdLst>
              <a:ahLst/>
              <a:cxnLst>
                <a:cxn ang="3cd4">
                  <a:pos x="hc" y="t"/>
                </a:cxn>
                <a:cxn ang="0">
                  <a:pos x="r" y="vc"/>
                </a:cxn>
                <a:cxn ang="cd4">
                  <a:pos x="hc" y="b"/>
                </a:cxn>
                <a:cxn ang="cd2">
                  <a:pos x="l" y="vc"/>
                </a:cxn>
              </a:cxnLst>
              <a:rect l="f20" t="f23" r="f21" b="f22"/>
              <a:pathLst>
                <a:path w="100329" h="130810">
                  <a:moveTo>
                    <a:pt x="f5" y="f2"/>
                  </a:moveTo>
                  <a:lnTo>
                    <a:pt x="f6" y="f2"/>
                  </a:lnTo>
                  <a:lnTo>
                    <a:pt x="f6" y="f7"/>
                  </a:lnTo>
                  <a:lnTo>
                    <a:pt x="f8" y="f7"/>
                  </a:lnTo>
                  <a:lnTo>
                    <a:pt x="f8" y="f2"/>
                  </a:lnTo>
                  <a:lnTo>
                    <a:pt x="f2" y="f2"/>
                  </a:lnTo>
                  <a:lnTo>
                    <a:pt x="f2" y="f7"/>
                  </a:lnTo>
                  <a:lnTo>
                    <a:pt x="f2" y="f9"/>
                  </a:lnTo>
                  <a:lnTo>
                    <a:pt x="f2" y="f4"/>
                  </a:lnTo>
                  <a:lnTo>
                    <a:pt x="f8" y="f4"/>
                  </a:lnTo>
                  <a:lnTo>
                    <a:pt x="f8" y="f9"/>
                  </a:lnTo>
                  <a:lnTo>
                    <a:pt x="f6" y="f9"/>
                  </a:lnTo>
                  <a:lnTo>
                    <a:pt x="f6" y="f4"/>
                  </a:lnTo>
                  <a:lnTo>
                    <a:pt x="f5" y="f4"/>
                  </a:lnTo>
                  <a:lnTo>
                    <a:pt x="f5" y="f9"/>
                  </a:lnTo>
                  <a:lnTo>
                    <a:pt x="f5" y="f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5" name="object 25">
              <a:extLst>
                <a:ext uri="{FF2B5EF4-FFF2-40B4-BE49-F238E27FC236}">
                  <a16:creationId xmlns:a16="http://schemas.microsoft.com/office/drawing/2014/main" id="{8FDBD125-7C83-DE34-38C7-E85F0D9E475D}"/>
                </a:ext>
              </a:extLst>
            </p:cNvPr>
            <p:cNvPicPr>
              <a:picLocks noChangeAspect="1"/>
            </p:cNvPicPr>
            <p:nvPr/>
          </p:nvPicPr>
          <p:blipFill>
            <a:blip r:embed="rId16"/>
            <a:stretch>
              <a:fillRect/>
            </a:stretch>
          </p:blipFill>
          <p:spPr>
            <a:xfrm>
              <a:off x="2429313" y="1044692"/>
              <a:ext cx="112498" cy="60624"/>
            </a:xfrm>
            <a:prstGeom prst="rect">
              <a:avLst/>
            </a:prstGeom>
            <a:noFill/>
            <a:ln cap="flat">
              <a:noFill/>
            </a:ln>
          </p:spPr>
        </p:pic>
        <p:sp>
          <p:nvSpPr>
            <p:cNvPr id="26" name="object 26">
              <a:extLst>
                <a:ext uri="{FF2B5EF4-FFF2-40B4-BE49-F238E27FC236}">
                  <a16:creationId xmlns:a16="http://schemas.microsoft.com/office/drawing/2014/main" id="{60FFDA5C-1BD7-2CB5-0BBC-CC6FCF58EF94}"/>
                </a:ext>
              </a:extLst>
            </p:cNvPr>
            <p:cNvSpPr/>
            <p:nvPr/>
          </p:nvSpPr>
          <p:spPr>
            <a:xfrm>
              <a:off x="2560768" y="1018815"/>
              <a:ext cx="61996" cy="86639"/>
            </a:xfrm>
            <a:custGeom>
              <a:avLst/>
              <a:gdLst>
                <a:gd name="f0" fmla="val w"/>
                <a:gd name="f1" fmla="val h"/>
                <a:gd name="f2" fmla="val 0"/>
                <a:gd name="f3" fmla="val 102235"/>
                <a:gd name="f4" fmla="val 142875"/>
                <a:gd name="f5" fmla="val 17589"/>
                <a:gd name="f6" fmla="val 140398"/>
                <a:gd name="f7" fmla="val 102031"/>
                <a:gd name="f8" fmla="val 125056"/>
                <a:gd name="f9" fmla="val 99415"/>
                <a:gd name="f10" fmla="val 126733"/>
                <a:gd name="f11" fmla="val 95491"/>
                <a:gd name="f12" fmla="val 128409"/>
                <a:gd name="f13" fmla="val 82003"/>
                <a:gd name="f14" fmla="val 75285"/>
                <a:gd name="f15" fmla="val 122440"/>
                <a:gd name="f16" fmla="val 59156"/>
                <a:gd name="f17" fmla="val 100545"/>
                <a:gd name="f18" fmla="val 44945"/>
                <a:gd name="f19" fmla="val 17221"/>
                <a:gd name="f20" fmla="val 57670"/>
                <a:gd name="f21" fmla="val 22847"/>
                <a:gd name="f22" fmla="val 36144"/>
                <a:gd name="f23" fmla="val 114960"/>
                <a:gd name="f24" fmla="val 59702"/>
                <a:gd name="f25" fmla="val 127330"/>
                <a:gd name="f26" fmla="val 65557"/>
                <a:gd name="f27" fmla="val 135953"/>
                <a:gd name="f28" fmla="val 74803"/>
                <a:gd name="f29" fmla="val 140995"/>
                <a:gd name="f30" fmla="val 87045"/>
                <a:gd name="f31" fmla="val 142646"/>
                <a:gd name="f32" fmla="val 92684"/>
                <a:gd name="f33" fmla="val 140030"/>
                <a:gd name="f34" fmla="*/ f0 1 102235"/>
                <a:gd name="f35" fmla="*/ f1 1 142875"/>
                <a:gd name="f36" fmla="+- f4 0 f2"/>
                <a:gd name="f37" fmla="+- f3 0 f2"/>
                <a:gd name="f38" fmla="*/ f37 1 102235"/>
                <a:gd name="f39" fmla="*/ f36 1 142875"/>
                <a:gd name="f40" fmla="*/ f2 1 f38"/>
                <a:gd name="f41" fmla="*/ f3 1 f38"/>
                <a:gd name="f42" fmla="*/ f2 1 f39"/>
                <a:gd name="f43" fmla="*/ f4 1 f39"/>
                <a:gd name="f44" fmla="*/ f40 f34 1"/>
                <a:gd name="f45" fmla="*/ f41 f34 1"/>
                <a:gd name="f46" fmla="*/ f43 f35 1"/>
                <a:gd name="f47" fmla="*/ f42 f35 1"/>
              </a:gdLst>
              <a:ahLst/>
              <a:cxnLst>
                <a:cxn ang="3cd4">
                  <a:pos x="hc" y="t"/>
                </a:cxn>
                <a:cxn ang="0">
                  <a:pos x="r" y="vc"/>
                </a:cxn>
                <a:cxn ang="cd4">
                  <a:pos x="hc" y="b"/>
                </a:cxn>
                <a:cxn ang="cd2">
                  <a:pos x="l" y="vc"/>
                </a:cxn>
              </a:cxnLst>
              <a:rect l="f44" t="f47" r="f45" b="f46"/>
              <a:pathLst>
                <a:path w="102235" h="142875">
                  <a:moveTo>
                    <a:pt x="f5" y="f2"/>
                  </a:moveTo>
                  <a:lnTo>
                    <a:pt x="f2" y="f2"/>
                  </a:lnTo>
                  <a:lnTo>
                    <a:pt x="f2" y="f6"/>
                  </a:lnTo>
                  <a:lnTo>
                    <a:pt x="f5" y="f6"/>
                  </a:lnTo>
                  <a:lnTo>
                    <a:pt x="f5" y="f2"/>
                  </a:lnTo>
                  <a:close/>
                </a:path>
                <a:path w="102235" h="142875">
                  <a:moveTo>
                    <a:pt x="f7" y="f8"/>
                  </a:moveTo>
                  <a:lnTo>
                    <a:pt x="f9" y="f10"/>
                  </a:lnTo>
                  <a:lnTo>
                    <a:pt x="f11" y="f12"/>
                  </a:lnTo>
                  <a:lnTo>
                    <a:pt x="f13" y="f12"/>
                  </a:lnTo>
                  <a:lnTo>
                    <a:pt x="f14" y="f15"/>
                  </a:lnTo>
                  <a:lnTo>
                    <a:pt x="f14" y="f16"/>
                  </a:lnTo>
                  <a:lnTo>
                    <a:pt x="f17" y="f16"/>
                  </a:lnTo>
                  <a:lnTo>
                    <a:pt x="f17" y="f18"/>
                  </a:lnTo>
                  <a:lnTo>
                    <a:pt x="f14" y="f18"/>
                  </a:lnTo>
                  <a:lnTo>
                    <a:pt x="f14" y="f19"/>
                  </a:lnTo>
                  <a:lnTo>
                    <a:pt x="f20" y="f21"/>
                  </a:lnTo>
                  <a:lnTo>
                    <a:pt x="f20" y="f18"/>
                  </a:lnTo>
                  <a:lnTo>
                    <a:pt x="f22" y="f18"/>
                  </a:lnTo>
                  <a:lnTo>
                    <a:pt x="f22" y="f16"/>
                  </a:lnTo>
                  <a:lnTo>
                    <a:pt x="f20" y="f16"/>
                  </a:lnTo>
                  <a:lnTo>
                    <a:pt x="f20" y="f23"/>
                  </a:lnTo>
                  <a:lnTo>
                    <a:pt x="f24" y="f25"/>
                  </a:lnTo>
                  <a:lnTo>
                    <a:pt x="f26" y="f27"/>
                  </a:lnTo>
                  <a:lnTo>
                    <a:pt x="f28" y="f29"/>
                  </a:lnTo>
                  <a:lnTo>
                    <a:pt x="f30" y="f31"/>
                  </a:lnTo>
                  <a:lnTo>
                    <a:pt x="f32" y="f31"/>
                  </a:lnTo>
                  <a:lnTo>
                    <a:pt x="f7" y="f33"/>
                  </a:lnTo>
                  <a:lnTo>
                    <a:pt x="f7" y="f8"/>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7" name="object 27">
              <a:extLst>
                <a:ext uri="{FF2B5EF4-FFF2-40B4-BE49-F238E27FC236}">
                  <a16:creationId xmlns:a16="http://schemas.microsoft.com/office/drawing/2014/main" id="{3005EA67-CF4B-4E52-ED2A-C85E82B8A4DB}"/>
                </a:ext>
              </a:extLst>
            </p:cNvPr>
            <p:cNvPicPr>
              <a:picLocks noChangeAspect="1"/>
            </p:cNvPicPr>
            <p:nvPr/>
          </p:nvPicPr>
          <p:blipFill>
            <a:blip r:embed="rId17"/>
            <a:stretch>
              <a:fillRect/>
            </a:stretch>
          </p:blipFill>
          <p:spPr>
            <a:xfrm>
              <a:off x="2635136" y="1018815"/>
              <a:ext cx="51188" cy="85139"/>
            </a:xfrm>
            <a:prstGeom prst="rect">
              <a:avLst/>
            </a:prstGeom>
            <a:noFill/>
            <a:ln cap="flat">
              <a:noFill/>
            </a:ln>
          </p:spPr>
        </p:pic>
        <p:pic>
          <p:nvPicPr>
            <p:cNvPr id="28" name="object 28">
              <a:extLst>
                <a:ext uri="{FF2B5EF4-FFF2-40B4-BE49-F238E27FC236}">
                  <a16:creationId xmlns:a16="http://schemas.microsoft.com/office/drawing/2014/main" id="{E9C2DFAA-C181-F03A-C9AB-972AEBEEB852}"/>
                </a:ext>
              </a:extLst>
            </p:cNvPr>
            <p:cNvPicPr>
              <a:picLocks noChangeAspect="1"/>
            </p:cNvPicPr>
            <p:nvPr/>
          </p:nvPicPr>
          <p:blipFill>
            <a:blip r:embed="rId18"/>
            <a:stretch>
              <a:fillRect/>
            </a:stretch>
          </p:blipFill>
          <p:spPr>
            <a:xfrm>
              <a:off x="1995403" y="1160949"/>
              <a:ext cx="167902" cy="80595"/>
            </a:xfrm>
            <a:prstGeom prst="rect">
              <a:avLst/>
            </a:prstGeom>
            <a:noFill/>
            <a:ln cap="flat">
              <a:noFill/>
            </a:ln>
          </p:spPr>
        </p:pic>
        <p:sp>
          <p:nvSpPr>
            <p:cNvPr id="29" name="object 29">
              <a:extLst>
                <a:ext uri="{FF2B5EF4-FFF2-40B4-BE49-F238E27FC236}">
                  <a16:creationId xmlns:a16="http://schemas.microsoft.com/office/drawing/2014/main" id="{0BD70F11-D005-59EE-200C-194FE99CD13A}"/>
                </a:ext>
              </a:extLst>
            </p:cNvPr>
            <p:cNvSpPr/>
            <p:nvPr/>
          </p:nvSpPr>
          <p:spPr>
            <a:xfrm>
              <a:off x="2182279" y="1155051"/>
              <a:ext cx="10780" cy="85487"/>
            </a:xfrm>
            <a:custGeom>
              <a:avLst/>
              <a:gdLst>
                <a:gd name="f0" fmla="val w"/>
                <a:gd name="f1" fmla="val h"/>
                <a:gd name="f2" fmla="val 0"/>
                <a:gd name="f3" fmla="val 17779"/>
                <a:gd name="f4" fmla="val 140969"/>
                <a:gd name="f5" fmla="val 17591"/>
                <a:gd name="f6" fmla="val 140404"/>
                <a:gd name="f7" fmla="*/ f0 1 17779"/>
                <a:gd name="f8" fmla="*/ f1 1 140969"/>
                <a:gd name="f9" fmla="+- f4 0 f2"/>
                <a:gd name="f10" fmla="+- f3 0 f2"/>
                <a:gd name="f11" fmla="*/ f10 1 17779"/>
                <a:gd name="f12" fmla="*/ f9 1 140969"/>
                <a:gd name="f13" fmla="*/ f2 1 f11"/>
                <a:gd name="f14" fmla="*/ f3 1 f11"/>
                <a:gd name="f15" fmla="*/ f2 1 f12"/>
                <a:gd name="f16" fmla="*/ f4 1 f12"/>
                <a:gd name="f17" fmla="*/ f13 f7 1"/>
                <a:gd name="f18" fmla="*/ f14 f7 1"/>
                <a:gd name="f19" fmla="*/ f16 f8 1"/>
                <a:gd name="f20" fmla="*/ f15 f8 1"/>
              </a:gdLst>
              <a:ahLst/>
              <a:cxnLst>
                <a:cxn ang="3cd4">
                  <a:pos x="hc" y="t"/>
                </a:cxn>
                <a:cxn ang="0">
                  <a:pos x="r" y="vc"/>
                </a:cxn>
                <a:cxn ang="cd4">
                  <a:pos x="hc" y="b"/>
                </a:cxn>
                <a:cxn ang="cd2">
                  <a:pos x="l" y="vc"/>
                </a:cxn>
              </a:cxnLst>
              <a:rect l="f17" t="f20" r="f18" b="f19"/>
              <a:pathLst>
                <a:path w="17779" h="140969">
                  <a:moveTo>
                    <a:pt x="f5" y="f2"/>
                  </a:moveTo>
                  <a:lnTo>
                    <a:pt x="f2" y="f2"/>
                  </a:lnTo>
                  <a:lnTo>
                    <a:pt x="f2" y="f6"/>
                  </a:lnTo>
                  <a:lnTo>
                    <a:pt x="f5" y="f6"/>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30" name="object 30">
              <a:extLst>
                <a:ext uri="{FF2B5EF4-FFF2-40B4-BE49-F238E27FC236}">
                  <a16:creationId xmlns:a16="http://schemas.microsoft.com/office/drawing/2014/main" id="{F422C28E-B4FE-52D4-6ABA-B30F108A0EF5}"/>
                </a:ext>
              </a:extLst>
            </p:cNvPr>
            <p:cNvPicPr>
              <a:picLocks noChangeAspect="1"/>
            </p:cNvPicPr>
            <p:nvPr/>
          </p:nvPicPr>
          <p:blipFill>
            <a:blip r:embed="rId19"/>
            <a:stretch>
              <a:fillRect/>
            </a:stretch>
          </p:blipFill>
          <p:spPr>
            <a:xfrm>
              <a:off x="2208614" y="1180929"/>
              <a:ext cx="98197" cy="60624"/>
            </a:xfrm>
            <a:prstGeom prst="rect">
              <a:avLst/>
            </a:prstGeom>
            <a:noFill/>
            <a:ln cap="flat">
              <a:noFill/>
            </a:ln>
          </p:spPr>
        </p:pic>
        <p:sp>
          <p:nvSpPr>
            <p:cNvPr id="31" name="object 31">
              <a:extLst>
                <a:ext uri="{FF2B5EF4-FFF2-40B4-BE49-F238E27FC236}">
                  <a16:creationId xmlns:a16="http://schemas.microsoft.com/office/drawing/2014/main" id="{DBFD8FA5-550A-F7F9-4D6D-EAF5C52066CE}"/>
                </a:ext>
              </a:extLst>
            </p:cNvPr>
            <p:cNvSpPr/>
            <p:nvPr/>
          </p:nvSpPr>
          <p:spPr>
            <a:xfrm>
              <a:off x="476640" y="6381304"/>
              <a:ext cx="11238881" cy="0"/>
            </a:xfrm>
            <a:custGeom>
              <a:avLst/>
              <a:gdLst>
                <a:gd name="f0" fmla="val w"/>
                <a:gd name="f1" fmla="val h"/>
                <a:gd name="f2" fmla="val ss"/>
                <a:gd name="f3" fmla="val 0"/>
                <a:gd name="f4" fmla="val 18533745"/>
                <a:gd name="f5" fmla="val 18533467"/>
                <a:gd name="f6" fmla="abs f0"/>
                <a:gd name="f7" fmla="abs f1"/>
                <a:gd name="f8" fmla="abs f2"/>
                <a:gd name="f9" fmla="*/ f0 1 18533745"/>
                <a:gd name="f10" fmla="+- f3 0 f3"/>
                <a:gd name="f11" fmla="+- f4 0 f3"/>
                <a:gd name="f12" fmla="?: f6 f0 1"/>
                <a:gd name="f13" fmla="?: f7 f1 1"/>
                <a:gd name="f14" fmla="?: f8 f2 1"/>
                <a:gd name="f15" fmla="*/ f11 1 18533745"/>
                <a:gd name="f16" fmla="*/ f10 1 0"/>
                <a:gd name="f17" fmla="*/ f12 1 18533745"/>
                <a:gd name="f18" fmla="*/ f13 1 21600"/>
                <a:gd name="f19" fmla="*/ 21600 f13 1"/>
                <a:gd name="f20" fmla="*/ 0 1 f15"/>
                <a:gd name="f21" fmla="*/ 18533745 1 f15"/>
                <a:gd name="f22" fmla="*/ 0 1 f16"/>
                <a:gd name="f23" fmla="*/ 1 1 f16"/>
                <a:gd name="f24" fmla="min f18 f17"/>
                <a:gd name="f25" fmla="*/ f19 1 f14"/>
                <a:gd name="f26" fmla="*/ f20 f9 1"/>
                <a:gd name="f27" fmla="*/ f21 f9 1"/>
                <a:gd name="f28" fmla="val f25"/>
                <a:gd name="f29" fmla="*/ f3 f24 1"/>
                <a:gd name="f30" fmla="+- f28 0 f3"/>
                <a:gd name="f31" fmla="*/ f30 1 0"/>
                <a:gd name="f32" fmla="*/ f23 f31 1"/>
                <a:gd name="f33" fmla="*/ f22 f31 1"/>
                <a:gd name="f34" fmla="*/ f33 f24 1"/>
                <a:gd name="f35" fmla="*/ f32 f24 1"/>
              </a:gdLst>
              <a:ahLst/>
              <a:cxnLst>
                <a:cxn ang="3cd4">
                  <a:pos x="hc" y="t"/>
                </a:cxn>
                <a:cxn ang="0">
                  <a:pos x="r" y="vc"/>
                </a:cxn>
                <a:cxn ang="cd4">
                  <a:pos x="hc" y="b"/>
                </a:cxn>
                <a:cxn ang="cd2">
                  <a:pos x="l" y="vc"/>
                </a:cxn>
              </a:cxnLst>
              <a:rect l="f26" t="f34" r="f27" b="f35"/>
              <a:pathLst>
                <a:path w="18533745">
                  <a:moveTo>
                    <a:pt x="f3" y="f29"/>
                  </a:moveTo>
                  <a:lnTo>
                    <a:pt x="f5" y="f29"/>
                  </a:lnTo>
                </a:path>
              </a:pathLst>
            </a:custGeom>
            <a:noFill/>
            <a:ln w="10469" cap="flat">
              <a:solidFill>
                <a:srgbClr val="FFFFFF"/>
              </a:solidFill>
              <a:prstDash val="solid"/>
              <a:miter/>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grpSp>
      <p:pic>
        <p:nvPicPr>
          <p:cNvPr id="32" name="Picture 32" descr="A close-up of a logo&#10;&#10;AI-generated content may be incorrect.">
            <a:extLst>
              <a:ext uri="{FF2B5EF4-FFF2-40B4-BE49-F238E27FC236}">
                <a16:creationId xmlns:a16="http://schemas.microsoft.com/office/drawing/2014/main" id="{EC98B33C-C672-EA31-891F-FB9F1A46C41D}"/>
              </a:ext>
            </a:extLst>
          </p:cNvPr>
          <p:cNvPicPr>
            <a:picLocks noChangeAspect="1"/>
          </p:cNvPicPr>
          <p:nvPr/>
        </p:nvPicPr>
        <p:blipFill>
          <a:blip r:embed="rId20"/>
          <a:stretch>
            <a:fillRect/>
          </a:stretch>
        </p:blipFill>
        <p:spPr>
          <a:xfrm>
            <a:off x="3109133" y="637885"/>
            <a:ext cx="2321734" cy="644761"/>
          </a:xfrm>
          <a:prstGeom prst="rect">
            <a:avLst/>
          </a:prstGeom>
          <a:noFill/>
          <a:ln cap="flat">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2134592736">
    <p:spTree>
      <p:nvGrpSpPr>
        <p:cNvPr id="1" name=""/>
        <p:cNvGrpSpPr/>
        <p:nvPr/>
      </p:nvGrpSpPr>
      <p:grpSpPr>
        <a:xfrm>
          <a:off x="0" y="0"/>
          <a:ext cx="0" cy="0"/>
          <a:chOff x="0" y="0"/>
          <a:chExt cx="0" cy="0"/>
        </a:xfrm>
      </p:grpSpPr>
      <p:sp>
        <p:nvSpPr>
          <p:cNvPr id="2" name="object 6">
            <a:extLst>
              <a:ext uri="{FF2B5EF4-FFF2-40B4-BE49-F238E27FC236}">
                <a16:creationId xmlns:a16="http://schemas.microsoft.com/office/drawing/2014/main" id="{3E408BBF-D310-A9D2-60C4-5D68C49720DB}"/>
              </a:ext>
            </a:extLst>
          </p:cNvPr>
          <p:cNvSpPr txBox="1"/>
          <p:nvPr/>
        </p:nvSpPr>
        <p:spPr>
          <a:xfrm>
            <a:off x="11800898" y="6300609"/>
            <a:ext cx="104744" cy="321823"/>
          </a:xfrm>
          <a:prstGeom prst="rect">
            <a:avLst/>
          </a:prstGeom>
          <a:noFill/>
          <a:ln cap="flat">
            <a:noFill/>
          </a:ln>
        </p:spPr>
        <p:txBody>
          <a:bodyPr vert="horz" wrap="square" lIns="0" tIns="0" rIns="0" bIns="0" anchor="t" anchorCtr="0" compatLnSpc="1">
            <a:spAutoFit/>
          </a:bodyPr>
          <a:lstStyle/>
          <a:p>
            <a:pPr marL="23106" marR="0" lvl="0" indent="0" algn="l" defTabSz="914400" rtl="0" fontAlgn="auto" hangingPunct="1">
              <a:lnSpc>
                <a:spcPct val="100000"/>
              </a:lnSpc>
              <a:spcBef>
                <a:spcPts val="15"/>
              </a:spcBef>
              <a:spcAft>
                <a:spcPts val="0"/>
              </a:spcAft>
              <a:buNone/>
              <a:tabLst/>
              <a:defRPr sz="1800" b="0" i="0" u="none" strike="noStrike" kern="0" cap="none" spc="0" baseline="0">
                <a:solidFill>
                  <a:srgbClr val="000000"/>
                </a:solidFill>
                <a:uFillTx/>
              </a:defRPr>
            </a:pPr>
            <a:fld id="{C3B7CC2E-D355-4AD5-9968-994C04E3B1FE}" type="slidenum">
              <a:t>10</a:t>
            </a:fld>
            <a:endParaRPr lang="en-GB" sz="697" b="1" i="0" u="none" strike="noStrike" kern="1200" cap="none" spc="0" baseline="0">
              <a:solidFill>
                <a:srgbClr val="315083"/>
              </a:solidFill>
              <a:uFillTx/>
              <a:latin typeface="Ubuntu"/>
              <a:cs typeface="Ubuntu"/>
            </a:endParaRPr>
          </a:p>
        </p:txBody>
      </p:sp>
      <p:sp>
        <p:nvSpPr>
          <p:cNvPr id="3" name="object 4">
            <a:extLst>
              <a:ext uri="{FF2B5EF4-FFF2-40B4-BE49-F238E27FC236}">
                <a16:creationId xmlns:a16="http://schemas.microsoft.com/office/drawing/2014/main" id="{27984DD6-EC24-2CB1-7B2F-5B77D7D0B5EF}"/>
              </a:ext>
            </a:extLst>
          </p:cNvPr>
          <p:cNvSpPr txBox="1"/>
          <p:nvPr/>
        </p:nvSpPr>
        <p:spPr>
          <a:xfrm>
            <a:off x="310201" y="6300609"/>
            <a:ext cx="860230" cy="109215"/>
          </a:xfrm>
          <a:prstGeom prst="rect">
            <a:avLst/>
          </a:prstGeom>
          <a:noFill/>
          <a:ln cap="flat">
            <a:noFill/>
          </a:ln>
        </p:spPr>
        <p:txBody>
          <a:bodyPr vert="horz" wrap="square" lIns="0" tIns="1929" rIns="0" bIns="0" anchor="t" anchorCtr="0" compatLnSpc="1">
            <a:spAutoFit/>
          </a:bodyPr>
          <a:lstStyle/>
          <a:p>
            <a:pPr marL="7699" marR="0" lvl="0" indent="0" algn="l" defTabSz="914400" rtl="0" fontAlgn="auto" hangingPunct="1">
              <a:lnSpc>
                <a:spcPct val="100000"/>
              </a:lnSpc>
              <a:spcBef>
                <a:spcPts val="15"/>
              </a:spcBef>
              <a:spcAft>
                <a:spcPts val="0"/>
              </a:spcAft>
              <a:buNone/>
              <a:tabLst/>
              <a:defRPr sz="1800" b="0" i="0" u="none" strike="noStrike" kern="0" cap="none" spc="0" baseline="0">
                <a:solidFill>
                  <a:srgbClr val="000000"/>
                </a:solidFill>
                <a:uFillTx/>
              </a:defRPr>
            </a:pPr>
            <a:r>
              <a:rPr lang="en-GB" sz="697" b="1" i="0" u="none" strike="noStrike" kern="1200" cap="none" spc="0" baseline="0">
                <a:solidFill>
                  <a:srgbClr val="315083"/>
                </a:solidFill>
                <a:uFillTx/>
                <a:latin typeface="Ubuntu"/>
                <a:cs typeface="Ubuntu"/>
              </a:rPr>
              <a:t>Public</a:t>
            </a:r>
            <a:r>
              <a:rPr lang="en-GB" sz="697" b="1" i="0" u="none" strike="noStrike" kern="1200" cap="none" spc="-6" baseline="0">
                <a:solidFill>
                  <a:srgbClr val="315083"/>
                </a:solidFill>
                <a:uFillTx/>
                <a:latin typeface="Ubuntu"/>
                <a:cs typeface="Ubuntu"/>
              </a:rPr>
              <a:t> </a:t>
            </a:r>
            <a:r>
              <a:rPr lang="en-GB" sz="697" b="1" i="0" u="none" strike="noStrike" kern="1200" cap="none" spc="0" baseline="0">
                <a:solidFill>
                  <a:srgbClr val="315083"/>
                </a:solidFill>
                <a:uFillTx/>
                <a:latin typeface="Ubuntu"/>
                <a:cs typeface="Ubuntu"/>
              </a:rPr>
              <a:t>Health </a:t>
            </a:r>
            <a:r>
              <a:rPr lang="en-GB" sz="697" b="1" i="0" u="none" strike="noStrike" kern="1200" cap="none" spc="-6" baseline="0">
                <a:solidFill>
                  <a:srgbClr val="315083"/>
                </a:solidFill>
                <a:uFillTx/>
                <a:latin typeface="Ubuntu"/>
                <a:cs typeface="Ubuntu"/>
              </a:rPr>
              <a:t>Wales</a:t>
            </a:r>
            <a:endParaRPr lang="en-GB" sz="697" b="0" i="0" u="none" strike="noStrike" kern="1200" cap="none" spc="0" baseline="0">
              <a:solidFill>
                <a:srgbClr val="000000"/>
              </a:solidFill>
              <a:uFillTx/>
              <a:latin typeface="Ubuntu"/>
              <a:cs typeface="Ubuntu"/>
            </a:endParaRPr>
          </a:p>
        </p:txBody>
      </p:sp>
      <p:sp>
        <p:nvSpPr>
          <p:cNvPr id="4" name="object 3">
            <a:extLst>
              <a:ext uri="{FF2B5EF4-FFF2-40B4-BE49-F238E27FC236}">
                <a16:creationId xmlns:a16="http://schemas.microsoft.com/office/drawing/2014/main" id="{121007EA-A3FB-5652-258D-1D77FF39511B}"/>
              </a:ext>
              <a:ext uri="{C183D7F6-B498-43B3-948B-1728B52AA6E4}">
                <adec:decorative xmlns:adec="http://schemas.microsoft.com/office/drawing/2017/decorative" val="1"/>
              </a:ext>
            </a:extLst>
          </p:cNvPr>
          <p:cNvSpPr txBox="1"/>
          <p:nvPr/>
        </p:nvSpPr>
        <p:spPr>
          <a:xfrm>
            <a:off x="387193" y="5214969"/>
            <a:ext cx="4995550" cy="3142875"/>
          </a:xfrm>
          <a:prstGeom prst="rect">
            <a:avLst/>
          </a:prstGeom>
          <a:noFill/>
          <a:ln cap="flat">
            <a:noFill/>
          </a:ln>
        </p:spPr>
        <p:txBody>
          <a:bodyPr vert="horz" wrap="square" lIns="0" tIns="7315" rIns="0" bIns="0" anchor="t" anchorCtr="0" compatLnSpc="1">
            <a:noAutofit/>
          </a:bodyPr>
          <a:lstStyle/>
          <a:p>
            <a:pPr marL="0" marR="0" lvl="0" indent="0" algn="l" defTabSz="914400" rtl="0" fontAlgn="auto" hangingPunct="1">
              <a:lnSpc>
                <a:spcPct val="100000"/>
              </a:lnSpc>
              <a:spcBef>
                <a:spcPts val="0"/>
              </a:spcBef>
              <a:spcAft>
                <a:spcPts val="730"/>
              </a:spcAft>
              <a:buNone/>
              <a:tabLst>
                <a:tab pos="2230486" algn="l"/>
              </a:tabLst>
              <a:defRPr sz="1800" b="0" i="0" u="none" strike="noStrike" kern="0" cap="none" spc="0" baseline="0">
                <a:solidFill>
                  <a:srgbClr val="000000"/>
                </a:solidFill>
                <a:uFillTx/>
              </a:defRPr>
            </a:pPr>
            <a:endParaRPr lang="en-US" sz="1577" b="0" i="0" u="none" strike="noStrike" kern="1200" cap="none" spc="0" baseline="0">
              <a:solidFill>
                <a:srgbClr val="7F7F7F"/>
              </a:solidFill>
              <a:uFillTx/>
              <a:latin typeface="Ubuntu-Light"/>
            </a:endParaRPr>
          </a:p>
        </p:txBody>
      </p:sp>
      <p:sp>
        <p:nvSpPr>
          <p:cNvPr id="5" name="object 3">
            <a:extLst>
              <a:ext uri="{FF2B5EF4-FFF2-40B4-BE49-F238E27FC236}">
                <a16:creationId xmlns:a16="http://schemas.microsoft.com/office/drawing/2014/main" id="{820D8E2B-A328-4FDE-B532-FB6FE5E69F1C}"/>
              </a:ext>
              <a:ext uri="{C183D7F6-B498-43B3-948B-1728B52AA6E4}">
                <adec:decorative xmlns:adec="http://schemas.microsoft.com/office/drawing/2017/decorative" val="1"/>
              </a:ext>
            </a:extLst>
          </p:cNvPr>
          <p:cNvSpPr txBox="1"/>
          <p:nvPr/>
        </p:nvSpPr>
        <p:spPr>
          <a:xfrm>
            <a:off x="6127988" y="4539767"/>
            <a:ext cx="5323627" cy="2900248"/>
          </a:xfrm>
          <a:prstGeom prst="rect">
            <a:avLst/>
          </a:prstGeom>
          <a:noFill/>
          <a:ln cap="flat">
            <a:noFill/>
          </a:ln>
        </p:spPr>
        <p:txBody>
          <a:bodyPr vert="horz" wrap="square" lIns="0" tIns="7315" rIns="0" bIns="0" anchor="t" anchorCtr="0" compatLnSpc="1">
            <a:noAutofit/>
          </a:bodyPr>
          <a:lstStyle/>
          <a:p>
            <a:pPr marL="0" marR="0" lvl="0" indent="0" algn="l" defTabSz="554492" rtl="0" fontAlgn="auto" hangingPunct="1">
              <a:lnSpc>
                <a:spcPct val="100000"/>
              </a:lnSpc>
              <a:spcBef>
                <a:spcPts val="0"/>
              </a:spcBef>
              <a:spcAft>
                <a:spcPts val="730"/>
              </a:spcAft>
              <a:buNone/>
              <a:tabLst>
                <a:tab pos="2230486" algn="l"/>
              </a:tabLst>
              <a:defRPr sz="1800" b="0" i="0" u="none" strike="noStrike" kern="0" cap="none" spc="0" baseline="0">
                <a:solidFill>
                  <a:srgbClr val="000000"/>
                </a:solidFill>
                <a:uFillTx/>
              </a:defRPr>
            </a:pPr>
            <a:endParaRPr lang="en-GB" sz="1577" b="0" i="0" u="none" strike="noStrike" kern="1200" cap="none" spc="0" baseline="0">
              <a:solidFill>
                <a:srgbClr val="7F7F7F"/>
              </a:solidFill>
              <a:uFillTx/>
              <a:latin typeface="Ubuntu-Light"/>
            </a:endParaRPr>
          </a:p>
        </p:txBody>
      </p:sp>
      <p:sp>
        <p:nvSpPr>
          <p:cNvPr id="6" name="Title 6">
            <a:extLst>
              <a:ext uri="{FF2B5EF4-FFF2-40B4-BE49-F238E27FC236}">
                <a16:creationId xmlns:a16="http://schemas.microsoft.com/office/drawing/2014/main" id="{BBC2B6D7-CE44-A2EA-3760-83C16BA33377}"/>
              </a:ext>
            </a:extLst>
          </p:cNvPr>
          <p:cNvSpPr txBox="1">
            <a:spLocks noGrp="1"/>
          </p:cNvSpPr>
          <p:nvPr>
            <p:ph type="title"/>
          </p:nvPr>
        </p:nvSpPr>
        <p:spPr>
          <a:xfrm>
            <a:off x="310201" y="663680"/>
            <a:ext cx="9296238" cy="930703"/>
          </a:xfrm>
        </p:spPr>
        <p:txBody>
          <a:bodyPr/>
          <a:lstStyle/>
          <a:p>
            <a:pPr lvl="0"/>
            <a:r>
              <a:rPr lang="en-GB" sz="4000"/>
              <a:t>Why CVD prevention?</a:t>
            </a:r>
            <a:endParaRPr lang="en-GB" sz="2800" b="1">
              <a:latin typeface="Ubtunu"/>
            </a:endParaRPr>
          </a:p>
        </p:txBody>
      </p:sp>
      <p:sp>
        <p:nvSpPr>
          <p:cNvPr id="7" name="Rectangle 2">
            <a:extLst>
              <a:ext uri="{FF2B5EF4-FFF2-40B4-BE49-F238E27FC236}">
                <a16:creationId xmlns:a16="http://schemas.microsoft.com/office/drawing/2014/main" id="{E5BBE31E-7849-B2B0-C513-2B0C455395AB}"/>
              </a:ext>
            </a:extLst>
          </p:cNvPr>
          <p:cNvSpPr/>
          <p:nvPr/>
        </p:nvSpPr>
        <p:spPr>
          <a:xfrm>
            <a:off x="10753151" y="899056"/>
            <a:ext cx="12191996" cy="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8" name="TextBox 1">
            <a:extLst>
              <a:ext uri="{FF2B5EF4-FFF2-40B4-BE49-F238E27FC236}">
                <a16:creationId xmlns:a16="http://schemas.microsoft.com/office/drawing/2014/main" id="{CD3EC9D4-D386-4236-75D0-4CEB64A0E518}"/>
              </a:ext>
            </a:extLst>
          </p:cNvPr>
          <p:cNvSpPr txBox="1"/>
          <p:nvPr/>
        </p:nvSpPr>
        <p:spPr>
          <a:xfrm>
            <a:off x="310201" y="1575310"/>
            <a:ext cx="5893088" cy="1938994"/>
          </a:xfrm>
          <a:prstGeom prst="rect">
            <a:avLst/>
          </a:prstGeom>
          <a:noFill/>
          <a:ln cap="flat">
            <a:noFill/>
          </a:ln>
        </p:spPr>
        <p:txBody>
          <a:bodyPr vert="horz" wrap="square" lIns="91440" tIns="45720" rIns="91440" bIns="45720" anchor="t" anchorCtr="0" compatLnSpc="1">
            <a:spAutoFit/>
          </a:bodyPr>
          <a:lstStyle/>
          <a:p>
            <a:pPr marL="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rgbClr val="002060"/>
                </a:solidFill>
                <a:uFillTx/>
                <a:latin typeface="Ubtunu"/>
              </a:rPr>
              <a:t>Responsible for 27% all deaths </a:t>
            </a: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rgbClr val="002060"/>
                </a:solidFill>
                <a:uFillTx/>
                <a:latin typeface="Ubtunu"/>
              </a:rPr>
              <a:t>Record waiting lists with costs to the Welsh NHS £770 million each year</a:t>
            </a: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rgbClr val="002060"/>
                </a:solidFill>
                <a:uFillTx/>
                <a:latin typeface="Ubtunu"/>
              </a:rPr>
              <a:t>First sustained increase in CVD mortality for a generation </a:t>
            </a:r>
          </a:p>
          <a:p>
            <a:pPr marL="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rgbClr val="002060"/>
                </a:solidFill>
                <a:uFillTx/>
                <a:latin typeface="Ubtunu"/>
              </a:rPr>
              <a:t>One of the key drivers of health inequalities</a:t>
            </a:r>
          </a:p>
        </p:txBody>
      </p:sp>
      <p:sp>
        <p:nvSpPr>
          <p:cNvPr id="9" name="TextBox 13">
            <a:extLst>
              <a:ext uri="{FF2B5EF4-FFF2-40B4-BE49-F238E27FC236}">
                <a16:creationId xmlns:a16="http://schemas.microsoft.com/office/drawing/2014/main" id="{C6CC4638-05A4-7A1F-85EE-0F37F731CC78}"/>
              </a:ext>
            </a:extLst>
          </p:cNvPr>
          <p:cNvSpPr txBox="1"/>
          <p:nvPr/>
        </p:nvSpPr>
        <p:spPr>
          <a:xfrm>
            <a:off x="7302169" y="1599111"/>
            <a:ext cx="4109661" cy="120033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1" u="none" strike="noStrike" kern="1200" cap="none" spc="0" baseline="0">
                <a:solidFill>
                  <a:srgbClr val="000000"/>
                </a:solidFill>
                <a:uFillTx/>
                <a:latin typeface="Aptos"/>
              </a:rPr>
              <a:t>Since 2009, heart failure in Wales has increased by 49% and is projected to increase by a further 46%, over the next decade</a:t>
            </a:r>
          </a:p>
        </p:txBody>
      </p:sp>
      <p:pic>
        <p:nvPicPr>
          <p:cNvPr id="10" name="Picture 6">
            <a:extLst>
              <a:ext uri="{FF2B5EF4-FFF2-40B4-BE49-F238E27FC236}">
                <a16:creationId xmlns:a16="http://schemas.microsoft.com/office/drawing/2014/main" id="{594780FB-AA9F-B9EE-D70A-12C891E5870E}"/>
              </a:ext>
            </a:extLst>
          </p:cNvPr>
          <p:cNvPicPr>
            <a:picLocks noChangeAspect="1"/>
          </p:cNvPicPr>
          <p:nvPr/>
        </p:nvPicPr>
        <p:blipFill>
          <a:blip r:embed="rId3"/>
          <a:stretch>
            <a:fillRect/>
          </a:stretch>
        </p:blipFill>
        <p:spPr>
          <a:xfrm>
            <a:off x="9177476" y="2445251"/>
            <a:ext cx="2334938" cy="1037752"/>
          </a:xfrm>
          <a:prstGeom prst="rect">
            <a:avLst/>
          </a:prstGeom>
          <a:noFill/>
          <a:ln cap="flat">
            <a:noFill/>
          </a:ln>
        </p:spPr>
      </p:pic>
      <p:sp>
        <p:nvSpPr>
          <p:cNvPr id="11" name="Rectangle 14">
            <a:extLst>
              <a:ext uri="{FF2B5EF4-FFF2-40B4-BE49-F238E27FC236}">
                <a16:creationId xmlns:a16="http://schemas.microsoft.com/office/drawing/2014/main" id="{A7C53DF7-B0DE-9E6E-0F48-F70608BBE573}"/>
              </a:ext>
            </a:extLst>
          </p:cNvPr>
          <p:cNvSpPr/>
          <p:nvPr/>
        </p:nvSpPr>
        <p:spPr>
          <a:xfrm>
            <a:off x="7073377" y="1413945"/>
            <a:ext cx="4567235" cy="2126967"/>
          </a:xfrm>
          <a:prstGeom prst="rect">
            <a:avLst/>
          </a:prstGeom>
          <a:noFill/>
          <a:ln w="28575" cap="flat">
            <a:solidFill>
              <a:srgbClr val="042433"/>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Aptos"/>
            </a:endParaRPr>
          </a:p>
        </p:txBody>
      </p:sp>
      <p:sp>
        <p:nvSpPr>
          <p:cNvPr id="12" name="TextBox 17">
            <a:extLst>
              <a:ext uri="{FF2B5EF4-FFF2-40B4-BE49-F238E27FC236}">
                <a16:creationId xmlns:a16="http://schemas.microsoft.com/office/drawing/2014/main" id="{61412E37-A802-0B05-0FD5-9E08465E10EE}"/>
              </a:ext>
            </a:extLst>
          </p:cNvPr>
          <p:cNvSpPr txBox="1"/>
          <p:nvPr/>
        </p:nvSpPr>
        <p:spPr>
          <a:xfrm>
            <a:off x="7028526" y="4291169"/>
            <a:ext cx="4824749" cy="1631216"/>
          </a:xfrm>
          <a:prstGeom prst="rect">
            <a:avLst/>
          </a:prstGeom>
          <a:noFill/>
          <a:ln cap="flat">
            <a:noFill/>
          </a:ln>
        </p:spPr>
        <p:txBody>
          <a:bodyPr vert="horz" wrap="square" lIns="91440" tIns="45720" rIns="91440" bIns="45720" anchor="t" anchorCtr="0" compatLnSpc="1">
            <a:spAutoFit/>
          </a:bodyPr>
          <a:lstStyle/>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rgbClr val="002060"/>
                </a:solidFill>
                <a:uFillTx/>
                <a:latin typeface="Ubtunu"/>
              </a:rPr>
              <a:t>Up</a:t>
            </a:r>
            <a:r>
              <a:rPr lang="en-GB" sz="2000" b="0" i="0" u="none" strike="noStrike" kern="1200" cap="none" spc="0" baseline="0">
                <a:solidFill>
                  <a:srgbClr val="000000"/>
                </a:solidFill>
                <a:uFillTx/>
                <a:latin typeface="Ubuntu" pitchFamily="34"/>
                <a:ea typeface="Yu Mincho Light" pitchFamily="18"/>
              </a:rPr>
              <a:t> </a:t>
            </a:r>
            <a:r>
              <a:rPr lang="en-GB" sz="2000" b="0" i="0" u="none" strike="noStrike" kern="1200" cap="none" spc="0" baseline="0">
                <a:solidFill>
                  <a:srgbClr val="002060"/>
                </a:solidFill>
                <a:uFillTx/>
                <a:latin typeface="Ubtunu"/>
              </a:rPr>
              <a:t>to 80% of premature deaths from CVD are preventable</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rgbClr val="002060"/>
                </a:solidFill>
                <a:uFillTx/>
                <a:latin typeface="Ubtunu"/>
              </a:rPr>
              <a:t>Clear guidance and some of the strongest evidence for preventative medicine</a:t>
            </a:r>
          </a:p>
          <a:p>
            <a:pPr marL="342900" marR="0" lvl="0"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000" b="0" i="0" u="none" strike="noStrike" kern="1200" cap="none" spc="0" baseline="0">
                <a:solidFill>
                  <a:srgbClr val="002060"/>
                </a:solidFill>
                <a:uFillTx/>
                <a:latin typeface="Ubtunu"/>
              </a:rPr>
              <a:t>Patients keen to act</a:t>
            </a:r>
          </a:p>
        </p:txBody>
      </p:sp>
      <p:pic>
        <p:nvPicPr>
          <p:cNvPr id="13" name="Picture 21">
            <a:extLst>
              <a:ext uri="{FF2B5EF4-FFF2-40B4-BE49-F238E27FC236}">
                <a16:creationId xmlns:a16="http://schemas.microsoft.com/office/drawing/2014/main" id="{493D9412-D332-3220-A8EF-33568467706B}"/>
              </a:ext>
            </a:extLst>
          </p:cNvPr>
          <p:cNvPicPr>
            <a:picLocks noChangeAspect="1"/>
          </p:cNvPicPr>
          <p:nvPr/>
        </p:nvPicPr>
        <p:blipFill>
          <a:blip r:embed="rId4"/>
          <a:stretch>
            <a:fillRect/>
          </a:stretch>
        </p:blipFill>
        <p:spPr>
          <a:xfrm>
            <a:off x="387193" y="5214969"/>
            <a:ext cx="3643225" cy="892865"/>
          </a:xfrm>
          <a:prstGeom prst="rect">
            <a:avLst/>
          </a:prstGeom>
          <a:noFill/>
          <a:ln cap="flat">
            <a:noFill/>
          </a:ln>
        </p:spPr>
      </p:pic>
      <p:pic>
        <p:nvPicPr>
          <p:cNvPr id="14" name="Picture 23">
            <a:extLst>
              <a:ext uri="{FF2B5EF4-FFF2-40B4-BE49-F238E27FC236}">
                <a16:creationId xmlns:a16="http://schemas.microsoft.com/office/drawing/2014/main" id="{87EA84FC-03FE-CD7E-4D43-A84E9AC12134}"/>
              </a:ext>
            </a:extLst>
          </p:cNvPr>
          <p:cNvPicPr>
            <a:picLocks noChangeAspect="1"/>
          </p:cNvPicPr>
          <p:nvPr/>
        </p:nvPicPr>
        <p:blipFill>
          <a:blip r:embed="rId5"/>
          <a:stretch>
            <a:fillRect/>
          </a:stretch>
        </p:blipFill>
        <p:spPr>
          <a:xfrm>
            <a:off x="387193" y="4252389"/>
            <a:ext cx="2086313" cy="864647"/>
          </a:xfrm>
          <a:prstGeom prst="rect">
            <a:avLst/>
          </a:prstGeom>
          <a:noFill/>
          <a:ln cap="flat">
            <a:noFill/>
          </a:ln>
        </p:spPr>
      </p:pic>
      <p:sp>
        <p:nvSpPr>
          <p:cNvPr id="15" name="Rectangle 24">
            <a:extLst>
              <a:ext uri="{FF2B5EF4-FFF2-40B4-BE49-F238E27FC236}">
                <a16:creationId xmlns:a16="http://schemas.microsoft.com/office/drawing/2014/main" id="{BB40183B-0B91-CFEB-B6AA-2BB275CAC124}"/>
              </a:ext>
            </a:extLst>
          </p:cNvPr>
          <p:cNvSpPr/>
          <p:nvPr/>
        </p:nvSpPr>
        <p:spPr>
          <a:xfrm>
            <a:off x="338730" y="3958721"/>
            <a:ext cx="4567235" cy="2126967"/>
          </a:xfrm>
          <a:prstGeom prst="rect">
            <a:avLst/>
          </a:prstGeom>
          <a:noFill/>
          <a:ln w="28575" cap="flat">
            <a:solidFill>
              <a:srgbClr val="042433"/>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Aptos"/>
            </a:endParaRPr>
          </a:p>
        </p:txBody>
      </p:sp>
      <p:sp>
        <p:nvSpPr>
          <p:cNvPr id="16" name="TextBox 25">
            <a:extLst>
              <a:ext uri="{FF2B5EF4-FFF2-40B4-BE49-F238E27FC236}">
                <a16:creationId xmlns:a16="http://schemas.microsoft.com/office/drawing/2014/main" id="{656E5F0B-3080-2599-5A8E-8038C233132F}"/>
              </a:ext>
            </a:extLst>
          </p:cNvPr>
          <p:cNvSpPr txBox="1"/>
          <p:nvPr/>
        </p:nvSpPr>
        <p:spPr>
          <a:xfrm>
            <a:off x="2137025" y="4069427"/>
            <a:ext cx="2671282" cy="646334"/>
          </a:xfrm>
          <a:prstGeom prst="rect">
            <a:avLst/>
          </a:prstGeom>
          <a:noFill/>
          <a:ln cap="flat">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1" u="none" strike="noStrike" kern="1200" cap="none" spc="0" baseline="0">
                <a:solidFill>
                  <a:srgbClr val="000000"/>
                </a:solidFill>
                <a:uFillTx/>
                <a:latin typeface="Aptos"/>
              </a:rPr>
              <a:t>Talking to people in Wales about CVD highlighted: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2134592735">
    <p:spTree>
      <p:nvGrpSpPr>
        <p:cNvPr id="1" name=""/>
        <p:cNvGrpSpPr/>
        <p:nvPr/>
      </p:nvGrpSpPr>
      <p:grpSpPr>
        <a:xfrm>
          <a:off x="0" y="0"/>
          <a:ext cx="0" cy="0"/>
          <a:chOff x="0" y="0"/>
          <a:chExt cx="0" cy="0"/>
        </a:xfrm>
      </p:grpSpPr>
      <p:sp>
        <p:nvSpPr>
          <p:cNvPr id="2" name="TextBox 14">
            <a:extLst>
              <a:ext uri="{FF2B5EF4-FFF2-40B4-BE49-F238E27FC236}">
                <a16:creationId xmlns:a16="http://schemas.microsoft.com/office/drawing/2014/main" id="{2DE512A6-3FDD-8266-FCAC-37A70BC1705E}"/>
              </a:ext>
            </a:extLst>
          </p:cNvPr>
          <p:cNvSpPr txBox="1"/>
          <p:nvPr/>
        </p:nvSpPr>
        <p:spPr>
          <a:xfrm>
            <a:off x="3191009" y="2272412"/>
            <a:ext cx="1198001" cy="738661"/>
          </a:xfrm>
          <a:prstGeom prst="rect">
            <a:avLst/>
          </a:prstGeom>
          <a:solidFill>
            <a:srgbClr val="FFFFFF"/>
          </a:solid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0000"/>
                </a:solidFill>
                <a:uFillTx/>
                <a:latin typeface="Aptos"/>
              </a:rPr>
              <a:t>70%</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000000"/>
                </a:solidFill>
                <a:uFillTx/>
                <a:latin typeface="Aptos"/>
              </a:rPr>
              <a:t>16,937 more patients</a:t>
            </a:r>
          </a:p>
        </p:txBody>
      </p:sp>
      <p:sp>
        <p:nvSpPr>
          <p:cNvPr id="3" name="Title 1">
            <a:extLst>
              <a:ext uri="{FF2B5EF4-FFF2-40B4-BE49-F238E27FC236}">
                <a16:creationId xmlns:a16="http://schemas.microsoft.com/office/drawing/2014/main" id="{2E11947E-6E0C-1EB5-0677-198AF4295028}"/>
              </a:ext>
            </a:extLst>
          </p:cNvPr>
          <p:cNvSpPr txBox="1">
            <a:spLocks noGrp="1"/>
          </p:cNvSpPr>
          <p:nvPr>
            <p:ph type="title"/>
          </p:nvPr>
        </p:nvSpPr>
        <p:spPr>
          <a:xfrm>
            <a:off x="114263" y="1364367"/>
            <a:ext cx="4993913" cy="950546"/>
          </a:xfrm>
          <a:solidFill>
            <a:srgbClr val="FFFFFF"/>
          </a:solidFill>
        </p:spPr>
        <p:txBody>
          <a:bodyPr>
            <a:noAutofit/>
          </a:bodyPr>
          <a:lstStyle/>
          <a:p>
            <a:pPr lvl="0"/>
            <a:r>
              <a:rPr lang="en-GB" sz="2400" b="1">
                <a:solidFill>
                  <a:srgbClr val="E14400"/>
                </a:solidFill>
                <a:latin typeface="Aptos"/>
                <a:cs typeface="Calibri Light"/>
              </a:rPr>
              <a:t>Size of the Prize for Blood Pressure in Wales</a:t>
            </a:r>
            <a:br>
              <a:rPr lang="en-GB" sz="2400" b="1">
                <a:solidFill>
                  <a:srgbClr val="E14400"/>
                </a:solidFill>
                <a:latin typeface="Aptos"/>
              </a:rPr>
            </a:br>
            <a:endParaRPr lang="en-GB" sz="1400" b="1">
              <a:solidFill>
                <a:srgbClr val="E14400"/>
              </a:solidFill>
              <a:latin typeface="Aptos"/>
              <a:cs typeface="Calibri Light"/>
            </a:endParaRPr>
          </a:p>
        </p:txBody>
      </p:sp>
      <p:sp>
        <p:nvSpPr>
          <p:cNvPr id="4" name="TextBox 13">
            <a:extLst>
              <a:ext uri="{FF2B5EF4-FFF2-40B4-BE49-F238E27FC236}">
                <a16:creationId xmlns:a16="http://schemas.microsoft.com/office/drawing/2014/main" id="{8B6F69B4-78BC-4768-A88B-91C1CE7AF6D2}"/>
              </a:ext>
            </a:extLst>
          </p:cNvPr>
          <p:cNvSpPr txBox="1"/>
          <p:nvPr/>
        </p:nvSpPr>
        <p:spPr>
          <a:xfrm>
            <a:off x="5753039" y="1775161"/>
            <a:ext cx="1036298" cy="738661"/>
          </a:xfrm>
          <a:prstGeom prst="rect">
            <a:avLst/>
          </a:prstGeom>
          <a:solidFill>
            <a:srgbClr val="FFFFFF"/>
          </a:solid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0000"/>
                </a:solidFill>
                <a:uFillTx/>
                <a:latin typeface="Aptos"/>
              </a:rPr>
              <a:t>74%</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000000"/>
                </a:solidFill>
                <a:uFillTx/>
                <a:latin typeface="Aptos"/>
              </a:rPr>
              <a:t>38,108 more patients</a:t>
            </a:r>
          </a:p>
        </p:txBody>
      </p:sp>
      <p:sp>
        <p:nvSpPr>
          <p:cNvPr id="5" name="TextBox 15">
            <a:extLst>
              <a:ext uri="{FF2B5EF4-FFF2-40B4-BE49-F238E27FC236}">
                <a16:creationId xmlns:a16="http://schemas.microsoft.com/office/drawing/2014/main" id="{75797446-6F22-69A0-03EE-66E500ECECEB}"/>
              </a:ext>
            </a:extLst>
          </p:cNvPr>
          <p:cNvSpPr txBox="1"/>
          <p:nvPr/>
        </p:nvSpPr>
        <p:spPr>
          <a:xfrm>
            <a:off x="7667545" y="1261872"/>
            <a:ext cx="1104988" cy="738661"/>
          </a:xfrm>
          <a:prstGeom prst="rect">
            <a:avLst/>
          </a:prstGeom>
          <a:solidFill>
            <a:srgbClr val="FFFFFF"/>
          </a:solid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0000"/>
                </a:solidFill>
                <a:uFillTx/>
                <a:latin typeface="Aptos"/>
              </a:rPr>
              <a:t>77%</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000000"/>
                </a:solidFill>
                <a:uFillTx/>
                <a:latin typeface="Aptos"/>
              </a:rPr>
              <a:t>53,986 more patients</a:t>
            </a:r>
          </a:p>
        </p:txBody>
      </p:sp>
      <p:sp>
        <p:nvSpPr>
          <p:cNvPr id="6" name="TextBox 16">
            <a:extLst>
              <a:ext uri="{FF2B5EF4-FFF2-40B4-BE49-F238E27FC236}">
                <a16:creationId xmlns:a16="http://schemas.microsoft.com/office/drawing/2014/main" id="{49D883DA-9A55-8F8B-F319-39D95E6188BB}"/>
              </a:ext>
            </a:extLst>
          </p:cNvPr>
          <p:cNvSpPr txBox="1"/>
          <p:nvPr/>
        </p:nvSpPr>
        <p:spPr>
          <a:xfrm>
            <a:off x="9604574" y="724232"/>
            <a:ext cx="1213417" cy="738661"/>
          </a:xfrm>
          <a:prstGeom prst="rect">
            <a:avLst/>
          </a:prstGeom>
          <a:solidFill>
            <a:srgbClr val="FFFFFF"/>
          </a:solid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0000"/>
                </a:solidFill>
                <a:uFillTx/>
                <a:latin typeface="Aptos"/>
              </a:rPr>
              <a:t>80%</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000000"/>
                </a:solidFill>
                <a:uFillTx/>
                <a:latin typeface="Aptos"/>
              </a:rPr>
              <a:t>69,864 more patients</a:t>
            </a:r>
          </a:p>
        </p:txBody>
      </p:sp>
      <p:sp>
        <p:nvSpPr>
          <p:cNvPr id="7" name="TextBox 17">
            <a:extLst>
              <a:ext uri="{FF2B5EF4-FFF2-40B4-BE49-F238E27FC236}">
                <a16:creationId xmlns:a16="http://schemas.microsoft.com/office/drawing/2014/main" id="{30964ACC-AC55-0AD3-A40B-485A49FEECA6}"/>
              </a:ext>
            </a:extLst>
          </p:cNvPr>
          <p:cNvSpPr txBox="1"/>
          <p:nvPr/>
        </p:nvSpPr>
        <p:spPr>
          <a:xfrm>
            <a:off x="541964" y="3458800"/>
            <a:ext cx="883822" cy="369335"/>
          </a:xfrm>
          <a:prstGeom prst="rect">
            <a:avLst/>
          </a:prstGeom>
          <a:solidFill>
            <a:srgbClr val="FFFFFF"/>
          </a:solid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000000"/>
                </a:solidFill>
                <a:uFillTx/>
                <a:latin typeface="Aptos"/>
              </a:rPr>
              <a:t>66.8% </a:t>
            </a:r>
          </a:p>
        </p:txBody>
      </p:sp>
      <p:graphicFrame>
        <p:nvGraphicFramePr>
          <p:cNvPr id="8" name="Table 4">
            <a:extLst>
              <a:ext uri="{FF2B5EF4-FFF2-40B4-BE49-F238E27FC236}">
                <a16:creationId xmlns:a16="http://schemas.microsoft.com/office/drawing/2014/main" id="{567C32CF-A91F-9457-05AE-DAA0E63E2B66}"/>
              </a:ext>
            </a:extLst>
          </p:cNvPr>
          <p:cNvGraphicFramePr>
            <a:graphicFrameLocks noGrp="1"/>
          </p:cNvGraphicFramePr>
          <p:nvPr>
            <p:ph type="tbl" idx="4294967295"/>
          </p:nvPr>
        </p:nvGraphicFramePr>
        <p:xfrm>
          <a:off x="2897852" y="3750667"/>
          <a:ext cx="8423224" cy="2778157"/>
        </p:xfrm>
        <a:graphic>
          <a:graphicData uri="http://schemas.openxmlformats.org/drawingml/2006/table">
            <a:tbl>
              <a:tblPr firstRow="1" bandRow="1">
                <a:effectLst/>
                <a:tableStyleId>{5C22544A-7EE6-4342-B048-85BDC9FD1C3A}</a:tableStyleId>
              </a:tblPr>
              <a:tblGrid>
                <a:gridCol w="2097057">
                  <a:extLst>
                    <a:ext uri="{9D8B030D-6E8A-4147-A177-3AD203B41FA5}">
                      <a16:colId xmlns:a16="http://schemas.microsoft.com/office/drawing/2014/main" val="2230639080"/>
                    </a:ext>
                  </a:extLst>
                </a:gridCol>
                <a:gridCol w="2098749">
                  <a:extLst>
                    <a:ext uri="{9D8B030D-6E8A-4147-A177-3AD203B41FA5}">
                      <a16:colId xmlns:a16="http://schemas.microsoft.com/office/drawing/2014/main" val="887458818"/>
                    </a:ext>
                  </a:extLst>
                </a:gridCol>
                <a:gridCol w="2113708">
                  <a:extLst>
                    <a:ext uri="{9D8B030D-6E8A-4147-A177-3AD203B41FA5}">
                      <a16:colId xmlns:a16="http://schemas.microsoft.com/office/drawing/2014/main" val="1423796844"/>
                    </a:ext>
                  </a:extLst>
                </a:gridCol>
                <a:gridCol w="2113708">
                  <a:extLst>
                    <a:ext uri="{9D8B030D-6E8A-4147-A177-3AD203B41FA5}">
                      <a16:colId xmlns:a16="http://schemas.microsoft.com/office/drawing/2014/main" val="2922687365"/>
                    </a:ext>
                  </a:extLst>
                </a:gridCol>
              </a:tblGrid>
              <a:tr h="463683">
                <a:tc>
                  <a:txBody>
                    <a:bodyPr/>
                    <a:lstStyle/>
                    <a:p>
                      <a:pPr lvl="0" algn="ctr"/>
                      <a:r>
                        <a:rPr lang="en-GB" sz="2000">
                          <a:latin typeface="Aptos"/>
                        </a:rPr>
                        <a:t>Ambition 1</a:t>
                      </a:r>
                    </a:p>
                  </a:txBody>
                  <a:tcPr>
                    <a:solidFill>
                      <a:srgbClr val="008234"/>
                    </a:solidFill>
                  </a:tcPr>
                </a:tc>
                <a:tc>
                  <a:txBody>
                    <a:bodyPr/>
                    <a:lstStyle/>
                    <a:p>
                      <a:pPr lvl="0" algn="ctr"/>
                      <a:r>
                        <a:rPr lang="en-GB" sz="2000">
                          <a:latin typeface="Aptos"/>
                        </a:rPr>
                        <a:t>Ambition 2</a:t>
                      </a:r>
                    </a:p>
                  </a:txBody>
                  <a:tcPr>
                    <a:solidFill>
                      <a:srgbClr val="008234"/>
                    </a:solidFill>
                  </a:tcPr>
                </a:tc>
                <a:tc>
                  <a:txBody>
                    <a:bodyPr/>
                    <a:lstStyle/>
                    <a:p>
                      <a:pPr lvl="0" algn="ctr"/>
                      <a:r>
                        <a:rPr lang="en-GB" sz="2000">
                          <a:latin typeface="Aptos"/>
                        </a:rPr>
                        <a:t>Ambition 3</a:t>
                      </a:r>
                    </a:p>
                  </a:txBody>
                  <a:tcPr>
                    <a:solidFill>
                      <a:srgbClr val="008234"/>
                    </a:solidFill>
                  </a:tcPr>
                </a:tc>
                <a:tc>
                  <a:txBody>
                    <a:bodyPr/>
                    <a:lstStyle/>
                    <a:p>
                      <a:pPr lvl="0" algn="ctr"/>
                      <a:r>
                        <a:rPr lang="en-GB" sz="2000">
                          <a:latin typeface="Aptos"/>
                        </a:rPr>
                        <a:t>Ambition 4</a:t>
                      </a:r>
                    </a:p>
                  </a:txBody>
                  <a:tcPr>
                    <a:solidFill>
                      <a:srgbClr val="008234"/>
                    </a:solidFill>
                  </a:tcPr>
                </a:tc>
                <a:extLst>
                  <a:ext uri="{0D108BD9-81ED-4DB2-BD59-A6C34878D82A}">
                    <a16:rowId xmlns:a16="http://schemas.microsoft.com/office/drawing/2014/main" val="773335190"/>
                  </a:ext>
                </a:extLst>
              </a:tr>
              <a:tr h="0">
                <a:tc gridSpan="4">
                  <a:txBody>
                    <a:bodyPr/>
                    <a:lstStyle/>
                    <a:p>
                      <a:pPr lvl="0" algn="ctr"/>
                      <a:r>
                        <a:rPr lang="en-GB" sz="1800" b="1">
                          <a:solidFill>
                            <a:srgbClr val="FFFFFF"/>
                          </a:solidFill>
                          <a:latin typeface="Aptos"/>
                        </a:rPr>
                        <a:t>Potential cardiovascular events prevented in </a:t>
                      </a:r>
                      <a:r>
                        <a:rPr lang="en-GB" sz="2400" b="1">
                          <a:solidFill>
                            <a:srgbClr val="FFFFFF"/>
                          </a:solidFill>
                          <a:latin typeface="Aptos"/>
                        </a:rPr>
                        <a:t>3 </a:t>
                      </a:r>
                      <a:r>
                        <a:rPr lang="en-GB" sz="1800" b="1">
                          <a:solidFill>
                            <a:srgbClr val="FFFFFF"/>
                          </a:solidFill>
                          <a:latin typeface="Aptos"/>
                        </a:rPr>
                        <a:t>years</a:t>
                      </a:r>
                    </a:p>
                    <a:p>
                      <a:pPr lvl="0" algn="ctr"/>
                      <a:r>
                        <a:rPr lang="en-GB" sz="1800" b="1" baseline="30000">
                          <a:solidFill>
                            <a:srgbClr val="FFFFFF"/>
                          </a:solidFill>
                          <a:latin typeface="Aptos"/>
                        </a:rPr>
                        <a:t>(NHS and social care savings refer to the costs averted in the first year after the cardiovascular event)</a:t>
                      </a:r>
                    </a:p>
                  </a:txBody>
                  <a:tcPr anchor="ctr">
                    <a:solidFill>
                      <a:srgbClr val="008234"/>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74927848"/>
                  </a:ext>
                </a:extLst>
              </a:tr>
              <a:tr h="136730">
                <a:tc gridSpan="3">
                  <a:txBody>
                    <a:bodyPr/>
                    <a:lstStyle/>
                    <a:p>
                      <a:pPr marL="0" lvl="0" algn="l" defTabSz="914400" rtl="0" hangingPunct="1"/>
                      <a:endParaRPr lang="en-GB" sz="100" kern="1200">
                        <a:solidFill>
                          <a:srgbClr val="FFFFFF"/>
                        </a:solidFill>
                        <a:latin typeface="Aptos"/>
                      </a:endParaRPr>
                    </a:p>
                  </a:txBody>
                  <a:tcPr>
                    <a:solidFill>
                      <a:srgbClr val="FBE3D6"/>
                    </a:solidFill>
                  </a:tcPr>
                </a:tc>
                <a:tc hMerge="1">
                  <a:txBody>
                    <a:bodyPr/>
                    <a:lstStyle/>
                    <a:p>
                      <a:endParaRPr lang="en-GB"/>
                    </a:p>
                  </a:txBody>
                  <a:tcPr/>
                </a:tc>
                <a:tc hMerge="1">
                  <a:txBody>
                    <a:bodyPr/>
                    <a:lstStyle/>
                    <a:p>
                      <a:endParaRPr lang="en-GB"/>
                    </a:p>
                  </a:txBody>
                  <a:tcPr/>
                </a:tc>
                <a:tc>
                  <a:txBody>
                    <a:bodyPr/>
                    <a:lstStyle/>
                    <a:p>
                      <a:pPr marL="0" lvl="0" algn="l" defTabSz="914400" rtl="0" hangingPunct="1"/>
                      <a:endParaRPr lang="en-GB" sz="100" kern="1200">
                        <a:solidFill>
                          <a:srgbClr val="FFFFFF"/>
                        </a:solidFill>
                        <a:latin typeface="Aptos"/>
                      </a:endParaRPr>
                    </a:p>
                  </a:txBody>
                  <a:tcPr>
                    <a:solidFill>
                      <a:srgbClr val="FBE3D6"/>
                    </a:solidFill>
                  </a:tcPr>
                </a:tc>
                <a:extLst>
                  <a:ext uri="{0D108BD9-81ED-4DB2-BD59-A6C34878D82A}">
                    <a16:rowId xmlns:a16="http://schemas.microsoft.com/office/drawing/2014/main" val="2693767244"/>
                  </a:ext>
                </a:extLst>
              </a:tr>
              <a:tr h="343366">
                <a:tc>
                  <a:txBody>
                    <a:bodyPr/>
                    <a:lstStyle/>
                    <a:p>
                      <a:pPr lvl="0"/>
                      <a:r>
                        <a:rPr lang="en-GB" sz="1800" b="1">
                          <a:solidFill>
                            <a:srgbClr val="FFFFFF"/>
                          </a:solidFill>
                          <a:latin typeface="Aptos"/>
                        </a:rPr>
                        <a:t>102</a:t>
                      </a:r>
                      <a:r>
                        <a:rPr lang="en-GB" sz="1300" b="1">
                          <a:solidFill>
                            <a:srgbClr val="FFFFFF"/>
                          </a:solidFill>
                          <a:latin typeface="Aptos"/>
                        </a:rPr>
                        <a:t> heart attacks</a:t>
                      </a:r>
                      <a:endParaRPr lang="en-GB" sz="1300">
                        <a:solidFill>
                          <a:srgbClr val="FFFFFF"/>
                        </a:solidFill>
                        <a:latin typeface="Aptos"/>
                      </a:endParaRPr>
                    </a:p>
                  </a:txBody>
                  <a:tcPr>
                    <a:solidFill>
                      <a:srgbClr val="008234"/>
                    </a:solidFill>
                  </a:tcPr>
                </a:tc>
                <a:tc>
                  <a:txBody>
                    <a:bodyPr/>
                    <a:lstStyle/>
                    <a:p>
                      <a:pPr lvl="0"/>
                      <a:r>
                        <a:rPr lang="en-GB" sz="1800" b="1">
                          <a:solidFill>
                            <a:srgbClr val="FFFFFF"/>
                          </a:solidFill>
                          <a:latin typeface="Aptos"/>
                        </a:rPr>
                        <a:t>229 </a:t>
                      </a:r>
                      <a:r>
                        <a:rPr lang="en-GB" sz="1300" b="1">
                          <a:solidFill>
                            <a:srgbClr val="FFFFFF"/>
                          </a:solidFill>
                          <a:latin typeface="Aptos"/>
                        </a:rPr>
                        <a:t>heart attacks</a:t>
                      </a:r>
                      <a:endParaRPr lang="en-GB" sz="1300">
                        <a:solidFill>
                          <a:srgbClr val="FFFFFF"/>
                        </a:solidFill>
                        <a:latin typeface="Aptos"/>
                      </a:endParaRPr>
                    </a:p>
                  </a:txBody>
                  <a:tcPr>
                    <a:solidFill>
                      <a:srgbClr val="008234"/>
                    </a:solidFill>
                  </a:tcPr>
                </a:tc>
                <a:tc>
                  <a:txBody>
                    <a:bodyPr/>
                    <a:lstStyle/>
                    <a:p>
                      <a:pPr lvl="0"/>
                      <a:r>
                        <a:rPr lang="en-GB" sz="1800" b="1">
                          <a:solidFill>
                            <a:srgbClr val="FFFFFF"/>
                          </a:solidFill>
                          <a:latin typeface="Aptos"/>
                        </a:rPr>
                        <a:t>324 </a:t>
                      </a:r>
                      <a:r>
                        <a:rPr lang="en-GB" sz="1300" b="1">
                          <a:solidFill>
                            <a:srgbClr val="FFFFFF"/>
                          </a:solidFill>
                          <a:latin typeface="Aptos"/>
                        </a:rPr>
                        <a:t>heart attacks</a:t>
                      </a:r>
                      <a:endParaRPr lang="en-GB" sz="1300">
                        <a:solidFill>
                          <a:srgbClr val="FFFFFF"/>
                        </a:solidFill>
                        <a:latin typeface="Aptos"/>
                      </a:endParaRPr>
                    </a:p>
                  </a:txBody>
                  <a:tcPr>
                    <a:solidFill>
                      <a:srgbClr val="008234"/>
                    </a:solidFill>
                  </a:tcPr>
                </a:tc>
                <a:tc>
                  <a:txBody>
                    <a:bodyPr/>
                    <a:lstStyle/>
                    <a:p>
                      <a:pPr lvl="0"/>
                      <a:r>
                        <a:rPr lang="en-GB" sz="1800" b="1">
                          <a:solidFill>
                            <a:srgbClr val="FFFFFF"/>
                          </a:solidFill>
                          <a:latin typeface="Aptos"/>
                        </a:rPr>
                        <a:t>419</a:t>
                      </a:r>
                      <a:r>
                        <a:rPr lang="en-GB" sz="2000" b="1">
                          <a:solidFill>
                            <a:srgbClr val="FFFFFF"/>
                          </a:solidFill>
                          <a:latin typeface="Aptos"/>
                        </a:rPr>
                        <a:t> </a:t>
                      </a:r>
                      <a:r>
                        <a:rPr lang="en-GB" sz="1300" b="1">
                          <a:solidFill>
                            <a:srgbClr val="FFFFFF"/>
                          </a:solidFill>
                          <a:latin typeface="Aptos"/>
                        </a:rPr>
                        <a:t>heart attacks</a:t>
                      </a:r>
                      <a:endParaRPr lang="en-GB" sz="1300" b="1" kern="1200">
                        <a:solidFill>
                          <a:srgbClr val="FFFFFF"/>
                        </a:solidFill>
                        <a:latin typeface="Aptos"/>
                      </a:endParaRPr>
                    </a:p>
                  </a:txBody>
                  <a:tcPr>
                    <a:solidFill>
                      <a:srgbClr val="008234"/>
                    </a:solidFill>
                  </a:tcPr>
                </a:tc>
                <a:extLst>
                  <a:ext uri="{0D108BD9-81ED-4DB2-BD59-A6C34878D82A}">
                    <a16:rowId xmlns:a16="http://schemas.microsoft.com/office/drawing/2014/main" val="558573210"/>
                  </a:ext>
                </a:extLst>
              </a:tr>
              <a:tr h="318467">
                <a:tc>
                  <a:txBody>
                    <a:bodyPr/>
                    <a:lstStyle/>
                    <a:p>
                      <a:pPr lvl="0"/>
                      <a:r>
                        <a:rPr lang="en-GB" sz="1200">
                          <a:solidFill>
                            <a:srgbClr val="000000"/>
                          </a:solidFill>
                          <a:latin typeface="Aptos"/>
                        </a:rPr>
                        <a:t>NHS savings £0.8m</a:t>
                      </a:r>
                    </a:p>
                  </a:txBody>
                  <a:tcPr>
                    <a:solidFill>
                      <a:srgbClr val="FBE3D6"/>
                    </a:solidFill>
                  </a:tcPr>
                </a:tc>
                <a:tc>
                  <a:txBody>
                    <a:bodyPr/>
                    <a:lstStyle/>
                    <a:p>
                      <a:pPr lvl="0"/>
                      <a:r>
                        <a:rPr lang="en-GB" sz="1200">
                          <a:solidFill>
                            <a:srgbClr val="000000"/>
                          </a:solidFill>
                          <a:latin typeface="Aptos"/>
                        </a:rPr>
                        <a:t>NHS savings £1.7m</a:t>
                      </a:r>
                    </a:p>
                  </a:txBody>
                  <a:tcPr>
                    <a:solidFill>
                      <a:srgbClr val="FBE3D6"/>
                    </a:solidFill>
                  </a:tcPr>
                </a:tc>
                <a:tc>
                  <a:txBody>
                    <a:bodyPr/>
                    <a:lstStyle/>
                    <a:p>
                      <a:pPr lvl="0"/>
                      <a:r>
                        <a:rPr lang="en-GB" sz="1200">
                          <a:solidFill>
                            <a:srgbClr val="000000"/>
                          </a:solidFill>
                          <a:latin typeface="Aptos"/>
                        </a:rPr>
                        <a:t>NHS savings £2.4m</a:t>
                      </a:r>
                    </a:p>
                  </a:txBody>
                  <a:tcPr>
                    <a:solidFill>
                      <a:srgbClr val="FBE3D6"/>
                    </a:solidFill>
                  </a:tcPr>
                </a:tc>
                <a:tc>
                  <a:txBody>
                    <a:bodyPr/>
                    <a:lstStyle/>
                    <a:p>
                      <a:pPr lvl="0"/>
                      <a:r>
                        <a:rPr lang="en-GB" sz="1200">
                          <a:solidFill>
                            <a:srgbClr val="000000"/>
                          </a:solidFill>
                          <a:latin typeface="Aptos"/>
                        </a:rPr>
                        <a:t>NHS savings £3.1m</a:t>
                      </a:r>
                      <a:endParaRPr lang="en-GB" sz="1200" b="1">
                        <a:solidFill>
                          <a:srgbClr val="000000"/>
                        </a:solidFill>
                        <a:latin typeface="Aptos"/>
                      </a:endParaRPr>
                    </a:p>
                  </a:txBody>
                  <a:tcPr>
                    <a:solidFill>
                      <a:srgbClr val="FBE3D6"/>
                    </a:solidFill>
                  </a:tcPr>
                </a:tc>
                <a:extLst>
                  <a:ext uri="{0D108BD9-81ED-4DB2-BD59-A6C34878D82A}">
                    <a16:rowId xmlns:a16="http://schemas.microsoft.com/office/drawing/2014/main" val="869745871"/>
                  </a:ext>
                </a:extLst>
              </a:tr>
              <a:tr h="297975">
                <a:tc>
                  <a:txBody>
                    <a:bodyPr/>
                    <a:lstStyle/>
                    <a:p>
                      <a:pPr lvl="0"/>
                      <a:r>
                        <a:rPr lang="en-GB" sz="1800" b="1">
                          <a:solidFill>
                            <a:srgbClr val="FFFFFF"/>
                          </a:solidFill>
                          <a:latin typeface="Aptos"/>
                        </a:rPr>
                        <a:t>152 </a:t>
                      </a:r>
                      <a:r>
                        <a:rPr lang="en-GB" sz="1300" b="1">
                          <a:solidFill>
                            <a:srgbClr val="FFFFFF"/>
                          </a:solidFill>
                          <a:latin typeface="Aptos"/>
                        </a:rPr>
                        <a:t>strokes</a:t>
                      </a:r>
                      <a:endParaRPr lang="en-GB" sz="1300">
                        <a:solidFill>
                          <a:srgbClr val="FFFFFF"/>
                        </a:solidFill>
                        <a:latin typeface="Aptos"/>
                      </a:endParaRPr>
                    </a:p>
                  </a:txBody>
                  <a:tcPr>
                    <a:solidFill>
                      <a:srgbClr val="008234"/>
                    </a:solidFill>
                  </a:tcPr>
                </a:tc>
                <a:tc>
                  <a:txBody>
                    <a:bodyPr/>
                    <a:lstStyle/>
                    <a:p>
                      <a:pPr lvl="0"/>
                      <a:r>
                        <a:rPr lang="en-GB" sz="1800" b="1">
                          <a:solidFill>
                            <a:srgbClr val="FFFFFF"/>
                          </a:solidFill>
                          <a:latin typeface="Aptos"/>
                        </a:rPr>
                        <a:t>341</a:t>
                      </a:r>
                      <a:r>
                        <a:rPr lang="en-GB" sz="1300" b="1">
                          <a:solidFill>
                            <a:srgbClr val="FFFFFF"/>
                          </a:solidFill>
                          <a:latin typeface="Aptos"/>
                        </a:rPr>
                        <a:t> strokes</a:t>
                      </a:r>
                      <a:endParaRPr lang="en-GB" sz="1300">
                        <a:solidFill>
                          <a:srgbClr val="FFFFFF"/>
                        </a:solidFill>
                        <a:latin typeface="Aptos"/>
                      </a:endParaRPr>
                    </a:p>
                  </a:txBody>
                  <a:tcPr>
                    <a:solidFill>
                      <a:srgbClr val="008234"/>
                    </a:solidFill>
                  </a:tcPr>
                </a:tc>
                <a:tc>
                  <a:txBody>
                    <a:bodyPr/>
                    <a:lstStyle/>
                    <a:p>
                      <a:pPr lvl="0"/>
                      <a:r>
                        <a:rPr lang="en-GB" sz="1800" b="1">
                          <a:solidFill>
                            <a:srgbClr val="FFFFFF"/>
                          </a:solidFill>
                          <a:latin typeface="Aptos"/>
                        </a:rPr>
                        <a:t>483 </a:t>
                      </a:r>
                      <a:r>
                        <a:rPr lang="en-GB" sz="1300" b="1">
                          <a:solidFill>
                            <a:srgbClr val="FFFFFF"/>
                          </a:solidFill>
                          <a:latin typeface="Aptos"/>
                        </a:rPr>
                        <a:t>strokes</a:t>
                      </a:r>
                      <a:endParaRPr lang="en-GB" sz="1300">
                        <a:solidFill>
                          <a:srgbClr val="FFFFFF"/>
                        </a:solidFill>
                        <a:latin typeface="Aptos"/>
                      </a:endParaRPr>
                    </a:p>
                  </a:txBody>
                  <a:tcPr>
                    <a:solidFill>
                      <a:srgbClr val="008234"/>
                    </a:solidFill>
                  </a:tcPr>
                </a:tc>
                <a:tc>
                  <a:txBody>
                    <a:bodyPr/>
                    <a:lstStyle/>
                    <a:p>
                      <a:pPr lvl="0"/>
                      <a:r>
                        <a:rPr lang="en-GB" sz="1800" b="1">
                          <a:solidFill>
                            <a:srgbClr val="FFFFFF"/>
                          </a:solidFill>
                          <a:latin typeface="Aptos"/>
                        </a:rPr>
                        <a:t>626</a:t>
                      </a:r>
                      <a:r>
                        <a:rPr lang="en-GB" sz="1300" b="1">
                          <a:solidFill>
                            <a:srgbClr val="FFFFFF"/>
                          </a:solidFill>
                          <a:latin typeface="Aptos"/>
                        </a:rPr>
                        <a:t>  strokes</a:t>
                      </a:r>
                    </a:p>
                  </a:txBody>
                  <a:tcPr>
                    <a:solidFill>
                      <a:srgbClr val="008234"/>
                    </a:solidFill>
                  </a:tcPr>
                </a:tc>
                <a:extLst>
                  <a:ext uri="{0D108BD9-81ED-4DB2-BD59-A6C34878D82A}">
                    <a16:rowId xmlns:a16="http://schemas.microsoft.com/office/drawing/2014/main" val="3561587788"/>
                  </a:ext>
                </a:extLst>
              </a:tr>
              <a:tr h="198625">
                <a:tc>
                  <a:txBody>
                    <a:bodyPr/>
                    <a:lstStyle/>
                    <a:p>
                      <a:pPr marL="0" lvl="0" algn="l" defTabSz="914400" rtl="0" hangingPunct="1"/>
                      <a:r>
                        <a:rPr lang="en-GB" sz="1200" kern="1200">
                          <a:solidFill>
                            <a:srgbClr val="000000"/>
                          </a:solidFill>
                          <a:latin typeface="Aptos"/>
                        </a:rPr>
                        <a:t>NHS savings £2.1m</a:t>
                      </a:r>
                    </a:p>
                    <a:p>
                      <a:pPr marL="0" lvl="0" algn="l" defTabSz="914400" rtl="0" hangingPunct="1"/>
                      <a:r>
                        <a:rPr lang="en-GB" sz="1200" kern="1200">
                          <a:solidFill>
                            <a:srgbClr val="000000"/>
                          </a:solidFill>
                          <a:latin typeface="Aptos"/>
                        </a:rPr>
                        <a:t>Social care savings £1.4m</a:t>
                      </a:r>
                    </a:p>
                  </a:txBody>
                  <a:tcPr>
                    <a:solidFill>
                      <a:srgbClr val="FBE3D6"/>
                    </a:solidFill>
                  </a:tcPr>
                </a:tc>
                <a:tc>
                  <a:txBody>
                    <a:bodyPr/>
                    <a:lstStyle/>
                    <a:p>
                      <a:pPr marL="0" lvl="0" algn="l" defTabSz="914400" rtl="0" hangingPunct="1"/>
                      <a:r>
                        <a:rPr lang="en-GB" sz="1200">
                          <a:solidFill>
                            <a:srgbClr val="000000"/>
                          </a:solidFill>
                          <a:latin typeface="Aptos"/>
                        </a:rPr>
                        <a:t>NHS savings £4.7m</a:t>
                      </a:r>
                    </a:p>
                    <a:p>
                      <a:pPr marL="0" lvl="0" algn="l" defTabSz="914400" rtl="0" hangingPunct="1"/>
                      <a:r>
                        <a:rPr lang="en-GB" sz="1200" kern="1200">
                          <a:solidFill>
                            <a:srgbClr val="000000"/>
                          </a:solidFill>
                          <a:latin typeface="Aptos"/>
                        </a:rPr>
                        <a:t>Social care savings £3.2m</a:t>
                      </a:r>
                    </a:p>
                  </a:txBody>
                  <a:tcPr>
                    <a:solidFill>
                      <a:srgbClr val="FBE3D6"/>
                    </a:solidFill>
                  </a:tcPr>
                </a:tc>
                <a:tc>
                  <a:txBody>
                    <a:bodyPr/>
                    <a:lstStyle/>
                    <a:p>
                      <a:pPr marL="0" lvl="0" algn="l" defTabSz="914400" rtl="0" hangingPunct="1"/>
                      <a:r>
                        <a:rPr lang="en-GB" sz="1200">
                          <a:solidFill>
                            <a:srgbClr val="000000"/>
                          </a:solidFill>
                          <a:latin typeface="Aptos"/>
                        </a:rPr>
                        <a:t>NHS savings £6.7m</a:t>
                      </a:r>
                    </a:p>
                    <a:p>
                      <a:pPr marL="0" lvl="0" algn="l" defTabSz="914400" rtl="0" hangingPunct="1"/>
                      <a:r>
                        <a:rPr lang="en-GB" sz="1200" kern="1200">
                          <a:solidFill>
                            <a:srgbClr val="000000"/>
                          </a:solidFill>
                          <a:latin typeface="Aptos"/>
                        </a:rPr>
                        <a:t>Social care savings  £4.6m</a:t>
                      </a:r>
                    </a:p>
                  </a:txBody>
                  <a:tcPr>
                    <a:solidFill>
                      <a:srgbClr val="FBE3D6"/>
                    </a:solidFill>
                  </a:tcPr>
                </a:tc>
                <a:tc>
                  <a:txBody>
                    <a:bodyPr/>
                    <a:lstStyle/>
                    <a:p>
                      <a:pPr marL="0" lvl="0" algn="l" defTabSz="914400" rtl="0" hangingPunct="1"/>
                      <a:r>
                        <a:rPr lang="en-GB" sz="1200">
                          <a:solidFill>
                            <a:srgbClr val="000000"/>
                          </a:solidFill>
                          <a:latin typeface="Aptos"/>
                        </a:rPr>
                        <a:t>NHS savings £8.7m</a:t>
                      </a:r>
                    </a:p>
                    <a:p>
                      <a:pPr marL="0" lvl="0" algn="l" defTabSz="914400" rtl="0" hangingPunct="1"/>
                      <a:r>
                        <a:rPr lang="en-GB" sz="1200" kern="1200">
                          <a:solidFill>
                            <a:srgbClr val="000000"/>
                          </a:solidFill>
                          <a:latin typeface="Aptos"/>
                        </a:rPr>
                        <a:t>Social care savings £6.0m</a:t>
                      </a:r>
                    </a:p>
                  </a:txBody>
                  <a:tcPr>
                    <a:solidFill>
                      <a:srgbClr val="FBE3D6"/>
                    </a:solidFill>
                  </a:tcPr>
                </a:tc>
                <a:extLst>
                  <a:ext uri="{0D108BD9-81ED-4DB2-BD59-A6C34878D82A}">
                    <a16:rowId xmlns:a16="http://schemas.microsoft.com/office/drawing/2014/main" val="530297700"/>
                  </a:ext>
                </a:extLst>
              </a:tr>
            </a:tbl>
          </a:graphicData>
        </a:graphic>
      </p:graphicFrame>
      <p:cxnSp>
        <p:nvCxnSpPr>
          <p:cNvPr id="9" name="Straight Arrow Connector 27">
            <a:extLst>
              <a:ext uri="{FF2B5EF4-FFF2-40B4-BE49-F238E27FC236}">
                <a16:creationId xmlns:a16="http://schemas.microsoft.com/office/drawing/2014/main" id="{F3A3B414-74F4-7217-F16F-CA0FEB1D71A2}"/>
              </a:ext>
            </a:extLst>
          </p:cNvPr>
          <p:cNvCxnSpPr/>
          <p:nvPr/>
        </p:nvCxnSpPr>
        <p:spPr>
          <a:xfrm flipV="1">
            <a:off x="10331357" y="2000542"/>
            <a:ext cx="0" cy="1885658"/>
          </a:xfrm>
          <a:prstGeom prst="straightConnector1">
            <a:avLst/>
          </a:prstGeom>
          <a:noFill/>
          <a:ln w="44448" cap="flat">
            <a:solidFill>
              <a:srgbClr val="008234"/>
            </a:solidFill>
            <a:prstDash val="solid"/>
            <a:miter/>
            <a:tailEnd type="arrow"/>
          </a:ln>
        </p:spPr>
      </p:cxnSp>
      <p:sp>
        <p:nvSpPr>
          <p:cNvPr id="10" name="TextBox 28">
            <a:extLst>
              <a:ext uri="{FF2B5EF4-FFF2-40B4-BE49-F238E27FC236}">
                <a16:creationId xmlns:a16="http://schemas.microsoft.com/office/drawing/2014/main" id="{9E69F55F-C6AD-DC1E-77EA-741FF5396A08}"/>
              </a:ext>
            </a:extLst>
          </p:cNvPr>
          <p:cNvSpPr txBox="1"/>
          <p:nvPr/>
        </p:nvSpPr>
        <p:spPr>
          <a:xfrm>
            <a:off x="114263" y="2531141"/>
            <a:ext cx="2216505" cy="600166"/>
          </a:xfrm>
          <a:prstGeom prst="rect">
            <a:avLst/>
          </a:prstGeom>
          <a:solidFill>
            <a:srgbClr val="FFFFFF"/>
          </a:solidFill>
          <a:ln w="9528" cap="flat">
            <a:solidFill>
              <a:srgbClr val="008234"/>
            </a:solidFill>
            <a:prstDash val="solid"/>
            <a:miter/>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100" b="0" i="0" u="none" strike="noStrike" kern="1200" cap="none" spc="0" baseline="0">
                <a:solidFill>
                  <a:srgbClr val="000000"/>
                </a:solidFill>
                <a:uFillTx/>
                <a:latin typeface="Aptos"/>
              </a:rPr>
              <a:t>Estimated blood pressure treated to target (assuming same rate as England)</a:t>
            </a:r>
          </a:p>
        </p:txBody>
      </p:sp>
      <p:cxnSp>
        <p:nvCxnSpPr>
          <p:cNvPr id="11" name="Straight Arrow Connector 36">
            <a:extLst>
              <a:ext uri="{FF2B5EF4-FFF2-40B4-BE49-F238E27FC236}">
                <a16:creationId xmlns:a16="http://schemas.microsoft.com/office/drawing/2014/main" id="{522C43EC-5A3D-0813-ADD4-4D32465EA42E}"/>
              </a:ext>
            </a:extLst>
          </p:cNvPr>
          <p:cNvCxnSpPr/>
          <p:nvPr/>
        </p:nvCxnSpPr>
        <p:spPr>
          <a:xfrm flipV="1">
            <a:off x="822045" y="1294671"/>
            <a:ext cx="10827987" cy="2720276"/>
          </a:xfrm>
          <a:prstGeom prst="straightConnector1">
            <a:avLst/>
          </a:prstGeom>
          <a:noFill/>
          <a:ln w="69851" cap="flat">
            <a:solidFill>
              <a:srgbClr val="008234"/>
            </a:solidFill>
            <a:prstDash val="solid"/>
            <a:miter/>
            <a:tailEnd type="arrow"/>
          </a:ln>
        </p:spPr>
      </p:cxnSp>
      <p:cxnSp>
        <p:nvCxnSpPr>
          <p:cNvPr id="12" name="Straight Connector 5">
            <a:extLst>
              <a:ext uri="{FF2B5EF4-FFF2-40B4-BE49-F238E27FC236}">
                <a16:creationId xmlns:a16="http://schemas.microsoft.com/office/drawing/2014/main" id="{59EB4C79-2779-58F7-22E7-AE630314F26B}"/>
              </a:ext>
            </a:extLst>
          </p:cNvPr>
          <p:cNvCxnSpPr/>
          <p:nvPr/>
        </p:nvCxnSpPr>
        <p:spPr>
          <a:xfrm flipV="1">
            <a:off x="3790005" y="3124952"/>
            <a:ext cx="0" cy="304048"/>
          </a:xfrm>
          <a:prstGeom prst="straightConnector1">
            <a:avLst/>
          </a:prstGeom>
          <a:noFill/>
          <a:ln w="34920" cap="flat">
            <a:solidFill>
              <a:srgbClr val="008234"/>
            </a:solidFill>
            <a:prstDash val="solid"/>
            <a:miter/>
          </a:ln>
        </p:spPr>
      </p:cxnSp>
      <p:cxnSp>
        <p:nvCxnSpPr>
          <p:cNvPr id="13" name="Straight Connector 37">
            <a:extLst>
              <a:ext uri="{FF2B5EF4-FFF2-40B4-BE49-F238E27FC236}">
                <a16:creationId xmlns:a16="http://schemas.microsoft.com/office/drawing/2014/main" id="{4C11BCAD-89D1-1793-4B15-D93FB4487514}"/>
              </a:ext>
            </a:extLst>
          </p:cNvPr>
          <p:cNvCxnSpPr/>
          <p:nvPr/>
        </p:nvCxnSpPr>
        <p:spPr>
          <a:xfrm>
            <a:off x="8314383" y="1990859"/>
            <a:ext cx="0" cy="295360"/>
          </a:xfrm>
          <a:prstGeom prst="straightConnector1">
            <a:avLst/>
          </a:prstGeom>
          <a:noFill/>
          <a:ln w="34920" cap="flat">
            <a:solidFill>
              <a:srgbClr val="008234"/>
            </a:solidFill>
            <a:prstDash val="solid"/>
            <a:miter/>
          </a:ln>
        </p:spPr>
      </p:cxnSp>
      <p:cxnSp>
        <p:nvCxnSpPr>
          <p:cNvPr id="14" name="Straight Connector 38">
            <a:extLst>
              <a:ext uri="{FF2B5EF4-FFF2-40B4-BE49-F238E27FC236}">
                <a16:creationId xmlns:a16="http://schemas.microsoft.com/office/drawing/2014/main" id="{DF38DE6F-1C3F-C4D5-D4F5-1311F6214005}"/>
              </a:ext>
            </a:extLst>
          </p:cNvPr>
          <p:cNvCxnSpPr/>
          <p:nvPr/>
        </p:nvCxnSpPr>
        <p:spPr>
          <a:xfrm>
            <a:off x="6248076" y="2518851"/>
            <a:ext cx="0" cy="295361"/>
          </a:xfrm>
          <a:prstGeom prst="straightConnector1">
            <a:avLst/>
          </a:prstGeom>
          <a:noFill/>
          <a:ln w="34920" cap="flat">
            <a:solidFill>
              <a:srgbClr val="008234"/>
            </a:solidFill>
            <a:prstDash val="solid"/>
            <a:miter/>
          </a:ln>
        </p:spPr>
      </p:cxnSp>
      <p:cxnSp>
        <p:nvCxnSpPr>
          <p:cNvPr id="15" name="Straight Connector 39">
            <a:extLst>
              <a:ext uri="{FF2B5EF4-FFF2-40B4-BE49-F238E27FC236}">
                <a16:creationId xmlns:a16="http://schemas.microsoft.com/office/drawing/2014/main" id="{9465E142-615E-B131-0DC3-CF08B85A243F}"/>
              </a:ext>
            </a:extLst>
          </p:cNvPr>
          <p:cNvCxnSpPr/>
          <p:nvPr/>
        </p:nvCxnSpPr>
        <p:spPr>
          <a:xfrm>
            <a:off x="826837" y="3863339"/>
            <a:ext cx="0" cy="295361"/>
          </a:xfrm>
          <a:prstGeom prst="straightConnector1">
            <a:avLst/>
          </a:prstGeom>
          <a:noFill/>
          <a:ln w="34920" cap="flat">
            <a:solidFill>
              <a:srgbClr val="008234"/>
            </a:solidFill>
            <a:prstDash val="solid"/>
            <a:miter/>
          </a:ln>
        </p:spPr>
      </p:cxnSp>
      <p:cxnSp>
        <p:nvCxnSpPr>
          <p:cNvPr id="16" name="Straight Connector 40">
            <a:extLst>
              <a:ext uri="{FF2B5EF4-FFF2-40B4-BE49-F238E27FC236}">
                <a16:creationId xmlns:a16="http://schemas.microsoft.com/office/drawing/2014/main" id="{453BE622-F6DF-669F-293D-256441619797}"/>
              </a:ext>
            </a:extLst>
          </p:cNvPr>
          <p:cNvCxnSpPr/>
          <p:nvPr/>
        </p:nvCxnSpPr>
        <p:spPr>
          <a:xfrm>
            <a:off x="10331357" y="1475430"/>
            <a:ext cx="0" cy="295360"/>
          </a:xfrm>
          <a:prstGeom prst="straightConnector1">
            <a:avLst/>
          </a:prstGeom>
          <a:noFill/>
          <a:ln w="34920" cap="flat">
            <a:solidFill>
              <a:srgbClr val="008234"/>
            </a:solidFill>
            <a:prstDash val="solid"/>
            <a:miter/>
          </a:ln>
        </p:spPr>
      </p:cxnSp>
      <p:cxnSp>
        <p:nvCxnSpPr>
          <p:cNvPr id="17" name="Straight Arrow Connector 42">
            <a:extLst>
              <a:ext uri="{FF2B5EF4-FFF2-40B4-BE49-F238E27FC236}">
                <a16:creationId xmlns:a16="http://schemas.microsoft.com/office/drawing/2014/main" id="{4D4184FE-4970-F650-397B-F19E7ACE5B5A}"/>
              </a:ext>
            </a:extLst>
          </p:cNvPr>
          <p:cNvCxnSpPr/>
          <p:nvPr/>
        </p:nvCxnSpPr>
        <p:spPr>
          <a:xfrm flipV="1">
            <a:off x="6240779" y="2979983"/>
            <a:ext cx="7297" cy="906217"/>
          </a:xfrm>
          <a:prstGeom prst="straightConnector1">
            <a:avLst/>
          </a:prstGeom>
          <a:noFill/>
          <a:ln w="44448" cap="flat">
            <a:solidFill>
              <a:srgbClr val="008234"/>
            </a:solidFill>
            <a:prstDash val="solid"/>
            <a:miter/>
            <a:tailEnd type="arrow"/>
          </a:ln>
        </p:spPr>
      </p:cxnSp>
      <p:cxnSp>
        <p:nvCxnSpPr>
          <p:cNvPr id="18" name="Straight Arrow Connector 43">
            <a:extLst>
              <a:ext uri="{FF2B5EF4-FFF2-40B4-BE49-F238E27FC236}">
                <a16:creationId xmlns:a16="http://schemas.microsoft.com/office/drawing/2014/main" id="{C2665230-0F94-F30B-332E-147BDEE096AE}"/>
              </a:ext>
            </a:extLst>
          </p:cNvPr>
          <p:cNvCxnSpPr/>
          <p:nvPr/>
        </p:nvCxnSpPr>
        <p:spPr>
          <a:xfrm flipV="1">
            <a:off x="8314383" y="2507421"/>
            <a:ext cx="0" cy="1343821"/>
          </a:xfrm>
          <a:prstGeom prst="straightConnector1">
            <a:avLst/>
          </a:prstGeom>
          <a:noFill/>
          <a:ln w="44448" cap="flat">
            <a:solidFill>
              <a:srgbClr val="008234"/>
            </a:solidFill>
            <a:prstDash val="solid"/>
            <a:miter/>
            <a:tailEnd type="arrow"/>
          </a:ln>
        </p:spPr>
      </p:cxnSp>
      <p:cxnSp>
        <p:nvCxnSpPr>
          <p:cNvPr id="19" name="Straight Arrow Connector 55">
            <a:extLst>
              <a:ext uri="{FF2B5EF4-FFF2-40B4-BE49-F238E27FC236}">
                <a16:creationId xmlns:a16="http://schemas.microsoft.com/office/drawing/2014/main" id="{B172371C-6765-9F76-DD48-F28E00D47B4F}"/>
              </a:ext>
            </a:extLst>
          </p:cNvPr>
          <p:cNvCxnSpPr/>
          <p:nvPr/>
        </p:nvCxnSpPr>
        <p:spPr>
          <a:xfrm flipV="1">
            <a:off x="3796689" y="3504575"/>
            <a:ext cx="0" cy="346667"/>
          </a:xfrm>
          <a:prstGeom prst="straightConnector1">
            <a:avLst/>
          </a:prstGeom>
          <a:noFill/>
          <a:ln w="44448" cap="flat">
            <a:solidFill>
              <a:srgbClr val="008234"/>
            </a:solidFill>
            <a:prstDash val="solid"/>
            <a:miter/>
            <a:tailEnd type="arrow"/>
          </a:ln>
        </p:spPr>
      </p:cxnSp>
      <p:sp>
        <p:nvSpPr>
          <p:cNvPr id="20" name="Rectangle 68">
            <a:extLst>
              <a:ext uri="{FF2B5EF4-FFF2-40B4-BE49-F238E27FC236}">
                <a16:creationId xmlns:a16="http://schemas.microsoft.com/office/drawing/2014/main" id="{CB216E6C-6D6C-F2E1-3923-7C58FFA733C7}"/>
              </a:ext>
            </a:extLst>
          </p:cNvPr>
          <p:cNvSpPr/>
          <p:nvPr/>
        </p:nvSpPr>
        <p:spPr>
          <a:xfrm>
            <a:off x="254834" y="4348804"/>
            <a:ext cx="1504498" cy="531869"/>
          </a:xfrm>
          <a:prstGeom prst="rect">
            <a:avLst/>
          </a:prstGeom>
          <a:solidFill>
            <a:srgbClr val="008234"/>
          </a:solidFill>
          <a:ln w="19046" cap="flat">
            <a:solidFill>
              <a:srgbClr val="042433"/>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FFFFFF"/>
                </a:solidFill>
                <a:uFillTx/>
                <a:latin typeface="Calibri"/>
              </a:rPr>
              <a:t>September 2024 Baseline</a:t>
            </a:r>
          </a:p>
        </p:txBody>
      </p:sp>
      <p:sp>
        <p:nvSpPr>
          <p:cNvPr id="21" name="TextBox 2">
            <a:extLst>
              <a:ext uri="{FF2B5EF4-FFF2-40B4-BE49-F238E27FC236}">
                <a16:creationId xmlns:a16="http://schemas.microsoft.com/office/drawing/2014/main" id="{D8909C8C-00B6-DE37-B93B-135C8ED04FD2}"/>
              </a:ext>
            </a:extLst>
          </p:cNvPr>
          <p:cNvSpPr txBox="1"/>
          <p:nvPr/>
        </p:nvSpPr>
        <p:spPr>
          <a:xfrm>
            <a:off x="0" y="6350251"/>
            <a:ext cx="4974537" cy="52572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en-GB" sz="800" b="1" i="0" u="none" strike="noStrike" kern="1200" cap="none" spc="0" baseline="0">
                <a:solidFill>
                  <a:srgbClr val="000000"/>
                </a:solidFill>
                <a:uFillTx/>
                <a:latin typeface="Calibri"/>
              </a:rPr>
              <a:t>References for costs of heart attack and stroke</a:t>
            </a:r>
          </a:p>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en-GB" sz="800" b="0" i="0" u="none" strike="noStrike" kern="1200" cap="none" spc="0" baseline="0">
                <a:solidFill>
                  <a:srgbClr val="000000"/>
                </a:solidFill>
                <a:uFillTx/>
                <a:latin typeface="Calibri" pitchFamily="34"/>
              </a:rPr>
              <a:t>Royal College of Physicians (2016). Sentinel Strole National Audit Programme. Cost and cost-effectiveness analysis.</a:t>
            </a:r>
          </a:p>
          <a:p>
            <a:pPr marL="0" marR="0" lvl="0" indent="0" algn="l" defTabSz="914400" rtl="0" fontAlgn="auto" hangingPunct="1">
              <a:lnSpc>
                <a:spcPct val="120000"/>
              </a:lnSpc>
              <a:spcBef>
                <a:spcPts val="0"/>
              </a:spcBef>
              <a:spcAft>
                <a:spcPts val="0"/>
              </a:spcAft>
              <a:buNone/>
              <a:tabLst/>
              <a:defRPr sz="1800" b="0" i="0" u="none" strike="noStrike" kern="0" cap="none" spc="0" baseline="0">
                <a:solidFill>
                  <a:srgbClr val="000000"/>
                </a:solidFill>
                <a:uFillTx/>
              </a:defRPr>
            </a:pPr>
            <a:r>
              <a:rPr lang="en-GB" sz="800" b="0" i="0" u="none" strike="noStrike" kern="1200" cap="none" spc="0" baseline="0">
                <a:solidFill>
                  <a:srgbClr val="000000"/>
                </a:solidFill>
                <a:uFillTx/>
                <a:latin typeface="Calibri" pitchFamily="34"/>
              </a:rPr>
              <a:t>Kerr M (2012) Chronic kidney disease in England. The human and financial cost.</a:t>
            </a:r>
          </a:p>
        </p:txBody>
      </p:sp>
      <p:sp>
        <p:nvSpPr>
          <p:cNvPr id="22" name="TextBox 1">
            <a:extLst>
              <a:ext uri="{FF2B5EF4-FFF2-40B4-BE49-F238E27FC236}">
                <a16:creationId xmlns:a16="http://schemas.microsoft.com/office/drawing/2014/main" id="{3DFAB96F-55C6-76F3-D506-38C07E38C2D1}"/>
              </a:ext>
            </a:extLst>
          </p:cNvPr>
          <p:cNvSpPr txBox="1"/>
          <p:nvPr/>
        </p:nvSpPr>
        <p:spPr>
          <a:xfrm>
            <a:off x="9791066" y="6526155"/>
            <a:ext cx="1577477"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2B3A42"/>
                </a:solidFill>
                <a:uFillTx/>
                <a:latin typeface="Aptos" pitchFamily="34"/>
                <a:ea typeface="Aptos" pitchFamily="34"/>
              </a:rPr>
              <a:t>© Into-Action.Health</a:t>
            </a:r>
            <a:endParaRPr lang="en-GB" sz="1200" b="0" i="0" u="none" strike="noStrike" kern="1200" cap="none" spc="0" baseline="0">
              <a:solidFill>
                <a:srgbClr val="2B3A42"/>
              </a:solidFill>
              <a:uFillTx/>
              <a:latin typeface="Aptos" pitchFamily="34"/>
              <a:ea typeface="Aptos" pitchFamily="34"/>
            </a:endParaRPr>
          </a:p>
        </p:txBody>
      </p:sp>
      <p:sp>
        <p:nvSpPr>
          <p:cNvPr id="23" name="TextBox 4">
            <a:extLst>
              <a:ext uri="{FF2B5EF4-FFF2-40B4-BE49-F238E27FC236}">
                <a16:creationId xmlns:a16="http://schemas.microsoft.com/office/drawing/2014/main" id="{D78BCC90-5655-35C4-6C28-41EC88BC6611}"/>
              </a:ext>
            </a:extLst>
          </p:cNvPr>
          <p:cNvSpPr txBox="1"/>
          <p:nvPr/>
        </p:nvSpPr>
        <p:spPr>
          <a:xfrm>
            <a:off x="0" y="607792"/>
            <a:ext cx="9813843" cy="58477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200" b="1" i="0" u="none" strike="noStrike" kern="1200" cap="none" spc="0" baseline="0">
                <a:solidFill>
                  <a:srgbClr val="315083"/>
                </a:solidFill>
                <a:uFillTx/>
                <a:latin typeface="Ubuntu"/>
              </a:rPr>
              <a:t>CVD Prevention: Optimising blood pressure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2134592737">
    <p:spTree>
      <p:nvGrpSpPr>
        <p:cNvPr id="1" name=""/>
        <p:cNvGrpSpPr/>
        <p:nvPr/>
      </p:nvGrpSpPr>
      <p:grpSpPr>
        <a:xfrm>
          <a:off x="0" y="0"/>
          <a:ext cx="0" cy="0"/>
          <a:chOff x="0" y="0"/>
          <a:chExt cx="0" cy="0"/>
        </a:xfrm>
      </p:grpSpPr>
      <p:sp>
        <p:nvSpPr>
          <p:cNvPr id="2" name="object 6">
            <a:extLst>
              <a:ext uri="{FF2B5EF4-FFF2-40B4-BE49-F238E27FC236}">
                <a16:creationId xmlns:a16="http://schemas.microsoft.com/office/drawing/2014/main" id="{0E1EEAC0-00A5-0F37-EE6F-9296ED42ECF4}"/>
              </a:ext>
            </a:extLst>
          </p:cNvPr>
          <p:cNvSpPr txBox="1"/>
          <p:nvPr/>
        </p:nvSpPr>
        <p:spPr>
          <a:xfrm>
            <a:off x="11800898" y="6300609"/>
            <a:ext cx="104744" cy="321823"/>
          </a:xfrm>
          <a:prstGeom prst="rect">
            <a:avLst/>
          </a:prstGeom>
          <a:noFill/>
          <a:ln cap="flat">
            <a:noFill/>
          </a:ln>
        </p:spPr>
        <p:txBody>
          <a:bodyPr vert="horz" wrap="square" lIns="0" tIns="0" rIns="0" bIns="0" anchor="t" anchorCtr="0" compatLnSpc="1">
            <a:spAutoFit/>
          </a:bodyPr>
          <a:lstStyle/>
          <a:p>
            <a:pPr marL="23106" marR="0" lvl="0" indent="0" algn="l" defTabSz="914400" rtl="0" fontAlgn="auto" hangingPunct="1">
              <a:lnSpc>
                <a:spcPct val="100000"/>
              </a:lnSpc>
              <a:spcBef>
                <a:spcPts val="15"/>
              </a:spcBef>
              <a:spcAft>
                <a:spcPts val="0"/>
              </a:spcAft>
              <a:buNone/>
              <a:tabLst/>
              <a:defRPr sz="1800" b="0" i="0" u="none" strike="noStrike" kern="0" cap="none" spc="0" baseline="0">
                <a:solidFill>
                  <a:srgbClr val="000000"/>
                </a:solidFill>
                <a:uFillTx/>
              </a:defRPr>
            </a:pPr>
            <a:fld id="{E2A00BC8-93B0-450E-8FE4-50CDBDAA9AB7}" type="slidenum">
              <a:t>12</a:t>
            </a:fld>
            <a:endParaRPr lang="en-GB" sz="697" b="1" i="0" u="none" strike="noStrike" kern="1200" cap="none" spc="0" baseline="0">
              <a:solidFill>
                <a:srgbClr val="315083"/>
              </a:solidFill>
              <a:uFillTx/>
              <a:latin typeface="Ubuntu"/>
              <a:cs typeface="Ubuntu"/>
            </a:endParaRPr>
          </a:p>
        </p:txBody>
      </p:sp>
      <p:sp>
        <p:nvSpPr>
          <p:cNvPr id="3" name="object 4">
            <a:extLst>
              <a:ext uri="{FF2B5EF4-FFF2-40B4-BE49-F238E27FC236}">
                <a16:creationId xmlns:a16="http://schemas.microsoft.com/office/drawing/2014/main" id="{3DC799BB-9D57-D305-EE7E-96024A1576EC}"/>
              </a:ext>
            </a:extLst>
          </p:cNvPr>
          <p:cNvSpPr txBox="1"/>
          <p:nvPr/>
        </p:nvSpPr>
        <p:spPr>
          <a:xfrm>
            <a:off x="310201" y="6300609"/>
            <a:ext cx="860230" cy="109215"/>
          </a:xfrm>
          <a:prstGeom prst="rect">
            <a:avLst/>
          </a:prstGeom>
          <a:noFill/>
          <a:ln cap="flat">
            <a:noFill/>
          </a:ln>
        </p:spPr>
        <p:txBody>
          <a:bodyPr vert="horz" wrap="square" lIns="0" tIns="1929" rIns="0" bIns="0" anchor="t" anchorCtr="0" compatLnSpc="1">
            <a:spAutoFit/>
          </a:bodyPr>
          <a:lstStyle/>
          <a:p>
            <a:pPr marL="7699" marR="0" lvl="0" indent="0" algn="l" defTabSz="914400" rtl="0" fontAlgn="auto" hangingPunct="1">
              <a:lnSpc>
                <a:spcPct val="100000"/>
              </a:lnSpc>
              <a:spcBef>
                <a:spcPts val="15"/>
              </a:spcBef>
              <a:spcAft>
                <a:spcPts val="0"/>
              </a:spcAft>
              <a:buNone/>
              <a:tabLst/>
              <a:defRPr sz="1800" b="0" i="0" u="none" strike="noStrike" kern="0" cap="none" spc="0" baseline="0">
                <a:solidFill>
                  <a:srgbClr val="000000"/>
                </a:solidFill>
                <a:uFillTx/>
              </a:defRPr>
            </a:pPr>
            <a:r>
              <a:rPr lang="en-GB" sz="697" b="1" i="0" u="none" strike="noStrike" kern="1200" cap="none" spc="0" baseline="0">
                <a:solidFill>
                  <a:srgbClr val="315083"/>
                </a:solidFill>
                <a:uFillTx/>
                <a:latin typeface="Ubuntu"/>
                <a:cs typeface="Ubuntu"/>
              </a:rPr>
              <a:t>Public</a:t>
            </a:r>
            <a:r>
              <a:rPr lang="en-GB" sz="697" b="1" i="0" u="none" strike="noStrike" kern="1200" cap="none" spc="-6" baseline="0">
                <a:solidFill>
                  <a:srgbClr val="315083"/>
                </a:solidFill>
                <a:uFillTx/>
                <a:latin typeface="Ubuntu"/>
                <a:cs typeface="Ubuntu"/>
              </a:rPr>
              <a:t> </a:t>
            </a:r>
            <a:r>
              <a:rPr lang="en-GB" sz="697" b="1" i="0" u="none" strike="noStrike" kern="1200" cap="none" spc="0" baseline="0">
                <a:solidFill>
                  <a:srgbClr val="315083"/>
                </a:solidFill>
                <a:uFillTx/>
                <a:latin typeface="Ubuntu"/>
                <a:cs typeface="Ubuntu"/>
              </a:rPr>
              <a:t>Health </a:t>
            </a:r>
            <a:r>
              <a:rPr lang="en-GB" sz="697" b="1" i="0" u="none" strike="noStrike" kern="1200" cap="none" spc="-6" baseline="0">
                <a:solidFill>
                  <a:srgbClr val="315083"/>
                </a:solidFill>
                <a:uFillTx/>
                <a:latin typeface="Ubuntu"/>
                <a:cs typeface="Ubuntu"/>
              </a:rPr>
              <a:t>Wales</a:t>
            </a:r>
            <a:endParaRPr lang="en-GB" sz="697" b="0" i="0" u="none" strike="noStrike" kern="1200" cap="none" spc="0" baseline="0">
              <a:solidFill>
                <a:srgbClr val="000000"/>
              </a:solidFill>
              <a:uFillTx/>
              <a:latin typeface="Ubuntu"/>
              <a:cs typeface="Ubuntu"/>
            </a:endParaRPr>
          </a:p>
        </p:txBody>
      </p:sp>
      <p:sp>
        <p:nvSpPr>
          <p:cNvPr id="4" name="object 3">
            <a:extLst>
              <a:ext uri="{FF2B5EF4-FFF2-40B4-BE49-F238E27FC236}">
                <a16:creationId xmlns:a16="http://schemas.microsoft.com/office/drawing/2014/main" id="{94DEB319-A130-4F4A-DB1F-74A4A1DC043E}"/>
              </a:ext>
              <a:ext uri="{C183D7F6-B498-43B3-948B-1728B52AA6E4}">
                <adec:decorative xmlns:adec="http://schemas.microsoft.com/office/drawing/2017/decorative" val="1"/>
              </a:ext>
            </a:extLst>
          </p:cNvPr>
          <p:cNvSpPr txBox="1"/>
          <p:nvPr/>
        </p:nvSpPr>
        <p:spPr>
          <a:xfrm>
            <a:off x="387193" y="5214969"/>
            <a:ext cx="4995550" cy="3142875"/>
          </a:xfrm>
          <a:prstGeom prst="rect">
            <a:avLst/>
          </a:prstGeom>
          <a:noFill/>
          <a:ln cap="flat">
            <a:noFill/>
          </a:ln>
        </p:spPr>
        <p:txBody>
          <a:bodyPr vert="horz" wrap="square" lIns="0" tIns="7315" rIns="0" bIns="0" anchor="t" anchorCtr="0" compatLnSpc="1">
            <a:noAutofit/>
          </a:bodyPr>
          <a:lstStyle/>
          <a:p>
            <a:pPr marL="0" marR="0" lvl="0" indent="0" algn="l" defTabSz="914400" rtl="0" fontAlgn="auto" hangingPunct="1">
              <a:lnSpc>
                <a:spcPct val="100000"/>
              </a:lnSpc>
              <a:spcBef>
                <a:spcPts val="0"/>
              </a:spcBef>
              <a:spcAft>
                <a:spcPts val="730"/>
              </a:spcAft>
              <a:buNone/>
              <a:tabLst>
                <a:tab pos="2230486" algn="l"/>
              </a:tabLst>
              <a:defRPr sz="1800" b="0" i="0" u="none" strike="noStrike" kern="0" cap="none" spc="0" baseline="0">
                <a:solidFill>
                  <a:srgbClr val="000000"/>
                </a:solidFill>
                <a:uFillTx/>
              </a:defRPr>
            </a:pPr>
            <a:endParaRPr lang="en-US" sz="1577" b="0" i="0" u="none" strike="noStrike" kern="1200" cap="none" spc="0" baseline="0">
              <a:solidFill>
                <a:srgbClr val="7F7F7F"/>
              </a:solidFill>
              <a:uFillTx/>
              <a:latin typeface="Ubuntu-Light"/>
            </a:endParaRPr>
          </a:p>
        </p:txBody>
      </p:sp>
      <p:sp>
        <p:nvSpPr>
          <p:cNvPr id="5" name="object 3">
            <a:extLst>
              <a:ext uri="{FF2B5EF4-FFF2-40B4-BE49-F238E27FC236}">
                <a16:creationId xmlns:a16="http://schemas.microsoft.com/office/drawing/2014/main" id="{D30379F1-99DB-9294-581B-F6504995AD34}"/>
              </a:ext>
              <a:ext uri="{C183D7F6-B498-43B3-948B-1728B52AA6E4}">
                <adec:decorative xmlns:adec="http://schemas.microsoft.com/office/drawing/2017/decorative" val="1"/>
              </a:ext>
            </a:extLst>
          </p:cNvPr>
          <p:cNvSpPr txBox="1"/>
          <p:nvPr/>
        </p:nvSpPr>
        <p:spPr>
          <a:xfrm>
            <a:off x="6127988" y="4539767"/>
            <a:ext cx="5323627" cy="2900248"/>
          </a:xfrm>
          <a:prstGeom prst="rect">
            <a:avLst/>
          </a:prstGeom>
          <a:noFill/>
          <a:ln cap="flat">
            <a:noFill/>
          </a:ln>
        </p:spPr>
        <p:txBody>
          <a:bodyPr vert="horz" wrap="square" lIns="0" tIns="7315" rIns="0" bIns="0" anchor="t" anchorCtr="0" compatLnSpc="1">
            <a:noAutofit/>
          </a:bodyPr>
          <a:lstStyle/>
          <a:p>
            <a:pPr marL="0" marR="0" lvl="0" indent="0" algn="l" defTabSz="554492" rtl="0" fontAlgn="auto" hangingPunct="1">
              <a:lnSpc>
                <a:spcPct val="100000"/>
              </a:lnSpc>
              <a:spcBef>
                <a:spcPts val="0"/>
              </a:spcBef>
              <a:spcAft>
                <a:spcPts val="730"/>
              </a:spcAft>
              <a:buNone/>
              <a:tabLst>
                <a:tab pos="2230486" algn="l"/>
              </a:tabLst>
              <a:defRPr sz="1800" b="0" i="0" u="none" strike="noStrike" kern="0" cap="none" spc="0" baseline="0">
                <a:solidFill>
                  <a:srgbClr val="000000"/>
                </a:solidFill>
                <a:uFillTx/>
              </a:defRPr>
            </a:pPr>
            <a:endParaRPr lang="en-GB" sz="1577" b="0" i="0" u="none" strike="noStrike" kern="1200" cap="none" spc="0" baseline="0">
              <a:solidFill>
                <a:srgbClr val="7F7F7F"/>
              </a:solidFill>
              <a:uFillTx/>
              <a:latin typeface="Ubuntu-Light"/>
            </a:endParaRPr>
          </a:p>
        </p:txBody>
      </p:sp>
      <p:sp>
        <p:nvSpPr>
          <p:cNvPr id="6" name="Title 6">
            <a:extLst>
              <a:ext uri="{FF2B5EF4-FFF2-40B4-BE49-F238E27FC236}">
                <a16:creationId xmlns:a16="http://schemas.microsoft.com/office/drawing/2014/main" id="{E5C59672-4CEF-45E6-B75E-D7A0F32DBB3A}"/>
              </a:ext>
            </a:extLst>
          </p:cNvPr>
          <p:cNvSpPr txBox="1">
            <a:spLocks noGrp="1"/>
          </p:cNvSpPr>
          <p:nvPr>
            <p:ph type="title"/>
          </p:nvPr>
        </p:nvSpPr>
        <p:spPr>
          <a:xfrm>
            <a:off x="113019" y="693736"/>
            <a:ext cx="12191996" cy="930703"/>
          </a:xfrm>
        </p:spPr>
        <p:txBody>
          <a:bodyPr>
            <a:noAutofit/>
          </a:bodyPr>
          <a:lstStyle/>
          <a:p>
            <a:pPr lvl="0"/>
            <a:r>
              <a:rPr lang="en-GB" sz="3100"/>
              <a:t>QI Project: CVD Prevention in People with High Blood Pressure</a:t>
            </a:r>
            <a:endParaRPr lang="en-GB" sz="3100" b="1">
              <a:latin typeface="Ubtunu"/>
            </a:endParaRPr>
          </a:p>
        </p:txBody>
      </p:sp>
      <p:sp>
        <p:nvSpPr>
          <p:cNvPr id="7" name="Rectangle 2">
            <a:extLst>
              <a:ext uri="{FF2B5EF4-FFF2-40B4-BE49-F238E27FC236}">
                <a16:creationId xmlns:a16="http://schemas.microsoft.com/office/drawing/2014/main" id="{D006DA7C-A223-81FF-4351-95942EE0DAE8}"/>
              </a:ext>
            </a:extLst>
          </p:cNvPr>
          <p:cNvSpPr/>
          <p:nvPr/>
        </p:nvSpPr>
        <p:spPr>
          <a:xfrm>
            <a:off x="10753151" y="899056"/>
            <a:ext cx="12191996" cy="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8" name="TextBox 8">
            <a:extLst>
              <a:ext uri="{FF2B5EF4-FFF2-40B4-BE49-F238E27FC236}">
                <a16:creationId xmlns:a16="http://schemas.microsoft.com/office/drawing/2014/main" id="{D416D0B7-2FC7-7F0A-D17E-CEB35F9F48CC}"/>
              </a:ext>
            </a:extLst>
          </p:cNvPr>
          <p:cNvSpPr txBox="1"/>
          <p:nvPr/>
        </p:nvSpPr>
        <p:spPr>
          <a:xfrm>
            <a:off x="387193" y="1536228"/>
            <a:ext cx="10510461" cy="313592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7000"/>
              </a:lnSpc>
              <a:spcBef>
                <a:spcPts val="0"/>
              </a:spcBef>
              <a:spcAft>
                <a:spcPts val="800"/>
              </a:spcAft>
              <a:buNone/>
              <a:tabLst/>
              <a:defRPr sz="1800" b="0" i="0" u="none" strike="noStrike" kern="0" cap="none" spc="0" baseline="0">
                <a:solidFill>
                  <a:srgbClr val="000000"/>
                </a:solidFill>
                <a:uFillTx/>
              </a:defRPr>
            </a:pPr>
            <a:r>
              <a:rPr lang="en-GB" sz="2400" b="1" i="0" u="none" strike="noStrike" kern="1200" cap="none" spc="0" baseline="0">
                <a:solidFill>
                  <a:srgbClr val="156082"/>
                </a:solidFill>
                <a:uFillTx/>
                <a:latin typeface="Ubuntu"/>
              </a:rPr>
              <a:t>Menu of Options for Quality Improvement Project Activity </a:t>
            </a:r>
          </a:p>
          <a:p>
            <a:pPr marL="0" marR="0" lvl="0" indent="0" algn="l" defTabSz="914400" rtl="0" fontAlgn="auto" hangingPunct="1">
              <a:lnSpc>
                <a:spcPct val="107000"/>
              </a:lnSpc>
              <a:spcBef>
                <a:spcPts val="0"/>
              </a:spcBef>
              <a:spcAft>
                <a:spcPts val="800"/>
              </a:spcAft>
              <a:buNone/>
              <a:tabLst/>
              <a:defRPr sz="1800" b="0" i="0" u="none" strike="noStrike" kern="0" cap="none" spc="0" baseline="0">
                <a:solidFill>
                  <a:srgbClr val="000000"/>
                </a:solidFill>
                <a:uFillTx/>
              </a:defRPr>
            </a:pPr>
            <a:endParaRPr lang="en-GB" sz="2400" b="1" i="0" u="none" strike="noStrike" kern="1200" cap="none" spc="0" baseline="0">
              <a:solidFill>
                <a:srgbClr val="156082"/>
              </a:solidFill>
              <a:uFillTx/>
              <a:latin typeface="Ubuntu"/>
            </a:endParaRPr>
          </a:p>
          <a:p>
            <a:pPr marL="342900" marR="0" lvl="0" indent="-342900" algn="l" defTabSz="914400" rtl="0" fontAlgn="auto" hangingPunct="1">
              <a:lnSpc>
                <a:spcPct val="107000"/>
              </a:lnSpc>
              <a:spcBef>
                <a:spcPts val="0"/>
              </a:spcBef>
              <a:spcAft>
                <a:spcPts val="800"/>
              </a:spcAft>
              <a:buSzPct val="100000"/>
              <a:buFont typeface="Aptos Display"/>
              <a:buAutoNum type="arabicPeriod"/>
              <a:tabLst/>
              <a:defRPr sz="1800" b="0" i="0" u="none" strike="noStrike" kern="0" cap="none" spc="0" baseline="0">
                <a:solidFill>
                  <a:srgbClr val="000000"/>
                </a:solidFill>
                <a:uFillTx/>
              </a:defRPr>
            </a:pPr>
            <a:r>
              <a:rPr lang="en-GB" sz="2000" b="1" i="0" u="none" strike="noStrike" kern="1200" cap="none" spc="0" baseline="0">
                <a:solidFill>
                  <a:srgbClr val="315083"/>
                </a:solidFill>
                <a:uFillTx/>
                <a:latin typeface="Ubuntu"/>
              </a:rPr>
              <a:t>Increased identification of new patients not currently on the hypertension register </a:t>
            </a:r>
            <a:r>
              <a:rPr lang="en-GB" sz="2000" b="0" i="0" u="none" strike="noStrike" kern="1200" cap="none" spc="0" baseline="0">
                <a:solidFill>
                  <a:srgbClr val="315083"/>
                </a:solidFill>
                <a:uFillTx/>
                <a:latin typeface="Ubuntu"/>
              </a:rPr>
              <a:t>with a latest (within the last 15 months) blood pressure reading ≥140/90 mmHg (80 years+ ≥150/90 mmHg), and review, further assess, and record on register if diagnosis of hypertension confirmed. </a:t>
            </a:r>
          </a:p>
          <a:p>
            <a:pPr marL="0" marR="0" lvl="0" indent="0" algn="l" defTabSz="914400" rtl="0" fontAlgn="auto" hangingPunct="1">
              <a:lnSpc>
                <a:spcPct val="107000"/>
              </a:lnSpc>
              <a:spcBef>
                <a:spcPts val="0"/>
              </a:spcBef>
              <a:spcAft>
                <a:spcPts val="800"/>
              </a:spcAft>
              <a:buNone/>
              <a:tabLst/>
              <a:defRPr sz="1800" b="0" i="0" u="none" strike="noStrike" kern="0" cap="none" spc="0" baseline="0">
                <a:solidFill>
                  <a:srgbClr val="000000"/>
                </a:solidFill>
                <a:uFillTx/>
              </a:defRPr>
            </a:pPr>
            <a:r>
              <a:rPr lang="en-GB" sz="2000" b="0" i="1" u="none" strike="noStrike" kern="1200" cap="none" spc="0" baseline="0">
                <a:solidFill>
                  <a:srgbClr val="315083"/>
                </a:solidFill>
                <a:uFillTx/>
                <a:latin typeface="Ubuntu"/>
              </a:rPr>
              <a:t>(You may wish to focus on high-risk patients as well as those from ethnic minority groups and those from the most deprived segments of the practice population).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2134592743">
    <p:spTree>
      <p:nvGrpSpPr>
        <p:cNvPr id="1" name=""/>
        <p:cNvGrpSpPr/>
        <p:nvPr/>
      </p:nvGrpSpPr>
      <p:grpSpPr>
        <a:xfrm>
          <a:off x="0" y="0"/>
          <a:ext cx="0" cy="0"/>
          <a:chOff x="0" y="0"/>
          <a:chExt cx="0" cy="0"/>
        </a:xfrm>
      </p:grpSpPr>
      <p:sp>
        <p:nvSpPr>
          <p:cNvPr id="2" name="object 6">
            <a:extLst>
              <a:ext uri="{FF2B5EF4-FFF2-40B4-BE49-F238E27FC236}">
                <a16:creationId xmlns:a16="http://schemas.microsoft.com/office/drawing/2014/main" id="{C98140EF-B417-25AA-8263-41EAE878719B}"/>
              </a:ext>
            </a:extLst>
          </p:cNvPr>
          <p:cNvSpPr txBox="1"/>
          <p:nvPr/>
        </p:nvSpPr>
        <p:spPr>
          <a:xfrm>
            <a:off x="11800898" y="6300609"/>
            <a:ext cx="104744" cy="321823"/>
          </a:xfrm>
          <a:prstGeom prst="rect">
            <a:avLst/>
          </a:prstGeom>
          <a:noFill/>
          <a:ln cap="flat">
            <a:noFill/>
          </a:ln>
        </p:spPr>
        <p:txBody>
          <a:bodyPr vert="horz" wrap="square" lIns="0" tIns="0" rIns="0" bIns="0" anchor="t" anchorCtr="0" compatLnSpc="1">
            <a:spAutoFit/>
          </a:bodyPr>
          <a:lstStyle/>
          <a:p>
            <a:pPr marL="23106" marR="0" lvl="0" indent="0" algn="l" defTabSz="914400" rtl="0" fontAlgn="auto" hangingPunct="1">
              <a:lnSpc>
                <a:spcPct val="100000"/>
              </a:lnSpc>
              <a:spcBef>
                <a:spcPts val="15"/>
              </a:spcBef>
              <a:spcAft>
                <a:spcPts val="0"/>
              </a:spcAft>
              <a:buNone/>
              <a:tabLst/>
              <a:defRPr sz="1800" b="0" i="0" u="none" strike="noStrike" kern="0" cap="none" spc="0" baseline="0">
                <a:solidFill>
                  <a:srgbClr val="000000"/>
                </a:solidFill>
                <a:uFillTx/>
              </a:defRPr>
            </a:pPr>
            <a:fld id="{F99109B3-6D34-48D1-A1AA-65B00154BFB6}" type="slidenum">
              <a:t>13</a:t>
            </a:fld>
            <a:endParaRPr lang="en-GB" sz="697" b="1" i="0" u="none" strike="noStrike" kern="1200" cap="none" spc="0" baseline="0">
              <a:solidFill>
                <a:srgbClr val="315083"/>
              </a:solidFill>
              <a:uFillTx/>
              <a:latin typeface="Ubuntu"/>
              <a:cs typeface="Ubuntu"/>
            </a:endParaRPr>
          </a:p>
        </p:txBody>
      </p:sp>
      <p:sp>
        <p:nvSpPr>
          <p:cNvPr id="3" name="object 4">
            <a:extLst>
              <a:ext uri="{FF2B5EF4-FFF2-40B4-BE49-F238E27FC236}">
                <a16:creationId xmlns:a16="http://schemas.microsoft.com/office/drawing/2014/main" id="{894729B8-0573-9957-87E5-7C54FC6C5A68}"/>
              </a:ext>
            </a:extLst>
          </p:cNvPr>
          <p:cNvSpPr txBox="1"/>
          <p:nvPr/>
        </p:nvSpPr>
        <p:spPr>
          <a:xfrm>
            <a:off x="310201" y="6300609"/>
            <a:ext cx="860230" cy="109215"/>
          </a:xfrm>
          <a:prstGeom prst="rect">
            <a:avLst/>
          </a:prstGeom>
          <a:noFill/>
          <a:ln cap="flat">
            <a:noFill/>
          </a:ln>
        </p:spPr>
        <p:txBody>
          <a:bodyPr vert="horz" wrap="square" lIns="0" tIns="1929" rIns="0" bIns="0" anchor="t" anchorCtr="0" compatLnSpc="1">
            <a:spAutoFit/>
          </a:bodyPr>
          <a:lstStyle/>
          <a:p>
            <a:pPr marL="7699" marR="0" lvl="0" indent="0" algn="l" defTabSz="914400" rtl="0" fontAlgn="auto" hangingPunct="1">
              <a:lnSpc>
                <a:spcPct val="100000"/>
              </a:lnSpc>
              <a:spcBef>
                <a:spcPts val="15"/>
              </a:spcBef>
              <a:spcAft>
                <a:spcPts val="0"/>
              </a:spcAft>
              <a:buNone/>
              <a:tabLst/>
              <a:defRPr sz="1800" b="0" i="0" u="none" strike="noStrike" kern="0" cap="none" spc="0" baseline="0">
                <a:solidFill>
                  <a:srgbClr val="000000"/>
                </a:solidFill>
                <a:uFillTx/>
              </a:defRPr>
            </a:pPr>
            <a:r>
              <a:rPr lang="en-GB" sz="697" b="1" i="0" u="none" strike="noStrike" kern="1200" cap="none" spc="0" baseline="0">
                <a:solidFill>
                  <a:srgbClr val="315083"/>
                </a:solidFill>
                <a:uFillTx/>
                <a:latin typeface="Ubuntu"/>
                <a:cs typeface="Ubuntu"/>
              </a:rPr>
              <a:t>Public</a:t>
            </a:r>
            <a:r>
              <a:rPr lang="en-GB" sz="697" b="1" i="0" u="none" strike="noStrike" kern="1200" cap="none" spc="-6" baseline="0">
                <a:solidFill>
                  <a:srgbClr val="315083"/>
                </a:solidFill>
                <a:uFillTx/>
                <a:latin typeface="Ubuntu"/>
                <a:cs typeface="Ubuntu"/>
              </a:rPr>
              <a:t> </a:t>
            </a:r>
            <a:r>
              <a:rPr lang="en-GB" sz="697" b="1" i="0" u="none" strike="noStrike" kern="1200" cap="none" spc="0" baseline="0">
                <a:solidFill>
                  <a:srgbClr val="315083"/>
                </a:solidFill>
                <a:uFillTx/>
                <a:latin typeface="Ubuntu"/>
                <a:cs typeface="Ubuntu"/>
              </a:rPr>
              <a:t>Health </a:t>
            </a:r>
            <a:r>
              <a:rPr lang="en-GB" sz="697" b="1" i="0" u="none" strike="noStrike" kern="1200" cap="none" spc="-6" baseline="0">
                <a:solidFill>
                  <a:srgbClr val="315083"/>
                </a:solidFill>
                <a:uFillTx/>
                <a:latin typeface="Ubuntu"/>
                <a:cs typeface="Ubuntu"/>
              </a:rPr>
              <a:t>Wales</a:t>
            </a:r>
            <a:endParaRPr lang="en-GB" sz="697" b="0" i="0" u="none" strike="noStrike" kern="1200" cap="none" spc="0" baseline="0">
              <a:solidFill>
                <a:srgbClr val="000000"/>
              </a:solidFill>
              <a:uFillTx/>
              <a:latin typeface="Ubuntu"/>
              <a:cs typeface="Ubuntu"/>
            </a:endParaRPr>
          </a:p>
        </p:txBody>
      </p:sp>
      <p:sp>
        <p:nvSpPr>
          <p:cNvPr id="4" name="object 3">
            <a:extLst>
              <a:ext uri="{FF2B5EF4-FFF2-40B4-BE49-F238E27FC236}">
                <a16:creationId xmlns:a16="http://schemas.microsoft.com/office/drawing/2014/main" id="{128314A5-3E7E-CC99-022E-E917F07BD8E1}"/>
              </a:ext>
              <a:ext uri="{C183D7F6-B498-43B3-948B-1728B52AA6E4}">
                <adec:decorative xmlns:adec="http://schemas.microsoft.com/office/drawing/2017/decorative" val="1"/>
              </a:ext>
            </a:extLst>
          </p:cNvPr>
          <p:cNvSpPr txBox="1"/>
          <p:nvPr/>
        </p:nvSpPr>
        <p:spPr>
          <a:xfrm>
            <a:off x="387193" y="5214969"/>
            <a:ext cx="4995550" cy="3142875"/>
          </a:xfrm>
          <a:prstGeom prst="rect">
            <a:avLst/>
          </a:prstGeom>
          <a:noFill/>
          <a:ln cap="flat">
            <a:noFill/>
          </a:ln>
        </p:spPr>
        <p:txBody>
          <a:bodyPr vert="horz" wrap="square" lIns="0" tIns="7315" rIns="0" bIns="0" anchor="t" anchorCtr="0" compatLnSpc="1">
            <a:noAutofit/>
          </a:bodyPr>
          <a:lstStyle/>
          <a:p>
            <a:pPr marL="0" marR="0" lvl="0" indent="0" algn="l" defTabSz="914400" rtl="0" fontAlgn="auto" hangingPunct="1">
              <a:lnSpc>
                <a:spcPct val="100000"/>
              </a:lnSpc>
              <a:spcBef>
                <a:spcPts val="0"/>
              </a:spcBef>
              <a:spcAft>
                <a:spcPts val="730"/>
              </a:spcAft>
              <a:buNone/>
              <a:tabLst>
                <a:tab pos="2230486" algn="l"/>
              </a:tabLst>
              <a:defRPr sz="1800" b="0" i="0" u="none" strike="noStrike" kern="0" cap="none" spc="0" baseline="0">
                <a:solidFill>
                  <a:srgbClr val="000000"/>
                </a:solidFill>
                <a:uFillTx/>
              </a:defRPr>
            </a:pPr>
            <a:endParaRPr lang="en-US" sz="1577" b="0" i="0" u="none" strike="noStrike" kern="1200" cap="none" spc="0" baseline="0">
              <a:solidFill>
                <a:srgbClr val="7F7F7F"/>
              </a:solidFill>
              <a:uFillTx/>
              <a:latin typeface="Ubuntu-Light"/>
            </a:endParaRPr>
          </a:p>
        </p:txBody>
      </p:sp>
      <p:sp>
        <p:nvSpPr>
          <p:cNvPr id="5" name="object 3">
            <a:extLst>
              <a:ext uri="{FF2B5EF4-FFF2-40B4-BE49-F238E27FC236}">
                <a16:creationId xmlns:a16="http://schemas.microsoft.com/office/drawing/2014/main" id="{A231879F-0657-577A-57EF-33D562D228AF}"/>
              </a:ext>
              <a:ext uri="{C183D7F6-B498-43B3-948B-1728B52AA6E4}">
                <adec:decorative xmlns:adec="http://schemas.microsoft.com/office/drawing/2017/decorative" val="1"/>
              </a:ext>
            </a:extLst>
          </p:cNvPr>
          <p:cNvSpPr txBox="1"/>
          <p:nvPr/>
        </p:nvSpPr>
        <p:spPr>
          <a:xfrm>
            <a:off x="6127988" y="4539767"/>
            <a:ext cx="5323627" cy="2900248"/>
          </a:xfrm>
          <a:prstGeom prst="rect">
            <a:avLst/>
          </a:prstGeom>
          <a:noFill/>
          <a:ln cap="flat">
            <a:noFill/>
          </a:ln>
        </p:spPr>
        <p:txBody>
          <a:bodyPr vert="horz" wrap="square" lIns="0" tIns="7315" rIns="0" bIns="0" anchor="t" anchorCtr="0" compatLnSpc="1">
            <a:noAutofit/>
          </a:bodyPr>
          <a:lstStyle/>
          <a:p>
            <a:pPr marL="0" marR="0" lvl="0" indent="0" algn="l" defTabSz="554492" rtl="0" fontAlgn="auto" hangingPunct="1">
              <a:lnSpc>
                <a:spcPct val="100000"/>
              </a:lnSpc>
              <a:spcBef>
                <a:spcPts val="0"/>
              </a:spcBef>
              <a:spcAft>
                <a:spcPts val="730"/>
              </a:spcAft>
              <a:buNone/>
              <a:tabLst>
                <a:tab pos="2230486" algn="l"/>
              </a:tabLst>
              <a:defRPr sz="1800" b="0" i="0" u="none" strike="noStrike" kern="0" cap="none" spc="0" baseline="0">
                <a:solidFill>
                  <a:srgbClr val="000000"/>
                </a:solidFill>
                <a:uFillTx/>
              </a:defRPr>
            </a:pPr>
            <a:endParaRPr lang="en-GB" sz="1577" b="0" i="0" u="none" strike="noStrike" kern="1200" cap="none" spc="0" baseline="0">
              <a:solidFill>
                <a:srgbClr val="7F7F7F"/>
              </a:solidFill>
              <a:uFillTx/>
              <a:latin typeface="Ubuntu-Light"/>
            </a:endParaRPr>
          </a:p>
        </p:txBody>
      </p:sp>
      <p:sp>
        <p:nvSpPr>
          <p:cNvPr id="6" name="Title 6">
            <a:extLst>
              <a:ext uri="{FF2B5EF4-FFF2-40B4-BE49-F238E27FC236}">
                <a16:creationId xmlns:a16="http://schemas.microsoft.com/office/drawing/2014/main" id="{D2D9AE57-1E1A-8950-1336-06ECB9828998}"/>
              </a:ext>
            </a:extLst>
          </p:cNvPr>
          <p:cNvSpPr txBox="1">
            <a:spLocks noGrp="1"/>
          </p:cNvSpPr>
          <p:nvPr>
            <p:ph type="title"/>
          </p:nvPr>
        </p:nvSpPr>
        <p:spPr>
          <a:xfrm>
            <a:off x="113019" y="693736"/>
            <a:ext cx="12191996" cy="930703"/>
          </a:xfrm>
        </p:spPr>
        <p:txBody>
          <a:bodyPr>
            <a:noAutofit/>
          </a:bodyPr>
          <a:lstStyle/>
          <a:p>
            <a:pPr lvl="0"/>
            <a:r>
              <a:rPr lang="en-GB" sz="3100"/>
              <a:t>QI Project: CVD Prevention in People with High Blood Pressure</a:t>
            </a:r>
            <a:endParaRPr lang="en-GB" sz="3100" b="1">
              <a:latin typeface="Ubtunu"/>
            </a:endParaRPr>
          </a:p>
        </p:txBody>
      </p:sp>
      <p:sp>
        <p:nvSpPr>
          <p:cNvPr id="7" name="Rectangle 2">
            <a:extLst>
              <a:ext uri="{FF2B5EF4-FFF2-40B4-BE49-F238E27FC236}">
                <a16:creationId xmlns:a16="http://schemas.microsoft.com/office/drawing/2014/main" id="{58B14277-E8A7-D363-4F0C-8012927FF7FF}"/>
              </a:ext>
            </a:extLst>
          </p:cNvPr>
          <p:cNvSpPr/>
          <p:nvPr/>
        </p:nvSpPr>
        <p:spPr>
          <a:xfrm>
            <a:off x="10753151" y="899056"/>
            <a:ext cx="12191996" cy="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8" name="TextBox 4">
            <a:extLst>
              <a:ext uri="{FF2B5EF4-FFF2-40B4-BE49-F238E27FC236}">
                <a16:creationId xmlns:a16="http://schemas.microsoft.com/office/drawing/2014/main" id="{2464DE6A-9E19-4E23-2F72-6512C9C9158A}"/>
              </a:ext>
            </a:extLst>
          </p:cNvPr>
          <p:cNvSpPr txBox="1"/>
          <p:nvPr/>
        </p:nvSpPr>
        <p:spPr>
          <a:xfrm>
            <a:off x="1170441" y="1624440"/>
            <a:ext cx="9847777" cy="181106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7000"/>
              </a:lnSpc>
              <a:spcBef>
                <a:spcPts val="0"/>
              </a:spcBef>
              <a:spcAft>
                <a:spcPts val="800"/>
              </a:spcAft>
              <a:buNone/>
              <a:tabLst/>
              <a:defRPr sz="1800" b="0" i="0" u="none" strike="noStrike" kern="0" cap="none" spc="0" baseline="0">
                <a:solidFill>
                  <a:srgbClr val="000000"/>
                </a:solidFill>
                <a:uFillTx/>
              </a:defRPr>
            </a:pPr>
            <a:r>
              <a:rPr lang="en-GB" sz="2000" b="1" i="0" u="none" strike="noStrike" kern="1200" cap="none" spc="0" baseline="0">
                <a:solidFill>
                  <a:srgbClr val="315083"/>
                </a:solidFill>
                <a:uFillTx/>
                <a:latin typeface="Ubuntu"/>
              </a:rPr>
              <a:t>2. Review of current annual hypertension recall and prioritisation process for patients on the hypertension register </a:t>
            </a:r>
            <a:r>
              <a:rPr lang="en-GB" sz="2000" b="0" i="0" u="none" strike="noStrike" kern="1200" cap="none" spc="0" baseline="0">
                <a:solidFill>
                  <a:srgbClr val="315083"/>
                </a:solidFill>
                <a:uFillTx/>
                <a:latin typeface="Ubuntu"/>
              </a:rPr>
              <a:t>aiming to improve patient response and attendance rates at their Annual Review, across the patient population to reduce health inequalities. </a:t>
            </a:r>
          </a:p>
          <a:p>
            <a:pPr marL="0" marR="0" lvl="0" indent="0" algn="l" defTabSz="914400" rtl="0" fontAlgn="auto" hangingPunct="1">
              <a:lnSpc>
                <a:spcPct val="107000"/>
              </a:lnSpc>
              <a:spcBef>
                <a:spcPts val="0"/>
              </a:spcBef>
              <a:spcAft>
                <a:spcPts val="800"/>
              </a:spcAft>
              <a:buNone/>
              <a:tabLst/>
              <a:defRPr sz="1800" b="0" i="0" u="none" strike="noStrike" kern="0" cap="none" spc="0" baseline="0">
                <a:solidFill>
                  <a:srgbClr val="000000"/>
                </a:solidFill>
                <a:uFillTx/>
              </a:defRPr>
            </a:pPr>
            <a:r>
              <a:rPr lang="en-GB" sz="2000" b="0" i="1" u="none" strike="noStrike" kern="1200" cap="none" spc="0" baseline="0">
                <a:solidFill>
                  <a:srgbClr val="315083"/>
                </a:solidFill>
                <a:uFillTx/>
                <a:latin typeface="Ubuntu"/>
              </a:rPr>
              <a:t>Identify patients at highest risk and invite them for review and optimisation.</a:t>
            </a:r>
          </a:p>
        </p:txBody>
      </p:sp>
      <p:pic>
        <p:nvPicPr>
          <p:cNvPr id="9" name="Picture 6">
            <a:extLst>
              <a:ext uri="{FF2B5EF4-FFF2-40B4-BE49-F238E27FC236}">
                <a16:creationId xmlns:a16="http://schemas.microsoft.com/office/drawing/2014/main" id="{9F07C625-C8CB-08B2-DE8F-882B7EB96067}"/>
              </a:ext>
            </a:extLst>
          </p:cNvPr>
          <p:cNvPicPr>
            <a:picLocks noChangeAspect="1"/>
          </p:cNvPicPr>
          <p:nvPr/>
        </p:nvPicPr>
        <p:blipFill>
          <a:blip r:embed="rId3"/>
          <a:stretch>
            <a:fillRect/>
          </a:stretch>
        </p:blipFill>
        <p:spPr>
          <a:xfrm>
            <a:off x="1803846" y="3403899"/>
            <a:ext cx="8169286" cy="1811069"/>
          </a:xfrm>
          <a:prstGeom prst="rect">
            <a:avLst/>
          </a:prstGeom>
          <a:noFill/>
          <a:ln cap="flat">
            <a:noFill/>
          </a:ln>
        </p:spPr>
      </p:pic>
      <p:graphicFrame>
        <p:nvGraphicFramePr>
          <p:cNvPr id="10" name="Table 9">
            <a:extLst>
              <a:ext uri="{FF2B5EF4-FFF2-40B4-BE49-F238E27FC236}">
                <a16:creationId xmlns:a16="http://schemas.microsoft.com/office/drawing/2014/main" id="{4BFD2031-8260-50A4-5F37-0873BC1C14E7}"/>
              </a:ext>
            </a:extLst>
          </p:cNvPr>
          <p:cNvGraphicFramePr>
            <a:graphicFrameLocks noGrp="1"/>
          </p:cNvGraphicFramePr>
          <p:nvPr/>
        </p:nvGraphicFramePr>
        <p:xfrm>
          <a:off x="6128107" y="5107116"/>
          <a:ext cx="5725158" cy="1057146"/>
        </p:xfrm>
        <a:graphic>
          <a:graphicData uri="http://schemas.openxmlformats.org/drawingml/2006/table">
            <a:tbl>
              <a:tblPr firstRow="1" firstCol="1" bandRow="1">
                <a:effectLst/>
              </a:tblPr>
              <a:tblGrid>
                <a:gridCol w="5725158">
                  <a:extLst>
                    <a:ext uri="{9D8B030D-6E8A-4147-A177-3AD203B41FA5}">
                      <a16:colId xmlns:a16="http://schemas.microsoft.com/office/drawing/2014/main" val="3853823170"/>
                    </a:ext>
                  </a:extLst>
                </a:gridCol>
              </a:tblGrid>
              <a:tr h="0">
                <a:tc>
                  <a:txBody>
                    <a:bodyPr/>
                    <a:lstStyle/>
                    <a:p>
                      <a:pPr lvl="0">
                        <a:lnSpc>
                          <a:spcPct val="107000"/>
                        </a:lnSpc>
                        <a:spcAft>
                          <a:spcPts val="800"/>
                        </a:spcAft>
                        <a:buNone/>
                      </a:pPr>
                      <a:r>
                        <a:rPr lang="en-GB" sz="1100" kern="1200">
                          <a:latin typeface="Verdana" pitchFamily="34"/>
                          <a:ea typeface="Calibri" pitchFamily="34"/>
                          <a:cs typeface="Arial" pitchFamily="34"/>
                        </a:rPr>
                        <a:t>*Co-morbidities/ risk factors</a:t>
                      </a:r>
                      <a:endParaRPr lang="en-GB" sz="1100" kern="1200">
                        <a:latin typeface="Calibri" pitchFamily="34"/>
                        <a:ea typeface="Calibri" pitchFamily="34"/>
                        <a:cs typeface="Times New Roman" pitchFamily="18"/>
                      </a:endParaRPr>
                    </a:p>
                  </a:txBody>
                  <a:tcPr marL="68580" marR="68580" marT="0" marB="0">
                    <a:lnL w="12701" cap="flat" cmpd="sng" algn="ctr">
                      <a:solidFill>
                        <a:srgbClr val="000000"/>
                      </a:solidFill>
                      <a:prstDash val="solid"/>
                      <a:round/>
                      <a:headEnd type="none" w="med" len="med"/>
                      <a:tailEnd type="none" w="med" len="med"/>
                    </a:lnL>
                    <a:lnR w="12701" cap="flat" cmpd="sng" algn="ctr">
                      <a:solidFill>
                        <a:srgbClr val="000000"/>
                      </a:solidFill>
                      <a:prstDash val="solid"/>
                      <a:round/>
                      <a:headEnd type="none" w="med" len="med"/>
                      <a:tailEnd type="none" w="med" len="med"/>
                    </a:lnR>
                    <a:lnT w="12701" cap="flat" cmpd="sng" algn="ctr">
                      <a:solidFill>
                        <a:srgbClr val="000000"/>
                      </a:solidFill>
                      <a:prstDash val="solid"/>
                      <a:round/>
                      <a:headEnd type="none" w="med" len="med"/>
                      <a:tailEnd type="none" w="med" len="med"/>
                    </a:lnT>
                    <a:lnB w="1270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6467125"/>
                  </a:ext>
                </a:extLst>
              </a:tr>
              <a:tr h="0">
                <a:tc>
                  <a:txBody>
                    <a:bodyPr/>
                    <a:lstStyle/>
                    <a:p>
                      <a:pPr marL="342900" lvl="0" indent="-342900">
                        <a:lnSpc>
                          <a:spcPct val="107000"/>
                        </a:lnSpc>
                        <a:buSzPct val="100000"/>
                        <a:buFont typeface="Symbol" pitchFamily="18"/>
                        <a:buChar char=""/>
                      </a:pPr>
                      <a:r>
                        <a:rPr lang="en-GB" sz="1100" kern="1200">
                          <a:latin typeface="Verdana" pitchFamily="34"/>
                          <a:ea typeface="Calibri" pitchFamily="34"/>
                          <a:cs typeface="Arial" pitchFamily="34"/>
                        </a:rPr>
                        <a:t>Established CVD (prior Stroke/TIA, heart disease, peripheral arterial disease)</a:t>
                      </a:r>
                      <a:endParaRPr lang="en-GB" sz="1100" kern="1200">
                        <a:latin typeface="Calibri" pitchFamily="34"/>
                        <a:ea typeface="Calibri" pitchFamily="34"/>
                        <a:cs typeface="Arial" pitchFamily="34"/>
                      </a:endParaRPr>
                    </a:p>
                    <a:p>
                      <a:pPr marL="342900" lvl="0" indent="-342900">
                        <a:lnSpc>
                          <a:spcPct val="107000"/>
                        </a:lnSpc>
                        <a:buSzPct val="100000"/>
                        <a:buFont typeface="Symbol" pitchFamily="18"/>
                        <a:buChar char=""/>
                      </a:pPr>
                      <a:r>
                        <a:rPr lang="en-GB" sz="1100" kern="1200">
                          <a:latin typeface="Verdana" pitchFamily="34"/>
                          <a:ea typeface="Calibri" pitchFamily="34"/>
                          <a:cs typeface="Arial" pitchFamily="34"/>
                        </a:rPr>
                        <a:t>Diabetes</a:t>
                      </a:r>
                      <a:endParaRPr lang="en-GB" sz="1100" kern="1200">
                        <a:latin typeface="Calibri" pitchFamily="34"/>
                        <a:ea typeface="Calibri" pitchFamily="34"/>
                        <a:cs typeface="Arial" pitchFamily="34"/>
                      </a:endParaRPr>
                    </a:p>
                    <a:p>
                      <a:pPr marL="342900" lvl="0" indent="-342900">
                        <a:lnSpc>
                          <a:spcPct val="107000"/>
                        </a:lnSpc>
                        <a:buSzPct val="100000"/>
                        <a:buFont typeface="Symbol" pitchFamily="18"/>
                        <a:buChar char=""/>
                      </a:pPr>
                      <a:r>
                        <a:rPr lang="en-GB" sz="1100" kern="1200">
                          <a:latin typeface="Verdana" pitchFamily="34"/>
                          <a:ea typeface="Calibri" pitchFamily="34"/>
                          <a:cs typeface="Arial" pitchFamily="34"/>
                        </a:rPr>
                        <a:t>eGFR &lt;60</a:t>
                      </a:r>
                      <a:endParaRPr lang="en-GB" sz="1100" kern="1200">
                        <a:latin typeface="Calibri" pitchFamily="34"/>
                        <a:ea typeface="Calibri" pitchFamily="34"/>
                        <a:cs typeface="Arial" pitchFamily="34"/>
                      </a:endParaRPr>
                    </a:p>
                    <a:p>
                      <a:pPr marL="342900" lvl="0" indent="-342900">
                        <a:lnSpc>
                          <a:spcPct val="107000"/>
                        </a:lnSpc>
                        <a:spcAft>
                          <a:spcPts val="800"/>
                        </a:spcAft>
                        <a:buSzPct val="100000"/>
                        <a:buFont typeface="Symbol" pitchFamily="18"/>
                        <a:buChar char=""/>
                      </a:pPr>
                      <a:r>
                        <a:rPr lang="en-GB" sz="1100" kern="1200">
                          <a:latin typeface="Verdana" pitchFamily="34"/>
                          <a:ea typeface="Calibri" pitchFamily="34"/>
                          <a:cs typeface="Arial" pitchFamily="34"/>
                        </a:rPr>
                        <a:t>Obesity with BMI &gt; 35</a:t>
                      </a:r>
                      <a:endParaRPr lang="en-GB" sz="1100" kern="1200">
                        <a:latin typeface="Calibri" pitchFamily="34"/>
                        <a:ea typeface="Calibri" pitchFamily="34"/>
                        <a:cs typeface="Arial" pitchFamily="34"/>
                      </a:endParaRPr>
                    </a:p>
                  </a:txBody>
                  <a:tcPr marL="68580" marR="68580" marT="0" marB="0">
                    <a:lnL w="12701" cap="flat" cmpd="sng" algn="ctr">
                      <a:solidFill>
                        <a:srgbClr val="000000"/>
                      </a:solidFill>
                      <a:prstDash val="solid"/>
                      <a:round/>
                      <a:headEnd type="none" w="med" len="med"/>
                      <a:tailEnd type="none" w="med" len="med"/>
                    </a:lnL>
                    <a:lnR w="12701" cap="flat" cmpd="sng" algn="ctr">
                      <a:solidFill>
                        <a:srgbClr val="000000"/>
                      </a:solidFill>
                      <a:prstDash val="solid"/>
                      <a:round/>
                      <a:headEnd type="none" w="med" len="med"/>
                      <a:tailEnd type="none" w="med" len="med"/>
                    </a:lnR>
                    <a:lnT w="12701" cap="flat" cmpd="sng" algn="ctr">
                      <a:solidFill>
                        <a:srgbClr val="000000"/>
                      </a:solidFill>
                      <a:prstDash val="solid"/>
                      <a:round/>
                      <a:headEnd type="none" w="med" len="med"/>
                      <a:tailEnd type="none" w="med" len="med"/>
                    </a:lnT>
                    <a:lnB w="12701"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6956614"/>
                  </a:ext>
                </a:extLst>
              </a:tr>
            </a:tbl>
          </a:graphicData>
        </a:graphic>
      </p:graphicFrame>
      <p:sp>
        <p:nvSpPr>
          <p:cNvPr id="11" name="TextBox 11">
            <a:extLst>
              <a:ext uri="{FF2B5EF4-FFF2-40B4-BE49-F238E27FC236}">
                <a16:creationId xmlns:a16="http://schemas.microsoft.com/office/drawing/2014/main" id="{06901E13-FC64-9D33-C710-406684AB4356}"/>
              </a:ext>
            </a:extLst>
          </p:cNvPr>
          <p:cNvSpPr txBox="1"/>
          <p:nvPr/>
        </p:nvSpPr>
        <p:spPr>
          <a:xfrm>
            <a:off x="1330058" y="6278809"/>
            <a:ext cx="6215862" cy="27936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7000"/>
              </a:lnSpc>
              <a:spcBef>
                <a:spcPts val="0"/>
              </a:spcBef>
              <a:spcAft>
                <a:spcPts val="800"/>
              </a:spcAft>
              <a:buNone/>
              <a:tabLst/>
              <a:defRPr sz="1800" b="0" i="0" u="none" strike="noStrike" kern="0" cap="none" spc="0" baseline="0">
                <a:solidFill>
                  <a:srgbClr val="000000"/>
                </a:solidFill>
                <a:uFillTx/>
              </a:defRPr>
            </a:pPr>
            <a:r>
              <a:rPr lang="en-GB" sz="1200" b="0" i="0" u="none" strike="noStrike" kern="1200" cap="none" spc="0" baseline="0">
                <a:solidFill>
                  <a:srgbClr val="000000"/>
                </a:solidFill>
                <a:uFillTx/>
                <a:latin typeface="Verdana" pitchFamily="34"/>
                <a:ea typeface="Calibri" pitchFamily="34"/>
                <a:cs typeface="Arial" pitchFamily="34"/>
              </a:rPr>
              <a:t>UCL Partners: Stratification and Management of High Blood Pressure</a:t>
            </a:r>
            <a:endParaRPr lang="en-GB" sz="1200" b="0" i="0" u="none" strike="noStrike" kern="1200" cap="none" spc="0" baseline="0">
              <a:solidFill>
                <a:srgbClr val="000000"/>
              </a:solidFill>
              <a:uFillTx/>
              <a:latin typeface="Calibri" pitchFamily="34"/>
              <a:ea typeface="Calibri" pitchFamily="34"/>
              <a:cs typeface="Times New Roman" pitchFamily="1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2134592744">
    <p:spTree>
      <p:nvGrpSpPr>
        <p:cNvPr id="1" name=""/>
        <p:cNvGrpSpPr/>
        <p:nvPr/>
      </p:nvGrpSpPr>
      <p:grpSpPr>
        <a:xfrm>
          <a:off x="0" y="0"/>
          <a:ext cx="0" cy="0"/>
          <a:chOff x="0" y="0"/>
          <a:chExt cx="0" cy="0"/>
        </a:xfrm>
      </p:grpSpPr>
      <p:sp>
        <p:nvSpPr>
          <p:cNvPr id="2" name="object 6">
            <a:extLst>
              <a:ext uri="{FF2B5EF4-FFF2-40B4-BE49-F238E27FC236}">
                <a16:creationId xmlns:a16="http://schemas.microsoft.com/office/drawing/2014/main" id="{B4E60BEC-51D9-680C-21DD-FBA678751364}"/>
              </a:ext>
            </a:extLst>
          </p:cNvPr>
          <p:cNvSpPr txBox="1"/>
          <p:nvPr/>
        </p:nvSpPr>
        <p:spPr>
          <a:xfrm>
            <a:off x="11800898" y="6300609"/>
            <a:ext cx="104744" cy="321823"/>
          </a:xfrm>
          <a:prstGeom prst="rect">
            <a:avLst/>
          </a:prstGeom>
          <a:noFill/>
          <a:ln cap="flat">
            <a:noFill/>
          </a:ln>
        </p:spPr>
        <p:txBody>
          <a:bodyPr vert="horz" wrap="square" lIns="0" tIns="0" rIns="0" bIns="0" anchor="t" anchorCtr="0" compatLnSpc="1">
            <a:spAutoFit/>
          </a:bodyPr>
          <a:lstStyle/>
          <a:p>
            <a:pPr marL="23106" marR="0" lvl="0" indent="0" algn="l" defTabSz="914400" rtl="0" fontAlgn="auto" hangingPunct="1">
              <a:lnSpc>
                <a:spcPct val="100000"/>
              </a:lnSpc>
              <a:spcBef>
                <a:spcPts val="15"/>
              </a:spcBef>
              <a:spcAft>
                <a:spcPts val="0"/>
              </a:spcAft>
              <a:buNone/>
              <a:tabLst/>
              <a:defRPr sz="1800" b="0" i="0" u="none" strike="noStrike" kern="0" cap="none" spc="0" baseline="0">
                <a:solidFill>
                  <a:srgbClr val="000000"/>
                </a:solidFill>
                <a:uFillTx/>
              </a:defRPr>
            </a:pPr>
            <a:fld id="{01584CF8-7BFA-46EF-8A15-259E84D58C57}" type="slidenum">
              <a:t>14</a:t>
            </a:fld>
            <a:endParaRPr lang="en-GB" sz="697" b="1" i="0" u="none" strike="noStrike" kern="1200" cap="none" spc="0" baseline="0">
              <a:solidFill>
                <a:srgbClr val="315083"/>
              </a:solidFill>
              <a:uFillTx/>
              <a:latin typeface="Ubuntu"/>
              <a:cs typeface="Ubuntu"/>
            </a:endParaRPr>
          </a:p>
        </p:txBody>
      </p:sp>
      <p:sp>
        <p:nvSpPr>
          <p:cNvPr id="3" name="object 4">
            <a:extLst>
              <a:ext uri="{FF2B5EF4-FFF2-40B4-BE49-F238E27FC236}">
                <a16:creationId xmlns:a16="http://schemas.microsoft.com/office/drawing/2014/main" id="{4AA51950-3E1C-4D62-29E6-263625F2C1AF}"/>
              </a:ext>
            </a:extLst>
          </p:cNvPr>
          <p:cNvSpPr txBox="1"/>
          <p:nvPr/>
        </p:nvSpPr>
        <p:spPr>
          <a:xfrm>
            <a:off x="310201" y="6300609"/>
            <a:ext cx="860230" cy="109215"/>
          </a:xfrm>
          <a:prstGeom prst="rect">
            <a:avLst/>
          </a:prstGeom>
          <a:noFill/>
          <a:ln cap="flat">
            <a:noFill/>
          </a:ln>
        </p:spPr>
        <p:txBody>
          <a:bodyPr vert="horz" wrap="square" lIns="0" tIns="1929" rIns="0" bIns="0" anchor="t" anchorCtr="0" compatLnSpc="1">
            <a:spAutoFit/>
          </a:bodyPr>
          <a:lstStyle/>
          <a:p>
            <a:pPr marL="7699" marR="0" lvl="0" indent="0" algn="l" defTabSz="914400" rtl="0" fontAlgn="auto" hangingPunct="1">
              <a:lnSpc>
                <a:spcPct val="100000"/>
              </a:lnSpc>
              <a:spcBef>
                <a:spcPts val="15"/>
              </a:spcBef>
              <a:spcAft>
                <a:spcPts val="0"/>
              </a:spcAft>
              <a:buNone/>
              <a:tabLst/>
              <a:defRPr sz="1800" b="0" i="0" u="none" strike="noStrike" kern="0" cap="none" spc="0" baseline="0">
                <a:solidFill>
                  <a:srgbClr val="000000"/>
                </a:solidFill>
                <a:uFillTx/>
              </a:defRPr>
            </a:pPr>
            <a:r>
              <a:rPr lang="en-GB" sz="697" b="1" i="0" u="none" strike="noStrike" kern="1200" cap="none" spc="0" baseline="0">
                <a:solidFill>
                  <a:srgbClr val="315083"/>
                </a:solidFill>
                <a:uFillTx/>
                <a:latin typeface="Ubuntu"/>
                <a:cs typeface="Ubuntu"/>
              </a:rPr>
              <a:t>Public</a:t>
            </a:r>
            <a:r>
              <a:rPr lang="en-GB" sz="697" b="1" i="0" u="none" strike="noStrike" kern="1200" cap="none" spc="-6" baseline="0">
                <a:solidFill>
                  <a:srgbClr val="315083"/>
                </a:solidFill>
                <a:uFillTx/>
                <a:latin typeface="Ubuntu"/>
                <a:cs typeface="Ubuntu"/>
              </a:rPr>
              <a:t> </a:t>
            </a:r>
            <a:r>
              <a:rPr lang="en-GB" sz="697" b="1" i="0" u="none" strike="noStrike" kern="1200" cap="none" spc="0" baseline="0">
                <a:solidFill>
                  <a:srgbClr val="315083"/>
                </a:solidFill>
                <a:uFillTx/>
                <a:latin typeface="Ubuntu"/>
                <a:cs typeface="Ubuntu"/>
              </a:rPr>
              <a:t>Health </a:t>
            </a:r>
            <a:r>
              <a:rPr lang="en-GB" sz="697" b="1" i="0" u="none" strike="noStrike" kern="1200" cap="none" spc="-6" baseline="0">
                <a:solidFill>
                  <a:srgbClr val="315083"/>
                </a:solidFill>
                <a:uFillTx/>
                <a:latin typeface="Ubuntu"/>
                <a:cs typeface="Ubuntu"/>
              </a:rPr>
              <a:t>Wales</a:t>
            </a:r>
            <a:endParaRPr lang="en-GB" sz="697" b="0" i="0" u="none" strike="noStrike" kern="1200" cap="none" spc="0" baseline="0">
              <a:solidFill>
                <a:srgbClr val="000000"/>
              </a:solidFill>
              <a:uFillTx/>
              <a:latin typeface="Ubuntu"/>
              <a:cs typeface="Ubuntu"/>
            </a:endParaRPr>
          </a:p>
        </p:txBody>
      </p:sp>
      <p:sp>
        <p:nvSpPr>
          <p:cNvPr id="4" name="object 3">
            <a:extLst>
              <a:ext uri="{FF2B5EF4-FFF2-40B4-BE49-F238E27FC236}">
                <a16:creationId xmlns:a16="http://schemas.microsoft.com/office/drawing/2014/main" id="{86ACE664-0A1F-71C1-273C-E50BA18A1073}"/>
              </a:ext>
              <a:ext uri="{C183D7F6-B498-43B3-948B-1728B52AA6E4}">
                <adec:decorative xmlns:adec="http://schemas.microsoft.com/office/drawing/2017/decorative" val="1"/>
              </a:ext>
            </a:extLst>
          </p:cNvPr>
          <p:cNvSpPr txBox="1"/>
          <p:nvPr/>
        </p:nvSpPr>
        <p:spPr>
          <a:xfrm>
            <a:off x="387193" y="5214969"/>
            <a:ext cx="4995550" cy="3142875"/>
          </a:xfrm>
          <a:prstGeom prst="rect">
            <a:avLst/>
          </a:prstGeom>
          <a:noFill/>
          <a:ln cap="flat">
            <a:noFill/>
          </a:ln>
        </p:spPr>
        <p:txBody>
          <a:bodyPr vert="horz" wrap="square" lIns="0" tIns="7315" rIns="0" bIns="0" anchor="t" anchorCtr="0" compatLnSpc="1">
            <a:noAutofit/>
          </a:bodyPr>
          <a:lstStyle/>
          <a:p>
            <a:pPr marL="0" marR="0" lvl="0" indent="0" algn="l" defTabSz="914400" rtl="0" fontAlgn="auto" hangingPunct="1">
              <a:lnSpc>
                <a:spcPct val="100000"/>
              </a:lnSpc>
              <a:spcBef>
                <a:spcPts val="0"/>
              </a:spcBef>
              <a:spcAft>
                <a:spcPts val="730"/>
              </a:spcAft>
              <a:buNone/>
              <a:tabLst>
                <a:tab pos="2230486" algn="l"/>
              </a:tabLst>
              <a:defRPr sz="1800" b="0" i="0" u="none" strike="noStrike" kern="0" cap="none" spc="0" baseline="0">
                <a:solidFill>
                  <a:srgbClr val="000000"/>
                </a:solidFill>
                <a:uFillTx/>
              </a:defRPr>
            </a:pPr>
            <a:endParaRPr lang="en-US" sz="1577" b="0" i="0" u="none" strike="noStrike" kern="1200" cap="none" spc="0" baseline="0">
              <a:solidFill>
                <a:srgbClr val="7F7F7F"/>
              </a:solidFill>
              <a:uFillTx/>
              <a:latin typeface="Ubuntu-Light"/>
            </a:endParaRPr>
          </a:p>
        </p:txBody>
      </p:sp>
      <p:sp>
        <p:nvSpPr>
          <p:cNvPr id="5" name="object 3">
            <a:extLst>
              <a:ext uri="{FF2B5EF4-FFF2-40B4-BE49-F238E27FC236}">
                <a16:creationId xmlns:a16="http://schemas.microsoft.com/office/drawing/2014/main" id="{1FA4CF1F-0F9F-CBD4-7743-9022B1A2E211}"/>
              </a:ext>
              <a:ext uri="{C183D7F6-B498-43B3-948B-1728B52AA6E4}">
                <adec:decorative xmlns:adec="http://schemas.microsoft.com/office/drawing/2017/decorative" val="1"/>
              </a:ext>
            </a:extLst>
          </p:cNvPr>
          <p:cNvSpPr txBox="1"/>
          <p:nvPr/>
        </p:nvSpPr>
        <p:spPr>
          <a:xfrm>
            <a:off x="6127988" y="4539767"/>
            <a:ext cx="5323627" cy="2900248"/>
          </a:xfrm>
          <a:prstGeom prst="rect">
            <a:avLst/>
          </a:prstGeom>
          <a:noFill/>
          <a:ln cap="flat">
            <a:noFill/>
          </a:ln>
        </p:spPr>
        <p:txBody>
          <a:bodyPr vert="horz" wrap="square" lIns="0" tIns="7315" rIns="0" bIns="0" anchor="t" anchorCtr="0" compatLnSpc="1">
            <a:noAutofit/>
          </a:bodyPr>
          <a:lstStyle/>
          <a:p>
            <a:pPr marL="0" marR="0" lvl="0" indent="0" algn="l" defTabSz="554492" rtl="0" fontAlgn="auto" hangingPunct="1">
              <a:lnSpc>
                <a:spcPct val="100000"/>
              </a:lnSpc>
              <a:spcBef>
                <a:spcPts val="0"/>
              </a:spcBef>
              <a:spcAft>
                <a:spcPts val="730"/>
              </a:spcAft>
              <a:buNone/>
              <a:tabLst>
                <a:tab pos="2230486" algn="l"/>
              </a:tabLst>
              <a:defRPr sz="1800" b="0" i="0" u="none" strike="noStrike" kern="0" cap="none" spc="0" baseline="0">
                <a:solidFill>
                  <a:srgbClr val="000000"/>
                </a:solidFill>
                <a:uFillTx/>
              </a:defRPr>
            </a:pPr>
            <a:endParaRPr lang="en-GB" sz="1577" b="0" i="0" u="none" strike="noStrike" kern="1200" cap="none" spc="0" baseline="0">
              <a:solidFill>
                <a:srgbClr val="7F7F7F"/>
              </a:solidFill>
              <a:uFillTx/>
              <a:latin typeface="Ubuntu-Light"/>
            </a:endParaRPr>
          </a:p>
        </p:txBody>
      </p:sp>
      <p:sp>
        <p:nvSpPr>
          <p:cNvPr id="6" name="Title 6">
            <a:extLst>
              <a:ext uri="{FF2B5EF4-FFF2-40B4-BE49-F238E27FC236}">
                <a16:creationId xmlns:a16="http://schemas.microsoft.com/office/drawing/2014/main" id="{CC745BC1-543D-6158-9A72-E844B55DE083}"/>
              </a:ext>
            </a:extLst>
          </p:cNvPr>
          <p:cNvSpPr txBox="1">
            <a:spLocks noGrp="1"/>
          </p:cNvSpPr>
          <p:nvPr>
            <p:ph type="title"/>
          </p:nvPr>
        </p:nvSpPr>
        <p:spPr>
          <a:xfrm>
            <a:off x="113019" y="693736"/>
            <a:ext cx="12191996" cy="930703"/>
          </a:xfrm>
        </p:spPr>
        <p:txBody>
          <a:bodyPr>
            <a:noAutofit/>
          </a:bodyPr>
          <a:lstStyle/>
          <a:p>
            <a:pPr lvl="0"/>
            <a:r>
              <a:rPr lang="en-GB" sz="3100"/>
              <a:t>QI Project: CVD Prevention in People with High Blood Pressure</a:t>
            </a:r>
            <a:endParaRPr lang="en-GB" sz="3100" b="1">
              <a:latin typeface="Ubtunu"/>
            </a:endParaRPr>
          </a:p>
        </p:txBody>
      </p:sp>
      <p:sp>
        <p:nvSpPr>
          <p:cNvPr id="7" name="Rectangle 2">
            <a:extLst>
              <a:ext uri="{FF2B5EF4-FFF2-40B4-BE49-F238E27FC236}">
                <a16:creationId xmlns:a16="http://schemas.microsoft.com/office/drawing/2014/main" id="{B96A7E20-502D-9F0C-D9B3-6ECCDAC77DC6}"/>
              </a:ext>
            </a:extLst>
          </p:cNvPr>
          <p:cNvSpPr/>
          <p:nvPr/>
        </p:nvSpPr>
        <p:spPr>
          <a:xfrm>
            <a:off x="10753151" y="899056"/>
            <a:ext cx="12191996" cy="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8" name="TextBox 4">
            <a:extLst>
              <a:ext uri="{FF2B5EF4-FFF2-40B4-BE49-F238E27FC236}">
                <a16:creationId xmlns:a16="http://schemas.microsoft.com/office/drawing/2014/main" id="{3DBF39F1-990E-F60C-4AB3-B7EEC17CB65F}"/>
              </a:ext>
            </a:extLst>
          </p:cNvPr>
          <p:cNvSpPr txBox="1"/>
          <p:nvPr/>
        </p:nvSpPr>
        <p:spPr>
          <a:xfrm>
            <a:off x="498293" y="1577650"/>
            <a:ext cx="4607963" cy="349345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7000"/>
              </a:lnSpc>
              <a:spcBef>
                <a:spcPts val="0"/>
              </a:spcBef>
              <a:spcAft>
                <a:spcPts val="800"/>
              </a:spcAft>
              <a:buNone/>
              <a:tabLst/>
              <a:defRPr sz="1800" b="0" i="0" u="none" strike="noStrike" kern="0" cap="none" spc="0" baseline="0">
                <a:solidFill>
                  <a:srgbClr val="000000"/>
                </a:solidFill>
                <a:uFillTx/>
              </a:defRPr>
            </a:pPr>
            <a:r>
              <a:rPr lang="en-GB" sz="2000" b="1" i="0" u="none" strike="noStrike" kern="1200" cap="none" spc="0" baseline="0">
                <a:solidFill>
                  <a:srgbClr val="315083"/>
                </a:solidFill>
                <a:uFillTx/>
                <a:latin typeface="Ubuntu"/>
              </a:rPr>
              <a:t>3. Enhancement of hypertension annual review.</a:t>
            </a:r>
          </a:p>
          <a:p>
            <a:pPr marL="0" marR="0" lvl="0" indent="0" algn="l" defTabSz="914400" rtl="0" fontAlgn="auto" hangingPunct="1">
              <a:lnSpc>
                <a:spcPct val="107000"/>
              </a:lnSpc>
              <a:spcBef>
                <a:spcPts val="0"/>
              </a:spcBef>
              <a:spcAft>
                <a:spcPts val="800"/>
              </a:spcAft>
              <a:buNone/>
              <a:tabLst/>
              <a:defRPr sz="1800" b="0" i="0" u="none" strike="noStrike" kern="0" cap="none" spc="0" baseline="0">
                <a:solidFill>
                  <a:srgbClr val="000000"/>
                </a:solidFill>
                <a:uFillTx/>
              </a:defRPr>
            </a:pPr>
            <a:r>
              <a:rPr lang="en-GB" sz="1800" b="0" i="0" u="none" strike="noStrike" kern="1200" cap="none" spc="0" baseline="0">
                <a:solidFill>
                  <a:srgbClr val="315083"/>
                </a:solidFill>
                <a:uFillTx/>
                <a:latin typeface="Ubuntu"/>
              </a:rPr>
              <a:t>Improvements in processes to treat and optimise CVD risk factors (</a:t>
            </a:r>
            <a:r>
              <a:rPr lang="en-GB" sz="1800" b="1" i="0" u="none" strike="noStrike" kern="1200" cap="none" spc="0" baseline="0">
                <a:solidFill>
                  <a:srgbClr val="315083"/>
                </a:solidFill>
                <a:uFillTx/>
                <a:latin typeface="Ubuntu"/>
              </a:rPr>
              <a:t>ABCD Plus</a:t>
            </a:r>
            <a:r>
              <a:rPr lang="en-GB" sz="1800" b="0" i="0" u="none" strike="noStrike" kern="1200" cap="none" spc="0" baseline="0">
                <a:solidFill>
                  <a:srgbClr val="315083"/>
                </a:solidFill>
                <a:uFillTx/>
                <a:latin typeface="Ubuntu"/>
              </a:rPr>
              <a:t>), including support for health behaviours, are to be actioned and recorded.  This will require consideration of wider needs for people to engage e.g., culturally sensitive support, or difficulties being experienced e.g., in relation to housing, financial wellbeing, mental health etc. </a:t>
            </a:r>
          </a:p>
        </p:txBody>
      </p:sp>
      <p:sp>
        <p:nvSpPr>
          <p:cNvPr id="9" name="TextBox 8">
            <a:extLst>
              <a:ext uri="{FF2B5EF4-FFF2-40B4-BE49-F238E27FC236}">
                <a16:creationId xmlns:a16="http://schemas.microsoft.com/office/drawing/2014/main" id="{42504B30-CB2F-0FE9-1873-74EDB21BE178}"/>
              </a:ext>
            </a:extLst>
          </p:cNvPr>
          <p:cNvSpPr txBox="1"/>
          <p:nvPr/>
        </p:nvSpPr>
        <p:spPr>
          <a:xfrm>
            <a:off x="6710735" y="1577650"/>
            <a:ext cx="4982967" cy="4306046"/>
          </a:xfrm>
          <a:prstGeom prst="rect">
            <a:avLst/>
          </a:prstGeom>
          <a:solidFill>
            <a:srgbClr val="FFFFFF"/>
          </a:solidFill>
          <a:ln w="19046" cap="flat">
            <a:solidFill>
              <a:srgbClr val="156082"/>
            </a:solidFill>
            <a:prstDash val="solid"/>
            <a:miter/>
          </a:ln>
        </p:spPr>
        <p:txBody>
          <a:bodyPr vert="horz" wrap="square" lIns="91440" tIns="45720" rIns="91440" bIns="45720" anchor="t" anchorCtr="0" compatLnSpc="1">
            <a:spAutoFit/>
          </a:bodyPr>
          <a:lstStyle/>
          <a:p>
            <a:pPr marL="228600" marR="0" lvl="0" indent="0" algn="l" defTabSz="914400" rtl="0" fontAlgn="auto" hangingPunct="1">
              <a:lnSpc>
                <a:spcPct val="107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A02B93"/>
                </a:solidFill>
                <a:uFillTx/>
                <a:latin typeface="Verdana" pitchFamily="34"/>
                <a:ea typeface="Calibri" pitchFamily="34"/>
                <a:cs typeface="Arial" pitchFamily="34"/>
              </a:rPr>
              <a:t>Within the Annual Review process follow an </a:t>
            </a:r>
            <a:r>
              <a:rPr lang="en-GB" sz="1200" b="1" i="0" u="none" strike="noStrike" kern="1200" cap="none" spc="0" baseline="0">
                <a:solidFill>
                  <a:srgbClr val="A02B93"/>
                </a:solidFill>
                <a:uFillTx/>
                <a:latin typeface="Verdana" pitchFamily="34"/>
                <a:ea typeface="Calibri" pitchFamily="34"/>
                <a:cs typeface="Arial" pitchFamily="34"/>
              </a:rPr>
              <a:t>ABCD Plus</a:t>
            </a:r>
            <a:r>
              <a:rPr lang="en-GB" sz="1200" b="0" i="0" u="none" strike="noStrike" kern="1200" cap="none" spc="0" baseline="0">
                <a:solidFill>
                  <a:srgbClr val="A02B93"/>
                </a:solidFill>
                <a:uFillTx/>
                <a:latin typeface="Verdana" pitchFamily="34"/>
                <a:ea typeface="Calibri" pitchFamily="34"/>
                <a:cs typeface="Arial" pitchFamily="34"/>
              </a:rPr>
              <a:t> approach (as described in the Background section above):</a:t>
            </a:r>
            <a:endParaRPr lang="en-GB" sz="1200" b="0" i="0" u="none" strike="noStrike" kern="1200" cap="none" spc="0" baseline="0">
              <a:solidFill>
                <a:srgbClr val="A02B93"/>
              </a:solidFill>
              <a:uFillTx/>
              <a:latin typeface="Calibri" pitchFamily="34"/>
              <a:ea typeface="Calibri" pitchFamily="34"/>
              <a:cs typeface="Times New Roman" pitchFamily="18"/>
            </a:endParaRPr>
          </a:p>
          <a:p>
            <a:pPr marL="1143000" marR="0" lvl="2" indent="-228600" algn="l" defTabSz="914400" rtl="0" fontAlgn="auto" hangingPunct="1">
              <a:lnSpc>
                <a:spcPct val="107000"/>
              </a:lnSpc>
              <a:spcBef>
                <a:spcPts val="0"/>
              </a:spcBef>
              <a:spcAft>
                <a:spcPts val="0"/>
              </a:spcAft>
              <a:buSzPct val="100000"/>
              <a:buFont typeface="Aptos Display"/>
              <a:buAutoNum type="romanLcPeriod"/>
              <a:tabLst/>
              <a:defRPr sz="1800" b="0" i="0" u="none" strike="noStrike" kern="0" cap="none" spc="0" baseline="0">
                <a:solidFill>
                  <a:srgbClr val="000000"/>
                </a:solidFill>
                <a:uFillTx/>
              </a:defRPr>
            </a:pPr>
            <a:r>
              <a:rPr lang="en-GB" sz="1200" b="0" i="0" u="none" strike="noStrike" kern="1200" cap="none" spc="0" baseline="0">
                <a:solidFill>
                  <a:srgbClr val="A02B93"/>
                </a:solidFill>
                <a:uFillTx/>
                <a:latin typeface="Verdana" pitchFamily="34"/>
                <a:ea typeface="Calibri" pitchFamily="34"/>
                <a:cs typeface="Arial" pitchFamily="34"/>
              </a:rPr>
              <a:t>Review hypertension medication, (taking into account polypharmacy and possible frailty).</a:t>
            </a:r>
            <a:endParaRPr lang="en-GB" sz="1200" b="0" i="0" u="none" strike="noStrike" kern="1200" cap="none" spc="0" baseline="0">
              <a:solidFill>
                <a:srgbClr val="A02B93"/>
              </a:solidFill>
              <a:uFillTx/>
              <a:latin typeface="Calibri" pitchFamily="34"/>
              <a:ea typeface="Calibri" pitchFamily="34"/>
              <a:cs typeface="Times New Roman" pitchFamily="18"/>
            </a:endParaRPr>
          </a:p>
          <a:p>
            <a:pPr marL="1143000" marR="0" lvl="2" indent="-228600" algn="l" defTabSz="914400" rtl="0" fontAlgn="auto" hangingPunct="1">
              <a:lnSpc>
                <a:spcPct val="107000"/>
              </a:lnSpc>
              <a:spcBef>
                <a:spcPts val="0"/>
              </a:spcBef>
              <a:spcAft>
                <a:spcPts val="0"/>
              </a:spcAft>
              <a:buSzPct val="100000"/>
              <a:buFont typeface="Aptos Display"/>
              <a:buAutoNum type="romanLcPeriod"/>
              <a:tabLst/>
              <a:defRPr sz="1800" b="0" i="0" u="none" strike="noStrike" kern="0" cap="none" spc="0" baseline="0">
                <a:solidFill>
                  <a:srgbClr val="000000"/>
                </a:solidFill>
                <a:uFillTx/>
              </a:defRPr>
            </a:pPr>
            <a:r>
              <a:rPr lang="en-GB" sz="1200" b="0" i="0" u="none" strike="noStrike" kern="1200" cap="none" spc="0" baseline="0">
                <a:solidFill>
                  <a:srgbClr val="A02B93"/>
                </a:solidFill>
                <a:uFillTx/>
                <a:latin typeface="Verdana" pitchFamily="34"/>
                <a:ea typeface="Calibri" pitchFamily="34"/>
                <a:cs typeface="Arial" pitchFamily="34"/>
              </a:rPr>
              <a:t>Undertake manual pulse palpation to assess presence of atrial fibrillation. </a:t>
            </a:r>
            <a:endParaRPr lang="en-GB" sz="1200" b="0" i="0" u="none" strike="noStrike" kern="1200" cap="none" spc="0" baseline="0">
              <a:solidFill>
                <a:srgbClr val="A02B93"/>
              </a:solidFill>
              <a:uFillTx/>
              <a:latin typeface="Calibri" pitchFamily="34"/>
              <a:ea typeface="Calibri" pitchFamily="34"/>
              <a:cs typeface="Times New Roman" pitchFamily="18"/>
            </a:endParaRPr>
          </a:p>
          <a:p>
            <a:pPr marL="1143000" marR="0" lvl="2" indent="-228600" algn="l" defTabSz="914400" rtl="0" fontAlgn="auto" hangingPunct="1">
              <a:lnSpc>
                <a:spcPct val="107000"/>
              </a:lnSpc>
              <a:spcBef>
                <a:spcPts val="0"/>
              </a:spcBef>
              <a:spcAft>
                <a:spcPts val="0"/>
              </a:spcAft>
              <a:buSzPct val="100000"/>
              <a:buFont typeface="Aptos Display"/>
              <a:buAutoNum type="romanLcPeriod"/>
              <a:tabLst/>
              <a:defRPr sz="1800" b="0" i="0" u="none" strike="noStrike" kern="0" cap="none" spc="0" baseline="0">
                <a:solidFill>
                  <a:srgbClr val="000000"/>
                </a:solidFill>
                <a:uFillTx/>
              </a:defRPr>
            </a:pPr>
            <a:r>
              <a:rPr lang="en-GB" sz="1200" b="0" i="0" u="none" strike="noStrike" kern="1200" cap="none" spc="0" baseline="0">
                <a:solidFill>
                  <a:srgbClr val="A02B93"/>
                </a:solidFill>
                <a:uFillTx/>
                <a:latin typeface="Verdana" pitchFamily="34"/>
                <a:ea typeface="Calibri" pitchFamily="34"/>
                <a:cs typeface="Arial" pitchFamily="34"/>
              </a:rPr>
              <a:t>Test for total and HDL cholesterol.</a:t>
            </a:r>
            <a:endParaRPr lang="en-GB" sz="1200" b="0" i="0" u="none" strike="noStrike" kern="1200" cap="none" spc="0" baseline="0">
              <a:solidFill>
                <a:srgbClr val="A02B93"/>
              </a:solidFill>
              <a:uFillTx/>
              <a:latin typeface="Calibri" pitchFamily="34"/>
              <a:ea typeface="Calibri" pitchFamily="34"/>
              <a:cs typeface="Times New Roman" pitchFamily="18"/>
            </a:endParaRPr>
          </a:p>
          <a:p>
            <a:pPr marL="1143000" marR="0" lvl="2" indent="-228600" algn="l" defTabSz="914400" rtl="0" fontAlgn="auto" hangingPunct="1">
              <a:lnSpc>
                <a:spcPct val="107000"/>
              </a:lnSpc>
              <a:spcBef>
                <a:spcPts val="0"/>
              </a:spcBef>
              <a:spcAft>
                <a:spcPts val="0"/>
              </a:spcAft>
              <a:buSzPct val="100000"/>
              <a:buFont typeface="Aptos Display"/>
              <a:buAutoNum type="romanLcPeriod"/>
              <a:tabLst/>
              <a:defRPr sz="1800" b="0" i="0" u="none" strike="noStrike" kern="0" cap="none" spc="0" baseline="0">
                <a:solidFill>
                  <a:srgbClr val="000000"/>
                </a:solidFill>
                <a:uFillTx/>
              </a:defRPr>
            </a:pPr>
            <a:r>
              <a:rPr lang="en-GB" sz="1200" b="0" i="0" u="none" strike="noStrike" kern="1200" cap="none" spc="0" baseline="0">
                <a:solidFill>
                  <a:srgbClr val="A02B93"/>
                </a:solidFill>
                <a:uFillTx/>
                <a:latin typeface="Verdana" pitchFamily="34"/>
                <a:ea typeface="Calibri" pitchFamily="34"/>
                <a:cs typeface="Arial" pitchFamily="34"/>
              </a:rPr>
              <a:t>Test for HbA1C as per </a:t>
            </a:r>
            <a:r>
              <a:rPr lang="en-GB" sz="1200" b="0" i="0" u="sng" strike="noStrike" kern="1200" cap="none" spc="0" baseline="0">
                <a:solidFill>
                  <a:srgbClr val="A02B93"/>
                </a:solidFill>
                <a:uFillTx/>
                <a:latin typeface="Verdana" pitchFamily="34"/>
                <a:ea typeface="Calibri" pitchFamily="34"/>
                <a:cs typeface="Arial" pitchFamily="34"/>
                <a:hlinkClick r:id="rId3">
                  <a:extLst>
                    <a:ext uri="{A12FA001-AC4F-418D-AE19-62706E023703}">
                      <ahyp:hlinkClr xmlns:ahyp="http://schemas.microsoft.com/office/drawing/2018/hyperlinkcolor" val="tx"/>
                    </a:ext>
                  </a:extLst>
                </a:hlinkClick>
              </a:rPr>
              <a:t>NICE Guidance: NG28</a:t>
            </a:r>
            <a:r>
              <a:rPr lang="en-GB" sz="1200" b="0" i="0" u="none" strike="noStrike" kern="1200" cap="none" spc="0" baseline="0">
                <a:solidFill>
                  <a:srgbClr val="A02B93"/>
                </a:solidFill>
                <a:uFillTx/>
                <a:latin typeface="Verdana" pitchFamily="34"/>
                <a:ea typeface="Calibri" pitchFamily="34"/>
                <a:cs typeface="Arial" pitchFamily="34"/>
              </a:rPr>
              <a:t> </a:t>
            </a:r>
            <a:endParaRPr lang="en-GB" sz="1200" b="0" i="0" u="none" strike="noStrike" kern="1200" cap="none" spc="0" baseline="0">
              <a:solidFill>
                <a:srgbClr val="A02B93"/>
              </a:solidFill>
              <a:uFillTx/>
              <a:latin typeface="Calibri" pitchFamily="34"/>
              <a:ea typeface="Calibri" pitchFamily="34"/>
              <a:cs typeface="Times New Roman" pitchFamily="18"/>
            </a:endParaRPr>
          </a:p>
          <a:p>
            <a:pPr marL="1143000" marR="0" lvl="2" indent="-228600" algn="l" defTabSz="914400" rtl="0" fontAlgn="auto" hangingPunct="1">
              <a:lnSpc>
                <a:spcPct val="107000"/>
              </a:lnSpc>
              <a:spcBef>
                <a:spcPts val="0"/>
              </a:spcBef>
              <a:spcAft>
                <a:spcPts val="0"/>
              </a:spcAft>
              <a:buSzPct val="100000"/>
              <a:buFont typeface="Aptos Display"/>
              <a:buAutoNum type="romanLcPeriod"/>
              <a:tabLst/>
              <a:defRPr sz="1800" b="0" i="0" u="none" strike="noStrike" kern="0" cap="none" spc="0" baseline="0">
                <a:solidFill>
                  <a:srgbClr val="000000"/>
                </a:solidFill>
                <a:uFillTx/>
              </a:defRPr>
            </a:pPr>
            <a:r>
              <a:rPr lang="en-GB" sz="1200" b="0" i="0" u="none" strike="noStrike" kern="1200" cap="none" spc="0" baseline="0">
                <a:solidFill>
                  <a:srgbClr val="A02B93"/>
                </a:solidFill>
                <a:uFillTx/>
                <a:latin typeface="Verdana" pitchFamily="34"/>
                <a:ea typeface="Calibri" pitchFamily="34"/>
                <a:cs typeface="Arial" pitchFamily="34"/>
              </a:rPr>
              <a:t>Test for Urine albumin to creatinine ratio (ACR).</a:t>
            </a:r>
            <a:endParaRPr lang="en-GB" sz="1200" b="0" i="0" u="none" strike="noStrike" kern="1200" cap="none" spc="0" baseline="0">
              <a:solidFill>
                <a:srgbClr val="A02B93"/>
              </a:solidFill>
              <a:uFillTx/>
              <a:latin typeface="Calibri" pitchFamily="34"/>
              <a:ea typeface="Calibri" pitchFamily="34"/>
              <a:cs typeface="Times New Roman" pitchFamily="18"/>
            </a:endParaRPr>
          </a:p>
          <a:p>
            <a:pPr marL="1143000" marR="0" lvl="2" indent="-228600" algn="l" defTabSz="914400" rtl="0" fontAlgn="auto" hangingPunct="1">
              <a:lnSpc>
                <a:spcPct val="107000"/>
              </a:lnSpc>
              <a:spcBef>
                <a:spcPts val="0"/>
              </a:spcBef>
              <a:spcAft>
                <a:spcPts val="0"/>
              </a:spcAft>
              <a:buSzPct val="100000"/>
              <a:buFont typeface="Aptos Display"/>
              <a:buAutoNum type="romanLcPeriod"/>
              <a:tabLst/>
              <a:defRPr sz="1800" b="0" i="0" u="none" strike="noStrike" kern="0" cap="none" spc="0" baseline="0">
                <a:solidFill>
                  <a:srgbClr val="000000"/>
                </a:solidFill>
                <a:uFillTx/>
              </a:defRPr>
            </a:pPr>
            <a:r>
              <a:rPr lang="en-GB" sz="1200" b="0" i="0" u="none" strike="noStrike" kern="1200" cap="none" spc="0" baseline="0">
                <a:solidFill>
                  <a:srgbClr val="A02B93"/>
                </a:solidFill>
                <a:uFillTx/>
                <a:latin typeface="Verdana" pitchFamily="34"/>
                <a:ea typeface="Calibri" pitchFamily="34"/>
                <a:cs typeface="Arial" pitchFamily="34"/>
              </a:rPr>
              <a:t>Measure and record patient’s weight and height.</a:t>
            </a:r>
            <a:endParaRPr lang="en-GB" sz="1200" b="0" i="0" u="none" strike="noStrike" kern="1200" cap="none" spc="0" baseline="0">
              <a:solidFill>
                <a:srgbClr val="A02B93"/>
              </a:solidFill>
              <a:uFillTx/>
              <a:latin typeface="Calibri" pitchFamily="34"/>
              <a:ea typeface="Calibri" pitchFamily="34"/>
              <a:cs typeface="Times New Roman" pitchFamily="18"/>
            </a:endParaRPr>
          </a:p>
          <a:p>
            <a:pPr marL="1143000" marR="0" lvl="2" indent="-228600" algn="l" defTabSz="914400" rtl="0" fontAlgn="auto" hangingPunct="1">
              <a:lnSpc>
                <a:spcPct val="107000"/>
              </a:lnSpc>
              <a:spcBef>
                <a:spcPts val="0"/>
              </a:spcBef>
              <a:spcAft>
                <a:spcPts val="0"/>
              </a:spcAft>
              <a:buSzPct val="100000"/>
              <a:buFont typeface="Aptos Display"/>
              <a:buAutoNum type="romanLcPeriod"/>
              <a:tabLst/>
              <a:defRPr sz="1800" b="0" i="0" u="none" strike="noStrike" kern="0" cap="none" spc="0" baseline="0">
                <a:solidFill>
                  <a:srgbClr val="000000"/>
                </a:solidFill>
                <a:uFillTx/>
              </a:defRPr>
            </a:pPr>
            <a:r>
              <a:rPr lang="en-GB" sz="1200" b="0" i="0" u="none" strike="noStrike" kern="1200" cap="none" spc="0" baseline="0">
                <a:solidFill>
                  <a:srgbClr val="A02B93"/>
                </a:solidFill>
                <a:uFillTx/>
                <a:latin typeface="Verdana" pitchFamily="34"/>
                <a:ea typeface="Calibri" pitchFamily="34"/>
                <a:cs typeface="Arial" pitchFamily="34"/>
              </a:rPr>
              <a:t>Assess CVD risk using appropriate tools such as QRISK and review and adjust CVD risk factor medication accordingly. (taking into account polypharmacy and possible frailty). </a:t>
            </a:r>
            <a:endParaRPr lang="en-GB" sz="1200" b="0" i="0" u="none" strike="noStrike" kern="1200" cap="none" spc="0" baseline="0">
              <a:solidFill>
                <a:srgbClr val="A02B93"/>
              </a:solidFill>
              <a:uFillTx/>
              <a:latin typeface="Calibri" pitchFamily="34"/>
              <a:ea typeface="Calibri" pitchFamily="34"/>
              <a:cs typeface="Times New Roman" pitchFamily="18"/>
            </a:endParaRPr>
          </a:p>
          <a:p>
            <a:pPr marL="1143000" marR="0" lvl="2" indent="-228600" algn="l" defTabSz="914400" rtl="0" fontAlgn="auto" hangingPunct="1">
              <a:lnSpc>
                <a:spcPct val="107000"/>
              </a:lnSpc>
              <a:spcBef>
                <a:spcPts val="0"/>
              </a:spcBef>
              <a:spcAft>
                <a:spcPts val="800"/>
              </a:spcAft>
              <a:buSzPct val="100000"/>
              <a:buFont typeface="Aptos Display"/>
              <a:buAutoNum type="romanLcPeriod"/>
              <a:tabLst/>
              <a:defRPr sz="1800" b="0" i="0" u="none" strike="noStrike" kern="0" cap="none" spc="0" baseline="0">
                <a:solidFill>
                  <a:srgbClr val="000000"/>
                </a:solidFill>
                <a:uFillTx/>
              </a:defRPr>
            </a:pPr>
            <a:r>
              <a:rPr lang="en-GB" sz="1200" b="0" i="0" u="none" strike="noStrike" kern="1200" cap="none" spc="0" baseline="0">
                <a:solidFill>
                  <a:srgbClr val="A02B93"/>
                </a:solidFill>
                <a:uFillTx/>
                <a:latin typeface="Verdana" pitchFamily="34"/>
                <a:ea typeface="Calibri" pitchFamily="34"/>
                <a:cs typeface="Arial" pitchFamily="34"/>
              </a:rPr>
              <a:t>Discuss health behaviours and signpost to support if available.</a:t>
            </a:r>
            <a:endParaRPr lang="en-GB" sz="1200" b="0" i="0" u="none" strike="noStrike" kern="1200" cap="none" spc="0" baseline="0">
              <a:solidFill>
                <a:srgbClr val="A02B93"/>
              </a:solidFill>
              <a:uFillTx/>
              <a:latin typeface="Calibri" pitchFamily="34"/>
              <a:ea typeface="Calibri" pitchFamily="34"/>
              <a:cs typeface="Times New Roman" pitchFamily="18"/>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A02B93"/>
                </a:solidFill>
                <a:uFillTx/>
                <a:latin typeface="Calibri" pitchFamily="34"/>
                <a:ea typeface="Calibri" pitchFamily="34"/>
                <a:cs typeface="Times New Roman" pitchFamily="18"/>
              </a:rPr>
              <a:t>Further information to support practices in undertaking the project and suggested QI activity is available in the Public Health Wales guide: </a:t>
            </a:r>
            <a:r>
              <a:rPr lang="en-GB" sz="1200" b="0" i="0" u="sng" strike="noStrike" kern="1200" cap="none" spc="0" baseline="0">
                <a:solidFill>
                  <a:srgbClr val="A02B93"/>
                </a:solidFill>
                <a:uFillTx/>
                <a:latin typeface="Calibri" pitchFamily="34"/>
                <a:ea typeface="Calibri" pitchFamily="34"/>
                <a:cs typeface="Times New Roman" pitchFamily="18"/>
                <a:hlinkClick r:id="rId4">
                  <a:extLst>
                    <a:ext uri="{A12FA001-AC4F-418D-AE19-62706E023703}">
                      <ahyp:hlinkClr xmlns:ahyp="http://schemas.microsoft.com/office/drawing/2018/hyperlinkcolor" val="tx"/>
                    </a:ext>
                  </a:extLst>
                </a:hlinkClick>
              </a:rPr>
              <a:t>Supporting Healthy Behaviours: A Guide for General Practice.</a:t>
            </a:r>
            <a:endParaRPr lang="en-GB" sz="1200" b="0" i="0" u="none" strike="noStrike" kern="1200" cap="none" spc="0" baseline="0">
              <a:solidFill>
                <a:srgbClr val="A02B93"/>
              </a:solidFill>
              <a:uFillTx/>
              <a:latin typeface="Calibri" pitchFamily="34"/>
              <a:ea typeface="Calibri" pitchFamily="34"/>
              <a:cs typeface="Times New Roman" pitchFamily="1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2134592746">
    <p:spTree>
      <p:nvGrpSpPr>
        <p:cNvPr id="1" name=""/>
        <p:cNvGrpSpPr/>
        <p:nvPr/>
      </p:nvGrpSpPr>
      <p:grpSpPr>
        <a:xfrm>
          <a:off x="0" y="0"/>
          <a:ext cx="0" cy="0"/>
          <a:chOff x="0" y="0"/>
          <a:chExt cx="0" cy="0"/>
        </a:xfrm>
      </p:grpSpPr>
      <p:pic>
        <p:nvPicPr>
          <p:cNvPr id="2" name="Picture 4">
            <a:extLst>
              <a:ext uri="{FF2B5EF4-FFF2-40B4-BE49-F238E27FC236}">
                <a16:creationId xmlns:a16="http://schemas.microsoft.com/office/drawing/2014/main" id="{1A6D48E0-C4A3-E34A-9265-ECEBBFB317E2}"/>
              </a:ext>
            </a:extLst>
          </p:cNvPr>
          <p:cNvPicPr>
            <a:picLocks noChangeAspect="1"/>
          </p:cNvPicPr>
          <p:nvPr/>
        </p:nvPicPr>
        <p:blipFill>
          <a:blip r:embed="rId2"/>
          <a:stretch>
            <a:fillRect/>
          </a:stretch>
        </p:blipFill>
        <p:spPr>
          <a:xfrm>
            <a:off x="0" y="-136236"/>
            <a:ext cx="12191996" cy="7130472"/>
          </a:xfrm>
          <a:prstGeom prst="rect">
            <a:avLst/>
          </a:prstGeom>
          <a:noFill/>
          <a:ln cap="flat">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2134592747">
    <p:spTree>
      <p:nvGrpSpPr>
        <p:cNvPr id="1" name=""/>
        <p:cNvGrpSpPr/>
        <p:nvPr/>
      </p:nvGrpSpPr>
      <p:grpSpPr>
        <a:xfrm>
          <a:off x="0" y="0"/>
          <a:ext cx="0" cy="0"/>
          <a:chOff x="0" y="0"/>
          <a:chExt cx="0" cy="0"/>
        </a:xfrm>
      </p:grpSpPr>
      <p:pic>
        <p:nvPicPr>
          <p:cNvPr id="2" name="Picture 4">
            <a:extLst>
              <a:ext uri="{FF2B5EF4-FFF2-40B4-BE49-F238E27FC236}">
                <a16:creationId xmlns:a16="http://schemas.microsoft.com/office/drawing/2014/main" id="{9C113AA8-FA13-6D4F-3F8D-288C600CDA7A}"/>
              </a:ext>
            </a:extLst>
          </p:cNvPr>
          <p:cNvPicPr>
            <a:picLocks noChangeAspect="1"/>
          </p:cNvPicPr>
          <p:nvPr/>
        </p:nvPicPr>
        <p:blipFill>
          <a:blip r:embed="rId2"/>
          <a:stretch>
            <a:fillRect/>
          </a:stretch>
        </p:blipFill>
        <p:spPr>
          <a:xfrm>
            <a:off x="0" y="830174"/>
            <a:ext cx="6170608" cy="4065212"/>
          </a:xfrm>
          <a:prstGeom prst="rect">
            <a:avLst/>
          </a:prstGeom>
          <a:noFill/>
          <a:ln cap="flat">
            <a:noFill/>
          </a:ln>
        </p:spPr>
      </p:pic>
      <p:pic>
        <p:nvPicPr>
          <p:cNvPr id="3" name="Picture 6">
            <a:extLst>
              <a:ext uri="{FF2B5EF4-FFF2-40B4-BE49-F238E27FC236}">
                <a16:creationId xmlns:a16="http://schemas.microsoft.com/office/drawing/2014/main" id="{5371B060-C6C2-D519-C87B-9EF3E3358EBB}"/>
              </a:ext>
            </a:extLst>
          </p:cNvPr>
          <p:cNvPicPr>
            <a:picLocks noChangeAspect="1"/>
          </p:cNvPicPr>
          <p:nvPr/>
        </p:nvPicPr>
        <p:blipFill>
          <a:blip r:embed="rId3"/>
          <a:stretch>
            <a:fillRect/>
          </a:stretch>
        </p:blipFill>
        <p:spPr>
          <a:xfrm>
            <a:off x="5701183" y="701545"/>
            <a:ext cx="5929536" cy="5699711"/>
          </a:xfrm>
          <a:prstGeom prst="rect">
            <a:avLst/>
          </a:prstGeom>
          <a:noFill/>
          <a:ln cap="flat">
            <a:noFill/>
          </a:ln>
        </p:spPr>
      </p:pic>
      <p:sp>
        <p:nvSpPr>
          <p:cNvPr id="4" name="TextBox 8">
            <a:extLst>
              <a:ext uri="{FF2B5EF4-FFF2-40B4-BE49-F238E27FC236}">
                <a16:creationId xmlns:a16="http://schemas.microsoft.com/office/drawing/2014/main" id="{B1BBA212-313F-8AD9-A220-DBD7E4F77AB3}"/>
              </a:ext>
            </a:extLst>
          </p:cNvPr>
          <p:cNvSpPr txBox="1"/>
          <p:nvPr/>
        </p:nvSpPr>
        <p:spPr>
          <a:xfrm>
            <a:off x="1820433" y="99687"/>
            <a:ext cx="9810286" cy="52321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800" b="0" i="0" u="none" strike="noStrike" kern="1200" cap="none" spc="0" baseline="0">
                <a:solidFill>
                  <a:srgbClr val="FFFFFF"/>
                </a:solidFill>
                <a:uFillTx/>
                <a:latin typeface="Aptos"/>
              </a:rPr>
              <a:t>https://communityhealthpathways.org/</a:t>
            </a:r>
          </a:p>
        </p:txBody>
      </p:sp>
      <p:sp>
        <p:nvSpPr>
          <p:cNvPr id="5" name="TextBox 10">
            <a:extLst>
              <a:ext uri="{FF2B5EF4-FFF2-40B4-BE49-F238E27FC236}">
                <a16:creationId xmlns:a16="http://schemas.microsoft.com/office/drawing/2014/main" id="{FC908EE9-8BEA-BE80-B367-1E4815C7D9C3}"/>
              </a:ext>
            </a:extLst>
          </p:cNvPr>
          <p:cNvSpPr txBox="1"/>
          <p:nvPr/>
        </p:nvSpPr>
        <p:spPr>
          <a:xfrm>
            <a:off x="259268" y="5278986"/>
            <a:ext cx="6094137" cy="40011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000000"/>
                </a:solidFill>
                <a:uFillTx/>
                <a:latin typeface="Aptos"/>
              </a:rPr>
              <a:t>https://communityhealthpathways.org/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213459274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C320B-A4E0-0648-E3A0-72CBFA098A02}"/>
              </a:ext>
            </a:extLst>
          </p:cNvPr>
          <p:cNvSpPr txBox="1">
            <a:spLocks noGrp="1"/>
          </p:cNvSpPr>
          <p:nvPr>
            <p:ph type="title"/>
          </p:nvPr>
        </p:nvSpPr>
        <p:spPr>
          <a:xfrm>
            <a:off x="468547" y="824624"/>
            <a:ext cx="11831247" cy="1119664"/>
          </a:xfrm>
        </p:spPr>
        <p:txBody>
          <a:bodyPr/>
          <a:lstStyle/>
          <a:p>
            <a:pPr lvl="0"/>
            <a:r>
              <a:rPr lang="en-GB"/>
              <a:t>Don’t forget to include in Appraisal and CGPSAT!</a:t>
            </a:r>
          </a:p>
        </p:txBody>
      </p:sp>
      <p:pic>
        <p:nvPicPr>
          <p:cNvPr id="3" name="Picture 4">
            <a:extLst>
              <a:ext uri="{FF2B5EF4-FFF2-40B4-BE49-F238E27FC236}">
                <a16:creationId xmlns:a16="http://schemas.microsoft.com/office/drawing/2014/main" id="{24297E88-50EC-DF7B-C164-4EBEFE8CA519}"/>
              </a:ext>
            </a:extLst>
          </p:cNvPr>
          <p:cNvPicPr>
            <a:picLocks noChangeAspect="1"/>
          </p:cNvPicPr>
          <p:nvPr/>
        </p:nvPicPr>
        <p:blipFill>
          <a:blip r:embed="rId2"/>
          <a:stretch>
            <a:fillRect/>
          </a:stretch>
        </p:blipFill>
        <p:spPr>
          <a:xfrm>
            <a:off x="1672876" y="1682395"/>
            <a:ext cx="7441579" cy="4170724"/>
          </a:xfrm>
          <a:prstGeom prst="rect">
            <a:avLst/>
          </a:prstGeom>
          <a:noFill/>
          <a:ln cap="flat">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213459274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80E84-D5AC-837D-391D-8386BCBC2B98}"/>
              </a:ext>
            </a:extLst>
          </p:cNvPr>
          <p:cNvSpPr txBox="1">
            <a:spLocks noGrp="1"/>
          </p:cNvSpPr>
          <p:nvPr>
            <p:ph type="ctrTitle"/>
          </p:nvPr>
        </p:nvSpPr>
        <p:spPr>
          <a:xfrm>
            <a:off x="1246820" y="643463"/>
            <a:ext cx="4772975" cy="1800526"/>
          </a:xfrm>
        </p:spPr>
        <p:txBody>
          <a:bodyPr anchor="ctr" anchorCtr="0"/>
          <a:lstStyle/>
          <a:p>
            <a:pPr lvl="0" algn="l"/>
            <a:r>
              <a:rPr lang="en-US" sz="4400"/>
              <a:t>CKD Optimisation QI Project </a:t>
            </a:r>
          </a:p>
        </p:txBody>
      </p:sp>
      <p:sp>
        <p:nvSpPr>
          <p:cNvPr id="3" name="Subtitle 2">
            <a:extLst>
              <a:ext uri="{FF2B5EF4-FFF2-40B4-BE49-F238E27FC236}">
                <a16:creationId xmlns:a16="http://schemas.microsoft.com/office/drawing/2014/main" id="{C1BEE0A0-99C4-A991-D20C-8ED2E1D152C0}"/>
              </a:ext>
            </a:extLst>
          </p:cNvPr>
          <p:cNvSpPr txBox="1">
            <a:spLocks noGrp="1"/>
          </p:cNvSpPr>
          <p:nvPr>
            <p:ph type="subTitle" idx="1"/>
          </p:nvPr>
        </p:nvSpPr>
        <p:spPr>
          <a:xfrm>
            <a:off x="1246820" y="2623377"/>
            <a:ext cx="5668329" cy="3553577"/>
          </a:xfrm>
        </p:spPr>
        <p:txBody>
          <a:bodyPr anchorCtr="0"/>
          <a:lstStyle/>
          <a:p>
            <a:pPr lvl="0" algn="l"/>
            <a:r>
              <a:rPr lang="en-US" sz="2000"/>
              <a:t>Alexa Wonnacott</a:t>
            </a:r>
          </a:p>
          <a:p>
            <a:pPr lvl="0" algn="l"/>
            <a:r>
              <a:rPr lang="en-US" sz="2000"/>
              <a:t>Consultant Nephrologist CAVUHB /ABUHB</a:t>
            </a:r>
          </a:p>
          <a:p>
            <a:pPr lvl="0" algn="l"/>
            <a:r>
              <a:rPr lang="en-US" sz="2000"/>
              <a:t>CKD Prevention lead Wales Kidney Network</a:t>
            </a:r>
          </a:p>
          <a:p>
            <a:pPr lvl="0" algn="l"/>
            <a:endParaRPr lang="en-US" sz="2000"/>
          </a:p>
          <a:p>
            <a:pPr lvl="0" algn="l"/>
            <a:r>
              <a:rPr lang="en-US" sz="2000"/>
              <a:t>GMS Webinar Sept 30</a:t>
            </a:r>
            <a:r>
              <a:rPr lang="en-US" sz="2000" baseline="30000"/>
              <a:t>th</a:t>
            </a:r>
            <a:r>
              <a:rPr lang="en-US" sz="2000"/>
              <a:t> 2025</a:t>
            </a:r>
          </a:p>
          <a:p>
            <a:pPr lvl="0" indent="-228600" algn="l">
              <a:buChar char="•"/>
            </a:pPr>
            <a:endParaRPr lang="en-US" sz="2000"/>
          </a:p>
        </p:txBody>
      </p:sp>
      <p:pic>
        <p:nvPicPr>
          <p:cNvPr id="4" name="Picture 10">
            <a:extLst>
              <a:ext uri="{FF2B5EF4-FFF2-40B4-BE49-F238E27FC236}">
                <a16:creationId xmlns:a16="http://schemas.microsoft.com/office/drawing/2014/main" id="{90BE07A3-3A2A-D5BC-2491-430C964EA6CB}"/>
              </a:ext>
            </a:extLst>
          </p:cNvPr>
          <p:cNvPicPr>
            <a:picLocks noChangeAspect="1"/>
          </p:cNvPicPr>
          <p:nvPr/>
        </p:nvPicPr>
        <p:blipFill>
          <a:blip r:embed="rId3"/>
          <a:stretch>
            <a:fillRect/>
          </a:stretch>
        </p:blipFill>
        <p:spPr>
          <a:xfrm>
            <a:off x="7700208" y="661367"/>
            <a:ext cx="3848325" cy="2509205"/>
          </a:xfrm>
          <a:prstGeom prst="rect">
            <a:avLst/>
          </a:prstGeom>
          <a:noFill/>
          <a:ln cap="flat">
            <a:noFill/>
          </a:ln>
        </p:spPr>
      </p:pic>
      <p:pic>
        <p:nvPicPr>
          <p:cNvPr id="5" name="Picture 12">
            <a:extLst>
              <a:ext uri="{FF2B5EF4-FFF2-40B4-BE49-F238E27FC236}">
                <a16:creationId xmlns:a16="http://schemas.microsoft.com/office/drawing/2014/main" id="{5301D1F4-BBA4-1F5E-A992-BA376BC4AD90}"/>
              </a:ext>
            </a:extLst>
          </p:cNvPr>
          <p:cNvPicPr>
            <a:picLocks noChangeAspect="1"/>
          </p:cNvPicPr>
          <p:nvPr/>
        </p:nvPicPr>
        <p:blipFill>
          <a:blip r:embed="rId4"/>
          <a:stretch>
            <a:fillRect/>
          </a:stretch>
        </p:blipFill>
        <p:spPr>
          <a:xfrm>
            <a:off x="8192201" y="3657600"/>
            <a:ext cx="2864339" cy="2585511"/>
          </a:xfrm>
          <a:prstGeom prst="rect">
            <a:avLst/>
          </a:prstGeom>
          <a:noFill/>
          <a:ln cap="flat">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214748312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E864C-EB2B-5518-221D-5692380FEB06}"/>
              </a:ext>
            </a:extLst>
          </p:cNvPr>
          <p:cNvSpPr txBox="1">
            <a:spLocks noGrp="1"/>
          </p:cNvSpPr>
          <p:nvPr>
            <p:ph type="title"/>
          </p:nvPr>
        </p:nvSpPr>
        <p:spPr>
          <a:xfrm>
            <a:off x="838203" y="556997"/>
            <a:ext cx="10515600" cy="1133691"/>
          </a:xfrm>
        </p:spPr>
        <p:txBody>
          <a:bodyPr/>
          <a:lstStyle/>
          <a:p>
            <a:pPr lvl="0"/>
            <a:r>
              <a:rPr lang="en-GB" sz="5200"/>
              <a:t>Objectives</a:t>
            </a:r>
          </a:p>
        </p:txBody>
      </p:sp>
      <p:grpSp>
        <p:nvGrpSpPr>
          <p:cNvPr id="3" name="Content Placeholder 2">
            <a:extLst>
              <a:ext uri="{FF2B5EF4-FFF2-40B4-BE49-F238E27FC236}">
                <a16:creationId xmlns:a16="http://schemas.microsoft.com/office/drawing/2014/main" id="{16492071-F9DB-8DB6-98A5-D9FFEBD56C15}"/>
              </a:ext>
            </a:extLst>
          </p:cNvPr>
          <p:cNvGrpSpPr/>
          <p:nvPr/>
        </p:nvGrpSpPr>
        <p:grpSpPr>
          <a:xfrm>
            <a:off x="838203" y="1827428"/>
            <a:ext cx="10515600" cy="4347734"/>
            <a:chOff x="838203" y="1827428"/>
            <a:chExt cx="10515600" cy="4347734"/>
          </a:xfrm>
        </p:grpSpPr>
        <p:sp>
          <p:nvSpPr>
            <p:cNvPr id="4" name="Freeform: Shape 3">
              <a:extLst>
                <a:ext uri="{FF2B5EF4-FFF2-40B4-BE49-F238E27FC236}">
                  <a16:creationId xmlns:a16="http://schemas.microsoft.com/office/drawing/2014/main" id="{5E26D31B-38FA-0ED5-A85C-71A97F7CE5FA}"/>
                </a:ext>
              </a:extLst>
            </p:cNvPr>
            <p:cNvSpPr/>
            <p:nvPr/>
          </p:nvSpPr>
          <p:spPr>
            <a:xfrm>
              <a:off x="838203" y="1827428"/>
              <a:ext cx="10515600" cy="915314"/>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5" name="Rectangle 4" descr="Medicine">
              <a:extLst>
                <a:ext uri="{FF2B5EF4-FFF2-40B4-BE49-F238E27FC236}">
                  <a16:creationId xmlns:a16="http://schemas.microsoft.com/office/drawing/2014/main" id="{E38E877A-6AD8-D4DC-8293-E1EB70559033}"/>
                </a:ext>
              </a:extLst>
            </p:cNvPr>
            <p:cNvSpPr/>
            <p:nvPr/>
          </p:nvSpPr>
          <p:spPr>
            <a:xfrm>
              <a:off x="1115083" y="2033378"/>
              <a:ext cx="503422" cy="503422"/>
            </a:xfrm>
            <a:prstGeom prst="rect">
              <a:avLst/>
            </a:prstGeom>
            <a:blipFill>
              <a:blip r:embed="rId2">
                <a:alphaModFix/>
                <a:extLst>
                  <a:ext uri="{96DAC541-7B7A-43D3-8B79-37D633B846F1}">
                    <asvg:svgBlip xmlns:asvg="http://schemas.microsoft.com/office/drawing/2016/SVG/main" r:embed="rId3"/>
                  </a:ext>
                </a:extLst>
              </a:blip>
              <a:stretch>
                <a:fillRect/>
              </a:stretch>
            </a:blip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6" name="Freeform: Shape 5">
              <a:extLst>
                <a:ext uri="{FF2B5EF4-FFF2-40B4-BE49-F238E27FC236}">
                  <a16:creationId xmlns:a16="http://schemas.microsoft.com/office/drawing/2014/main" id="{FB9EA47E-D705-DDA4-B682-52C2BF11CEB6}"/>
                </a:ext>
              </a:extLst>
            </p:cNvPr>
            <p:cNvSpPr/>
            <p:nvPr/>
          </p:nvSpPr>
          <p:spPr>
            <a:xfrm>
              <a:off x="1895386" y="1827428"/>
              <a:ext cx="9458416" cy="915314"/>
            </a:xfrm>
            <a:custGeom>
              <a:avLst/>
              <a:gdLst>
                <a:gd name="f0" fmla="val 10800000"/>
                <a:gd name="f1" fmla="val 5400000"/>
                <a:gd name="f2" fmla="val 180"/>
                <a:gd name="f3" fmla="val w"/>
                <a:gd name="f4" fmla="val h"/>
                <a:gd name="f5" fmla="val 0"/>
                <a:gd name="f6" fmla="val 9458416"/>
                <a:gd name="f7" fmla="val 915310"/>
                <a:gd name="f8" fmla="+- 0 0 -90"/>
                <a:gd name="f9" fmla="*/ f3 1 9458416"/>
                <a:gd name="f10" fmla="*/ f4 1 915310"/>
                <a:gd name="f11" fmla="+- f7 0 f5"/>
                <a:gd name="f12" fmla="+- f6 0 f5"/>
                <a:gd name="f13" fmla="*/ f8 f0 1"/>
                <a:gd name="f14" fmla="*/ f12 1 9458416"/>
                <a:gd name="f15" fmla="*/ f11 1 915310"/>
                <a:gd name="f16" fmla="*/ 0 f12 1"/>
                <a:gd name="f17" fmla="*/ 0 f11 1"/>
                <a:gd name="f18" fmla="*/ 9458416 f12 1"/>
                <a:gd name="f19" fmla="*/ 915310 f11 1"/>
                <a:gd name="f20" fmla="*/ f13 1 f2"/>
                <a:gd name="f21" fmla="*/ f16 1 9458416"/>
                <a:gd name="f22" fmla="*/ f17 1 915310"/>
                <a:gd name="f23" fmla="*/ f18 1 9458416"/>
                <a:gd name="f24" fmla="*/ f19 1 915310"/>
                <a:gd name="f25" fmla="*/ f5 1 f14"/>
                <a:gd name="f26" fmla="*/ f6 1 f14"/>
                <a:gd name="f27" fmla="*/ f5 1 f15"/>
                <a:gd name="f28" fmla="*/ f7 1 f15"/>
                <a:gd name="f29" fmla="+- f20 0 f1"/>
                <a:gd name="f30" fmla="*/ f21 1 f14"/>
                <a:gd name="f31" fmla="*/ f22 1 f15"/>
                <a:gd name="f32" fmla="*/ f23 1 f14"/>
                <a:gd name="f33" fmla="*/ f24 1 f15"/>
                <a:gd name="f34" fmla="*/ f25 f9 1"/>
                <a:gd name="f35" fmla="*/ f26 f9 1"/>
                <a:gd name="f36" fmla="*/ f28 f10 1"/>
                <a:gd name="f37" fmla="*/ f27 f10 1"/>
                <a:gd name="f38" fmla="*/ f30 f9 1"/>
                <a:gd name="f39" fmla="*/ f31 f10 1"/>
                <a:gd name="f40" fmla="*/ f32 f9 1"/>
                <a:gd name="f41" fmla="*/ f33 f10 1"/>
              </a:gdLst>
              <a:ahLst/>
              <a:cxnLst>
                <a:cxn ang="3cd4">
                  <a:pos x="hc" y="t"/>
                </a:cxn>
                <a:cxn ang="0">
                  <a:pos x="r" y="vc"/>
                </a:cxn>
                <a:cxn ang="cd4">
                  <a:pos x="hc" y="b"/>
                </a:cxn>
                <a:cxn ang="cd2">
                  <a:pos x="l" y="vc"/>
                </a:cxn>
                <a:cxn ang="f29">
                  <a:pos x="f38" y="f39"/>
                </a:cxn>
                <a:cxn ang="f29">
                  <a:pos x="f40" y="f39"/>
                </a:cxn>
                <a:cxn ang="f29">
                  <a:pos x="f40" y="f41"/>
                </a:cxn>
                <a:cxn ang="f29">
                  <a:pos x="f38" y="f41"/>
                </a:cxn>
                <a:cxn ang="f29">
                  <a:pos x="f38" y="f39"/>
                </a:cxn>
              </a:cxnLst>
              <a:rect l="f34" t="f37" r="f35" b="f36"/>
              <a:pathLst>
                <a:path w="9458416" h="915310">
                  <a:moveTo>
                    <a:pt x="f5" y="f5"/>
                  </a:moveTo>
                  <a:lnTo>
                    <a:pt x="f6" y="f5"/>
                  </a:lnTo>
                  <a:lnTo>
                    <a:pt x="f6" y="f7"/>
                  </a:lnTo>
                  <a:lnTo>
                    <a:pt x="f5" y="f7"/>
                  </a:lnTo>
                  <a:lnTo>
                    <a:pt x="f5" y="f5"/>
                  </a:lnTo>
                  <a:close/>
                </a:path>
              </a:pathLst>
            </a:custGeom>
            <a:noFill/>
            <a:ln cap="flat">
              <a:noFill/>
              <a:prstDash val="solid"/>
            </a:ln>
          </p:spPr>
          <p:txBody>
            <a:bodyPr vert="horz" wrap="square" lIns="96871" tIns="96871" rIns="96871" bIns="96871" anchor="ctr" anchorCtr="0" compatLnSpc="1">
              <a:noAutofit/>
            </a:bodyPr>
            <a:lstStyle/>
            <a:p>
              <a:pPr marL="0" marR="0" lvl="0" indent="0" algn="l" defTabSz="977895" rtl="0" fontAlgn="auto" hangingPunct="1">
                <a:lnSpc>
                  <a:spcPct val="90000"/>
                </a:lnSpc>
                <a:spcBef>
                  <a:spcPts val="0"/>
                </a:spcBef>
                <a:spcAft>
                  <a:spcPts val="900"/>
                </a:spcAft>
                <a:buNone/>
                <a:tabLst/>
                <a:defRPr sz="1800" b="0" i="0" u="none" strike="noStrike" kern="0" cap="none" spc="0" baseline="0">
                  <a:solidFill>
                    <a:srgbClr val="000000"/>
                  </a:solidFill>
                  <a:uFillTx/>
                </a:defRPr>
              </a:pPr>
              <a:r>
                <a:rPr lang="en-GB" sz="2200" b="0" i="0" u="none" strike="noStrike" kern="1200" cap="none" spc="0" baseline="0">
                  <a:solidFill>
                    <a:srgbClr val="000000"/>
                  </a:solidFill>
                  <a:uFillTx/>
                  <a:latin typeface="Aptos"/>
                </a:rPr>
                <a:t>Background and importance of CKD in Wales</a:t>
              </a:r>
              <a:endParaRPr lang="en-US" sz="2200" b="0" i="0" u="none" strike="noStrike" kern="1200" cap="none" spc="0" baseline="0">
                <a:solidFill>
                  <a:srgbClr val="000000"/>
                </a:solidFill>
                <a:uFillTx/>
                <a:latin typeface="Aptos"/>
              </a:endParaRPr>
            </a:p>
          </p:txBody>
        </p:sp>
        <p:sp>
          <p:nvSpPr>
            <p:cNvPr id="7" name="Freeform: Shape 6">
              <a:extLst>
                <a:ext uri="{FF2B5EF4-FFF2-40B4-BE49-F238E27FC236}">
                  <a16:creationId xmlns:a16="http://schemas.microsoft.com/office/drawing/2014/main" id="{5825EF5A-4372-4FF1-8E29-F176F7F933B8}"/>
                </a:ext>
              </a:extLst>
            </p:cNvPr>
            <p:cNvSpPr/>
            <p:nvPr/>
          </p:nvSpPr>
          <p:spPr>
            <a:xfrm>
              <a:off x="838203" y="2971571"/>
              <a:ext cx="10515600" cy="915314"/>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8" name="Rectangle 7" descr="Tick">
              <a:extLst>
                <a:ext uri="{FF2B5EF4-FFF2-40B4-BE49-F238E27FC236}">
                  <a16:creationId xmlns:a16="http://schemas.microsoft.com/office/drawing/2014/main" id="{2F1412C2-1EC7-F2F5-97FD-E53537F55443}"/>
                </a:ext>
              </a:extLst>
            </p:cNvPr>
            <p:cNvSpPr/>
            <p:nvPr/>
          </p:nvSpPr>
          <p:spPr>
            <a:xfrm>
              <a:off x="1115083" y="3177512"/>
              <a:ext cx="503422" cy="503422"/>
            </a:xfrm>
            <a:prstGeom prst="rect">
              <a:avLst/>
            </a:prstGeom>
            <a:blipFill>
              <a:blip r:embed="rId4">
                <a:alphaModFix/>
                <a:extLst>
                  <a:ext uri="{96DAC541-7B7A-43D3-8B79-37D633B846F1}">
                    <asvg:svgBlip xmlns:asvg="http://schemas.microsoft.com/office/drawing/2016/SVG/main" r:embed="rId5"/>
                  </a:ext>
                </a:extLst>
              </a:blip>
              <a:stretch>
                <a:fillRect/>
              </a:stretch>
            </a:blip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9" name="Freeform: Shape 8">
              <a:extLst>
                <a:ext uri="{FF2B5EF4-FFF2-40B4-BE49-F238E27FC236}">
                  <a16:creationId xmlns:a16="http://schemas.microsoft.com/office/drawing/2014/main" id="{0E1B4B50-E432-5FC4-A351-7142C5C2C577}"/>
                </a:ext>
              </a:extLst>
            </p:cNvPr>
            <p:cNvSpPr/>
            <p:nvPr/>
          </p:nvSpPr>
          <p:spPr>
            <a:xfrm>
              <a:off x="1895386" y="2971571"/>
              <a:ext cx="9458416" cy="915314"/>
            </a:xfrm>
            <a:custGeom>
              <a:avLst/>
              <a:gdLst>
                <a:gd name="f0" fmla="val 10800000"/>
                <a:gd name="f1" fmla="val 5400000"/>
                <a:gd name="f2" fmla="val 180"/>
                <a:gd name="f3" fmla="val w"/>
                <a:gd name="f4" fmla="val h"/>
                <a:gd name="f5" fmla="val 0"/>
                <a:gd name="f6" fmla="val 9458416"/>
                <a:gd name="f7" fmla="val 915310"/>
                <a:gd name="f8" fmla="+- 0 0 -90"/>
                <a:gd name="f9" fmla="*/ f3 1 9458416"/>
                <a:gd name="f10" fmla="*/ f4 1 915310"/>
                <a:gd name="f11" fmla="+- f7 0 f5"/>
                <a:gd name="f12" fmla="+- f6 0 f5"/>
                <a:gd name="f13" fmla="*/ f8 f0 1"/>
                <a:gd name="f14" fmla="*/ f12 1 9458416"/>
                <a:gd name="f15" fmla="*/ f11 1 915310"/>
                <a:gd name="f16" fmla="*/ 0 f12 1"/>
                <a:gd name="f17" fmla="*/ 0 f11 1"/>
                <a:gd name="f18" fmla="*/ 9458416 f12 1"/>
                <a:gd name="f19" fmla="*/ 915310 f11 1"/>
                <a:gd name="f20" fmla="*/ f13 1 f2"/>
                <a:gd name="f21" fmla="*/ f16 1 9458416"/>
                <a:gd name="f22" fmla="*/ f17 1 915310"/>
                <a:gd name="f23" fmla="*/ f18 1 9458416"/>
                <a:gd name="f24" fmla="*/ f19 1 915310"/>
                <a:gd name="f25" fmla="*/ f5 1 f14"/>
                <a:gd name="f26" fmla="*/ f6 1 f14"/>
                <a:gd name="f27" fmla="*/ f5 1 f15"/>
                <a:gd name="f28" fmla="*/ f7 1 f15"/>
                <a:gd name="f29" fmla="+- f20 0 f1"/>
                <a:gd name="f30" fmla="*/ f21 1 f14"/>
                <a:gd name="f31" fmla="*/ f22 1 f15"/>
                <a:gd name="f32" fmla="*/ f23 1 f14"/>
                <a:gd name="f33" fmla="*/ f24 1 f15"/>
                <a:gd name="f34" fmla="*/ f25 f9 1"/>
                <a:gd name="f35" fmla="*/ f26 f9 1"/>
                <a:gd name="f36" fmla="*/ f28 f10 1"/>
                <a:gd name="f37" fmla="*/ f27 f10 1"/>
                <a:gd name="f38" fmla="*/ f30 f9 1"/>
                <a:gd name="f39" fmla="*/ f31 f10 1"/>
                <a:gd name="f40" fmla="*/ f32 f9 1"/>
                <a:gd name="f41" fmla="*/ f33 f10 1"/>
              </a:gdLst>
              <a:ahLst/>
              <a:cxnLst>
                <a:cxn ang="3cd4">
                  <a:pos x="hc" y="t"/>
                </a:cxn>
                <a:cxn ang="0">
                  <a:pos x="r" y="vc"/>
                </a:cxn>
                <a:cxn ang="cd4">
                  <a:pos x="hc" y="b"/>
                </a:cxn>
                <a:cxn ang="cd2">
                  <a:pos x="l" y="vc"/>
                </a:cxn>
                <a:cxn ang="f29">
                  <a:pos x="f38" y="f39"/>
                </a:cxn>
                <a:cxn ang="f29">
                  <a:pos x="f40" y="f39"/>
                </a:cxn>
                <a:cxn ang="f29">
                  <a:pos x="f40" y="f41"/>
                </a:cxn>
                <a:cxn ang="f29">
                  <a:pos x="f38" y="f41"/>
                </a:cxn>
                <a:cxn ang="f29">
                  <a:pos x="f38" y="f39"/>
                </a:cxn>
              </a:cxnLst>
              <a:rect l="f34" t="f37" r="f35" b="f36"/>
              <a:pathLst>
                <a:path w="9458416" h="915310">
                  <a:moveTo>
                    <a:pt x="f5" y="f5"/>
                  </a:moveTo>
                  <a:lnTo>
                    <a:pt x="f6" y="f5"/>
                  </a:lnTo>
                  <a:lnTo>
                    <a:pt x="f6" y="f7"/>
                  </a:lnTo>
                  <a:lnTo>
                    <a:pt x="f5" y="f7"/>
                  </a:lnTo>
                  <a:lnTo>
                    <a:pt x="f5" y="f5"/>
                  </a:lnTo>
                  <a:close/>
                </a:path>
              </a:pathLst>
            </a:custGeom>
            <a:noFill/>
            <a:ln cap="flat">
              <a:noFill/>
              <a:prstDash val="solid"/>
            </a:ln>
          </p:spPr>
          <p:txBody>
            <a:bodyPr vert="horz" wrap="square" lIns="96871" tIns="96871" rIns="96871" bIns="96871" anchor="ctr" anchorCtr="0" compatLnSpc="1">
              <a:noAutofit/>
            </a:bodyPr>
            <a:lstStyle/>
            <a:p>
              <a:pPr marL="0" marR="0" lvl="0" indent="0" algn="l" defTabSz="977895" rtl="0" fontAlgn="auto" hangingPunct="1">
                <a:lnSpc>
                  <a:spcPct val="90000"/>
                </a:lnSpc>
                <a:spcBef>
                  <a:spcPts val="0"/>
                </a:spcBef>
                <a:spcAft>
                  <a:spcPts val="900"/>
                </a:spcAft>
                <a:buNone/>
                <a:tabLst/>
                <a:defRPr sz="1800" b="0" i="0" u="none" strike="noStrike" kern="0" cap="none" spc="0" baseline="0">
                  <a:solidFill>
                    <a:srgbClr val="000000"/>
                  </a:solidFill>
                  <a:uFillTx/>
                </a:defRPr>
              </a:pPr>
              <a:r>
                <a:rPr lang="en-GB" sz="2200" b="0" i="0" u="none" strike="noStrike" kern="1200" cap="none" spc="0" baseline="0">
                  <a:solidFill>
                    <a:srgbClr val="000000"/>
                  </a:solidFill>
                  <a:uFillTx/>
                  <a:latin typeface="Aptos"/>
                </a:rPr>
                <a:t>CKD QIP specifications</a:t>
              </a:r>
              <a:endParaRPr lang="en-US" sz="2200" b="0" i="0" u="none" strike="noStrike" kern="1200" cap="none" spc="0" baseline="0">
                <a:solidFill>
                  <a:srgbClr val="000000"/>
                </a:solidFill>
                <a:uFillTx/>
                <a:latin typeface="Aptos"/>
              </a:endParaRPr>
            </a:p>
          </p:txBody>
        </p:sp>
        <p:sp>
          <p:nvSpPr>
            <p:cNvPr id="10" name="Freeform: Shape 9">
              <a:extLst>
                <a:ext uri="{FF2B5EF4-FFF2-40B4-BE49-F238E27FC236}">
                  <a16:creationId xmlns:a16="http://schemas.microsoft.com/office/drawing/2014/main" id="{9B987291-DC99-77A9-73EF-472D4F5E2C55}"/>
                </a:ext>
              </a:extLst>
            </p:cNvPr>
            <p:cNvSpPr/>
            <p:nvPr/>
          </p:nvSpPr>
          <p:spPr>
            <a:xfrm>
              <a:off x="838203" y="4115705"/>
              <a:ext cx="10515600" cy="915314"/>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1" name="Rectangle 10" descr="Lightbulb">
              <a:extLst>
                <a:ext uri="{FF2B5EF4-FFF2-40B4-BE49-F238E27FC236}">
                  <a16:creationId xmlns:a16="http://schemas.microsoft.com/office/drawing/2014/main" id="{405C99CB-0DB1-4D80-FE0C-FA6202A8E014}"/>
                </a:ext>
              </a:extLst>
            </p:cNvPr>
            <p:cNvSpPr/>
            <p:nvPr/>
          </p:nvSpPr>
          <p:spPr>
            <a:xfrm>
              <a:off x="1115083" y="4321655"/>
              <a:ext cx="503422" cy="503422"/>
            </a:xfrm>
            <a:prstGeom prst="rect">
              <a:avLst/>
            </a:prstGeom>
            <a:blipFill>
              <a:blip r:embed="rId6">
                <a:alphaModFix/>
                <a:extLst>
                  <a:ext uri="{96DAC541-7B7A-43D3-8B79-37D633B846F1}">
                    <asvg:svgBlip xmlns:asvg="http://schemas.microsoft.com/office/drawing/2016/SVG/main" r:embed="rId7"/>
                  </a:ext>
                </a:extLst>
              </a:blip>
              <a:stretch>
                <a:fillRect/>
              </a:stretch>
            </a:blip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2" name="Freeform: Shape 11">
              <a:extLst>
                <a:ext uri="{FF2B5EF4-FFF2-40B4-BE49-F238E27FC236}">
                  <a16:creationId xmlns:a16="http://schemas.microsoft.com/office/drawing/2014/main" id="{8AEDCC40-958D-D889-13E2-6253D02805C3}"/>
                </a:ext>
              </a:extLst>
            </p:cNvPr>
            <p:cNvSpPr/>
            <p:nvPr/>
          </p:nvSpPr>
          <p:spPr>
            <a:xfrm>
              <a:off x="1895386" y="4115705"/>
              <a:ext cx="9458416" cy="915314"/>
            </a:xfrm>
            <a:custGeom>
              <a:avLst/>
              <a:gdLst>
                <a:gd name="f0" fmla="val 10800000"/>
                <a:gd name="f1" fmla="val 5400000"/>
                <a:gd name="f2" fmla="val 180"/>
                <a:gd name="f3" fmla="val w"/>
                <a:gd name="f4" fmla="val h"/>
                <a:gd name="f5" fmla="val 0"/>
                <a:gd name="f6" fmla="val 9458416"/>
                <a:gd name="f7" fmla="val 915310"/>
                <a:gd name="f8" fmla="+- 0 0 -90"/>
                <a:gd name="f9" fmla="*/ f3 1 9458416"/>
                <a:gd name="f10" fmla="*/ f4 1 915310"/>
                <a:gd name="f11" fmla="+- f7 0 f5"/>
                <a:gd name="f12" fmla="+- f6 0 f5"/>
                <a:gd name="f13" fmla="*/ f8 f0 1"/>
                <a:gd name="f14" fmla="*/ f12 1 9458416"/>
                <a:gd name="f15" fmla="*/ f11 1 915310"/>
                <a:gd name="f16" fmla="*/ 0 f12 1"/>
                <a:gd name="f17" fmla="*/ 0 f11 1"/>
                <a:gd name="f18" fmla="*/ 9458416 f12 1"/>
                <a:gd name="f19" fmla="*/ 915310 f11 1"/>
                <a:gd name="f20" fmla="*/ f13 1 f2"/>
                <a:gd name="f21" fmla="*/ f16 1 9458416"/>
                <a:gd name="f22" fmla="*/ f17 1 915310"/>
                <a:gd name="f23" fmla="*/ f18 1 9458416"/>
                <a:gd name="f24" fmla="*/ f19 1 915310"/>
                <a:gd name="f25" fmla="*/ f5 1 f14"/>
                <a:gd name="f26" fmla="*/ f6 1 f14"/>
                <a:gd name="f27" fmla="*/ f5 1 f15"/>
                <a:gd name="f28" fmla="*/ f7 1 f15"/>
                <a:gd name="f29" fmla="+- f20 0 f1"/>
                <a:gd name="f30" fmla="*/ f21 1 f14"/>
                <a:gd name="f31" fmla="*/ f22 1 f15"/>
                <a:gd name="f32" fmla="*/ f23 1 f14"/>
                <a:gd name="f33" fmla="*/ f24 1 f15"/>
                <a:gd name="f34" fmla="*/ f25 f9 1"/>
                <a:gd name="f35" fmla="*/ f26 f9 1"/>
                <a:gd name="f36" fmla="*/ f28 f10 1"/>
                <a:gd name="f37" fmla="*/ f27 f10 1"/>
                <a:gd name="f38" fmla="*/ f30 f9 1"/>
                <a:gd name="f39" fmla="*/ f31 f10 1"/>
                <a:gd name="f40" fmla="*/ f32 f9 1"/>
                <a:gd name="f41" fmla="*/ f33 f10 1"/>
              </a:gdLst>
              <a:ahLst/>
              <a:cxnLst>
                <a:cxn ang="3cd4">
                  <a:pos x="hc" y="t"/>
                </a:cxn>
                <a:cxn ang="0">
                  <a:pos x="r" y="vc"/>
                </a:cxn>
                <a:cxn ang="cd4">
                  <a:pos x="hc" y="b"/>
                </a:cxn>
                <a:cxn ang="cd2">
                  <a:pos x="l" y="vc"/>
                </a:cxn>
                <a:cxn ang="f29">
                  <a:pos x="f38" y="f39"/>
                </a:cxn>
                <a:cxn ang="f29">
                  <a:pos x="f40" y="f39"/>
                </a:cxn>
                <a:cxn ang="f29">
                  <a:pos x="f40" y="f41"/>
                </a:cxn>
                <a:cxn ang="f29">
                  <a:pos x="f38" y="f41"/>
                </a:cxn>
                <a:cxn ang="f29">
                  <a:pos x="f38" y="f39"/>
                </a:cxn>
              </a:cxnLst>
              <a:rect l="f34" t="f37" r="f35" b="f36"/>
              <a:pathLst>
                <a:path w="9458416" h="915310">
                  <a:moveTo>
                    <a:pt x="f5" y="f5"/>
                  </a:moveTo>
                  <a:lnTo>
                    <a:pt x="f6" y="f5"/>
                  </a:lnTo>
                  <a:lnTo>
                    <a:pt x="f6" y="f7"/>
                  </a:lnTo>
                  <a:lnTo>
                    <a:pt x="f5" y="f7"/>
                  </a:lnTo>
                  <a:lnTo>
                    <a:pt x="f5" y="f5"/>
                  </a:lnTo>
                  <a:close/>
                </a:path>
              </a:pathLst>
            </a:custGeom>
            <a:noFill/>
            <a:ln cap="flat">
              <a:noFill/>
              <a:prstDash val="solid"/>
            </a:ln>
          </p:spPr>
          <p:txBody>
            <a:bodyPr vert="horz" wrap="square" lIns="96871" tIns="96871" rIns="96871" bIns="96871" anchor="ctr" anchorCtr="0" compatLnSpc="1">
              <a:noAutofit/>
            </a:bodyPr>
            <a:lstStyle/>
            <a:p>
              <a:pPr marL="0" marR="0" lvl="0" indent="0" algn="l" defTabSz="977895" rtl="0" fontAlgn="auto" hangingPunct="1">
                <a:lnSpc>
                  <a:spcPct val="90000"/>
                </a:lnSpc>
                <a:spcBef>
                  <a:spcPts val="0"/>
                </a:spcBef>
                <a:spcAft>
                  <a:spcPts val="900"/>
                </a:spcAft>
                <a:buNone/>
                <a:tabLst/>
                <a:defRPr sz="1800" b="0" i="0" u="none" strike="noStrike" kern="0" cap="none" spc="0" baseline="0">
                  <a:solidFill>
                    <a:srgbClr val="000000"/>
                  </a:solidFill>
                  <a:uFillTx/>
                </a:defRPr>
              </a:pPr>
              <a:r>
                <a:rPr lang="en-GB" sz="2200" b="0" i="0" u="none" strike="noStrike" kern="1200" cap="none" spc="0" baseline="0">
                  <a:solidFill>
                    <a:srgbClr val="000000"/>
                  </a:solidFill>
                  <a:uFillTx/>
                  <a:latin typeface="Aptos"/>
                </a:rPr>
                <a:t>Top tips and FAQ</a:t>
              </a:r>
              <a:endParaRPr lang="en-US" sz="2200" b="0" i="0" u="none" strike="noStrike" kern="1200" cap="none" spc="0" baseline="0">
                <a:solidFill>
                  <a:srgbClr val="000000"/>
                </a:solidFill>
                <a:uFillTx/>
                <a:latin typeface="Aptos"/>
              </a:endParaRPr>
            </a:p>
          </p:txBody>
        </p:sp>
        <p:sp>
          <p:nvSpPr>
            <p:cNvPr id="13" name="Freeform: Shape 12">
              <a:extLst>
                <a:ext uri="{FF2B5EF4-FFF2-40B4-BE49-F238E27FC236}">
                  <a16:creationId xmlns:a16="http://schemas.microsoft.com/office/drawing/2014/main" id="{2F9E0FB3-51AF-16B9-2E04-086CBF64BA25}"/>
                </a:ext>
              </a:extLst>
            </p:cNvPr>
            <p:cNvSpPr/>
            <p:nvPr/>
          </p:nvSpPr>
          <p:spPr>
            <a:xfrm>
              <a:off x="838203" y="5259848"/>
              <a:ext cx="10515600" cy="915314"/>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4" name="Rectangle 13" descr="Books">
              <a:extLst>
                <a:ext uri="{FF2B5EF4-FFF2-40B4-BE49-F238E27FC236}">
                  <a16:creationId xmlns:a16="http://schemas.microsoft.com/office/drawing/2014/main" id="{1E4359C2-A462-013B-0557-43F16F78F41A}"/>
                </a:ext>
              </a:extLst>
            </p:cNvPr>
            <p:cNvSpPr/>
            <p:nvPr/>
          </p:nvSpPr>
          <p:spPr>
            <a:xfrm>
              <a:off x="1115083" y="5465789"/>
              <a:ext cx="503422" cy="503422"/>
            </a:xfrm>
            <a:prstGeom prst="rect">
              <a:avLst/>
            </a:prstGeom>
            <a:blipFill>
              <a:blip r:embed="rId8">
                <a:alphaModFix/>
                <a:extLst>
                  <a:ext uri="{96DAC541-7B7A-43D3-8B79-37D633B846F1}">
                    <asvg:svgBlip xmlns:asvg="http://schemas.microsoft.com/office/drawing/2016/SVG/main" r:embed="rId9"/>
                  </a:ext>
                </a:extLst>
              </a:blip>
              <a:stretch>
                <a:fillRect/>
              </a:stretch>
            </a:blip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5" name="Freeform: Shape 14">
              <a:extLst>
                <a:ext uri="{FF2B5EF4-FFF2-40B4-BE49-F238E27FC236}">
                  <a16:creationId xmlns:a16="http://schemas.microsoft.com/office/drawing/2014/main" id="{D211B0A7-41AE-B9E0-932B-762B6035B520}"/>
                </a:ext>
              </a:extLst>
            </p:cNvPr>
            <p:cNvSpPr/>
            <p:nvPr/>
          </p:nvSpPr>
          <p:spPr>
            <a:xfrm>
              <a:off x="1895386" y="5259848"/>
              <a:ext cx="9458416" cy="915314"/>
            </a:xfrm>
            <a:custGeom>
              <a:avLst/>
              <a:gdLst>
                <a:gd name="f0" fmla="val 10800000"/>
                <a:gd name="f1" fmla="val 5400000"/>
                <a:gd name="f2" fmla="val 180"/>
                <a:gd name="f3" fmla="val w"/>
                <a:gd name="f4" fmla="val h"/>
                <a:gd name="f5" fmla="val 0"/>
                <a:gd name="f6" fmla="val 9458416"/>
                <a:gd name="f7" fmla="val 915310"/>
                <a:gd name="f8" fmla="+- 0 0 -90"/>
                <a:gd name="f9" fmla="*/ f3 1 9458416"/>
                <a:gd name="f10" fmla="*/ f4 1 915310"/>
                <a:gd name="f11" fmla="+- f7 0 f5"/>
                <a:gd name="f12" fmla="+- f6 0 f5"/>
                <a:gd name="f13" fmla="*/ f8 f0 1"/>
                <a:gd name="f14" fmla="*/ f12 1 9458416"/>
                <a:gd name="f15" fmla="*/ f11 1 915310"/>
                <a:gd name="f16" fmla="*/ 0 f12 1"/>
                <a:gd name="f17" fmla="*/ 0 f11 1"/>
                <a:gd name="f18" fmla="*/ 9458416 f12 1"/>
                <a:gd name="f19" fmla="*/ 915310 f11 1"/>
                <a:gd name="f20" fmla="*/ f13 1 f2"/>
                <a:gd name="f21" fmla="*/ f16 1 9458416"/>
                <a:gd name="f22" fmla="*/ f17 1 915310"/>
                <a:gd name="f23" fmla="*/ f18 1 9458416"/>
                <a:gd name="f24" fmla="*/ f19 1 915310"/>
                <a:gd name="f25" fmla="*/ f5 1 f14"/>
                <a:gd name="f26" fmla="*/ f6 1 f14"/>
                <a:gd name="f27" fmla="*/ f5 1 f15"/>
                <a:gd name="f28" fmla="*/ f7 1 f15"/>
                <a:gd name="f29" fmla="+- f20 0 f1"/>
                <a:gd name="f30" fmla="*/ f21 1 f14"/>
                <a:gd name="f31" fmla="*/ f22 1 f15"/>
                <a:gd name="f32" fmla="*/ f23 1 f14"/>
                <a:gd name="f33" fmla="*/ f24 1 f15"/>
                <a:gd name="f34" fmla="*/ f25 f9 1"/>
                <a:gd name="f35" fmla="*/ f26 f9 1"/>
                <a:gd name="f36" fmla="*/ f28 f10 1"/>
                <a:gd name="f37" fmla="*/ f27 f10 1"/>
                <a:gd name="f38" fmla="*/ f30 f9 1"/>
                <a:gd name="f39" fmla="*/ f31 f10 1"/>
                <a:gd name="f40" fmla="*/ f32 f9 1"/>
                <a:gd name="f41" fmla="*/ f33 f10 1"/>
              </a:gdLst>
              <a:ahLst/>
              <a:cxnLst>
                <a:cxn ang="3cd4">
                  <a:pos x="hc" y="t"/>
                </a:cxn>
                <a:cxn ang="0">
                  <a:pos x="r" y="vc"/>
                </a:cxn>
                <a:cxn ang="cd4">
                  <a:pos x="hc" y="b"/>
                </a:cxn>
                <a:cxn ang="cd2">
                  <a:pos x="l" y="vc"/>
                </a:cxn>
                <a:cxn ang="f29">
                  <a:pos x="f38" y="f39"/>
                </a:cxn>
                <a:cxn ang="f29">
                  <a:pos x="f40" y="f39"/>
                </a:cxn>
                <a:cxn ang="f29">
                  <a:pos x="f40" y="f41"/>
                </a:cxn>
                <a:cxn ang="f29">
                  <a:pos x="f38" y="f41"/>
                </a:cxn>
                <a:cxn ang="f29">
                  <a:pos x="f38" y="f39"/>
                </a:cxn>
              </a:cxnLst>
              <a:rect l="f34" t="f37" r="f35" b="f36"/>
              <a:pathLst>
                <a:path w="9458416" h="915310">
                  <a:moveTo>
                    <a:pt x="f5" y="f5"/>
                  </a:moveTo>
                  <a:lnTo>
                    <a:pt x="f6" y="f5"/>
                  </a:lnTo>
                  <a:lnTo>
                    <a:pt x="f6" y="f7"/>
                  </a:lnTo>
                  <a:lnTo>
                    <a:pt x="f5" y="f7"/>
                  </a:lnTo>
                  <a:lnTo>
                    <a:pt x="f5" y="f5"/>
                  </a:lnTo>
                  <a:close/>
                </a:path>
              </a:pathLst>
            </a:custGeom>
            <a:noFill/>
            <a:ln cap="flat">
              <a:noFill/>
              <a:prstDash val="solid"/>
            </a:ln>
          </p:spPr>
          <p:txBody>
            <a:bodyPr vert="horz" wrap="square" lIns="96871" tIns="96871" rIns="96871" bIns="96871" anchor="ctr" anchorCtr="0" compatLnSpc="1">
              <a:noAutofit/>
            </a:bodyPr>
            <a:lstStyle/>
            <a:p>
              <a:pPr marL="0" marR="0" lvl="0" indent="0" algn="l" defTabSz="977895" rtl="0" fontAlgn="auto" hangingPunct="1">
                <a:lnSpc>
                  <a:spcPct val="90000"/>
                </a:lnSpc>
                <a:spcBef>
                  <a:spcPts val="0"/>
                </a:spcBef>
                <a:spcAft>
                  <a:spcPts val="900"/>
                </a:spcAft>
                <a:buNone/>
                <a:tabLst/>
                <a:defRPr sz="1800" b="0" i="0" u="none" strike="noStrike" kern="0" cap="none" spc="0" baseline="0">
                  <a:solidFill>
                    <a:srgbClr val="000000"/>
                  </a:solidFill>
                  <a:uFillTx/>
                </a:defRPr>
              </a:pPr>
              <a:r>
                <a:rPr lang="en-GB" sz="2200" b="0" i="0" u="none" strike="noStrike" kern="1200" cap="none" spc="0" baseline="0">
                  <a:solidFill>
                    <a:srgbClr val="000000"/>
                  </a:solidFill>
                  <a:uFillTx/>
                  <a:latin typeface="Aptos"/>
                </a:rPr>
                <a:t>Useful Resources</a:t>
              </a:r>
              <a:endParaRPr lang="en-US" sz="2200" b="0" i="0" u="none" strike="noStrike" kern="1200" cap="none" spc="0" baseline="0">
                <a:solidFill>
                  <a:srgbClr val="000000"/>
                </a:solidFill>
                <a:uFillTx/>
                <a:latin typeface="Apto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214748313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2D06C-2BB9-B1F2-B296-48515AF0860A}"/>
              </a:ext>
            </a:extLst>
          </p:cNvPr>
          <p:cNvSpPr txBox="1">
            <a:spLocks noGrp="1"/>
          </p:cNvSpPr>
          <p:nvPr>
            <p:ph type="ctrTitle"/>
          </p:nvPr>
        </p:nvSpPr>
        <p:spPr/>
        <p:txBody>
          <a:bodyPr>
            <a:noAutofit/>
          </a:bodyPr>
          <a:lstStyle/>
          <a:p>
            <a:pPr lvl="0"/>
            <a:r>
              <a:rPr lang="en-GB" sz="4800"/>
              <a:t>Webinar: Supporting practices with the CVD and CKD GMS Quality Improvement Projects 2025/26</a:t>
            </a:r>
          </a:p>
        </p:txBody>
      </p:sp>
      <p:sp>
        <p:nvSpPr>
          <p:cNvPr id="3" name="Subtitle 2">
            <a:extLst>
              <a:ext uri="{FF2B5EF4-FFF2-40B4-BE49-F238E27FC236}">
                <a16:creationId xmlns:a16="http://schemas.microsoft.com/office/drawing/2014/main" id="{EAB0D312-C9C9-B5B9-FCF3-BD7585D93383}"/>
              </a:ext>
            </a:extLst>
          </p:cNvPr>
          <p:cNvSpPr txBox="1">
            <a:spLocks noGrp="1"/>
          </p:cNvSpPr>
          <p:nvPr>
            <p:ph type="subTitle" idx="1"/>
          </p:nvPr>
        </p:nvSpPr>
        <p:spPr>
          <a:xfrm>
            <a:off x="1524003" y="4640095"/>
            <a:ext cx="9144000" cy="1095542"/>
          </a:xfrm>
        </p:spPr>
        <p:txBody>
          <a:bodyPr/>
          <a:lstStyle/>
          <a:p>
            <a:pPr lvl="0">
              <a:lnSpc>
                <a:spcPct val="70000"/>
              </a:lnSpc>
            </a:pPr>
            <a:r>
              <a:rPr lang="en-GB" sz="2200"/>
              <a:t>Jonathan Goodfellow</a:t>
            </a:r>
          </a:p>
          <a:p>
            <a:pPr lvl="0">
              <a:lnSpc>
                <a:spcPct val="70000"/>
              </a:lnSpc>
            </a:pPr>
            <a:r>
              <a:rPr lang="en-GB" sz="2200"/>
              <a:t>National Clinical Lead</a:t>
            </a:r>
          </a:p>
          <a:p>
            <a:pPr lvl="0">
              <a:lnSpc>
                <a:spcPct val="70000"/>
              </a:lnSpc>
            </a:pPr>
            <a:r>
              <a:rPr lang="en-GB" sz="2200"/>
              <a:t> Wales Cardiovascular Network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Slide214748311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1045F-CD6E-D0D3-78B1-57AFF3281142}"/>
              </a:ext>
            </a:extLst>
          </p:cNvPr>
          <p:cNvSpPr txBox="1">
            <a:spLocks noGrp="1"/>
          </p:cNvSpPr>
          <p:nvPr>
            <p:ph type="title"/>
          </p:nvPr>
        </p:nvSpPr>
        <p:spPr>
          <a:xfrm>
            <a:off x="354275" y="205703"/>
            <a:ext cx="5279407" cy="1128067"/>
          </a:xfrm>
        </p:spPr>
        <p:txBody>
          <a:bodyPr/>
          <a:lstStyle/>
          <a:p>
            <a:pPr lvl="0"/>
            <a:r>
              <a:rPr lang="en-GB" sz="4000"/>
              <a:t>CKD in Wales</a:t>
            </a:r>
          </a:p>
        </p:txBody>
      </p:sp>
      <p:sp>
        <p:nvSpPr>
          <p:cNvPr id="3" name="Content Placeholder 2">
            <a:extLst>
              <a:ext uri="{FF2B5EF4-FFF2-40B4-BE49-F238E27FC236}">
                <a16:creationId xmlns:a16="http://schemas.microsoft.com/office/drawing/2014/main" id="{DFAEEFD7-6A0B-F048-5BC3-077267C571E7}"/>
              </a:ext>
            </a:extLst>
          </p:cNvPr>
          <p:cNvSpPr txBox="1">
            <a:spLocks noGrp="1"/>
          </p:cNvSpPr>
          <p:nvPr>
            <p:ph idx="1"/>
          </p:nvPr>
        </p:nvSpPr>
        <p:spPr>
          <a:xfrm>
            <a:off x="540446" y="2474366"/>
            <a:ext cx="5278063" cy="3979587"/>
          </a:xfrm>
        </p:spPr>
        <p:txBody>
          <a:bodyPr anchor="ctr"/>
          <a:lstStyle/>
          <a:p>
            <a:pPr lvl="0"/>
            <a:r>
              <a:rPr lang="en-GB" sz="2000">
                <a:latin typeface="Aptos Body"/>
                <a:cs typeface="Arial" pitchFamily="34"/>
              </a:rPr>
              <a:t>7.62% of the population with CKD stage 3-5</a:t>
            </a:r>
          </a:p>
          <a:p>
            <a:pPr lvl="0"/>
            <a:r>
              <a:rPr lang="en-GB" sz="2000">
                <a:latin typeface="Aptos Body"/>
                <a:cs typeface="Arial" pitchFamily="34"/>
              </a:rPr>
              <a:t>CKD rates rising: DM</a:t>
            </a:r>
            <a:r>
              <a:rPr lang="en-GB" sz="2000">
                <a:latin typeface="Aptos Body"/>
              </a:rPr>
              <a:t>, HTN, obesity and an aging population</a:t>
            </a:r>
          </a:p>
          <a:p>
            <a:pPr lvl="0"/>
            <a:r>
              <a:rPr lang="en-GB" sz="2000">
                <a:latin typeface="Aptos Body"/>
              </a:rPr>
              <a:t>Kidney replacement therapy (KRT) rates rising and Dialysis units near max capacity</a:t>
            </a:r>
            <a:r>
              <a:rPr lang="en-GB" sz="2000" baseline="30000">
                <a:latin typeface="Aptos Body"/>
              </a:rPr>
              <a:t>1</a:t>
            </a:r>
            <a:r>
              <a:rPr lang="en-GB" sz="2000">
                <a:latin typeface="Aptos Body"/>
              </a:rPr>
              <a:t> </a:t>
            </a:r>
          </a:p>
          <a:p>
            <a:pPr lvl="0"/>
            <a:r>
              <a:rPr lang="en-GB" sz="2000">
                <a:latin typeface="Aptos Body"/>
              </a:rPr>
              <a:t>Patients with CKD 12 x more likely to die of CVD than need KRT in lifetime</a:t>
            </a:r>
            <a:r>
              <a:rPr lang="en-GB" sz="2000" baseline="30000">
                <a:latin typeface="Aptos Body"/>
              </a:rPr>
              <a:t>2</a:t>
            </a:r>
            <a:endParaRPr lang="en-GB" sz="2000">
              <a:latin typeface="Aptos Body"/>
            </a:endParaRPr>
          </a:p>
          <a:p>
            <a:pPr lvl="0"/>
            <a:r>
              <a:rPr lang="en-GB" sz="2000">
                <a:latin typeface="Aptos Body"/>
              </a:rPr>
              <a:t>CKD predicted to be the 5th most common cause of early death by 2040</a:t>
            </a:r>
            <a:r>
              <a:rPr lang="en-GB" sz="2000" baseline="30000">
                <a:latin typeface="Aptos Body"/>
              </a:rPr>
              <a:t>3</a:t>
            </a:r>
          </a:p>
          <a:p>
            <a:pPr lvl="0"/>
            <a:endParaRPr lang="en-GB" sz="2000">
              <a:latin typeface="Aptos Body"/>
            </a:endParaRPr>
          </a:p>
          <a:p>
            <a:pPr lvl="0"/>
            <a:endParaRPr lang="en-GB" sz="2000">
              <a:latin typeface="inherit"/>
            </a:endParaRPr>
          </a:p>
          <a:p>
            <a:pPr lvl="0"/>
            <a:endParaRPr lang="en-GB" sz="2000">
              <a:latin typeface="inherit"/>
            </a:endParaRPr>
          </a:p>
          <a:p>
            <a:pPr marL="0" lvl="0" indent="0">
              <a:buNone/>
            </a:pPr>
            <a:endParaRPr lang="en-GB" sz="2000"/>
          </a:p>
        </p:txBody>
      </p:sp>
      <p:pic>
        <p:nvPicPr>
          <p:cNvPr id="4" name="Picture 3">
            <a:extLst>
              <a:ext uri="{FF2B5EF4-FFF2-40B4-BE49-F238E27FC236}">
                <a16:creationId xmlns:a16="http://schemas.microsoft.com/office/drawing/2014/main" id="{C09A1FB7-5334-9D1E-6BF2-FF9D1A8214CB}"/>
              </a:ext>
            </a:extLst>
          </p:cNvPr>
          <p:cNvPicPr>
            <a:picLocks noChangeAspect="1"/>
          </p:cNvPicPr>
          <p:nvPr/>
        </p:nvPicPr>
        <p:blipFill>
          <a:blip r:embed="rId3"/>
          <a:stretch>
            <a:fillRect/>
          </a:stretch>
        </p:blipFill>
        <p:spPr>
          <a:xfrm>
            <a:off x="5633682" y="205703"/>
            <a:ext cx="6293641" cy="3146825"/>
          </a:xfrm>
          <a:prstGeom prst="rect">
            <a:avLst/>
          </a:prstGeom>
          <a:noFill/>
          <a:ln cap="flat">
            <a:noFill/>
          </a:ln>
        </p:spPr>
      </p:pic>
      <p:sp>
        <p:nvSpPr>
          <p:cNvPr id="5" name="TextBox 4">
            <a:extLst>
              <a:ext uri="{FF2B5EF4-FFF2-40B4-BE49-F238E27FC236}">
                <a16:creationId xmlns:a16="http://schemas.microsoft.com/office/drawing/2014/main" id="{B5808874-AC66-FA7F-1C1C-1384626FA1F6}"/>
              </a:ext>
            </a:extLst>
          </p:cNvPr>
          <p:cNvSpPr txBox="1"/>
          <p:nvPr/>
        </p:nvSpPr>
        <p:spPr>
          <a:xfrm>
            <a:off x="87133" y="6488664"/>
            <a:ext cx="12017739"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600"/>
              </a:spcAft>
              <a:buNone/>
              <a:tabLst/>
              <a:defRPr sz="1800" b="0" i="0" u="none" strike="noStrike" kern="0" cap="none" spc="0" baseline="0">
                <a:solidFill>
                  <a:srgbClr val="000000"/>
                </a:solidFill>
                <a:uFillTx/>
              </a:defRPr>
            </a:pPr>
            <a:r>
              <a:rPr lang="en-GB" sz="900" b="0" i="0" u="none" strike="noStrike" kern="1200" cap="none" spc="0" baseline="0">
                <a:solidFill>
                  <a:srgbClr val="AEAEAE"/>
                </a:solidFill>
                <a:uFillTx/>
                <a:latin typeface="Aptos"/>
              </a:rPr>
              <a:t>1. UK Renal Registry (2023) UK Renal Registry 27th Annual Report – data to 31/12/2023, Bristol, UK. 2 Liu P et al</a:t>
            </a:r>
            <a:r>
              <a:rPr lang="en-GB" sz="900" b="1" i="0" u="none" strike="noStrike" kern="1200" cap="none" spc="0" baseline="0">
                <a:solidFill>
                  <a:srgbClr val="AEAEAE"/>
                </a:solidFill>
                <a:uFillTx/>
                <a:latin typeface="Aptos"/>
              </a:rPr>
              <a:t>.</a:t>
            </a:r>
            <a:r>
              <a:rPr lang="en-GB" sz="900" b="0" i="0" u="none" strike="noStrike" kern="1200" cap="none" spc="0" baseline="0">
                <a:solidFill>
                  <a:srgbClr val="AEAEAE"/>
                </a:solidFill>
                <a:uFillTx/>
                <a:latin typeface="Aptos"/>
              </a:rPr>
              <a:t> Predicting the risks of kidney failure and death in adults with moderate to severe chronic kidney disease: multinational, longitudinal, population-based cohort study. </a:t>
            </a:r>
            <a:r>
              <a:rPr lang="en-GB" sz="900" b="0" i="1" u="none" strike="noStrike" kern="1200" cap="none" spc="0" baseline="0">
                <a:solidFill>
                  <a:srgbClr val="AEAEAE"/>
                </a:solidFill>
                <a:uFillTx/>
                <a:latin typeface="Aptos"/>
              </a:rPr>
              <a:t>BMJ.</a:t>
            </a:r>
            <a:r>
              <a:rPr lang="en-GB" sz="900" b="0" i="0" u="none" strike="noStrike" kern="1200" cap="none" spc="0" baseline="0">
                <a:solidFill>
                  <a:srgbClr val="AEAEAE"/>
                </a:solidFill>
                <a:uFillTx/>
                <a:latin typeface="Aptos"/>
              </a:rPr>
              <a:t> 2024;385:e078063.. 3. Economics-of-Kidney-Disease-full-report_accessible.pdf  4. Wales Kidney Network data.</a:t>
            </a:r>
            <a:endParaRPr lang="en-GB" sz="1800" b="0" i="0" u="none" strike="noStrike" kern="1200" cap="none" spc="0" baseline="0">
              <a:solidFill>
                <a:srgbClr val="AEAEAE"/>
              </a:solidFill>
              <a:uFillTx/>
              <a:latin typeface="Aptos"/>
            </a:endParaRPr>
          </a:p>
        </p:txBody>
      </p:sp>
      <p:grpSp>
        <p:nvGrpSpPr>
          <p:cNvPr id="6" name="Group 10">
            <a:extLst>
              <a:ext uri="{FF2B5EF4-FFF2-40B4-BE49-F238E27FC236}">
                <a16:creationId xmlns:a16="http://schemas.microsoft.com/office/drawing/2014/main" id="{85A01F85-CC2B-21AD-097D-6093597BC051}"/>
              </a:ext>
            </a:extLst>
          </p:cNvPr>
          <p:cNvGrpSpPr/>
          <p:nvPr/>
        </p:nvGrpSpPr>
        <p:grpSpPr>
          <a:xfrm>
            <a:off x="6762746" y="3530370"/>
            <a:ext cx="4887458" cy="2923583"/>
            <a:chOff x="6762746" y="3530370"/>
            <a:chExt cx="4887458" cy="2923583"/>
          </a:xfrm>
        </p:grpSpPr>
        <p:sp>
          <p:nvSpPr>
            <p:cNvPr id="7" name="TextBox 6">
              <a:extLst>
                <a:ext uri="{FF2B5EF4-FFF2-40B4-BE49-F238E27FC236}">
                  <a16:creationId xmlns:a16="http://schemas.microsoft.com/office/drawing/2014/main" id="{C0ED06A5-5971-0059-5FB1-E3B7F336A679}"/>
                </a:ext>
              </a:extLst>
            </p:cNvPr>
            <p:cNvSpPr txBox="1"/>
            <p:nvPr/>
          </p:nvSpPr>
          <p:spPr>
            <a:xfrm>
              <a:off x="6762746" y="3530370"/>
              <a:ext cx="4887458" cy="2923583"/>
            </a:xfrm>
            <a:prstGeom prst="rect">
              <a:avLst/>
            </a:prstGeom>
            <a:solidFill>
              <a:srgbClr val="E8E8E8"/>
            </a:solidFill>
            <a:ln cap="flat">
              <a:noFill/>
            </a:ln>
          </p:spPr>
          <p:txBody>
            <a:bodyPr vert="horz" wrap="square" lIns="91440" tIns="45720" rIns="91440" bIns="45720" anchor="ctr" anchorCtr="0" compatLnSpc="1">
              <a:noAutofit/>
            </a:bodyPr>
            <a:lstStyle/>
            <a:p>
              <a:pPr marL="0" marR="0" lvl="0" indent="0" algn="l" defTabSz="807140" rtl="0" fontAlgn="auto" hangingPunct="1">
                <a:lnSpc>
                  <a:spcPct val="100000"/>
                </a:lnSpc>
                <a:spcBef>
                  <a:spcPts val="0"/>
                </a:spcBef>
                <a:spcAft>
                  <a:spcPts val="530"/>
                </a:spcAft>
                <a:buNone/>
                <a:tabLst/>
                <a:defRPr sz="1800" b="0" i="0" u="none" strike="noStrike" kern="0" cap="none" spc="0" baseline="0">
                  <a:solidFill>
                    <a:srgbClr val="000000"/>
                  </a:solidFill>
                  <a:uFillTx/>
                </a:defRPr>
              </a:pPr>
              <a:r>
                <a:rPr lang="en-GB" sz="1589" b="1" i="0" u="none" strike="noStrike" kern="1200" cap="none" spc="0" baseline="0">
                  <a:solidFill>
                    <a:srgbClr val="0E2841"/>
                  </a:solidFill>
                  <a:uFillTx/>
                  <a:latin typeface="Aptos"/>
                </a:rPr>
                <a:t>Service costs in CKD – </a:t>
              </a:r>
              <a:br>
                <a:rPr lang="en-GB" sz="1589" b="1" i="0" u="none" strike="noStrike" kern="1200" cap="none" spc="0" baseline="0">
                  <a:solidFill>
                    <a:srgbClr val="0E2841"/>
                  </a:solidFill>
                  <a:uFillTx/>
                  <a:latin typeface="Aptos"/>
                </a:rPr>
              </a:br>
              <a:r>
                <a:rPr lang="en-GB" sz="1589" b="1" i="0" u="none" strike="noStrike" kern="1200" cap="none" spc="0" baseline="0">
                  <a:solidFill>
                    <a:srgbClr val="0E2841"/>
                  </a:solidFill>
                  <a:uFillTx/>
                  <a:latin typeface="Aptos"/>
                </a:rPr>
                <a:t>a snapshot in numbers:</a:t>
              </a:r>
              <a:r>
                <a:rPr lang="en-GB" sz="1589" b="1" i="0" u="none" strike="noStrike" kern="1200" cap="none" spc="0" baseline="30000">
                  <a:solidFill>
                    <a:srgbClr val="0E2841"/>
                  </a:solidFill>
                  <a:uFillTx/>
                  <a:latin typeface="Aptos"/>
                </a:rPr>
                <a:t>4</a:t>
              </a:r>
            </a:p>
            <a:p>
              <a:pPr marL="252228" marR="0" lvl="0" indent="-252228" algn="l" defTabSz="807140" rtl="0" fontAlgn="auto" hangingPunct="1">
                <a:lnSpc>
                  <a:spcPct val="100000"/>
                </a:lnSpc>
                <a:spcBef>
                  <a:spcPts val="0"/>
                </a:spcBef>
                <a:spcAft>
                  <a:spcPts val="530"/>
                </a:spcAft>
                <a:buSzPct val="100000"/>
                <a:buFont typeface="Arial" pitchFamily="34"/>
                <a:buChar char="•"/>
                <a:tabLst/>
                <a:defRPr sz="1800" b="0" i="0" u="none" strike="noStrike" kern="0" cap="none" spc="0" baseline="0">
                  <a:solidFill>
                    <a:srgbClr val="000000"/>
                  </a:solidFill>
                  <a:uFillTx/>
                </a:defRPr>
              </a:pPr>
              <a:r>
                <a:rPr lang="en-GB" sz="1412" b="0" i="0" u="none" strike="noStrike" kern="1200" cap="none" spc="0" baseline="0">
                  <a:solidFill>
                    <a:srgbClr val="0E2841"/>
                  </a:solidFill>
                  <a:uFillTx/>
                  <a:latin typeface="Aptos"/>
                </a:rPr>
                <a:t>Annual spend on KRT services in Wales: </a:t>
              </a:r>
              <a:br>
                <a:rPr lang="en-GB" sz="1589" b="1" i="0" u="none" strike="noStrike" kern="1200" cap="none" spc="0" baseline="0">
                  <a:solidFill>
                    <a:srgbClr val="0E2841"/>
                  </a:solidFill>
                  <a:uFillTx/>
                  <a:latin typeface="Aptos"/>
                </a:rPr>
              </a:br>
              <a:r>
                <a:rPr lang="en-GB" sz="1589" b="1" i="0" u="none" strike="noStrike" kern="1200" cap="none" spc="0" baseline="0">
                  <a:solidFill>
                    <a:srgbClr val="0E2841"/>
                  </a:solidFill>
                  <a:uFillTx/>
                  <a:latin typeface="Aptos"/>
                </a:rPr>
                <a:t>£80 million</a:t>
              </a:r>
            </a:p>
            <a:p>
              <a:pPr marL="252228" marR="0" lvl="0" indent="-252228" algn="l" defTabSz="807140" rtl="0" fontAlgn="auto" hangingPunct="1">
                <a:lnSpc>
                  <a:spcPct val="100000"/>
                </a:lnSpc>
                <a:spcBef>
                  <a:spcPts val="0"/>
                </a:spcBef>
                <a:spcAft>
                  <a:spcPts val="530"/>
                </a:spcAft>
                <a:buSzPct val="100000"/>
                <a:buFont typeface="Arial" pitchFamily="34"/>
                <a:buChar char="•"/>
                <a:tabLst/>
                <a:defRPr sz="1800" b="0" i="0" u="none" strike="noStrike" kern="0" cap="none" spc="0" baseline="0">
                  <a:solidFill>
                    <a:srgbClr val="000000"/>
                  </a:solidFill>
                  <a:uFillTx/>
                </a:defRPr>
              </a:pPr>
              <a:r>
                <a:rPr lang="en-GB" sz="1412" b="0" i="0" u="none" strike="noStrike" kern="1200" cap="none" spc="0" baseline="0">
                  <a:solidFill>
                    <a:srgbClr val="0E2841"/>
                  </a:solidFill>
                  <a:uFillTx/>
                  <a:latin typeface="Aptos"/>
                </a:rPr>
                <a:t>Total economic burden of CKD in Wales: </a:t>
              </a:r>
              <a:br>
                <a:rPr lang="en-GB" sz="1589" b="1" i="0" u="none" strike="noStrike" kern="1200" cap="none" spc="0" baseline="0">
                  <a:solidFill>
                    <a:srgbClr val="0E2841"/>
                  </a:solidFill>
                  <a:uFillTx/>
                  <a:latin typeface="Aptos"/>
                </a:rPr>
              </a:br>
              <a:r>
                <a:rPr lang="en-GB" sz="1589" b="1" i="0" u="none" strike="noStrike" kern="1200" cap="none" spc="0" baseline="0">
                  <a:solidFill>
                    <a:srgbClr val="0E2841"/>
                  </a:solidFill>
                  <a:uFillTx/>
                  <a:latin typeface="Aptos"/>
                </a:rPr>
                <a:t>&gt;£320 million</a:t>
              </a:r>
            </a:p>
            <a:p>
              <a:pPr marL="252228" marR="0" lvl="0" indent="-252228" algn="l" defTabSz="807140" rtl="0" fontAlgn="auto" hangingPunct="1">
                <a:lnSpc>
                  <a:spcPct val="100000"/>
                </a:lnSpc>
                <a:spcBef>
                  <a:spcPts val="0"/>
                </a:spcBef>
                <a:spcAft>
                  <a:spcPts val="530"/>
                </a:spcAft>
                <a:buSzPct val="100000"/>
                <a:buFont typeface="Arial" pitchFamily="34"/>
                <a:buChar char="•"/>
                <a:tabLst/>
                <a:defRPr sz="1800" b="0" i="0" u="none" strike="noStrike" kern="0" cap="none" spc="0" baseline="0">
                  <a:solidFill>
                    <a:srgbClr val="000000"/>
                  </a:solidFill>
                  <a:uFillTx/>
                </a:defRPr>
              </a:pPr>
              <a:r>
                <a:rPr lang="en-GB" sz="1412" b="0" i="0" u="none" strike="noStrike" kern="1200" cap="none" spc="0" baseline="0">
                  <a:solidFill>
                    <a:srgbClr val="0E2841"/>
                  </a:solidFill>
                  <a:uFillTx/>
                  <a:latin typeface="Aptos"/>
                </a:rPr>
                <a:t>Dialysis costs: </a:t>
              </a:r>
              <a:br>
                <a:rPr lang="en-GB" sz="1589" b="1" i="0" u="none" strike="noStrike" kern="1200" cap="none" spc="0" baseline="0">
                  <a:solidFill>
                    <a:srgbClr val="0E2841"/>
                  </a:solidFill>
                  <a:uFillTx/>
                  <a:latin typeface="Aptos"/>
                </a:rPr>
              </a:br>
              <a:r>
                <a:rPr lang="en-GB" sz="1589" b="1" i="0" u="none" strike="noStrike" kern="1200" cap="none" spc="0" baseline="0">
                  <a:solidFill>
                    <a:srgbClr val="0E2841"/>
                  </a:solidFill>
                  <a:uFillTx/>
                  <a:latin typeface="Aptos"/>
                </a:rPr>
                <a:t>&gt;£30,000 per patient per year</a:t>
              </a:r>
              <a:endParaRPr lang="en-GB" sz="1800" b="1" i="0" u="none" strike="noStrike" kern="1200" cap="none" spc="0" baseline="0">
                <a:solidFill>
                  <a:srgbClr val="0E2841"/>
                </a:solidFill>
                <a:uFillTx/>
                <a:latin typeface="Aptos"/>
              </a:endParaRPr>
            </a:p>
          </p:txBody>
        </p:sp>
        <p:pic>
          <p:nvPicPr>
            <p:cNvPr id="8" name="Graphic 8" descr="Camera with solid fill">
              <a:extLst>
                <a:ext uri="{FF2B5EF4-FFF2-40B4-BE49-F238E27FC236}">
                  <a16:creationId xmlns:a16="http://schemas.microsoft.com/office/drawing/2014/main" id="{2A11168F-E23D-DB01-7AA0-9F559A3EA812}"/>
                </a:ext>
              </a:extLst>
            </p:cNvPr>
            <p:cNvPicPr>
              <a:picLocks noChangeAspect="1"/>
            </p:cNvPicPr>
            <p:nvPr/>
          </p:nvPicPr>
          <p:blipFill>
            <a:blip r:embed="rId4">
              <a:extLst>
                <a:ext uri="{96DAC541-7B7A-43D3-8B79-37D633B846F1}">
                  <asvg:svgBlip xmlns:asvg="http://schemas.microsoft.com/office/drawing/2016/SVG/main" r:embed="rId5"/>
                </a:ext>
              </a:extLst>
            </a:blip>
            <a:srcRect/>
            <a:stretch>
              <a:fillRect/>
            </a:stretch>
          </p:blipFill>
          <p:spPr>
            <a:xfrm>
              <a:off x="10402113" y="3706684"/>
              <a:ext cx="888339" cy="763615"/>
            </a:xfrm>
            <a:prstGeom prst="rect">
              <a:avLst/>
            </a:prstGeom>
            <a:noFill/>
            <a:ln cap="flat">
              <a:noFill/>
            </a:ln>
          </p:spPr>
        </p:pic>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214748203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22E73D7-3621-8410-5E47-D3FA4E1243BD}"/>
              </a:ext>
            </a:extLst>
          </p:cNvPr>
          <p:cNvSpPr/>
          <p:nvPr/>
        </p:nvSpPr>
        <p:spPr>
          <a:xfrm>
            <a:off x="-18095" y="912863"/>
            <a:ext cx="12191996" cy="4745891"/>
          </a:xfrm>
          <a:prstGeom prst="rect">
            <a:avLst/>
          </a:prstGeom>
          <a:solidFill>
            <a:srgbClr val="F9F9F9"/>
          </a:solidFill>
          <a:ln w="19046" cap="flat">
            <a:solidFill>
              <a:srgbClr val="E8E8E8"/>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Arial"/>
            </a:endParaRPr>
          </a:p>
        </p:txBody>
      </p:sp>
      <p:sp>
        <p:nvSpPr>
          <p:cNvPr id="3" name="Rectangle 2">
            <a:extLst>
              <a:ext uri="{FF2B5EF4-FFF2-40B4-BE49-F238E27FC236}">
                <a16:creationId xmlns:a16="http://schemas.microsoft.com/office/drawing/2014/main" id="{C138C38C-5BFB-AC20-E41D-2926E568A62B}"/>
              </a:ext>
            </a:extLst>
          </p:cNvPr>
          <p:cNvSpPr/>
          <p:nvPr/>
        </p:nvSpPr>
        <p:spPr>
          <a:xfrm>
            <a:off x="362907" y="3204441"/>
            <a:ext cx="5615997" cy="1871996"/>
          </a:xfrm>
          <a:prstGeom prst="rect">
            <a:avLst/>
          </a:prstGeom>
          <a:solidFill>
            <a:srgbClr val="E8E8E8"/>
          </a:solidFill>
          <a:ln w="28575" cap="flat">
            <a:solidFill>
              <a:srgbClr val="E8E8E8"/>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1200"/>
              </a:spcAft>
              <a:buNone/>
              <a:tabLst/>
              <a:defRPr sz="1800" b="0" i="0" u="none" strike="noStrike" kern="0" cap="none" spc="0" baseline="0">
                <a:solidFill>
                  <a:srgbClr val="000000"/>
                </a:solidFill>
                <a:uFillTx/>
              </a:defRPr>
            </a:pPr>
            <a:r>
              <a:rPr lang="en-GB" sz="2200" b="1" i="0" u="none" strike="noStrike" kern="1200" cap="none" spc="0" baseline="0">
                <a:solidFill>
                  <a:srgbClr val="535353"/>
                </a:solidFill>
                <a:uFillTx/>
                <a:latin typeface="Arial"/>
              </a:rPr>
              <a:t>Combat health inequalities</a:t>
            </a:r>
          </a:p>
          <a:p>
            <a:pPr marL="0" marR="0" lvl="0" indent="0" algn="ctr" defTabSz="914400" rtl="0" fontAlgn="auto" hangingPunct="1">
              <a:lnSpc>
                <a:spcPct val="100000"/>
              </a:lnSpc>
              <a:spcBef>
                <a:spcPts val="0"/>
              </a:spcBef>
              <a:spcAft>
                <a:spcPts val="1200"/>
              </a:spcAft>
              <a:buNone/>
              <a:tabLst/>
              <a:defRPr sz="1800" b="0" i="0" u="none" strike="noStrike" kern="0" cap="none" spc="0" baseline="0">
                <a:solidFill>
                  <a:srgbClr val="000000"/>
                </a:solidFill>
                <a:uFillTx/>
              </a:defRPr>
            </a:pPr>
            <a:r>
              <a:rPr lang="en-GB" sz="1800" b="0" i="0" u="none" strike="noStrike" kern="1200" cap="none" spc="0" baseline="0">
                <a:solidFill>
                  <a:srgbClr val="535353"/>
                </a:solidFill>
                <a:uFillTx/>
                <a:latin typeface="Arial"/>
              </a:rPr>
              <a:t>Ethnic minority groups and patients in the most deprived 40% of the population are disproportionately more likely to progress to requiring KRT</a:t>
            </a:r>
          </a:p>
        </p:txBody>
      </p:sp>
      <p:sp>
        <p:nvSpPr>
          <p:cNvPr id="4" name="TextBox 7">
            <a:extLst>
              <a:ext uri="{FF2B5EF4-FFF2-40B4-BE49-F238E27FC236}">
                <a16:creationId xmlns:a16="http://schemas.microsoft.com/office/drawing/2014/main" id="{B5012AD4-09A3-FBD3-6B63-D02F4D13C335}"/>
              </a:ext>
            </a:extLst>
          </p:cNvPr>
          <p:cNvSpPr txBox="1"/>
          <p:nvPr/>
        </p:nvSpPr>
        <p:spPr>
          <a:xfrm>
            <a:off x="0" y="5384197"/>
            <a:ext cx="12191996" cy="772439"/>
          </a:xfrm>
          <a:prstGeom prst="rect">
            <a:avLst/>
          </a:prstGeom>
          <a:solidFill>
            <a:srgbClr val="156082"/>
          </a:solidFill>
          <a:ln cap="flat">
            <a:noFill/>
          </a:ln>
        </p:spPr>
        <p:txBody>
          <a:bodyPr vert="horz" wrap="square" lIns="91440" tIns="45720" rIns="91440" bIns="45720" anchor="ctr" anchorCtr="1" compatLnSpc="1">
            <a:noAutofit/>
          </a:bodyPr>
          <a:lstStyle/>
          <a:p>
            <a:pPr marL="0" marR="0" lvl="0" indent="0" algn="ctr" defTabSz="914400" rtl="0" fontAlgn="auto" hangingPunct="1">
              <a:lnSpc>
                <a:spcPct val="95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FFFFFF"/>
                </a:solidFill>
                <a:uFillTx/>
                <a:latin typeface="Arial"/>
                <a:ea typeface="Calibri" pitchFamily="34"/>
                <a:cs typeface="Times New Roman" pitchFamily="18"/>
              </a:rPr>
              <a:t>Modelling by KRUK suggests that improved implementation of interventions, plus increased transplantation rates, could cost-effectively save more than 10,000 UK lives between 2023 and 2033</a:t>
            </a:r>
            <a:r>
              <a:rPr lang="en-GB" sz="1800" b="1" i="0" u="none" strike="noStrike" kern="1200" cap="none" spc="0" baseline="30000">
                <a:solidFill>
                  <a:srgbClr val="FFFFFF"/>
                </a:solidFill>
                <a:uFillTx/>
                <a:latin typeface="Arial"/>
                <a:ea typeface="Calibri" pitchFamily="34"/>
                <a:cs typeface="Times New Roman" pitchFamily="18"/>
              </a:rPr>
              <a:t>2</a:t>
            </a:r>
            <a:endParaRPr lang="en-GB" sz="1800" b="1" i="0" u="none" strike="noStrike" kern="1200" cap="none" spc="0" baseline="0">
              <a:solidFill>
                <a:srgbClr val="FFFFFF"/>
              </a:solidFill>
              <a:uFillTx/>
              <a:latin typeface="Arial"/>
              <a:ea typeface="Calibri" pitchFamily="34"/>
              <a:cs typeface="Times New Roman" pitchFamily="18"/>
            </a:endParaRPr>
          </a:p>
        </p:txBody>
      </p:sp>
      <p:sp>
        <p:nvSpPr>
          <p:cNvPr id="5" name="Rectangle 8">
            <a:extLst>
              <a:ext uri="{FF2B5EF4-FFF2-40B4-BE49-F238E27FC236}">
                <a16:creationId xmlns:a16="http://schemas.microsoft.com/office/drawing/2014/main" id="{55BC1C15-1FC3-C2A6-E6D9-6F3D095FF2BE}"/>
              </a:ext>
            </a:extLst>
          </p:cNvPr>
          <p:cNvSpPr/>
          <p:nvPr/>
        </p:nvSpPr>
        <p:spPr>
          <a:xfrm>
            <a:off x="367241" y="1193740"/>
            <a:ext cx="5615997" cy="1943209"/>
          </a:xfrm>
          <a:prstGeom prst="rect">
            <a:avLst/>
          </a:prstGeom>
          <a:solidFill>
            <a:srgbClr val="156082"/>
          </a:solidFill>
          <a:ln w="28575" cap="flat">
            <a:solidFill>
              <a:srgbClr val="0B3041"/>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600"/>
              </a:spcAft>
              <a:buNone/>
              <a:tabLst/>
              <a:defRPr sz="1800" b="0" i="0" u="none" strike="noStrike" kern="0" cap="none" spc="0" baseline="0">
                <a:solidFill>
                  <a:srgbClr val="000000"/>
                </a:solidFill>
                <a:uFillTx/>
              </a:defRPr>
            </a:pPr>
            <a:r>
              <a:rPr lang="en-GB" sz="2200" b="1" i="0" u="none" strike="noStrike" kern="1200" cap="none" spc="0" baseline="0">
                <a:solidFill>
                  <a:srgbClr val="FFFFFF"/>
                </a:solidFill>
                <a:uFillTx/>
                <a:latin typeface="Arial"/>
              </a:rPr>
              <a:t>Improved coding</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Arial"/>
              </a:rPr>
              <a:t>Improved coding of patients with CKD to support accurate </a:t>
            </a:r>
            <a:r>
              <a:rPr lang="en-GB" sz="1800" b="1" i="0" u="none" strike="noStrike" kern="1200" cap="none" spc="0" baseline="0">
                <a:solidFill>
                  <a:srgbClr val="FFFFFF"/>
                </a:solidFill>
                <a:uFillTx/>
                <a:latin typeface="Arial"/>
              </a:rPr>
              <a:t>review and monitoring pathways</a:t>
            </a:r>
            <a:r>
              <a:rPr lang="en-GB" sz="1800" b="0" i="0" u="none" strike="noStrike" kern="1200" cap="none" spc="0" baseline="0">
                <a:solidFill>
                  <a:srgbClr val="FFFFFF"/>
                </a:solidFill>
                <a:uFillTx/>
                <a:latin typeface="Arial"/>
              </a:rPr>
              <a:t>, and </a:t>
            </a:r>
            <a:r>
              <a:rPr lang="en-GB" sz="1800" b="1" i="0" u="none" strike="noStrike" kern="1200" cap="none" spc="0" baseline="0">
                <a:solidFill>
                  <a:srgbClr val="FFFFFF"/>
                </a:solidFill>
                <a:uFillTx/>
                <a:latin typeface="Arial"/>
              </a:rPr>
              <a:t>enhance appropriate prescribing </a:t>
            </a:r>
            <a:br>
              <a:rPr lang="en-GB" sz="1800" b="1" i="0" u="none" strike="noStrike" kern="1200" cap="none" spc="0" baseline="0">
                <a:solidFill>
                  <a:srgbClr val="FFFFFF"/>
                </a:solidFill>
                <a:uFillTx/>
                <a:latin typeface="Arial"/>
              </a:rPr>
            </a:br>
            <a:r>
              <a:rPr lang="en-GB" sz="1800" b="0" i="0" u="none" strike="noStrike" kern="1200" cap="none" spc="0" baseline="0">
                <a:solidFill>
                  <a:srgbClr val="FFFFFF"/>
                </a:solidFill>
                <a:uFillTx/>
                <a:latin typeface="Arial"/>
              </a:rPr>
              <a:t>through automated decision support alerts</a:t>
            </a:r>
            <a:endParaRPr lang="en-GB" sz="1800" b="1" i="0" u="none" strike="noStrike" kern="1200" cap="none" spc="0" baseline="0">
              <a:solidFill>
                <a:srgbClr val="FFFFFF"/>
              </a:solidFill>
              <a:uFillTx/>
              <a:latin typeface="Arial"/>
            </a:endParaRPr>
          </a:p>
        </p:txBody>
      </p:sp>
      <p:sp>
        <p:nvSpPr>
          <p:cNvPr id="6" name="Rectangle 9">
            <a:extLst>
              <a:ext uri="{FF2B5EF4-FFF2-40B4-BE49-F238E27FC236}">
                <a16:creationId xmlns:a16="http://schemas.microsoft.com/office/drawing/2014/main" id="{AB29B750-AA08-368C-8DF1-1C6C69B7A5BE}"/>
              </a:ext>
            </a:extLst>
          </p:cNvPr>
          <p:cNvSpPr/>
          <p:nvPr/>
        </p:nvSpPr>
        <p:spPr>
          <a:xfrm>
            <a:off x="6115214" y="1199473"/>
            <a:ext cx="5748073" cy="1937485"/>
          </a:xfrm>
          <a:prstGeom prst="rect">
            <a:avLst/>
          </a:prstGeom>
          <a:solidFill>
            <a:srgbClr val="E8E8E8"/>
          </a:solidFill>
          <a:ln w="28575" cap="flat">
            <a:solidFill>
              <a:srgbClr val="E8E8E8"/>
            </a:solidFill>
            <a:prstDash val="solid"/>
            <a:miter/>
          </a:ln>
        </p:spPr>
        <p:txBody>
          <a:bodyPr vert="horz" wrap="square" lIns="0" tIns="45720" rIns="0" bIns="45720" anchor="ctr" anchorCtr="1" compatLnSpc="1">
            <a:noAutofit/>
          </a:bodyPr>
          <a:lstStyle/>
          <a:p>
            <a:pPr marL="0" marR="0" lvl="0" indent="0" algn="ctr" defTabSz="914400" rtl="0" fontAlgn="auto" hangingPunct="1">
              <a:lnSpc>
                <a:spcPct val="100000"/>
              </a:lnSpc>
              <a:spcBef>
                <a:spcPts val="0"/>
              </a:spcBef>
              <a:spcAft>
                <a:spcPts val="1200"/>
              </a:spcAft>
              <a:buNone/>
              <a:tabLst/>
              <a:defRPr sz="1800" b="0" i="0" u="none" strike="noStrike" kern="0" cap="none" spc="0" baseline="0">
                <a:solidFill>
                  <a:srgbClr val="000000"/>
                </a:solidFill>
                <a:uFillTx/>
              </a:defRPr>
            </a:pPr>
            <a:r>
              <a:rPr lang="en-GB" sz="2200" b="1" i="0" u="none" strike="noStrike" kern="1200" cap="none" spc="0" baseline="0">
                <a:solidFill>
                  <a:srgbClr val="535353"/>
                </a:solidFill>
                <a:uFillTx/>
                <a:latin typeface="Arial"/>
              </a:rPr>
              <a:t>Early diagnosis and improved CKD management</a:t>
            </a:r>
          </a:p>
          <a:p>
            <a:pPr marL="0" marR="0" lvl="0" indent="0" algn="ctr" defTabSz="914400" rtl="0" fontAlgn="auto" hangingPunct="1">
              <a:lnSpc>
                <a:spcPct val="100000"/>
              </a:lnSpc>
              <a:spcBef>
                <a:spcPts val="0"/>
              </a:spcBef>
              <a:spcAft>
                <a:spcPts val="0"/>
              </a:spcAft>
              <a:buNone/>
              <a:tabLst>
                <a:tab pos="182559" algn="l"/>
              </a:tabLst>
              <a:defRPr sz="1800" b="0" i="0" u="none" strike="noStrike" kern="0" cap="none" spc="0" baseline="0">
                <a:solidFill>
                  <a:srgbClr val="000000"/>
                </a:solidFill>
                <a:uFillTx/>
              </a:defRPr>
            </a:pPr>
            <a:r>
              <a:rPr lang="en-GB" sz="1800" b="0" i="0" u="none" strike="noStrike" kern="1200" cap="none" spc="0" baseline="0">
                <a:solidFill>
                  <a:srgbClr val="535353"/>
                </a:solidFill>
                <a:uFillTx/>
                <a:latin typeface="Arial"/>
              </a:rPr>
              <a:t>Targeting eligible </a:t>
            </a:r>
            <a:r>
              <a:rPr lang="en-GB" sz="1800" b="1" i="0" u="none" strike="noStrike" kern="1200" cap="none" spc="0" baseline="0">
                <a:solidFill>
                  <a:srgbClr val="535353"/>
                </a:solidFill>
                <a:uFillTx/>
                <a:latin typeface="Arial"/>
              </a:rPr>
              <a:t>patients with CKD </a:t>
            </a:r>
            <a:r>
              <a:rPr lang="en-GB" sz="1800" b="0" i="0" u="none" strike="noStrike" kern="1200" cap="none" spc="0" baseline="0">
                <a:solidFill>
                  <a:srgbClr val="535353"/>
                </a:solidFill>
                <a:uFillTx/>
                <a:latin typeface="Arial"/>
              </a:rPr>
              <a:t>who are </a:t>
            </a:r>
            <a:br>
              <a:rPr lang="en-GB" sz="1800" b="0" i="0" u="none" strike="noStrike" kern="1200" cap="none" spc="0" baseline="0">
                <a:solidFill>
                  <a:srgbClr val="535353"/>
                </a:solidFill>
                <a:uFillTx/>
                <a:latin typeface="Arial"/>
              </a:rPr>
            </a:br>
            <a:r>
              <a:rPr lang="en-GB" sz="1800" b="0" i="0" u="none" strike="noStrike" kern="1200" cap="none" spc="0" baseline="0">
                <a:solidFill>
                  <a:srgbClr val="535353"/>
                </a:solidFill>
                <a:uFillTx/>
                <a:latin typeface="Arial"/>
              </a:rPr>
              <a:t>either </a:t>
            </a:r>
            <a:r>
              <a:rPr lang="en-GB" sz="1800" b="1" i="0" u="none" strike="noStrike" kern="1200" cap="none" spc="0" baseline="0">
                <a:solidFill>
                  <a:srgbClr val="535353"/>
                </a:solidFill>
                <a:uFillTx/>
                <a:latin typeface="Arial"/>
              </a:rPr>
              <a:t>untreated</a:t>
            </a:r>
            <a:r>
              <a:rPr lang="en-GB" sz="1800" b="0" i="0" u="none" strike="noStrike" kern="1200" cap="none" spc="0" baseline="0">
                <a:solidFill>
                  <a:srgbClr val="535353"/>
                </a:solidFill>
                <a:uFillTx/>
                <a:latin typeface="Arial"/>
              </a:rPr>
              <a:t> or </a:t>
            </a:r>
            <a:r>
              <a:rPr lang="en-GB" sz="1800" b="1" i="0" u="none" strike="noStrike" kern="1200" cap="none" spc="0" baseline="0">
                <a:solidFill>
                  <a:srgbClr val="535353"/>
                </a:solidFill>
                <a:uFillTx/>
                <a:latin typeface="Arial"/>
              </a:rPr>
              <a:t>not receiving standard care </a:t>
            </a:r>
            <a:r>
              <a:rPr lang="en-GB" sz="1800" b="0" i="0" u="none" strike="noStrike" kern="1200" cap="none" spc="-10" baseline="0">
                <a:solidFill>
                  <a:srgbClr val="535353"/>
                </a:solidFill>
                <a:uFillTx/>
                <a:latin typeface="Arial"/>
              </a:rPr>
              <a:t>according to NICE recommendations </a:t>
            </a:r>
          </a:p>
          <a:p>
            <a:pPr marL="0" marR="0" lvl="0" indent="0" algn="ctr" defTabSz="914400" rtl="0" fontAlgn="auto" hangingPunct="1">
              <a:lnSpc>
                <a:spcPct val="100000"/>
              </a:lnSpc>
              <a:spcBef>
                <a:spcPts val="0"/>
              </a:spcBef>
              <a:spcAft>
                <a:spcPts val="0"/>
              </a:spcAft>
              <a:buNone/>
              <a:tabLst>
                <a:tab pos="182559" algn="l"/>
              </a:tabLst>
              <a:defRPr sz="1800" b="0" i="0" u="none" strike="noStrike" kern="0" cap="none" spc="0" baseline="0">
                <a:solidFill>
                  <a:srgbClr val="000000"/>
                </a:solidFill>
                <a:uFillTx/>
              </a:defRPr>
            </a:pPr>
            <a:r>
              <a:rPr lang="en-GB" sz="1800" b="0" i="0" u="none" strike="noStrike" kern="1200" cap="none" spc="-10" baseline="0">
                <a:solidFill>
                  <a:srgbClr val="535353"/>
                </a:solidFill>
                <a:uFillTx/>
                <a:latin typeface="Arial"/>
              </a:rPr>
              <a:t>(e.g., BP targets, </a:t>
            </a:r>
            <a:r>
              <a:rPr lang="en-GB" sz="1800" b="0" i="0" u="none" strike="noStrike" kern="1200" cap="none" spc="-10" baseline="0">
                <a:solidFill>
                  <a:srgbClr val="535353"/>
                </a:solidFill>
                <a:uFillTx/>
                <a:latin typeface="Aptos"/>
              </a:rPr>
              <a:t>ACEi/ARB, statins)</a:t>
            </a:r>
            <a:endParaRPr lang="en-GB" sz="1800" b="0" i="0" u="none" strike="noStrike" kern="1200" cap="none" spc="0" baseline="0">
              <a:solidFill>
                <a:srgbClr val="535353"/>
              </a:solidFill>
              <a:uFillTx/>
              <a:latin typeface="Arial"/>
            </a:endParaRPr>
          </a:p>
        </p:txBody>
      </p:sp>
      <p:sp>
        <p:nvSpPr>
          <p:cNvPr id="7" name="Rectangle 11">
            <a:extLst>
              <a:ext uri="{FF2B5EF4-FFF2-40B4-BE49-F238E27FC236}">
                <a16:creationId xmlns:a16="http://schemas.microsoft.com/office/drawing/2014/main" id="{BCEE8C02-4047-B0B2-F7EB-34CA6A0FD8B7}"/>
              </a:ext>
            </a:extLst>
          </p:cNvPr>
          <p:cNvSpPr/>
          <p:nvPr/>
        </p:nvSpPr>
        <p:spPr>
          <a:xfrm>
            <a:off x="6115214" y="3204441"/>
            <a:ext cx="5748073" cy="1871996"/>
          </a:xfrm>
          <a:prstGeom prst="rect">
            <a:avLst/>
          </a:prstGeom>
          <a:solidFill>
            <a:srgbClr val="156082"/>
          </a:solidFill>
          <a:ln w="28575" cap="flat">
            <a:solidFill>
              <a:srgbClr val="0B3041"/>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1200"/>
              </a:spcAft>
              <a:buNone/>
              <a:tabLst/>
              <a:defRPr sz="1800" b="0" i="0" u="none" strike="noStrike" kern="0" cap="none" spc="0" baseline="0">
                <a:solidFill>
                  <a:srgbClr val="000000"/>
                </a:solidFill>
                <a:uFillTx/>
              </a:defRPr>
            </a:pPr>
            <a:r>
              <a:rPr lang="en-GB" sz="2200" b="1" i="0" u="none" strike="noStrike" kern="1200" cap="none" spc="0" baseline="0">
                <a:solidFill>
                  <a:srgbClr val="FFFFFF"/>
                </a:solidFill>
                <a:uFillTx/>
                <a:latin typeface="Arial"/>
              </a:rPr>
              <a:t>Use of SGLT2is</a:t>
            </a:r>
            <a:r>
              <a:rPr lang="en-GB" sz="2200" b="1" i="0" u="none" strike="noStrike" kern="1200" cap="none" spc="0" baseline="30000">
                <a:solidFill>
                  <a:srgbClr val="FFFFFF"/>
                </a:solidFill>
                <a:uFillTx/>
                <a:latin typeface="Arial"/>
              </a:rPr>
              <a:t>1</a:t>
            </a:r>
            <a:endParaRPr lang="en-GB" sz="2200" b="1" i="0" u="none" strike="noStrike" kern="1200" cap="none" spc="0" baseline="0">
              <a:solidFill>
                <a:srgbClr val="FFFFFF"/>
              </a:solidFill>
              <a:uFillTx/>
              <a:latin typeface="Arial"/>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Arial"/>
              </a:rPr>
              <a:t>Increasing uptake of </a:t>
            </a:r>
            <a:r>
              <a:rPr lang="en-GB" sz="1800" b="1" i="0" u="none" strike="noStrike" kern="1200" cap="none" spc="0" baseline="0">
                <a:solidFill>
                  <a:srgbClr val="FFFFFF"/>
                </a:solidFill>
                <a:uFillTx/>
                <a:latin typeface="Arial"/>
              </a:rPr>
              <a:t>SGLT2i</a:t>
            </a:r>
            <a:r>
              <a:rPr lang="en-GB" sz="1800" b="0" i="0" u="none" strike="noStrike" kern="1200" cap="none" spc="0" baseline="0">
                <a:solidFill>
                  <a:srgbClr val="FFFFFF"/>
                </a:solidFill>
                <a:uFillTx/>
                <a:latin typeface="Arial"/>
              </a:rPr>
              <a:t> to:</a:t>
            </a:r>
            <a:endParaRPr lang="en-GB" sz="1800" b="1" i="0" u="none" strike="noStrike" kern="1200" cap="none" spc="0" baseline="0">
              <a:solidFill>
                <a:srgbClr val="FFFFFF"/>
              </a:solidFill>
              <a:uFillTx/>
              <a:latin typeface="Arial"/>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FFFFFF"/>
                </a:solidFill>
                <a:uFillTx/>
                <a:latin typeface="Arial"/>
              </a:rPr>
              <a:t>R</a:t>
            </a:r>
            <a:r>
              <a:rPr lang="en-GB" sz="1800" b="1" i="0" u="none" strike="noStrike" kern="1200" cap="none" spc="0" baseline="0">
                <a:solidFill>
                  <a:srgbClr val="FFFFFF"/>
                </a:solidFill>
                <a:uFillTx/>
                <a:latin typeface="Arial"/>
              </a:rPr>
              <a:t>educe CVD events and HF admissions by 23%</a:t>
            </a:r>
            <a:br>
              <a:rPr lang="en-GB" sz="1800" b="1" i="0" u="none" strike="noStrike" kern="1200" cap="none" spc="0" baseline="0">
                <a:solidFill>
                  <a:srgbClr val="FFFFFF"/>
                </a:solidFill>
                <a:uFillTx/>
                <a:latin typeface="Arial"/>
              </a:rPr>
            </a:br>
            <a:r>
              <a:rPr lang="en-GB" sz="1800" b="1" i="0" u="none" strike="noStrike" kern="1200" cap="none" spc="0" baseline="0">
                <a:solidFill>
                  <a:srgbClr val="FFFFFF"/>
                </a:solidFill>
                <a:uFillTx/>
                <a:latin typeface="Arial"/>
              </a:rPr>
              <a:t>Reduce ESKD progression by 37%</a:t>
            </a:r>
          </a:p>
        </p:txBody>
      </p:sp>
      <p:sp>
        <p:nvSpPr>
          <p:cNvPr id="8" name="Oval 12">
            <a:extLst>
              <a:ext uri="{FF2B5EF4-FFF2-40B4-BE49-F238E27FC236}">
                <a16:creationId xmlns:a16="http://schemas.microsoft.com/office/drawing/2014/main" id="{6ABC6D19-3870-11B5-6A10-29FBDABDD11D}"/>
              </a:ext>
            </a:extLst>
          </p:cNvPr>
          <p:cNvSpPr/>
          <p:nvPr/>
        </p:nvSpPr>
        <p:spPr>
          <a:xfrm>
            <a:off x="5508976" y="2710080"/>
            <a:ext cx="1079997" cy="107999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FFFF"/>
          </a:solidFill>
          <a:ln w="57150" cap="flat">
            <a:solidFill>
              <a:srgbClr val="156082"/>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Arial"/>
            </a:endParaRPr>
          </a:p>
        </p:txBody>
      </p:sp>
      <p:grpSp>
        <p:nvGrpSpPr>
          <p:cNvPr id="9" name="Group 13">
            <a:extLst>
              <a:ext uri="{FF2B5EF4-FFF2-40B4-BE49-F238E27FC236}">
                <a16:creationId xmlns:a16="http://schemas.microsoft.com/office/drawing/2014/main" id="{9B8B512D-312D-152A-23AF-020C558D475D}"/>
              </a:ext>
            </a:extLst>
          </p:cNvPr>
          <p:cNvGrpSpPr/>
          <p:nvPr/>
        </p:nvGrpSpPr>
        <p:grpSpPr>
          <a:xfrm>
            <a:off x="5620697" y="2867457"/>
            <a:ext cx="856555" cy="699305"/>
            <a:chOff x="5620697" y="2867457"/>
            <a:chExt cx="856555" cy="699305"/>
          </a:xfrm>
        </p:grpSpPr>
        <p:sp>
          <p:nvSpPr>
            <p:cNvPr id="10" name="Freeform 5">
              <a:extLst>
                <a:ext uri="{FF2B5EF4-FFF2-40B4-BE49-F238E27FC236}">
                  <a16:creationId xmlns:a16="http://schemas.microsoft.com/office/drawing/2014/main" id="{C94CDDFD-C63E-D16D-55A4-AA185FA5BC2C}"/>
                </a:ext>
              </a:extLst>
            </p:cNvPr>
            <p:cNvSpPr/>
            <p:nvPr/>
          </p:nvSpPr>
          <p:spPr>
            <a:xfrm>
              <a:off x="5927204" y="3190634"/>
              <a:ext cx="138339" cy="271101"/>
            </a:xfrm>
            <a:custGeom>
              <a:avLst/>
              <a:gdLst>
                <a:gd name="f0" fmla="val 10800000"/>
                <a:gd name="f1" fmla="val 5400000"/>
                <a:gd name="f2" fmla="val 180"/>
                <a:gd name="f3" fmla="val w"/>
                <a:gd name="f4" fmla="val h"/>
                <a:gd name="f5" fmla="val 0"/>
                <a:gd name="f6" fmla="val 70"/>
                <a:gd name="f7" fmla="val 126"/>
                <a:gd name="f8" fmla="val 44"/>
                <a:gd name="f9" fmla="val 33"/>
                <a:gd name="f10" fmla="val 36"/>
                <a:gd name="f11" fmla="val 47"/>
                <a:gd name="f12" fmla="val 76"/>
                <a:gd name="f13" fmla="val 61"/>
                <a:gd name="f14" fmla="val 117"/>
                <a:gd name="f15" fmla="val 58"/>
                <a:gd name="f16" fmla="val 64"/>
                <a:gd name="f17" fmla="val 125"/>
                <a:gd name="f18" fmla="val 50"/>
                <a:gd name="f19" fmla="val 30"/>
                <a:gd name="f20" fmla="val 1"/>
                <a:gd name="f21" fmla="val 7"/>
                <a:gd name="f22" fmla="+- 0 0 -90"/>
                <a:gd name="f23" fmla="*/ f3 1 70"/>
                <a:gd name="f24" fmla="*/ f4 1 126"/>
                <a:gd name="f25" fmla="+- f7 0 f5"/>
                <a:gd name="f26" fmla="+- f6 0 f5"/>
                <a:gd name="f27" fmla="*/ f22 f0 1"/>
                <a:gd name="f28" fmla="*/ f26 1 70"/>
                <a:gd name="f29" fmla="*/ f25 1 126"/>
                <a:gd name="f30" fmla="*/ 0 f26 1"/>
                <a:gd name="f31" fmla="*/ 44 f25 1"/>
                <a:gd name="f32" fmla="*/ 47 f26 1"/>
                <a:gd name="f33" fmla="*/ 76 f25 1"/>
                <a:gd name="f34" fmla="*/ 58 f26 1"/>
                <a:gd name="f35" fmla="*/ 126 f25 1"/>
                <a:gd name="f36" fmla="*/ 64 f26 1"/>
                <a:gd name="f37" fmla="*/ 125 f25 1"/>
                <a:gd name="f38" fmla="*/ 50 f26 1"/>
                <a:gd name="f39" fmla="*/ 36 f25 1"/>
                <a:gd name="f40" fmla="*/ 7 f26 1"/>
                <a:gd name="f41" fmla="*/ 0 f25 1"/>
                <a:gd name="f42" fmla="*/ f27 1 f2"/>
                <a:gd name="f43" fmla="*/ f30 1 70"/>
                <a:gd name="f44" fmla="*/ f31 1 126"/>
                <a:gd name="f45" fmla="*/ f32 1 70"/>
                <a:gd name="f46" fmla="*/ f33 1 126"/>
                <a:gd name="f47" fmla="*/ f34 1 70"/>
                <a:gd name="f48" fmla="*/ f35 1 126"/>
                <a:gd name="f49" fmla="*/ f36 1 70"/>
                <a:gd name="f50" fmla="*/ f37 1 126"/>
                <a:gd name="f51" fmla="*/ f38 1 70"/>
                <a:gd name="f52" fmla="*/ f39 1 126"/>
                <a:gd name="f53" fmla="*/ f40 1 70"/>
                <a:gd name="f54" fmla="*/ f41 1 126"/>
                <a:gd name="f55" fmla="*/ 0 1 f28"/>
                <a:gd name="f56" fmla="*/ f6 1 f28"/>
                <a:gd name="f57" fmla="*/ 0 1 f29"/>
                <a:gd name="f58" fmla="*/ f7 1 f29"/>
                <a:gd name="f59" fmla="+- f42 0 f1"/>
                <a:gd name="f60" fmla="*/ f43 1 f28"/>
                <a:gd name="f61" fmla="*/ f44 1 f29"/>
                <a:gd name="f62" fmla="*/ f45 1 f28"/>
                <a:gd name="f63" fmla="*/ f46 1 f29"/>
                <a:gd name="f64" fmla="*/ f47 1 f28"/>
                <a:gd name="f65" fmla="*/ f48 1 f29"/>
                <a:gd name="f66" fmla="*/ f49 1 f28"/>
                <a:gd name="f67" fmla="*/ f50 1 f29"/>
                <a:gd name="f68" fmla="*/ f51 1 f28"/>
                <a:gd name="f69" fmla="*/ f52 1 f29"/>
                <a:gd name="f70" fmla="*/ f53 1 f28"/>
                <a:gd name="f71" fmla="*/ f54 1 f29"/>
                <a:gd name="f72" fmla="*/ f55 f23 1"/>
                <a:gd name="f73" fmla="*/ f56 f23 1"/>
                <a:gd name="f74" fmla="*/ f58 f24 1"/>
                <a:gd name="f75" fmla="*/ f57 f24 1"/>
                <a:gd name="f76" fmla="*/ f60 f23 1"/>
                <a:gd name="f77" fmla="*/ f61 f24 1"/>
                <a:gd name="f78" fmla="*/ f62 f23 1"/>
                <a:gd name="f79" fmla="*/ f63 f24 1"/>
                <a:gd name="f80" fmla="*/ f64 f23 1"/>
                <a:gd name="f81" fmla="*/ f65 f24 1"/>
                <a:gd name="f82" fmla="*/ f66 f23 1"/>
                <a:gd name="f83" fmla="*/ f67 f24 1"/>
                <a:gd name="f84" fmla="*/ f68 f23 1"/>
                <a:gd name="f85" fmla="*/ f69 f24 1"/>
                <a:gd name="f86" fmla="*/ f70 f23 1"/>
                <a:gd name="f87" fmla="*/ f71 f24 1"/>
              </a:gdLst>
              <a:ahLst/>
              <a:cxnLst>
                <a:cxn ang="3cd4">
                  <a:pos x="hc" y="t"/>
                </a:cxn>
                <a:cxn ang="0">
                  <a:pos x="r" y="vc"/>
                </a:cxn>
                <a:cxn ang="cd4">
                  <a:pos x="hc" y="b"/>
                </a:cxn>
                <a:cxn ang="cd2">
                  <a:pos x="l" y="vc"/>
                </a:cxn>
                <a:cxn ang="f59">
                  <a:pos x="f76" y="f77"/>
                </a:cxn>
                <a:cxn ang="f59">
                  <a:pos x="f78" y="f79"/>
                </a:cxn>
                <a:cxn ang="f59">
                  <a:pos x="f80" y="f81"/>
                </a:cxn>
                <a:cxn ang="f59">
                  <a:pos x="f82" y="f83"/>
                </a:cxn>
                <a:cxn ang="f59">
                  <a:pos x="f84" y="f85"/>
                </a:cxn>
                <a:cxn ang="f59">
                  <a:pos x="f86" y="f87"/>
                </a:cxn>
                <a:cxn ang="f59">
                  <a:pos x="f76" y="f77"/>
                </a:cxn>
              </a:cxnLst>
              <a:rect l="f72" t="f75" r="f73" b="f74"/>
              <a:pathLst>
                <a:path w="70" h="126">
                  <a:moveTo>
                    <a:pt x="f5" y="f8"/>
                  </a:moveTo>
                  <a:cubicBezTo>
                    <a:pt x="f5" y="f8"/>
                    <a:pt x="f9" y="f10"/>
                    <a:pt x="f11" y="f12"/>
                  </a:cubicBezTo>
                  <a:cubicBezTo>
                    <a:pt x="f13" y="f14"/>
                    <a:pt x="f15" y="f7"/>
                    <a:pt x="f15" y="f7"/>
                  </a:cubicBezTo>
                  <a:cubicBezTo>
                    <a:pt x="f16" y="f17"/>
                    <a:pt x="f16" y="f17"/>
                    <a:pt x="f16" y="f17"/>
                  </a:cubicBezTo>
                  <a:cubicBezTo>
                    <a:pt x="f16" y="f17"/>
                    <a:pt x="f6" y="f6"/>
                    <a:pt x="f18" y="f10"/>
                  </a:cubicBezTo>
                  <a:cubicBezTo>
                    <a:pt x="f19" y="f20"/>
                    <a:pt x="f21" y="f5"/>
                    <a:pt x="f21" y="f5"/>
                  </a:cubicBezTo>
                  <a:lnTo>
                    <a:pt x="f5" y="f8"/>
                  </a:lnTo>
                  <a:close/>
                </a:path>
              </a:pathLst>
            </a:custGeom>
            <a:solidFill>
              <a:srgbClr val="333262"/>
            </a:solidFill>
            <a:ln cap="flat">
              <a:noFill/>
              <a:prstDash val="solid"/>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515151"/>
                </a:solidFill>
                <a:uFillTx/>
                <a:latin typeface="Century Gothic"/>
              </a:endParaRPr>
            </a:p>
          </p:txBody>
        </p:sp>
        <p:sp>
          <p:nvSpPr>
            <p:cNvPr id="11" name="Freeform 6">
              <a:extLst>
                <a:ext uri="{FF2B5EF4-FFF2-40B4-BE49-F238E27FC236}">
                  <a16:creationId xmlns:a16="http://schemas.microsoft.com/office/drawing/2014/main" id="{6E3251B0-8E17-15EE-B8E6-EE39490A6F28}"/>
                </a:ext>
              </a:extLst>
            </p:cNvPr>
            <p:cNvSpPr/>
            <p:nvPr/>
          </p:nvSpPr>
          <p:spPr>
            <a:xfrm>
              <a:off x="5931347" y="3244492"/>
              <a:ext cx="116805" cy="214545"/>
            </a:xfrm>
            <a:custGeom>
              <a:avLst/>
              <a:gdLst>
                <a:gd name="f0" fmla="val 10800000"/>
                <a:gd name="f1" fmla="val 5400000"/>
                <a:gd name="f2" fmla="val 180"/>
                <a:gd name="f3" fmla="val w"/>
                <a:gd name="f4" fmla="val h"/>
                <a:gd name="f5" fmla="val 0"/>
                <a:gd name="f6" fmla="val 59"/>
                <a:gd name="f7" fmla="val 100"/>
                <a:gd name="f8" fmla="val 8"/>
                <a:gd name="f9" fmla="val 1"/>
                <a:gd name="f10" fmla="val 38"/>
                <a:gd name="f11" fmla="val 14"/>
                <a:gd name="f12" fmla="val 45"/>
                <a:gd name="f13" fmla="val 30"/>
                <a:gd name="f14" fmla="val 57"/>
                <a:gd name="f15" fmla="val 58"/>
                <a:gd name="f16" fmla="val 53"/>
                <a:gd name="f17" fmla="val 54"/>
                <a:gd name="f18" fmla="val 80"/>
                <a:gd name="f19" fmla="val 46"/>
                <a:gd name="f20" fmla="val 55"/>
                <a:gd name="f21" fmla="val 39"/>
                <a:gd name="f22" fmla="val 34"/>
                <a:gd name="f23" fmla="val 29"/>
                <a:gd name="f24" fmla="val 25"/>
                <a:gd name="f25" fmla="val 19"/>
                <a:gd name="f26" fmla="val 20"/>
                <a:gd name="f27" fmla="val 16"/>
                <a:gd name="f28" fmla="val 18"/>
                <a:gd name="f29" fmla="val 3"/>
                <a:gd name="f30" fmla="+- 0 0 -90"/>
                <a:gd name="f31" fmla="*/ f3 1 59"/>
                <a:gd name="f32" fmla="*/ f4 1 100"/>
                <a:gd name="f33" fmla="+- f7 0 f5"/>
                <a:gd name="f34" fmla="+- f6 0 f5"/>
                <a:gd name="f35" fmla="*/ f30 f0 1"/>
                <a:gd name="f36" fmla="*/ f34 1 59"/>
                <a:gd name="f37" fmla="*/ f33 1 100"/>
                <a:gd name="f38" fmla="*/ 8 f34 1"/>
                <a:gd name="f39" fmla="*/ 1 f33 1"/>
                <a:gd name="f40" fmla="*/ 45 f34 1"/>
                <a:gd name="f41" fmla="*/ 30 f33 1"/>
                <a:gd name="f42" fmla="*/ 59 f34 1"/>
                <a:gd name="f43" fmla="*/ 100 f33 1"/>
                <a:gd name="f44" fmla="*/ 53 f34 1"/>
                <a:gd name="f45" fmla="*/ 46 f34 1"/>
                <a:gd name="f46" fmla="*/ 55 f33 1"/>
                <a:gd name="f47" fmla="*/ 19 f34 1"/>
                <a:gd name="f48" fmla="*/ 20 f33 1"/>
                <a:gd name="f49" fmla="*/ 0 f34 1"/>
                <a:gd name="f50" fmla="*/ 18 f33 1"/>
                <a:gd name="f51" fmla="*/ 3 f34 1"/>
                <a:gd name="f52" fmla="*/ 0 f33 1"/>
                <a:gd name="f53" fmla="*/ f35 1 f2"/>
                <a:gd name="f54" fmla="*/ f38 1 59"/>
                <a:gd name="f55" fmla="*/ f39 1 100"/>
                <a:gd name="f56" fmla="*/ f40 1 59"/>
                <a:gd name="f57" fmla="*/ f41 1 100"/>
                <a:gd name="f58" fmla="*/ f42 1 59"/>
                <a:gd name="f59" fmla="*/ f43 1 100"/>
                <a:gd name="f60" fmla="*/ f44 1 59"/>
                <a:gd name="f61" fmla="*/ f45 1 59"/>
                <a:gd name="f62" fmla="*/ f46 1 100"/>
                <a:gd name="f63" fmla="*/ f47 1 59"/>
                <a:gd name="f64" fmla="*/ f48 1 100"/>
                <a:gd name="f65" fmla="*/ f49 1 59"/>
                <a:gd name="f66" fmla="*/ f50 1 100"/>
                <a:gd name="f67" fmla="*/ f51 1 59"/>
                <a:gd name="f68" fmla="*/ f52 1 100"/>
                <a:gd name="f69" fmla="*/ 0 1 f36"/>
                <a:gd name="f70" fmla="*/ f6 1 f36"/>
                <a:gd name="f71" fmla="*/ 0 1 f37"/>
                <a:gd name="f72" fmla="*/ f7 1 f37"/>
                <a:gd name="f73" fmla="+- f53 0 f1"/>
                <a:gd name="f74" fmla="*/ f54 1 f36"/>
                <a:gd name="f75" fmla="*/ f55 1 f37"/>
                <a:gd name="f76" fmla="*/ f56 1 f36"/>
                <a:gd name="f77" fmla="*/ f57 1 f37"/>
                <a:gd name="f78" fmla="*/ f58 1 f36"/>
                <a:gd name="f79" fmla="*/ f59 1 f37"/>
                <a:gd name="f80" fmla="*/ f60 1 f36"/>
                <a:gd name="f81" fmla="*/ f61 1 f36"/>
                <a:gd name="f82" fmla="*/ f62 1 f37"/>
                <a:gd name="f83" fmla="*/ f63 1 f36"/>
                <a:gd name="f84" fmla="*/ f64 1 f37"/>
                <a:gd name="f85" fmla="*/ f65 1 f36"/>
                <a:gd name="f86" fmla="*/ f66 1 f37"/>
                <a:gd name="f87" fmla="*/ f67 1 f36"/>
                <a:gd name="f88" fmla="*/ f68 1 f37"/>
                <a:gd name="f89" fmla="*/ f69 f31 1"/>
                <a:gd name="f90" fmla="*/ f70 f31 1"/>
                <a:gd name="f91" fmla="*/ f72 f32 1"/>
                <a:gd name="f92" fmla="*/ f71 f32 1"/>
                <a:gd name="f93" fmla="*/ f74 f31 1"/>
                <a:gd name="f94" fmla="*/ f75 f32 1"/>
                <a:gd name="f95" fmla="*/ f76 f31 1"/>
                <a:gd name="f96" fmla="*/ f77 f32 1"/>
                <a:gd name="f97" fmla="*/ f78 f31 1"/>
                <a:gd name="f98" fmla="*/ f79 f32 1"/>
                <a:gd name="f99" fmla="*/ f80 f31 1"/>
                <a:gd name="f100" fmla="*/ f81 f31 1"/>
                <a:gd name="f101" fmla="*/ f82 f32 1"/>
                <a:gd name="f102" fmla="*/ f83 f31 1"/>
                <a:gd name="f103" fmla="*/ f84 f32 1"/>
                <a:gd name="f104" fmla="*/ f85 f31 1"/>
                <a:gd name="f105" fmla="*/ f86 f32 1"/>
                <a:gd name="f106" fmla="*/ f87 f31 1"/>
                <a:gd name="f107" fmla="*/ f88 f32 1"/>
              </a:gdLst>
              <a:ahLst/>
              <a:cxnLst>
                <a:cxn ang="3cd4">
                  <a:pos x="hc" y="t"/>
                </a:cxn>
                <a:cxn ang="0">
                  <a:pos x="r" y="vc"/>
                </a:cxn>
                <a:cxn ang="cd4">
                  <a:pos x="hc" y="b"/>
                </a:cxn>
                <a:cxn ang="cd2">
                  <a:pos x="l" y="vc"/>
                </a:cxn>
                <a:cxn ang="f73">
                  <a:pos x="f93" y="f94"/>
                </a:cxn>
                <a:cxn ang="f73">
                  <a:pos x="f95" y="f96"/>
                </a:cxn>
                <a:cxn ang="f73">
                  <a:pos x="f97" y="f98"/>
                </a:cxn>
                <a:cxn ang="f73">
                  <a:pos x="f99" y="f98"/>
                </a:cxn>
                <a:cxn ang="f73">
                  <a:pos x="f100" y="f101"/>
                </a:cxn>
                <a:cxn ang="f73">
                  <a:pos x="f102" y="f103"/>
                </a:cxn>
                <a:cxn ang="f73">
                  <a:pos x="f104" y="f105"/>
                </a:cxn>
                <a:cxn ang="f73">
                  <a:pos x="f106" y="f107"/>
                </a:cxn>
                <a:cxn ang="f73">
                  <a:pos x="f93" y="f94"/>
                </a:cxn>
              </a:cxnLst>
              <a:rect l="f89" t="f92" r="f90" b="f91"/>
              <a:pathLst>
                <a:path w="59" h="100">
                  <a:moveTo>
                    <a:pt x="f8" y="f9"/>
                  </a:moveTo>
                  <a:cubicBezTo>
                    <a:pt x="f8" y="f9"/>
                    <a:pt x="f10" y="f11"/>
                    <a:pt x="f12" y="f13"/>
                  </a:cubicBezTo>
                  <a:cubicBezTo>
                    <a:pt x="f14" y="f15"/>
                    <a:pt x="f6" y="f7"/>
                    <a:pt x="f6" y="f7"/>
                  </a:cubicBezTo>
                  <a:cubicBezTo>
                    <a:pt x="f16" y="f7"/>
                    <a:pt x="f16" y="f7"/>
                    <a:pt x="f16" y="f7"/>
                  </a:cubicBezTo>
                  <a:cubicBezTo>
                    <a:pt x="f16" y="f7"/>
                    <a:pt x="f17" y="f18"/>
                    <a:pt x="f19" y="f20"/>
                  </a:cubicBezTo>
                  <a:cubicBezTo>
                    <a:pt x="f21" y="f22"/>
                    <a:pt x="f23" y="f24"/>
                    <a:pt x="f25" y="f26"/>
                  </a:cubicBezTo>
                  <a:cubicBezTo>
                    <a:pt x="f8" y="f27"/>
                    <a:pt x="f5" y="f28"/>
                    <a:pt x="f5" y="f28"/>
                  </a:cubicBezTo>
                  <a:cubicBezTo>
                    <a:pt x="f29" y="f5"/>
                    <a:pt x="f29" y="f5"/>
                    <a:pt x="f29" y="f5"/>
                  </a:cubicBezTo>
                  <a:lnTo>
                    <a:pt x="f8" y="f9"/>
                  </a:lnTo>
                  <a:close/>
                </a:path>
              </a:pathLst>
            </a:custGeom>
            <a:solidFill>
              <a:srgbClr val="196B24"/>
            </a:solidFill>
            <a:ln cap="flat">
              <a:noFill/>
              <a:prstDash val="solid"/>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515151"/>
                </a:solidFill>
                <a:uFillTx/>
                <a:latin typeface="Century Gothic"/>
              </a:endParaRPr>
            </a:p>
          </p:txBody>
        </p:sp>
        <p:sp>
          <p:nvSpPr>
            <p:cNvPr id="12" name="Freeform 7">
              <a:extLst>
                <a:ext uri="{FF2B5EF4-FFF2-40B4-BE49-F238E27FC236}">
                  <a16:creationId xmlns:a16="http://schemas.microsoft.com/office/drawing/2014/main" id="{A9F8FB3A-9B16-5905-9D6F-BC73FC0A4CBD}"/>
                </a:ext>
              </a:extLst>
            </p:cNvPr>
            <p:cNvSpPr/>
            <p:nvPr/>
          </p:nvSpPr>
          <p:spPr>
            <a:xfrm>
              <a:off x="5620697" y="2867457"/>
              <a:ext cx="413363" cy="699305"/>
            </a:xfrm>
            <a:custGeom>
              <a:avLst/>
              <a:gdLst>
                <a:gd name="f0" fmla="val 10800000"/>
                <a:gd name="f1" fmla="val 5400000"/>
                <a:gd name="f2" fmla="val 180"/>
                <a:gd name="f3" fmla="val w"/>
                <a:gd name="f4" fmla="val h"/>
                <a:gd name="f5" fmla="val 0"/>
                <a:gd name="f6" fmla="val 209"/>
                <a:gd name="f7" fmla="val 326"/>
                <a:gd name="f8" fmla="val 166"/>
                <a:gd name="f9" fmla="val 132"/>
                <a:gd name="f10" fmla="val 167"/>
                <a:gd name="f11" fmla="val 128"/>
                <a:gd name="f12" fmla="val 110"/>
                <a:gd name="f13" fmla="val 197"/>
                <a:gd name="f14" fmla="val 62"/>
                <a:gd name="f15" fmla="val 185"/>
                <a:gd name="f16" fmla="val 14"/>
                <a:gd name="f17" fmla="val 145"/>
                <a:gd name="f18" fmla="val 107"/>
                <a:gd name="f19" fmla="val 10"/>
                <a:gd name="f20" fmla="val 71"/>
                <a:gd name="f21" fmla="val 19"/>
                <a:gd name="f22" fmla="val 73"/>
                <a:gd name="f23" fmla="val 165"/>
                <a:gd name="f24" fmla="val 258"/>
                <a:gd name="f25" fmla="val 42"/>
                <a:gd name="f26" fmla="val 103"/>
                <a:gd name="f27" fmla="val 325"/>
                <a:gd name="f28" fmla="val 324"/>
                <a:gd name="f29" fmla="val 279"/>
                <a:gd name="f30" fmla="val 260"/>
                <a:gd name="f31" fmla="val 181"/>
                <a:gd name="f32" fmla="val 219"/>
                <a:gd name="f33" fmla="val 163"/>
                <a:gd name="f34" fmla="val 198"/>
                <a:gd name="f35" fmla="val 161"/>
                <a:gd name="f36" fmla="val 193"/>
                <a:gd name="f37" fmla="val 160"/>
                <a:gd name="f38" fmla="val 189"/>
                <a:gd name="f39" fmla="val 175"/>
                <a:gd name="f40" fmla="val 168"/>
                <a:gd name="f41" fmla="val 144"/>
                <a:gd name="f42" fmla="val 164"/>
                <a:gd name="f43" fmla="val 135"/>
                <a:gd name="f44" fmla="+- 0 0 -90"/>
                <a:gd name="f45" fmla="*/ f3 1 209"/>
                <a:gd name="f46" fmla="*/ f4 1 326"/>
                <a:gd name="f47" fmla="+- f7 0 f5"/>
                <a:gd name="f48" fmla="+- f6 0 f5"/>
                <a:gd name="f49" fmla="*/ f44 f0 1"/>
                <a:gd name="f50" fmla="*/ f48 1 209"/>
                <a:gd name="f51" fmla="*/ f47 1 326"/>
                <a:gd name="f52" fmla="*/ 166 f48 1"/>
                <a:gd name="f53" fmla="*/ 132 f47 1"/>
                <a:gd name="f54" fmla="*/ 197 f48 1"/>
                <a:gd name="f55" fmla="*/ 62 f47 1"/>
                <a:gd name="f56" fmla="*/ 107 f48 1"/>
                <a:gd name="f57" fmla="*/ 10 f47 1"/>
                <a:gd name="f58" fmla="*/ 0 f48 1"/>
                <a:gd name="f59" fmla="*/ 165 f47 1"/>
                <a:gd name="f60" fmla="*/ 103 f48 1"/>
                <a:gd name="f61" fmla="*/ 325 f47 1"/>
                <a:gd name="f62" fmla="*/ 180 f48 1"/>
                <a:gd name="f63" fmla="*/ 260 f47 1"/>
                <a:gd name="f64" fmla="*/ 161 f48 1"/>
                <a:gd name="f65" fmla="*/ 193 f47 1"/>
                <a:gd name="f66" fmla="*/ 168 f48 1"/>
                <a:gd name="f67" fmla="*/ 160 f47 1"/>
                <a:gd name="f68" fmla="*/ f49 1 f2"/>
                <a:gd name="f69" fmla="*/ f52 1 209"/>
                <a:gd name="f70" fmla="*/ f53 1 326"/>
                <a:gd name="f71" fmla="*/ f54 1 209"/>
                <a:gd name="f72" fmla="*/ f55 1 326"/>
                <a:gd name="f73" fmla="*/ f56 1 209"/>
                <a:gd name="f74" fmla="*/ f57 1 326"/>
                <a:gd name="f75" fmla="*/ f58 1 209"/>
                <a:gd name="f76" fmla="*/ f59 1 326"/>
                <a:gd name="f77" fmla="*/ f60 1 209"/>
                <a:gd name="f78" fmla="*/ f61 1 326"/>
                <a:gd name="f79" fmla="*/ f62 1 209"/>
                <a:gd name="f80" fmla="*/ f63 1 326"/>
                <a:gd name="f81" fmla="*/ f64 1 209"/>
                <a:gd name="f82" fmla="*/ f65 1 326"/>
                <a:gd name="f83" fmla="*/ f66 1 209"/>
                <a:gd name="f84" fmla="*/ f67 1 326"/>
                <a:gd name="f85" fmla="*/ 0 1 f50"/>
                <a:gd name="f86" fmla="*/ f6 1 f50"/>
                <a:gd name="f87" fmla="*/ 0 1 f51"/>
                <a:gd name="f88" fmla="*/ f7 1 f51"/>
                <a:gd name="f89" fmla="+- f68 0 f1"/>
                <a:gd name="f90" fmla="*/ f69 1 f50"/>
                <a:gd name="f91" fmla="*/ f70 1 f51"/>
                <a:gd name="f92" fmla="*/ f71 1 f50"/>
                <a:gd name="f93" fmla="*/ f72 1 f51"/>
                <a:gd name="f94" fmla="*/ f73 1 f50"/>
                <a:gd name="f95" fmla="*/ f74 1 f51"/>
                <a:gd name="f96" fmla="*/ f75 1 f50"/>
                <a:gd name="f97" fmla="*/ f76 1 f51"/>
                <a:gd name="f98" fmla="*/ f77 1 f50"/>
                <a:gd name="f99" fmla="*/ f78 1 f51"/>
                <a:gd name="f100" fmla="*/ f79 1 f50"/>
                <a:gd name="f101" fmla="*/ f80 1 f51"/>
                <a:gd name="f102" fmla="*/ f81 1 f50"/>
                <a:gd name="f103" fmla="*/ f82 1 f51"/>
                <a:gd name="f104" fmla="*/ f83 1 f50"/>
                <a:gd name="f105" fmla="*/ f84 1 f51"/>
                <a:gd name="f106" fmla="*/ f85 f45 1"/>
                <a:gd name="f107" fmla="*/ f86 f45 1"/>
                <a:gd name="f108" fmla="*/ f88 f46 1"/>
                <a:gd name="f109" fmla="*/ f87 f46 1"/>
                <a:gd name="f110" fmla="*/ f90 f45 1"/>
                <a:gd name="f111" fmla="*/ f91 f46 1"/>
                <a:gd name="f112" fmla="*/ f92 f45 1"/>
                <a:gd name="f113" fmla="*/ f93 f46 1"/>
                <a:gd name="f114" fmla="*/ f94 f45 1"/>
                <a:gd name="f115" fmla="*/ f95 f46 1"/>
                <a:gd name="f116" fmla="*/ f96 f45 1"/>
                <a:gd name="f117" fmla="*/ f97 f46 1"/>
                <a:gd name="f118" fmla="*/ f98 f45 1"/>
                <a:gd name="f119" fmla="*/ f99 f46 1"/>
                <a:gd name="f120" fmla="*/ f100 f45 1"/>
                <a:gd name="f121" fmla="*/ f101 f46 1"/>
                <a:gd name="f122" fmla="*/ f102 f45 1"/>
                <a:gd name="f123" fmla="*/ f103 f46 1"/>
                <a:gd name="f124" fmla="*/ f104 f45 1"/>
                <a:gd name="f125" fmla="*/ f105 f46 1"/>
              </a:gdLst>
              <a:ahLst/>
              <a:cxnLst>
                <a:cxn ang="3cd4">
                  <a:pos x="hc" y="t"/>
                </a:cxn>
                <a:cxn ang="0">
                  <a:pos x="r" y="vc"/>
                </a:cxn>
                <a:cxn ang="cd4">
                  <a:pos x="hc" y="b"/>
                </a:cxn>
                <a:cxn ang="cd2">
                  <a:pos x="l" y="vc"/>
                </a:cxn>
                <a:cxn ang="f89">
                  <a:pos x="f110" y="f111"/>
                </a:cxn>
                <a:cxn ang="f89">
                  <a:pos x="f112" y="f113"/>
                </a:cxn>
                <a:cxn ang="f89">
                  <a:pos x="f114" y="f115"/>
                </a:cxn>
                <a:cxn ang="f89">
                  <a:pos x="f116" y="f117"/>
                </a:cxn>
                <a:cxn ang="f89">
                  <a:pos x="f118" y="f119"/>
                </a:cxn>
                <a:cxn ang="f89">
                  <a:pos x="f120" y="f121"/>
                </a:cxn>
                <a:cxn ang="f89">
                  <a:pos x="f122" y="f123"/>
                </a:cxn>
                <a:cxn ang="f89">
                  <a:pos x="f124" y="f125"/>
                </a:cxn>
                <a:cxn ang="f89">
                  <a:pos x="f110" y="f111"/>
                </a:cxn>
              </a:cxnLst>
              <a:rect l="f106" t="f109" r="f107" b="f108"/>
              <a:pathLst>
                <a:path w="209" h="326">
                  <a:moveTo>
                    <a:pt x="f8" y="f9"/>
                  </a:moveTo>
                  <a:cubicBezTo>
                    <a:pt x="f10" y="f11"/>
                    <a:pt x="f6" y="f12"/>
                    <a:pt x="f13" y="f14"/>
                  </a:cubicBezTo>
                  <a:cubicBezTo>
                    <a:pt x="f15" y="f16"/>
                    <a:pt x="f17" y="f5"/>
                    <a:pt x="f18" y="f19"/>
                  </a:cubicBezTo>
                  <a:cubicBezTo>
                    <a:pt x="f20" y="f21"/>
                    <a:pt x="f5" y="f22"/>
                    <a:pt x="f5" y="f23"/>
                  </a:cubicBezTo>
                  <a:cubicBezTo>
                    <a:pt x="f5" y="f24"/>
                    <a:pt x="f25" y="f7"/>
                    <a:pt x="f26" y="f27"/>
                  </a:cubicBezTo>
                  <a:cubicBezTo>
                    <a:pt x="f23" y="f28"/>
                    <a:pt x="f2" y="f29"/>
                    <a:pt x="f2" y="f30"/>
                  </a:cubicBezTo>
                  <a:cubicBezTo>
                    <a:pt x="f31" y="f32"/>
                    <a:pt x="f33" y="f34"/>
                    <a:pt x="f35" y="f36"/>
                  </a:cubicBezTo>
                  <a:cubicBezTo>
                    <a:pt x="f37" y="f38"/>
                    <a:pt x="f10" y="f39"/>
                    <a:pt x="f40" y="f37"/>
                  </a:cubicBezTo>
                  <a:cubicBezTo>
                    <a:pt x="f40" y="f41"/>
                    <a:pt x="f42" y="f43"/>
                    <a:pt x="f8" y="f9"/>
                  </a:cubicBezTo>
                  <a:close/>
                </a:path>
              </a:pathLst>
            </a:custGeom>
            <a:solidFill>
              <a:srgbClr val="0F9ED5"/>
            </a:solidFill>
            <a:ln cap="flat">
              <a:noFill/>
              <a:prstDash val="solid"/>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515151"/>
                </a:solidFill>
                <a:uFillTx/>
                <a:latin typeface="Century Gothic"/>
              </a:endParaRPr>
            </a:p>
          </p:txBody>
        </p:sp>
        <p:sp>
          <p:nvSpPr>
            <p:cNvPr id="13" name="Freeform 8">
              <a:extLst>
                <a:ext uri="{FF2B5EF4-FFF2-40B4-BE49-F238E27FC236}">
                  <a16:creationId xmlns:a16="http://schemas.microsoft.com/office/drawing/2014/main" id="{73EE73C1-288B-BA65-9910-F40BB1D89A68}"/>
                </a:ext>
              </a:extLst>
            </p:cNvPr>
            <p:cNvSpPr/>
            <p:nvPr/>
          </p:nvSpPr>
          <p:spPr>
            <a:xfrm>
              <a:off x="5854308" y="3122401"/>
              <a:ext cx="108520" cy="36804"/>
            </a:xfrm>
            <a:custGeom>
              <a:avLst/>
              <a:gdLst>
                <a:gd name="f0" fmla="val 10800000"/>
                <a:gd name="f1" fmla="val 5400000"/>
                <a:gd name="f2" fmla="val 180"/>
                <a:gd name="f3" fmla="val w"/>
                <a:gd name="f4" fmla="val h"/>
                <a:gd name="f5" fmla="val 0"/>
                <a:gd name="f6" fmla="val 55"/>
                <a:gd name="f7" fmla="val 17"/>
                <a:gd name="f8" fmla="val 47"/>
                <a:gd name="f9" fmla="val 33"/>
                <a:gd name="f10" fmla="val 10"/>
                <a:gd name="f11" fmla="val 23"/>
                <a:gd name="f12" fmla="val 9"/>
                <a:gd name="f13" fmla="val 12"/>
                <a:gd name="f14" fmla="val 8"/>
                <a:gd name="f15" fmla="val 27"/>
                <a:gd name="f16" fmla="val 2"/>
                <a:gd name="f17" fmla="val 42"/>
                <a:gd name="f18" fmla="val 3"/>
                <a:gd name="f19" fmla="val 7"/>
                <a:gd name="f20" fmla="val 46"/>
                <a:gd name="f21" fmla="val 15"/>
                <a:gd name="f22" fmla="val 13"/>
                <a:gd name="f23" fmla="val 11"/>
                <a:gd name="f24" fmla="+- 0 0 -90"/>
                <a:gd name="f25" fmla="*/ f3 1 55"/>
                <a:gd name="f26" fmla="*/ f4 1 17"/>
                <a:gd name="f27" fmla="+- f7 0 f5"/>
                <a:gd name="f28" fmla="+- f6 0 f5"/>
                <a:gd name="f29" fmla="*/ f24 f0 1"/>
                <a:gd name="f30" fmla="*/ f28 1 55"/>
                <a:gd name="f31" fmla="*/ f27 1 17"/>
                <a:gd name="f32" fmla="*/ 47 f28 1"/>
                <a:gd name="f33" fmla="*/ 17 f27 1"/>
                <a:gd name="f34" fmla="*/ 23 f28 1"/>
                <a:gd name="f35" fmla="*/ 9 f27 1"/>
                <a:gd name="f36" fmla="*/ 0 f28 1"/>
                <a:gd name="f37" fmla="*/ 27 f28 1"/>
                <a:gd name="f38" fmla="*/ 2 f27 1"/>
                <a:gd name="f39" fmla="*/ 55 f28 1"/>
                <a:gd name="f40" fmla="*/ 7 f27 1"/>
                <a:gd name="f41" fmla="*/ 13 f27 1"/>
                <a:gd name="f42" fmla="*/ f29 1 f2"/>
                <a:gd name="f43" fmla="*/ f32 1 55"/>
                <a:gd name="f44" fmla="*/ f33 1 17"/>
                <a:gd name="f45" fmla="*/ f34 1 55"/>
                <a:gd name="f46" fmla="*/ f35 1 17"/>
                <a:gd name="f47" fmla="*/ f36 1 55"/>
                <a:gd name="f48" fmla="*/ f37 1 55"/>
                <a:gd name="f49" fmla="*/ f38 1 17"/>
                <a:gd name="f50" fmla="*/ f39 1 55"/>
                <a:gd name="f51" fmla="*/ f40 1 17"/>
                <a:gd name="f52" fmla="*/ f41 1 17"/>
                <a:gd name="f53" fmla="*/ 0 1 f30"/>
                <a:gd name="f54" fmla="*/ f6 1 f30"/>
                <a:gd name="f55" fmla="*/ 0 1 f31"/>
                <a:gd name="f56" fmla="*/ f7 1 f31"/>
                <a:gd name="f57" fmla="+- f42 0 f1"/>
                <a:gd name="f58" fmla="*/ f43 1 f30"/>
                <a:gd name="f59" fmla="*/ f44 1 f31"/>
                <a:gd name="f60" fmla="*/ f45 1 f30"/>
                <a:gd name="f61" fmla="*/ f46 1 f31"/>
                <a:gd name="f62" fmla="*/ f47 1 f30"/>
                <a:gd name="f63" fmla="*/ f48 1 f30"/>
                <a:gd name="f64" fmla="*/ f49 1 f31"/>
                <a:gd name="f65" fmla="*/ f50 1 f30"/>
                <a:gd name="f66" fmla="*/ f51 1 f31"/>
                <a:gd name="f67" fmla="*/ f52 1 f31"/>
                <a:gd name="f68" fmla="*/ f53 f25 1"/>
                <a:gd name="f69" fmla="*/ f54 f25 1"/>
                <a:gd name="f70" fmla="*/ f56 f26 1"/>
                <a:gd name="f71" fmla="*/ f55 f26 1"/>
                <a:gd name="f72" fmla="*/ f58 f25 1"/>
                <a:gd name="f73" fmla="*/ f59 f26 1"/>
                <a:gd name="f74" fmla="*/ f60 f25 1"/>
                <a:gd name="f75" fmla="*/ f61 f26 1"/>
                <a:gd name="f76" fmla="*/ f62 f25 1"/>
                <a:gd name="f77" fmla="*/ f63 f25 1"/>
                <a:gd name="f78" fmla="*/ f64 f26 1"/>
                <a:gd name="f79" fmla="*/ f65 f25 1"/>
                <a:gd name="f80" fmla="*/ f66 f26 1"/>
                <a:gd name="f81" fmla="*/ f67 f26 1"/>
              </a:gdLst>
              <a:ahLst/>
              <a:cxnLst>
                <a:cxn ang="3cd4">
                  <a:pos x="hc" y="t"/>
                </a:cxn>
                <a:cxn ang="0">
                  <a:pos x="r" y="vc"/>
                </a:cxn>
                <a:cxn ang="cd4">
                  <a:pos x="hc" y="b"/>
                </a:cxn>
                <a:cxn ang="cd2">
                  <a:pos x="l" y="vc"/>
                </a:cxn>
                <a:cxn ang="f57">
                  <a:pos x="f72" y="f73"/>
                </a:cxn>
                <a:cxn ang="f57">
                  <a:pos x="f74" y="f75"/>
                </a:cxn>
                <a:cxn ang="f57">
                  <a:pos x="f76" y="f75"/>
                </a:cxn>
                <a:cxn ang="f57">
                  <a:pos x="f77" y="f78"/>
                </a:cxn>
                <a:cxn ang="f57">
                  <a:pos x="f79" y="f80"/>
                </a:cxn>
                <a:cxn ang="f57">
                  <a:pos x="f72" y="f81"/>
                </a:cxn>
                <a:cxn ang="f57">
                  <a:pos x="f72" y="f73"/>
                </a:cxn>
              </a:cxnLst>
              <a:rect l="f68" t="f71" r="f69" b="f70"/>
              <a:pathLst>
                <a:path w="55" h="17">
                  <a:moveTo>
                    <a:pt x="f8" y="f7"/>
                  </a:moveTo>
                  <a:cubicBezTo>
                    <a:pt x="f8" y="f7"/>
                    <a:pt x="f9" y="f10"/>
                    <a:pt x="f11" y="f12"/>
                  </a:cubicBezTo>
                  <a:cubicBezTo>
                    <a:pt x="f13" y="f14"/>
                    <a:pt x="f5" y="f12"/>
                    <a:pt x="f5" y="f12"/>
                  </a:cubicBezTo>
                  <a:cubicBezTo>
                    <a:pt x="f5" y="f12"/>
                    <a:pt x="f13" y="f5"/>
                    <a:pt x="f15" y="f16"/>
                  </a:cubicBezTo>
                  <a:cubicBezTo>
                    <a:pt x="f17" y="f18"/>
                    <a:pt x="f6" y="f19"/>
                    <a:pt x="f6" y="f19"/>
                  </a:cubicBezTo>
                  <a:cubicBezTo>
                    <a:pt x="f6" y="f19"/>
                    <a:pt x="f20" y="f21"/>
                    <a:pt x="f8" y="f22"/>
                  </a:cubicBezTo>
                  <a:cubicBezTo>
                    <a:pt x="f8" y="f23"/>
                    <a:pt x="f8" y="f7"/>
                    <a:pt x="f8" y="f7"/>
                  </a:cubicBezTo>
                  <a:close/>
                </a:path>
              </a:pathLst>
            </a:custGeom>
            <a:solidFill>
              <a:srgbClr val="000000"/>
            </a:solidFill>
            <a:ln cap="flat">
              <a:noFill/>
              <a:prstDash val="solid"/>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515151"/>
                </a:solidFill>
                <a:uFillTx/>
                <a:latin typeface="Century Gothic"/>
              </a:endParaRPr>
            </a:p>
          </p:txBody>
        </p:sp>
        <p:sp>
          <p:nvSpPr>
            <p:cNvPr id="14" name="Freeform 9">
              <a:extLst>
                <a:ext uri="{FF2B5EF4-FFF2-40B4-BE49-F238E27FC236}">
                  <a16:creationId xmlns:a16="http://schemas.microsoft.com/office/drawing/2014/main" id="{7EACE770-A301-B2B5-A275-7529CDD869D3}"/>
                </a:ext>
              </a:extLst>
            </p:cNvPr>
            <p:cNvSpPr/>
            <p:nvPr/>
          </p:nvSpPr>
          <p:spPr>
            <a:xfrm>
              <a:off x="5838572" y="3278608"/>
              <a:ext cx="118460" cy="52065"/>
            </a:xfrm>
            <a:custGeom>
              <a:avLst/>
              <a:gdLst>
                <a:gd name="f0" fmla="val 10800000"/>
                <a:gd name="f1" fmla="val 5400000"/>
                <a:gd name="f2" fmla="val 180"/>
                <a:gd name="f3" fmla="val w"/>
                <a:gd name="f4" fmla="val h"/>
                <a:gd name="f5" fmla="val 0"/>
                <a:gd name="f6" fmla="val 60"/>
                <a:gd name="f7" fmla="val 24"/>
                <a:gd name="f8" fmla="val 52"/>
                <a:gd name="f9" fmla="val 2"/>
                <a:gd name="f10" fmla="val 34"/>
                <a:gd name="f11" fmla="val 19"/>
                <a:gd name="f12" fmla="val 9"/>
                <a:gd name="f13" fmla="val 4"/>
                <a:gd name="f14" fmla="val 18"/>
                <a:gd name="f15" fmla="val 20"/>
                <a:gd name="f16" fmla="val 14"/>
                <a:gd name="f17" fmla="val 32"/>
                <a:gd name="f18" fmla="val 43"/>
                <a:gd name="f19" fmla="val 59"/>
                <a:gd name="f20" fmla="val 56"/>
                <a:gd name="f21" fmla="val 53"/>
                <a:gd name="f22" fmla="+- 0 0 -90"/>
                <a:gd name="f23" fmla="*/ f3 1 60"/>
                <a:gd name="f24" fmla="*/ f4 1 24"/>
                <a:gd name="f25" fmla="+- f7 0 f5"/>
                <a:gd name="f26" fmla="+- f6 0 f5"/>
                <a:gd name="f27" fmla="*/ f22 f0 1"/>
                <a:gd name="f28" fmla="*/ f26 1 60"/>
                <a:gd name="f29" fmla="*/ f25 1 24"/>
                <a:gd name="f30" fmla="*/ 52 f26 1"/>
                <a:gd name="f31" fmla="*/ 2 f25 1"/>
                <a:gd name="f32" fmla="*/ 19 f26 1"/>
                <a:gd name="f33" fmla="*/ 9 f25 1"/>
                <a:gd name="f34" fmla="*/ 0 f26 1"/>
                <a:gd name="f35" fmla="*/ 24 f25 1"/>
                <a:gd name="f36" fmla="*/ 32 f26 1"/>
                <a:gd name="f37" fmla="*/ 14 f25 1"/>
                <a:gd name="f38" fmla="*/ 60 f26 1"/>
                <a:gd name="f39" fmla="*/ 18 f25 1"/>
                <a:gd name="f40" fmla="*/ 56 f26 1"/>
                <a:gd name="f41" fmla="*/ f27 1 f2"/>
                <a:gd name="f42" fmla="*/ f30 1 60"/>
                <a:gd name="f43" fmla="*/ f31 1 24"/>
                <a:gd name="f44" fmla="*/ f32 1 60"/>
                <a:gd name="f45" fmla="*/ f33 1 24"/>
                <a:gd name="f46" fmla="*/ f34 1 60"/>
                <a:gd name="f47" fmla="*/ f35 1 24"/>
                <a:gd name="f48" fmla="*/ f36 1 60"/>
                <a:gd name="f49" fmla="*/ f37 1 24"/>
                <a:gd name="f50" fmla="*/ f38 1 60"/>
                <a:gd name="f51" fmla="*/ f39 1 24"/>
                <a:gd name="f52" fmla="*/ f40 1 60"/>
                <a:gd name="f53" fmla="*/ 0 1 f28"/>
                <a:gd name="f54" fmla="*/ f6 1 f28"/>
                <a:gd name="f55" fmla="*/ 0 1 f29"/>
                <a:gd name="f56" fmla="*/ f7 1 f29"/>
                <a:gd name="f57" fmla="+- f41 0 f1"/>
                <a:gd name="f58" fmla="*/ f42 1 f28"/>
                <a:gd name="f59" fmla="*/ f43 1 f29"/>
                <a:gd name="f60" fmla="*/ f44 1 f28"/>
                <a:gd name="f61" fmla="*/ f45 1 f29"/>
                <a:gd name="f62" fmla="*/ f46 1 f28"/>
                <a:gd name="f63" fmla="*/ f47 1 f29"/>
                <a:gd name="f64" fmla="*/ f48 1 f28"/>
                <a:gd name="f65" fmla="*/ f49 1 f29"/>
                <a:gd name="f66" fmla="*/ f50 1 f28"/>
                <a:gd name="f67" fmla="*/ f51 1 f29"/>
                <a:gd name="f68" fmla="*/ f52 1 f28"/>
                <a:gd name="f69" fmla="*/ f53 f23 1"/>
                <a:gd name="f70" fmla="*/ f54 f23 1"/>
                <a:gd name="f71" fmla="*/ f56 f24 1"/>
                <a:gd name="f72" fmla="*/ f55 f24 1"/>
                <a:gd name="f73" fmla="*/ f58 f23 1"/>
                <a:gd name="f74" fmla="*/ f59 f24 1"/>
                <a:gd name="f75" fmla="*/ f60 f23 1"/>
                <a:gd name="f76" fmla="*/ f61 f24 1"/>
                <a:gd name="f77" fmla="*/ f62 f23 1"/>
                <a:gd name="f78" fmla="*/ f63 f24 1"/>
                <a:gd name="f79" fmla="*/ f64 f23 1"/>
                <a:gd name="f80" fmla="*/ f65 f24 1"/>
                <a:gd name="f81" fmla="*/ f66 f23 1"/>
                <a:gd name="f82" fmla="*/ f67 f24 1"/>
                <a:gd name="f83" fmla="*/ f68 f23 1"/>
              </a:gdLst>
              <a:ahLst/>
              <a:cxnLst>
                <a:cxn ang="3cd4">
                  <a:pos x="hc" y="t"/>
                </a:cxn>
                <a:cxn ang="0">
                  <a:pos x="r" y="vc"/>
                </a:cxn>
                <a:cxn ang="cd4">
                  <a:pos x="hc" y="b"/>
                </a:cxn>
                <a:cxn ang="cd2">
                  <a:pos x="l" y="vc"/>
                </a:cxn>
                <a:cxn ang="f57">
                  <a:pos x="f73" y="f74"/>
                </a:cxn>
                <a:cxn ang="f57">
                  <a:pos x="f75" y="f76"/>
                </a:cxn>
                <a:cxn ang="f57">
                  <a:pos x="f77" y="f78"/>
                </a:cxn>
                <a:cxn ang="f57">
                  <a:pos x="f79" y="f80"/>
                </a:cxn>
                <a:cxn ang="f57">
                  <a:pos x="f81" y="f82"/>
                </a:cxn>
                <a:cxn ang="f57">
                  <a:pos x="f83" y="f76"/>
                </a:cxn>
                <a:cxn ang="f57">
                  <a:pos x="f73" y="f74"/>
                </a:cxn>
              </a:cxnLst>
              <a:rect l="f69" t="f72" r="f70" b="f71"/>
              <a:pathLst>
                <a:path w="60" h="24">
                  <a:moveTo>
                    <a:pt x="f8" y="f9"/>
                  </a:moveTo>
                  <a:cubicBezTo>
                    <a:pt x="f8" y="f9"/>
                    <a:pt x="f10" y="f5"/>
                    <a:pt x="f11" y="f12"/>
                  </a:cubicBezTo>
                  <a:cubicBezTo>
                    <a:pt x="f13" y="f14"/>
                    <a:pt x="f5" y="f7"/>
                    <a:pt x="f5" y="f7"/>
                  </a:cubicBezTo>
                  <a:cubicBezTo>
                    <a:pt x="f5" y="f7"/>
                    <a:pt x="f15" y="f16"/>
                    <a:pt x="f17" y="f16"/>
                  </a:cubicBezTo>
                  <a:cubicBezTo>
                    <a:pt x="f18" y="f16"/>
                    <a:pt x="f6" y="f14"/>
                    <a:pt x="f6" y="f14"/>
                  </a:cubicBezTo>
                  <a:cubicBezTo>
                    <a:pt x="f6" y="f14"/>
                    <a:pt x="f19" y="f16"/>
                    <a:pt x="f20" y="f12"/>
                  </a:cubicBezTo>
                  <a:cubicBezTo>
                    <a:pt x="f21" y="f13"/>
                    <a:pt x="f8" y="f9"/>
                    <a:pt x="f8" y="f9"/>
                  </a:cubicBezTo>
                  <a:close/>
                </a:path>
              </a:pathLst>
            </a:custGeom>
            <a:solidFill>
              <a:srgbClr val="000000"/>
            </a:solidFill>
            <a:ln cap="flat">
              <a:noFill/>
              <a:prstDash val="solid"/>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515151"/>
                </a:solidFill>
                <a:uFillTx/>
                <a:latin typeface="Century Gothic"/>
              </a:endParaRPr>
            </a:p>
          </p:txBody>
        </p:sp>
        <p:sp>
          <p:nvSpPr>
            <p:cNvPr id="15" name="Freeform 10">
              <a:extLst>
                <a:ext uri="{FF2B5EF4-FFF2-40B4-BE49-F238E27FC236}">
                  <a16:creationId xmlns:a16="http://schemas.microsoft.com/office/drawing/2014/main" id="{D353059C-A5E7-1558-871D-FA8753907309}"/>
                </a:ext>
              </a:extLst>
            </p:cNvPr>
            <p:cNvSpPr/>
            <p:nvPr/>
          </p:nvSpPr>
          <p:spPr>
            <a:xfrm>
              <a:off x="6032406" y="3190634"/>
              <a:ext cx="135852" cy="271101"/>
            </a:xfrm>
            <a:custGeom>
              <a:avLst/>
              <a:gdLst>
                <a:gd name="f0" fmla="val 10800000"/>
                <a:gd name="f1" fmla="val 5400000"/>
                <a:gd name="f2" fmla="val 180"/>
                <a:gd name="f3" fmla="val w"/>
                <a:gd name="f4" fmla="val h"/>
                <a:gd name="f5" fmla="val 0"/>
                <a:gd name="f6" fmla="val 69"/>
                <a:gd name="f7" fmla="val 126"/>
                <a:gd name="f8" fmla="val 44"/>
                <a:gd name="f9" fmla="val 37"/>
                <a:gd name="f10" fmla="val 36"/>
                <a:gd name="f11" fmla="val 23"/>
                <a:gd name="f12" fmla="val 76"/>
                <a:gd name="f13" fmla="val 8"/>
                <a:gd name="f14" fmla="val 117"/>
                <a:gd name="f15" fmla="val 12"/>
                <a:gd name="f16" fmla="val 6"/>
                <a:gd name="f17" fmla="val 125"/>
                <a:gd name="f18" fmla="val 70"/>
                <a:gd name="f19" fmla="val 20"/>
                <a:gd name="f20" fmla="val 40"/>
                <a:gd name="f21" fmla="val 1"/>
                <a:gd name="f22" fmla="val 62"/>
                <a:gd name="f23" fmla="+- 0 0 -90"/>
                <a:gd name="f24" fmla="*/ f3 1 69"/>
                <a:gd name="f25" fmla="*/ f4 1 126"/>
                <a:gd name="f26" fmla="+- f7 0 f5"/>
                <a:gd name="f27" fmla="+- f6 0 f5"/>
                <a:gd name="f28" fmla="*/ f23 f0 1"/>
                <a:gd name="f29" fmla="*/ f27 1 69"/>
                <a:gd name="f30" fmla="*/ f26 1 126"/>
                <a:gd name="f31" fmla="*/ 69 f27 1"/>
                <a:gd name="f32" fmla="*/ 44 f26 1"/>
                <a:gd name="f33" fmla="*/ 23 f27 1"/>
                <a:gd name="f34" fmla="*/ 76 f26 1"/>
                <a:gd name="f35" fmla="*/ 12 f27 1"/>
                <a:gd name="f36" fmla="*/ 126 f26 1"/>
                <a:gd name="f37" fmla="*/ 6 f27 1"/>
                <a:gd name="f38" fmla="*/ 125 f26 1"/>
                <a:gd name="f39" fmla="*/ 20 f27 1"/>
                <a:gd name="f40" fmla="*/ 36 f26 1"/>
                <a:gd name="f41" fmla="*/ 62 f27 1"/>
                <a:gd name="f42" fmla="*/ 0 f26 1"/>
                <a:gd name="f43" fmla="*/ f28 1 f2"/>
                <a:gd name="f44" fmla="*/ f31 1 69"/>
                <a:gd name="f45" fmla="*/ f32 1 126"/>
                <a:gd name="f46" fmla="*/ f33 1 69"/>
                <a:gd name="f47" fmla="*/ f34 1 126"/>
                <a:gd name="f48" fmla="*/ f35 1 69"/>
                <a:gd name="f49" fmla="*/ f36 1 126"/>
                <a:gd name="f50" fmla="*/ f37 1 69"/>
                <a:gd name="f51" fmla="*/ f38 1 126"/>
                <a:gd name="f52" fmla="*/ f39 1 69"/>
                <a:gd name="f53" fmla="*/ f40 1 126"/>
                <a:gd name="f54" fmla="*/ f41 1 69"/>
                <a:gd name="f55" fmla="*/ f42 1 126"/>
                <a:gd name="f56" fmla="*/ 0 1 f29"/>
                <a:gd name="f57" fmla="*/ f6 1 f29"/>
                <a:gd name="f58" fmla="*/ 0 1 f30"/>
                <a:gd name="f59" fmla="*/ f7 1 f30"/>
                <a:gd name="f60" fmla="+- f43 0 f1"/>
                <a:gd name="f61" fmla="*/ f44 1 f29"/>
                <a:gd name="f62" fmla="*/ f45 1 f30"/>
                <a:gd name="f63" fmla="*/ f46 1 f29"/>
                <a:gd name="f64" fmla="*/ f47 1 f30"/>
                <a:gd name="f65" fmla="*/ f48 1 f29"/>
                <a:gd name="f66" fmla="*/ f49 1 f30"/>
                <a:gd name="f67" fmla="*/ f50 1 f29"/>
                <a:gd name="f68" fmla="*/ f51 1 f30"/>
                <a:gd name="f69" fmla="*/ f52 1 f29"/>
                <a:gd name="f70" fmla="*/ f53 1 f30"/>
                <a:gd name="f71" fmla="*/ f54 1 f29"/>
                <a:gd name="f72" fmla="*/ f55 1 f30"/>
                <a:gd name="f73" fmla="*/ f56 f24 1"/>
                <a:gd name="f74" fmla="*/ f57 f24 1"/>
                <a:gd name="f75" fmla="*/ f59 f25 1"/>
                <a:gd name="f76" fmla="*/ f58 f25 1"/>
                <a:gd name="f77" fmla="*/ f61 f24 1"/>
                <a:gd name="f78" fmla="*/ f62 f25 1"/>
                <a:gd name="f79" fmla="*/ f63 f24 1"/>
                <a:gd name="f80" fmla="*/ f64 f25 1"/>
                <a:gd name="f81" fmla="*/ f65 f24 1"/>
                <a:gd name="f82" fmla="*/ f66 f25 1"/>
                <a:gd name="f83" fmla="*/ f67 f24 1"/>
                <a:gd name="f84" fmla="*/ f68 f25 1"/>
                <a:gd name="f85" fmla="*/ f69 f24 1"/>
                <a:gd name="f86" fmla="*/ f70 f25 1"/>
                <a:gd name="f87" fmla="*/ f71 f24 1"/>
                <a:gd name="f88" fmla="*/ f72 f25 1"/>
              </a:gdLst>
              <a:ahLst/>
              <a:cxnLst>
                <a:cxn ang="3cd4">
                  <a:pos x="hc" y="t"/>
                </a:cxn>
                <a:cxn ang="0">
                  <a:pos x="r" y="vc"/>
                </a:cxn>
                <a:cxn ang="cd4">
                  <a:pos x="hc" y="b"/>
                </a:cxn>
                <a:cxn ang="cd2">
                  <a:pos x="l" y="vc"/>
                </a:cxn>
                <a:cxn ang="f60">
                  <a:pos x="f77" y="f78"/>
                </a:cxn>
                <a:cxn ang="f60">
                  <a:pos x="f79" y="f80"/>
                </a:cxn>
                <a:cxn ang="f60">
                  <a:pos x="f81" y="f82"/>
                </a:cxn>
                <a:cxn ang="f60">
                  <a:pos x="f83" y="f84"/>
                </a:cxn>
                <a:cxn ang="f60">
                  <a:pos x="f85" y="f86"/>
                </a:cxn>
                <a:cxn ang="f60">
                  <a:pos x="f87" y="f88"/>
                </a:cxn>
                <a:cxn ang="f60">
                  <a:pos x="f77" y="f78"/>
                </a:cxn>
              </a:cxnLst>
              <a:rect l="f73" t="f76" r="f74" b="f75"/>
              <a:pathLst>
                <a:path w="69" h="126">
                  <a:moveTo>
                    <a:pt x="f6" y="f8"/>
                  </a:moveTo>
                  <a:cubicBezTo>
                    <a:pt x="f6" y="f8"/>
                    <a:pt x="f9" y="f10"/>
                    <a:pt x="f11" y="f12"/>
                  </a:cubicBezTo>
                  <a:cubicBezTo>
                    <a:pt x="f13" y="f14"/>
                    <a:pt x="f15" y="f7"/>
                    <a:pt x="f15" y="f7"/>
                  </a:cubicBezTo>
                  <a:cubicBezTo>
                    <a:pt x="f16" y="f17"/>
                    <a:pt x="f16" y="f17"/>
                    <a:pt x="f16" y="f17"/>
                  </a:cubicBezTo>
                  <a:cubicBezTo>
                    <a:pt x="f16" y="f17"/>
                    <a:pt x="f5" y="f18"/>
                    <a:pt x="f19" y="f10"/>
                  </a:cubicBezTo>
                  <a:cubicBezTo>
                    <a:pt x="f20" y="f21"/>
                    <a:pt x="f22" y="f5"/>
                    <a:pt x="f22" y="f5"/>
                  </a:cubicBezTo>
                  <a:lnTo>
                    <a:pt x="f6" y="f8"/>
                  </a:lnTo>
                  <a:close/>
                </a:path>
              </a:pathLst>
            </a:custGeom>
            <a:solidFill>
              <a:srgbClr val="333262"/>
            </a:solidFill>
            <a:ln cap="flat">
              <a:noFill/>
              <a:prstDash val="solid"/>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515151"/>
                </a:solidFill>
                <a:uFillTx/>
                <a:latin typeface="Century Gothic"/>
              </a:endParaRPr>
            </a:p>
          </p:txBody>
        </p:sp>
        <p:sp>
          <p:nvSpPr>
            <p:cNvPr id="16" name="Freeform 11">
              <a:extLst>
                <a:ext uri="{FF2B5EF4-FFF2-40B4-BE49-F238E27FC236}">
                  <a16:creationId xmlns:a16="http://schemas.microsoft.com/office/drawing/2014/main" id="{BB7EAF0D-349A-DF5D-46AD-8D52F30EB79D}"/>
                </a:ext>
              </a:extLst>
            </p:cNvPr>
            <p:cNvSpPr/>
            <p:nvPr/>
          </p:nvSpPr>
          <p:spPr>
            <a:xfrm>
              <a:off x="6049807" y="3244492"/>
              <a:ext cx="115150" cy="214545"/>
            </a:xfrm>
            <a:custGeom>
              <a:avLst/>
              <a:gdLst>
                <a:gd name="f0" fmla="val 10800000"/>
                <a:gd name="f1" fmla="val 5400000"/>
                <a:gd name="f2" fmla="val 180"/>
                <a:gd name="f3" fmla="val w"/>
                <a:gd name="f4" fmla="val h"/>
                <a:gd name="f5" fmla="val 0"/>
                <a:gd name="f6" fmla="val 58"/>
                <a:gd name="f7" fmla="val 100"/>
                <a:gd name="f8" fmla="val 51"/>
                <a:gd name="f9" fmla="val 1"/>
                <a:gd name="f10" fmla="val 21"/>
                <a:gd name="f11" fmla="val 14"/>
                <a:gd name="f12" fmla="val 30"/>
                <a:gd name="f13" fmla="val 2"/>
                <a:gd name="f14" fmla="val 5"/>
                <a:gd name="f15" fmla="val 80"/>
                <a:gd name="f16" fmla="val 13"/>
                <a:gd name="f17" fmla="val 55"/>
                <a:gd name="f18" fmla="val 20"/>
                <a:gd name="f19" fmla="val 34"/>
                <a:gd name="f20" fmla="val 29"/>
                <a:gd name="f21" fmla="val 25"/>
                <a:gd name="f22" fmla="val 40"/>
                <a:gd name="f23" fmla="val 16"/>
                <a:gd name="f24" fmla="val 18"/>
                <a:gd name="f25" fmla="+- 0 0 -90"/>
                <a:gd name="f26" fmla="*/ f3 1 58"/>
                <a:gd name="f27" fmla="*/ f4 1 100"/>
                <a:gd name="f28" fmla="+- f7 0 f5"/>
                <a:gd name="f29" fmla="+- f6 0 f5"/>
                <a:gd name="f30" fmla="*/ f25 f0 1"/>
                <a:gd name="f31" fmla="*/ f29 1 58"/>
                <a:gd name="f32" fmla="*/ f28 1 100"/>
                <a:gd name="f33" fmla="*/ 51 f29 1"/>
                <a:gd name="f34" fmla="*/ 1 f28 1"/>
                <a:gd name="f35" fmla="*/ 14 f29 1"/>
                <a:gd name="f36" fmla="*/ 30 f28 1"/>
                <a:gd name="f37" fmla="*/ 0 f29 1"/>
                <a:gd name="f38" fmla="*/ 100 f28 1"/>
                <a:gd name="f39" fmla="*/ 5 f29 1"/>
                <a:gd name="f40" fmla="*/ 13 f29 1"/>
                <a:gd name="f41" fmla="*/ 55 f28 1"/>
                <a:gd name="f42" fmla="*/ 40 f29 1"/>
                <a:gd name="f43" fmla="*/ 20 f28 1"/>
                <a:gd name="f44" fmla="*/ 58 f29 1"/>
                <a:gd name="f45" fmla="*/ 18 f28 1"/>
                <a:gd name="f46" fmla="*/ 55 f29 1"/>
                <a:gd name="f47" fmla="*/ 0 f28 1"/>
                <a:gd name="f48" fmla="*/ f30 1 f2"/>
                <a:gd name="f49" fmla="*/ f33 1 58"/>
                <a:gd name="f50" fmla="*/ f34 1 100"/>
                <a:gd name="f51" fmla="*/ f35 1 58"/>
                <a:gd name="f52" fmla="*/ f36 1 100"/>
                <a:gd name="f53" fmla="*/ f37 1 58"/>
                <a:gd name="f54" fmla="*/ f38 1 100"/>
                <a:gd name="f55" fmla="*/ f39 1 58"/>
                <a:gd name="f56" fmla="*/ f40 1 58"/>
                <a:gd name="f57" fmla="*/ f41 1 100"/>
                <a:gd name="f58" fmla="*/ f42 1 58"/>
                <a:gd name="f59" fmla="*/ f43 1 100"/>
                <a:gd name="f60" fmla="*/ f44 1 58"/>
                <a:gd name="f61" fmla="*/ f45 1 100"/>
                <a:gd name="f62" fmla="*/ f46 1 58"/>
                <a:gd name="f63" fmla="*/ f47 1 100"/>
                <a:gd name="f64" fmla="*/ 0 1 f31"/>
                <a:gd name="f65" fmla="*/ f6 1 f31"/>
                <a:gd name="f66" fmla="*/ 0 1 f32"/>
                <a:gd name="f67" fmla="*/ f7 1 f32"/>
                <a:gd name="f68" fmla="+- f48 0 f1"/>
                <a:gd name="f69" fmla="*/ f49 1 f31"/>
                <a:gd name="f70" fmla="*/ f50 1 f32"/>
                <a:gd name="f71" fmla="*/ f51 1 f31"/>
                <a:gd name="f72" fmla="*/ f52 1 f32"/>
                <a:gd name="f73" fmla="*/ f53 1 f31"/>
                <a:gd name="f74" fmla="*/ f54 1 f32"/>
                <a:gd name="f75" fmla="*/ f55 1 f31"/>
                <a:gd name="f76" fmla="*/ f56 1 f31"/>
                <a:gd name="f77" fmla="*/ f57 1 f32"/>
                <a:gd name="f78" fmla="*/ f58 1 f31"/>
                <a:gd name="f79" fmla="*/ f59 1 f32"/>
                <a:gd name="f80" fmla="*/ f60 1 f31"/>
                <a:gd name="f81" fmla="*/ f61 1 f32"/>
                <a:gd name="f82" fmla="*/ f62 1 f31"/>
                <a:gd name="f83" fmla="*/ f63 1 f32"/>
                <a:gd name="f84" fmla="*/ f64 f26 1"/>
                <a:gd name="f85" fmla="*/ f65 f26 1"/>
                <a:gd name="f86" fmla="*/ f67 f27 1"/>
                <a:gd name="f87" fmla="*/ f66 f27 1"/>
                <a:gd name="f88" fmla="*/ f69 f26 1"/>
                <a:gd name="f89" fmla="*/ f70 f27 1"/>
                <a:gd name="f90" fmla="*/ f71 f26 1"/>
                <a:gd name="f91" fmla="*/ f72 f27 1"/>
                <a:gd name="f92" fmla="*/ f73 f26 1"/>
                <a:gd name="f93" fmla="*/ f74 f27 1"/>
                <a:gd name="f94" fmla="*/ f75 f26 1"/>
                <a:gd name="f95" fmla="*/ f76 f26 1"/>
                <a:gd name="f96" fmla="*/ f77 f27 1"/>
                <a:gd name="f97" fmla="*/ f78 f26 1"/>
                <a:gd name="f98" fmla="*/ f79 f27 1"/>
                <a:gd name="f99" fmla="*/ f80 f26 1"/>
                <a:gd name="f100" fmla="*/ f81 f27 1"/>
                <a:gd name="f101" fmla="*/ f82 f26 1"/>
                <a:gd name="f102" fmla="*/ f83 f27 1"/>
              </a:gdLst>
              <a:ahLst/>
              <a:cxnLst>
                <a:cxn ang="3cd4">
                  <a:pos x="hc" y="t"/>
                </a:cxn>
                <a:cxn ang="0">
                  <a:pos x="r" y="vc"/>
                </a:cxn>
                <a:cxn ang="cd4">
                  <a:pos x="hc" y="b"/>
                </a:cxn>
                <a:cxn ang="cd2">
                  <a:pos x="l" y="vc"/>
                </a:cxn>
                <a:cxn ang="f68">
                  <a:pos x="f88" y="f89"/>
                </a:cxn>
                <a:cxn ang="f68">
                  <a:pos x="f90" y="f91"/>
                </a:cxn>
                <a:cxn ang="f68">
                  <a:pos x="f92" y="f93"/>
                </a:cxn>
                <a:cxn ang="f68">
                  <a:pos x="f94" y="f93"/>
                </a:cxn>
                <a:cxn ang="f68">
                  <a:pos x="f95" y="f96"/>
                </a:cxn>
                <a:cxn ang="f68">
                  <a:pos x="f97" y="f98"/>
                </a:cxn>
                <a:cxn ang="f68">
                  <a:pos x="f99" y="f100"/>
                </a:cxn>
                <a:cxn ang="f68">
                  <a:pos x="f101" y="f102"/>
                </a:cxn>
                <a:cxn ang="f68">
                  <a:pos x="f88" y="f89"/>
                </a:cxn>
              </a:cxnLst>
              <a:rect l="f84" t="f87" r="f85" b="f86"/>
              <a:pathLst>
                <a:path w="58" h="100">
                  <a:moveTo>
                    <a:pt x="f8" y="f9"/>
                  </a:moveTo>
                  <a:cubicBezTo>
                    <a:pt x="f8" y="f9"/>
                    <a:pt x="f10" y="f11"/>
                    <a:pt x="f11" y="f12"/>
                  </a:cubicBezTo>
                  <a:cubicBezTo>
                    <a:pt x="f13" y="f6"/>
                    <a:pt x="f5" y="f7"/>
                    <a:pt x="f5" y="f7"/>
                  </a:cubicBezTo>
                  <a:cubicBezTo>
                    <a:pt x="f14" y="f7"/>
                    <a:pt x="f14" y="f7"/>
                    <a:pt x="f14" y="f7"/>
                  </a:cubicBezTo>
                  <a:cubicBezTo>
                    <a:pt x="f14" y="f7"/>
                    <a:pt x="f14" y="f15"/>
                    <a:pt x="f16" y="f17"/>
                  </a:cubicBezTo>
                  <a:cubicBezTo>
                    <a:pt x="f18" y="f19"/>
                    <a:pt x="f20" y="f21"/>
                    <a:pt x="f22" y="f18"/>
                  </a:cubicBezTo>
                  <a:cubicBezTo>
                    <a:pt x="f8" y="f23"/>
                    <a:pt x="f6" y="f24"/>
                    <a:pt x="f6" y="f24"/>
                  </a:cubicBezTo>
                  <a:cubicBezTo>
                    <a:pt x="f17" y="f5"/>
                    <a:pt x="f17" y="f5"/>
                    <a:pt x="f17" y="f5"/>
                  </a:cubicBezTo>
                  <a:lnTo>
                    <a:pt x="f8" y="f9"/>
                  </a:lnTo>
                  <a:close/>
                </a:path>
              </a:pathLst>
            </a:custGeom>
            <a:solidFill>
              <a:srgbClr val="196B24"/>
            </a:solidFill>
            <a:ln cap="flat">
              <a:noFill/>
              <a:prstDash val="solid"/>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515151"/>
                </a:solidFill>
                <a:uFillTx/>
                <a:latin typeface="Century Gothic"/>
              </a:endParaRPr>
            </a:p>
          </p:txBody>
        </p:sp>
        <p:sp>
          <p:nvSpPr>
            <p:cNvPr id="17" name="Freeform 12">
              <a:extLst>
                <a:ext uri="{FF2B5EF4-FFF2-40B4-BE49-F238E27FC236}">
                  <a16:creationId xmlns:a16="http://schemas.microsoft.com/office/drawing/2014/main" id="{51546E84-5817-41B0-F341-604FAEDF520E}"/>
                </a:ext>
              </a:extLst>
            </p:cNvPr>
            <p:cNvSpPr/>
            <p:nvPr/>
          </p:nvSpPr>
          <p:spPr>
            <a:xfrm>
              <a:off x="6063889" y="2867457"/>
              <a:ext cx="413363" cy="699305"/>
            </a:xfrm>
            <a:custGeom>
              <a:avLst/>
              <a:gdLst>
                <a:gd name="f0" fmla="val 10800000"/>
                <a:gd name="f1" fmla="val 5400000"/>
                <a:gd name="f2" fmla="val 180"/>
                <a:gd name="f3" fmla="val w"/>
                <a:gd name="f4" fmla="val h"/>
                <a:gd name="f5" fmla="val 0"/>
                <a:gd name="f6" fmla="val 209"/>
                <a:gd name="f7" fmla="val 326"/>
                <a:gd name="f8" fmla="val 43"/>
                <a:gd name="f9" fmla="val 132"/>
                <a:gd name="f10" fmla="val 42"/>
                <a:gd name="f11" fmla="val 128"/>
                <a:gd name="f12" fmla="val 110"/>
                <a:gd name="f13" fmla="val 12"/>
                <a:gd name="f14" fmla="val 62"/>
                <a:gd name="f15" fmla="val 24"/>
                <a:gd name="f16" fmla="val 14"/>
                <a:gd name="f17" fmla="val 64"/>
                <a:gd name="f18" fmla="val 101"/>
                <a:gd name="f19" fmla="val 10"/>
                <a:gd name="f20" fmla="val 138"/>
                <a:gd name="f21" fmla="val 19"/>
                <a:gd name="f22" fmla="val 73"/>
                <a:gd name="f23" fmla="val 165"/>
                <a:gd name="f24" fmla="val 258"/>
                <a:gd name="f25" fmla="val 167"/>
                <a:gd name="f26" fmla="val 105"/>
                <a:gd name="f27" fmla="val 325"/>
                <a:gd name="f28" fmla="val 44"/>
                <a:gd name="f29" fmla="val 324"/>
                <a:gd name="f30" fmla="val 29"/>
                <a:gd name="f31" fmla="val 279"/>
                <a:gd name="f32" fmla="val 260"/>
                <a:gd name="f33" fmla="val 28"/>
                <a:gd name="f34" fmla="val 219"/>
                <a:gd name="f35" fmla="val 46"/>
                <a:gd name="f36" fmla="val 198"/>
                <a:gd name="f37" fmla="val 47"/>
                <a:gd name="f38" fmla="val 193"/>
                <a:gd name="f39" fmla="val 49"/>
                <a:gd name="f40" fmla="val 189"/>
                <a:gd name="f41" fmla="val 41"/>
                <a:gd name="f42" fmla="val 175"/>
                <a:gd name="f43" fmla="val 160"/>
                <a:gd name="f44" fmla="val 40"/>
                <a:gd name="f45" fmla="val 144"/>
                <a:gd name="f46" fmla="val 135"/>
                <a:gd name="f47" fmla="+- 0 0 -90"/>
                <a:gd name="f48" fmla="*/ f3 1 209"/>
                <a:gd name="f49" fmla="*/ f4 1 326"/>
                <a:gd name="f50" fmla="+- f7 0 f5"/>
                <a:gd name="f51" fmla="+- f6 0 f5"/>
                <a:gd name="f52" fmla="*/ f47 f0 1"/>
                <a:gd name="f53" fmla="*/ f51 1 209"/>
                <a:gd name="f54" fmla="*/ f50 1 326"/>
                <a:gd name="f55" fmla="*/ 43 f51 1"/>
                <a:gd name="f56" fmla="*/ 132 f50 1"/>
                <a:gd name="f57" fmla="*/ 12 f51 1"/>
                <a:gd name="f58" fmla="*/ 62 f50 1"/>
                <a:gd name="f59" fmla="*/ 101 f51 1"/>
                <a:gd name="f60" fmla="*/ 10 f50 1"/>
                <a:gd name="f61" fmla="*/ 209 f51 1"/>
                <a:gd name="f62" fmla="*/ 165 f50 1"/>
                <a:gd name="f63" fmla="*/ 105 f51 1"/>
                <a:gd name="f64" fmla="*/ 325 f50 1"/>
                <a:gd name="f65" fmla="*/ 29 f51 1"/>
                <a:gd name="f66" fmla="*/ 260 f50 1"/>
                <a:gd name="f67" fmla="*/ 47 f51 1"/>
                <a:gd name="f68" fmla="*/ 193 f50 1"/>
                <a:gd name="f69" fmla="*/ 41 f51 1"/>
                <a:gd name="f70" fmla="*/ 160 f50 1"/>
                <a:gd name="f71" fmla="*/ f52 1 f2"/>
                <a:gd name="f72" fmla="*/ f55 1 209"/>
                <a:gd name="f73" fmla="*/ f56 1 326"/>
                <a:gd name="f74" fmla="*/ f57 1 209"/>
                <a:gd name="f75" fmla="*/ f58 1 326"/>
                <a:gd name="f76" fmla="*/ f59 1 209"/>
                <a:gd name="f77" fmla="*/ f60 1 326"/>
                <a:gd name="f78" fmla="*/ f61 1 209"/>
                <a:gd name="f79" fmla="*/ f62 1 326"/>
                <a:gd name="f80" fmla="*/ f63 1 209"/>
                <a:gd name="f81" fmla="*/ f64 1 326"/>
                <a:gd name="f82" fmla="*/ f65 1 209"/>
                <a:gd name="f83" fmla="*/ f66 1 326"/>
                <a:gd name="f84" fmla="*/ f67 1 209"/>
                <a:gd name="f85" fmla="*/ f68 1 326"/>
                <a:gd name="f86" fmla="*/ f69 1 209"/>
                <a:gd name="f87" fmla="*/ f70 1 326"/>
                <a:gd name="f88" fmla="*/ 0 1 f53"/>
                <a:gd name="f89" fmla="*/ f6 1 f53"/>
                <a:gd name="f90" fmla="*/ 0 1 f54"/>
                <a:gd name="f91" fmla="*/ f7 1 f54"/>
                <a:gd name="f92" fmla="+- f71 0 f1"/>
                <a:gd name="f93" fmla="*/ f72 1 f53"/>
                <a:gd name="f94" fmla="*/ f73 1 f54"/>
                <a:gd name="f95" fmla="*/ f74 1 f53"/>
                <a:gd name="f96" fmla="*/ f75 1 f54"/>
                <a:gd name="f97" fmla="*/ f76 1 f53"/>
                <a:gd name="f98" fmla="*/ f77 1 f54"/>
                <a:gd name="f99" fmla="*/ f78 1 f53"/>
                <a:gd name="f100" fmla="*/ f79 1 f54"/>
                <a:gd name="f101" fmla="*/ f80 1 f53"/>
                <a:gd name="f102" fmla="*/ f81 1 f54"/>
                <a:gd name="f103" fmla="*/ f82 1 f53"/>
                <a:gd name="f104" fmla="*/ f83 1 f54"/>
                <a:gd name="f105" fmla="*/ f84 1 f53"/>
                <a:gd name="f106" fmla="*/ f85 1 f54"/>
                <a:gd name="f107" fmla="*/ f86 1 f53"/>
                <a:gd name="f108" fmla="*/ f87 1 f54"/>
                <a:gd name="f109" fmla="*/ f88 f48 1"/>
                <a:gd name="f110" fmla="*/ f89 f48 1"/>
                <a:gd name="f111" fmla="*/ f91 f49 1"/>
                <a:gd name="f112" fmla="*/ f90 f49 1"/>
                <a:gd name="f113" fmla="*/ f93 f48 1"/>
                <a:gd name="f114" fmla="*/ f94 f49 1"/>
                <a:gd name="f115" fmla="*/ f95 f48 1"/>
                <a:gd name="f116" fmla="*/ f96 f49 1"/>
                <a:gd name="f117" fmla="*/ f97 f48 1"/>
                <a:gd name="f118" fmla="*/ f98 f49 1"/>
                <a:gd name="f119" fmla="*/ f99 f48 1"/>
                <a:gd name="f120" fmla="*/ f100 f49 1"/>
                <a:gd name="f121" fmla="*/ f101 f48 1"/>
                <a:gd name="f122" fmla="*/ f102 f49 1"/>
                <a:gd name="f123" fmla="*/ f103 f48 1"/>
                <a:gd name="f124" fmla="*/ f104 f49 1"/>
                <a:gd name="f125" fmla="*/ f105 f48 1"/>
                <a:gd name="f126" fmla="*/ f106 f49 1"/>
                <a:gd name="f127" fmla="*/ f107 f48 1"/>
                <a:gd name="f128" fmla="*/ f108 f49 1"/>
              </a:gdLst>
              <a:ahLst/>
              <a:cxnLst>
                <a:cxn ang="3cd4">
                  <a:pos x="hc" y="t"/>
                </a:cxn>
                <a:cxn ang="0">
                  <a:pos x="r" y="vc"/>
                </a:cxn>
                <a:cxn ang="cd4">
                  <a:pos x="hc" y="b"/>
                </a:cxn>
                <a:cxn ang="cd2">
                  <a:pos x="l" y="vc"/>
                </a:cxn>
                <a:cxn ang="f92">
                  <a:pos x="f113" y="f114"/>
                </a:cxn>
                <a:cxn ang="f92">
                  <a:pos x="f115" y="f116"/>
                </a:cxn>
                <a:cxn ang="f92">
                  <a:pos x="f117" y="f118"/>
                </a:cxn>
                <a:cxn ang="f92">
                  <a:pos x="f119" y="f120"/>
                </a:cxn>
                <a:cxn ang="f92">
                  <a:pos x="f121" y="f122"/>
                </a:cxn>
                <a:cxn ang="f92">
                  <a:pos x="f123" y="f124"/>
                </a:cxn>
                <a:cxn ang="f92">
                  <a:pos x="f125" y="f126"/>
                </a:cxn>
                <a:cxn ang="f92">
                  <a:pos x="f127" y="f128"/>
                </a:cxn>
                <a:cxn ang="f92">
                  <a:pos x="f113" y="f114"/>
                </a:cxn>
              </a:cxnLst>
              <a:rect l="f109" t="f112" r="f110" b="f111"/>
              <a:pathLst>
                <a:path w="209" h="326">
                  <a:moveTo>
                    <a:pt x="f8" y="f9"/>
                  </a:moveTo>
                  <a:cubicBezTo>
                    <a:pt x="f10" y="f11"/>
                    <a:pt x="f5" y="f12"/>
                    <a:pt x="f13" y="f14"/>
                  </a:cubicBezTo>
                  <a:cubicBezTo>
                    <a:pt x="f15" y="f16"/>
                    <a:pt x="f17" y="f5"/>
                    <a:pt x="f18" y="f19"/>
                  </a:cubicBezTo>
                  <a:cubicBezTo>
                    <a:pt x="f20" y="f21"/>
                    <a:pt x="f6" y="f22"/>
                    <a:pt x="f6" y="f23"/>
                  </a:cubicBezTo>
                  <a:cubicBezTo>
                    <a:pt x="f6" y="f24"/>
                    <a:pt x="f25" y="f7"/>
                    <a:pt x="f26" y="f27"/>
                  </a:cubicBezTo>
                  <a:cubicBezTo>
                    <a:pt x="f28" y="f29"/>
                    <a:pt x="f30" y="f31"/>
                    <a:pt x="f30" y="f32"/>
                  </a:cubicBezTo>
                  <a:cubicBezTo>
                    <a:pt x="f33" y="f34"/>
                    <a:pt x="f35" y="f36"/>
                    <a:pt x="f37" y="f38"/>
                  </a:cubicBezTo>
                  <a:cubicBezTo>
                    <a:pt x="f39" y="f40"/>
                    <a:pt x="f41" y="f42"/>
                    <a:pt x="f41" y="f43"/>
                  </a:cubicBezTo>
                  <a:cubicBezTo>
                    <a:pt x="f44" y="f45"/>
                    <a:pt x="f28" y="f46"/>
                    <a:pt x="f8" y="f9"/>
                  </a:cubicBezTo>
                  <a:close/>
                </a:path>
              </a:pathLst>
            </a:custGeom>
            <a:solidFill>
              <a:srgbClr val="0F9ED5"/>
            </a:solidFill>
            <a:ln cap="flat">
              <a:noFill/>
              <a:prstDash val="solid"/>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515151"/>
                </a:solidFill>
                <a:uFillTx/>
                <a:latin typeface="Century Gothic"/>
              </a:endParaRPr>
            </a:p>
          </p:txBody>
        </p:sp>
        <p:sp>
          <p:nvSpPr>
            <p:cNvPr id="18" name="Freeform 13">
              <a:extLst>
                <a:ext uri="{FF2B5EF4-FFF2-40B4-BE49-F238E27FC236}">
                  <a16:creationId xmlns:a16="http://schemas.microsoft.com/office/drawing/2014/main" id="{8DC85844-961D-9E45-949E-AA3846A9D051}"/>
                </a:ext>
              </a:extLst>
            </p:cNvPr>
            <p:cNvSpPr/>
            <p:nvPr/>
          </p:nvSpPr>
          <p:spPr>
            <a:xfrm>
              <a:off x="6135130" y="3122401"/>
              <a:ext cx="106865" cy="36804"/>
            </a:xfrm>
            <a:custGeom>
              <a:avLst/>
              <a:gdLst>
                <a:gd name="f0" fmla="val 10800000"/>
                <a:gd name="f1" fmla="val 5400000"/>
                <a:gd name="f2" fmla="val 180"/>
                <a:gd name="f3" fmla="val w"/>
                <a:gd name="f4" fmla="val h"/>
                <a:gd name="f5" fmla="val 0"/>
                <a:gd name="f6" fmla="val 54"/>
                <a:gd name="f7" fmla="val 17"/>
                <a:gd name="f8" fmla="val 8"/>
                <a:gd name="f9" fmla="val 21"/>
                <a:gd name="f10" fmla="val 10"/>
                <a:gd name="f11" fmla="val 32"/>
                <a:gd name="f12" fmla="val 9"/>
                <a:gd name="f13" fmla="val 43"/>
                <a:gd name="f14" fmla="val 28"/>
                <a:gd name="f15" fmla="val 2"/>
                <a:gd name="f16" fmla="val 12"/>
                <a:gd name="f17" fmla="val 3"/>
                <a:gd name="f18" fmla="val 7"/>
                <a:gd name="f19" fmla="val 15"/>
                <a:gd name="f20" fmla="val 13"/>
                <a:gd name="f21" fmla="val 11"/>
                <a:gd name="f22" fmla="+- 0 0 -90"/>
                <a:gd name="f23" fmla="*/ f3 1 54"/>
                <a:gd name="f24" fmla="*/ f4 1 17"/>
                <a:gd name="f25" fmla="+- f7 0 f5"/>
                <a:gd name="f26" fmla="+- f6 0 f5"/>
                <a:gd name="f27" fmla="*/ f22 f0 1"/>
                <a:gd name="f28" fmla="*/ f26 1 54"/>
                <a:gd name="f29" fmla="*/ f25 1 17"/>
                <a:gd name="f30" fmla="*/ 8 f26 1"/>
                <a:gd name="f31" fmla="*/ 17 f25 1"/>
                <a:gd name="f32" fmla="*/ 32 f26 1"/>
                <a:gd name="f33" fmla="*/ 9 f25 1"/>
                <a:gd name="f34" fmla="*/ 54 f26 1"/>
                <a:gd name="f35" fmla="*/ 28 f26 1"/>
                <a:gd name="f36" fmla="*/ 2 f25 1"/>
                <a:gd name="f37" fmla="*/ 0 f26 1"/>
                <a:gd name="f38" fmla="*/ 7 f25 1"/>
                <a:gd name="f39" fmla="*/ 13 f25 1"/>
                <a:gd name="f40" fmla="*/ f27 1 f2"/>
                <a:gd name="f41" fmla="*/ f30 1 54"/>
                <a:gd name="f42" fmla="*/ f31 1 17"/>
                <a:gd name="f43" fmla="*/ f32 1 54"/>
                <a:gd name="f44" fmla="*/ f33 1 17"/>
                <a:gd name="f45" fmla="*/ f34 1 54"/>
                <a:gd name="f46" fmla="*/ f35 1 54"/>
                <a:gd name="f47" fmla="*/ f36 1 17"/>
                <a:gd name="f48" fmla="*/ f37 1 54"/>
                <a:gd name="f49" fmla="*/ f38 1 17"/>
                <a:gd name="f50" fmla="*/ f39 1 17"/>
                <a:gd name="f51" fmla="*/ 0 1 f28"/>
                <a:gd name="f52" fmla="*/ f6 1 f28"/>
                <a:gd name="f53" fmla="*/ 0 1 f29"/>
                <a:gd name="f54" fmla="*/ f7 1 f29"/>
                <a:gd name="f55" fmla="+- f40 0 f1"/>
                <a:gd name="f56" fmla="*/ f41 1 f28"/>
                <a:gd name="f57" fmla="*/ f42 1 f29"/>
                <a:gd name="f58" fmla="*/ f43 1 f28"/>
                <a:gd name="f59" fmla="*/ f44 1 f29"/>
                <a:gd name="f60" fmla="*/ f45 1 f28"/>
                <a:gd name="f61" fmla="*/ f46 1 f28"/>
                <a:gd name="f62" fmla="*/ f47 1 f29"/>
                <a:gd name="f63" fmla="*/ f48 1 f28"/>
                <a:gd name="f64" fmla="*/ f49 1 f29"/>
                <a:gd name="f65" fmla="*/ f50 1 f29"/>
                <a:gd name="f66" fmla="*/ f51 f23 1"/>
                <a:gd name="f67" fmla="*/ f52 f23 1"/>
                <a:gd name="f68" fmla="*/ f54 f24 1"/>
                <a:gd name="f69" fmla="*/ f53 f24 1"/>
                <a:gd name="f70" fmla="*/ f56 f23 1"/>
                <a:gd name="f71" fmla="*/ f57 f24 1"/>
                <a:gd name="f72" fmla="*/ f58 f23 1"/>
                <a:gd name="f73" fmla="*/ f59 f24 1"/>
                <a:gd name="f74" fmla="*/ f60 f23 1"/>
                <a:gd name="f75" fmla="*/ f61 f23 1"/>
                <a:gd name="f76" fmla="*/ f62 f24 1"/>
                <a:gd name="f77" fmla="*/ f63 f23 1"/>
                <a:gd name="f78" fmla="*/ f64 f24 1"/>
                <a:gd name="f79" fmla="*/ f65 f24 1"/>
              </a:gdLst>
              <a:ahLst/>
              <a:cxnLst>
                <a:cxn ang="3cd4">
                  <a:pos x="hc" y="t"/>
                </a:cxn>
                <a:cxn ang="0">
                  <a:pos x="r" y="vc"/>
                </a:cxn>
                <a:cxn ang="cd4">
                  <a:pos x="hc" y="b"/>
                </a:cxn>
                <a:cxn ang="cd2">
                  <a:pos x="l" y="vc"/>
                </a:cxn>
                <a:cxn ang="f55">
                  <a:pos x="f70" y="f71"/>
                </a:cxn>
                <a:cxn ang="f55">
                  <a:pos x="f72" y="f73"/>
                </a:cxn>
                <a:cxn ang="f55">
                  <a:pos x="f74" y="f73"/>
                </a:cxn>
                <a:cxn ang="f55">
                  <a:pos x="f75" y="f76"/>
                </a:cxn>
                <a:cxn ang="f55">
                  <a:pos x="f77" y="f78"/>
                </a:cxn>
                <a:cxn ang="f55">
                  <a:pos x="f70" y="f79"/>
                </a:cxn>
                <a:cxn ang="f55">
                  <a:pos x="f70" y="f71"/>
                </a:cxn>
              </a:cxnLst>
              <a:rect l="f66" t="f69" r="f67" b="f68"/>
              <a:pathLst>
                <a:path w="54" h="17">
                  <a:moveTo>
                    <a:pt x="f8" y="f7"/>
                  </a:moveTo>
                  <a:cubicBezTo>
                    <a:pt x="f8" y="f7"/>
                    <a:pt x="f9" y="f10"/>
                    <a:pt x="f11" y="f12"/>
                  </a:cubicBezTo>
                  <a:cubicBezTo>
                    <a:pt x="f13" y="f8"/>
                    <a:pt x="f6" y="f12"/>
                    <a:pt x="f6" y="f12"/>
                  </a:cubicBezTo>
                  <a:cubicBezTo>
                    <a:pt x="f6" y="f12"/>
                    <a:pt x="f13" y="f5"/>
                    <a:pt x="f14" y="f15"/>
                  </a:cubicBezTo>
                  <a:cubicBezTo>
                    <a:pt x="f16" y="f17"/>
                    <a:pt x="f5" y="f18"/>
                    <a:pt x="f5" y="f18"/>
                  </a:cubicBezTo>
                  <a:cubicBezTo>
                    <a:pt x="f5" y="f18"/>
                    <a:pt x="f12" y="f19"/>
                    <a:pt x="f8" y="f20"/>
                  </a:cubicBezTo>
                  <a:cubicBezTo>
                    <a:pt x="f8" y="f21"/>
                    <a:pt x="f8" y="f7"/>
                    <a:pt x="f8" y="f7"/>
                  </a:cubicBezTo>
                  <a:close/>
                </a:path>
              </a:pathLst>
            </a:custGeom>
            <a:solidFill>
              <a:srgbClr val="000000"/>
            </a:solidFill>
            <a:ln cap="flat">
              <a:noFill/>
              <a:prstDash val="solid"/>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515151"/>
                </a:solidFill>
                <a:uFillTx/>
                <a:latin typeface="Century Gothic"/>
              </a:endParaRPr>
            </a:p>
          </p:txBody>
        </p:sp>
        <p:sp>
          <p:nvSpPr>
            <p:cNvPr id="19" name="Freeform 14">
              <a:extLst>
                <a:ext uri="{FF2B5EF4-FFF2-40B4-BE49-F238E27FC236}">
                  <a16:creationId xmlns:a16="http://schemas.microsoft.com/office/drawing/2014/main" id="{5A00BF5B-8BD6-7A16-1494-097E66715CE9}"/>
                </a:ext>
              </a:extLst>
            </p:cNvPr>
            <p:cNvSpPr/>
            <p:nvPr/>
          </p:nvSpPr>
          <p:spPr>
            <a:xfrm>
              <a:off x="6139272" y="3278608"/>
              <a:ext cx="118460" cy="52065"/>
            </a:xfrm>
            <a:custGeom>
              <a:avLst/>
              <a:gdLst>
                <a:gd name="f0" fmla="val 10800000"/>
                <a:gd name="f1" fmla="val 5400000"/>
                <a:gd name="f2" fmla="val 180"/>
                <a:gd name="f3" fmla="val w"/>
                <a:gd name="f4" fmla="val h"/>
                <a:gd name="f5" fmla="val 0"/>
                <a:gd name="f6" fmla="val 60"/>
                <a:gd name="f7" fmla="val 24"/>
                <a:gd name="f8" fmla="val 9"/>
                <a:gd name="f9" fmla="val 2"/>
                <a:gd name="f10" fmla="val 26"/>
                <a:gd name="f11" fmla="val 42"/>
                <a:gd name="f12" fmla="val 57"/>
                <a:gd name="f13" fmla="val 18"/>
                <a:gd name="f14" fmla="val 41"/>
                <a:gd name="f15" fmla="val 14"/>
                <a:gd name="f16" fmla="val 29"/>
                <a:gd name="f17" fmla="val 5"/>
                <a:gd name="f18" fmla="val 8"/>
                <a:gd name="f19" fmla="val 4"/>
                <a:gd name="f20" fmla="+- 0 0 -90"/>
                <a:gd name="f21" fmla="*/ f3 1 60"/>
                <a:gd name="f22" fmla="*/ f4 1 24"/>
                <a:gd name="f23" fmla="+- f7 0 f5"/>
                <a:gd name="f24" fmla="+- f6 0 f5"/>
                <a:gd name="f25" fmla="*/ f20 f0 1"/>
                <a:gd name="f26" fmla="*/ f24 1 60"/>
                <a:gd name="f27" fmla="*/ f23 1 24"/>
                <a:gd name="f28" fmla="*/ 9 f24 1"/>
                <a:gd name="f29" fmla="*/ 2 f23 1"/>
                <a:gd name="f30" fmla="*/ 42 f24 1"/>
                <a:gd name="f31" fmla="*/ 9 f23 1"/>
                <a:gd name="f32" fmla="*/ 60 f24 1"/>
                <a:gd name="f33" fmla="*/ 24 f23 1"/>
                <a:gd name="f34" fmla="*/ 29 f24 1"/>
                <a:gd name="f35" fmla="*/ 14 f23 1"/>
                <a:gd name="f36" fmla="*/ 0 f24 1"/>
                <a:gd name="f37" fmla="*/ 18 f23 1"/>
                <a:gd name="f38" fmla="*/ 5 f24 1"/>
                <a:gd name="f39" fmla="*/ f25 1 f2"/>
                <a:gd name="f40" fmla="*/ f28 1 60"/>
                <a:gd name="f41" fmla="*/ f29 1 24"/>
                <a:gd name="f42" fmla="*/ f30 1 60"/>
                <a:gd name="f43" fmla="*/ f31 1 24"/>
                <a:gd name="f44" fmla="*/ f32 1 60"/>
                <a:gd name="f45" fmla="*/ f33 1 24"/>
                <a:gd name="f46" fmla="*/ f34 1 60"/>
                <a:gd name="f47" fmla="*/ f35 1 24"/>
                <a:gd name="f48" fmla="*/ f36 1 60"/>
                <a:gd name="f49" fmla="*/ f37 1 24"/>
                <a:gd name="f50" fmla="*/ f38 1 60"/>
                <a:gd name="f51" fmla="*/ 0 1 f26"/>
                <a:gd name="f52" fmla="*/ f6 1 f26"/>
                <a:gd name="f53" fmla="*/ 0 1 f27"/>
                <a:gd name="f54" fmla="*/ f7 1 f27"/>
                <a:gd name="f55" fmla="+- f39 0 f1"/>
                <a:gd name="f56" fmla="*/ f40 1 f26"/>
                <a:gd name="f57" fmla="*/ f41 1 f27"/>
                <a:gd name="f58" fmla="*/ f42 1 f26"/>
                <a:gd name="f59" fmla="*/ f43 1 f27"/>
                <a:gd name="f60" fmla="*/ f44 1 f26"/>
                <a:gd name="f61" fmla="*/ f45 1 f27"/>
                <a:gd name="f62" fmla="*/ f46 1 f26"/>
                <a:gd name="f63" fmla="*/ f47 1 f27"/>
                <a:gd name="f64" fmla="*/ f48 1 f26"/>
                <a:gd name="f65" fmla="*/ f49 1 f27"/>
                <a:gd name="f66" fmla="*/ f50 1 f26"/>
                <a:gd name="f67" fmla="*/ f51 f21 1"/>
                <a:gd name="f68" fmla="*/ f52 f21 1"/>
                <a:gd name="f69" fmla="*/ f54 f22 1"/>
                <a:gd name="f70" fmla="*/ f53 f22 1"/>
                <a:gd name="f71" fmla="*/ f56 f21 1"/>
                <a:gd name="f72" fmla="*/ f57 f22 1"/>
                <a:gd name="f73" fmla="*/ f58 f21 1"/>
                <a:gd name="f74" fmla="*/ f59 f22 1"/>
                <a:gd name="f75" fmla="*/ f60 f21 1"/>
                <a:gd name="f76" fmla="*/ f61 f22 1"/>
                <a:gd name="f77" fmla="*/ f62 f21 1"/>
                <a:gd name="f78" fmla="*/ f63 f22 1"/>
                <a:gd name="f79" fmla="*/ f64 f21 1"/>
                <a:gd name="f80" fmla="*/ f65 f22 1"/>
                <a:gd name="f81" fmla="*/ f66 f21 1"/>
              </a:gdLst>
              <a:ahLst/>
              <a:cxnLst>
                <a:cxn ang="3cd4">
                  <a:pos x="hc" y="t"/>
                </a:cxn>
                <a:cxn ang="0">
                  <a:pos x="r" y="vc"/>
                </a:cxn>
                <a:cxn ang="cd4">
                  <a:pos x="hc" y="b"/>
                </a:cxn>
                <a:cxn ang="cd2">
                  <a:pos x="l" y="vc"/>
                </a:cxn>
                <a:cxn ang="f55">
                  <a:pos x="f71" y="f72"/>
                </a:cxn>
                <a:cxn ang="f55">
                  <a:pos x="f73" y="f74"/>
                </a:cxn>
                <a:cxn ang="f55">
                  <a:pos x="f75" y="f76"/>
                </a:cxn>
                <a:cxn ang="f55">
                  <a:pos x="f77" y="f78"/>
                </a:cxn>
                <a:cxn ang="f55">
                  <a:pos x="f79" y="f80"/>
                </a:cxn>
                <a:cxn ang="f55">
                  <a:pos x="f81" y="f74"/>
                </a:cxn>
                <a:cxn ang="f55">
                  <a:pos x="f71" y="f72"/>
                </a:cxn>
              </a:cxnLst>
              <a:rect l="f67" t="f70" r="f68" b="f69"/>
              <a:pathLst>
                <a:path w="60" h="24">
                  <a:moveTo>
                    <a:pt x="f8" y="f9"/>
                  </a:moveTo>
                  <a:cubicBezTo>
                    <a:pt x="f8" y="f9"/>
                    <a:pt x="f10" y="f5"/>
                    <a:pt x="f11" y="f8"/>
                  </a:cubicBezTo>
                  <a:cubicBezTo>
                    <a:pt x="f12" y="f13"/>
                    <a:pt x="f6" y="f7"/>
                    <a:pt x="f6" y="f7"/>
                  </a:cubicBezTo>
                  <a:cubicBezTo>
                    <a:pt x="f6" y="f7"/>
                    <a:pt x="f14" y="f15"/>
                    <a:pt x="f16" y="f15"/>
                  </a:cubicBezTo>
                  <a:cubicBezTo>
                    <a:pt x="f13" y="f15"/>
                    <a:pt x="f5" y="f13"/>
                    <a:pt x="f5" y="f13"/>
                  </a:cubicBezTo>
                  <a:cubicBezTo>
                    <a:pt x="f5" y="f13"/>
                    <a:pt x="f9" y="f15"/>
                    <a:pt x="f17" y="f8"/>
                  </a:cubicBezTo>
                  <a:cubicBezTo>
                    <a:pt x="f18" y="f19"/>
                    <a:pt x="f8" y="f9"/>
                    <a:pt x="f8" y="f9"/>
                  </a:cubicBezTo>
                  <a:close/>
                </a:path>
              </a:pathLst>
            </a:custGeom>
            <a:solidFill>
              <a:srgbClr val="000000"/>
            </a:solidFill>
            <a:ln cap="flat">
              <a:noFill/>
              <a:prstDash val="solid"/>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515151"/>
                </a:solidFill>
                <a:uFillTx/>
                <a:latin typeface="Century Gothic"/>
              </a:endParaRPr>
            </a:p>
          </p:txBody>
        </p:sp>
      </p:grpSp>
      <p:sp>
        <p:nvSpPr>
          <p:cNvPr id="20" name="Title 1">
            <a:extLst>
              <a:ext uri="{FF2B5EF4-FFF2-40B4-BE49-F238E27FC236}">
                <a16:creationId xmlns:a16="http://schemas.microsoft.com/office/drawing/2014/main" id="{5D272948-9EF1-B9D1-5562-4B52A69EE048}"/>
              </a:ext>
            </a:extLst>
          </p:cNvPr>
          <p:cNvSpPr txBox="1"/>
          <p:nvPr/>
        </p:nvSpPr>
        <p:spPr>
          <a:xfrm>
            <a:off x="380993" y="383737"/>
            <a:ext cx="11550810" cy="863979"/>
          </a:xfrm>
          <a:prstGeom prst="rect">
            <a:avLst/>
          </a:prstGeom>
          <a:noFill/>
          <a:ln cap="flat">
            <a:noFill/>
          </a:ln>
        </p:spPr>
        <p:txBody>
          <a:bodyPr vert="horz" wrap="square" lIns="0" tIns="0" rIns="0" bIns="0" anchor="t" anchorCtr="0" compatLnSpc="1">
            <a:norm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endParaRPr lang="en-GB" sz="2800" b="1" i="0" u="none" strike="noStrike" kern="1200" cap="none" spc="0" baseline="0">
              <a:solidFill>
                <a:srgbClr val="00948C"/>
              </a:solidFill>
              <a:uFillTx/>
              <a:latin typeface="Arial"/>
              <a:cs typeface="Arial"/>
            </a:endParaRPr>
          </a:p>
        </p:txBody>
      </p:sp>
      <p:sp>
        <p:nvSpPr>
          <p:cNvPr id="21" name="Title 5">
            <a:extLst>
              <a:ext uri="{FF2B5EF4-FFF2-40B4-BE49-F238E27FC236}">
                <a16:creationId xmlns:a16="http://schemas.microsoft.com/office/drawing/2014/main" id="{E4C41D49-7358-1DFD-6E43-C54BDDD88DB0}"/>
              </a:ext>
            </a:extLst>
          </p:cNvPr>
          <p:cNvSpPr txBox="1">
            <a:spLocks noGrp="1"/>
          </p:cNvSpPr>
          <p:nvPr>
            <p:ph type="title"/>
          </p:nvPr>
        </p:nvSpPr>
        <p:spPr>
          <a:xfrm>
            <a:off x="361946" y="114757"/>
            <a:ext cx="11449046" cy="532564"/>
          </a:xfrm>
        </p:spPr>
        <p:txBody>
          <a:bodyPr lIns="0" tIns="0" rIns="0" bIns="0" anchor="t"/>
          <a:lstStyle/>
          <a:p>
            <a:pPr lvl="0"/>
            <a:r>
              <a:rPr lang="en-GB" sz="4000"/>
              <a:t>Interventions recommended by NICE, UKKA &amp; KRUK</a:t>
            </a:r>
            <a:endParaRPr lang="en-GB">
              <a:latin typeface="Arial"/>
            </a:endParaRPr>
          </a:p>
        </p:txBody>
      </p:sp>
      <p:sp>
        <p:nvSpPr>
          <p:cNvPr id="22" name="Text Placeholder 10">
            <a:extLst>
              <a:ext uri="{FF2B5EF4-FFF2-40B4-BE49-F238E27FC236}">
                <a16:creationId xmlns:a16="http://schemas.microsoft.com/office/drawing/2014/main" id="{1034B53C-D276-481E-A472-79390B27EBAF}"/>
              </a:ext>
            </a:extLst>
          </p:cNvPr>
          <p:cNvSpPr txBox="1">
            <a:spLocks noGrp="1"/>
          </p:cNvSpPr>
          <p:nvPr>
            <p:ph type="body" idx="4294967295"/>
          </p:nvPr>
        </p:nvSpPr>
        <p:spPr>
          <a:xfrm>
            <a:off x="167536" y="6164263"/>
            <a:ext cx="11820521" cy="695355"/>
          </a:xfrm>
        </p:spPr>
        <p:txBody>
          <a:bodyPr lIns="0" tIns="0" rIns="0" bIns="0" anchor="b">
            <a:noAutofit/>
          </a:bodyPr>
          <a:lstStyle/>
          <a:p>
            <a:pPr marL="0" lvl="0" indent="0" defTabSz="342900" hangingPunct="0">
              <a:lnSpc>
                <a:spcPct val="100000"/>
              </a:lnSpc>
              <a:buNone/>
            </a:pPr>
            <a:br>
              <a:rPr lang="en-GB" sz="1000">
                <a:solidFill>
                  <a:srgbClr val="A6A6A6"/>
                </a:solidFill>
                <a:latin typeface="Arial" pitchFamily="34"/>
                <a:ea typeface="ＭＳ Ｐゴシック"/>
                <a:cs typeface="Arial" pitchFamily="34"/>
              </a:rPr>
            </a:br>
            <a:r>
              <a:rPr lang="en-GB" sz="1000">
                <a:solidFill>
                  <a:srgbClr val="A6A6A6"/>
                </a:solidFill>
                <a:latin typeface="Arial"/>
              </a:rPr>
              <a:t>1</a:t>
            </a:r>
            <a:r>
              <a:rPr lang="en-GB" sz="900">
                <a:solidFill>
                  <a:srgbClr val="A6A6A6"/>
                </a:solidFill>
                <a:latin typeface="Arial"/>
              </a:rPr>
              <a:t>. Staplin N </a:t>
            </a:r>
            <a:r>
              <a:rPr lang="en-GB" sz="900" i="1">
                <a:solidFill>
                  <a:srgbClr val="A6A6A6"/>
                </a:solidFill>
                <a:latin typeface="Arial"/>
              </a:rPr>
              <a:t>et al.</a:t>
            </a:r>
            <a:r>
              <a:rPr lang="en-GB" sz="900">
                <a:solidFill>
                  <a:srgbClr val="A6A6A6"/>
                </a:solidFill>
                <a:latin typeface="Arial"/>
              </a:rPr>
              <a:t> The Lancet. 6</a:t>
            </a:r>
            <a:r>
              <a:rPr lang="en-GB" sz="900" baseline="30000">
                <a:solidFill>
                  <a:srgbClr val="A6A6A6"/>
                </a:solidFill>
                <a:latin typeface="Arial"/>
              </a:rPr>
              <a:t>th</a:t>
            </a:r>
            <a:r>
              <a:rPr lang="en-GB" sz="900">
                <a:solidFill>
                  <a:srgbClr val="A6A6A6"/>
                </a:solidFill>
                <a:latin typeface="Arial"/>
              </a:rPr>
              <a:t> Nov 2022. 2.</a:t>
            </a:r>
            <a:r>
              <a:rPr lang="en-GB" sz="900">
                <a:solidFill>
                  <a:srgbClr val="A6A6A6"/>
                </a:solidFill>
                <a:latin typeface="Arial" pitchFamily="34"/>
                <a:ea typeface="ＭＳ Ｐゴシック"/>
                <a:cs typeface="Arial" pitchFamily="34"/>
              </a:rPr>
              <a:t> Kidney Research UK. Kidney disease: a UK public health emergency. The health economics of kidney disease to 2033. 2023. Available at: https://www.kidneyresearchuk.org/wp-content/uploads/2023/06/Economics-of-Kidney-Disease-full-report_accessible.pdf; </a:t>
            </a:r>
            <a:br>
              <a:rPr lang="en-GB" sz="900">
                <a:solidFill>
                  <a:srgbClr val="535353"/>
                </a:solidFill>
                <a:latin typeface="Arial" pitchFamily="34"/>
                <a:ea typeface="ＭＳ Ｐゴシック"/>
                <a:cs typeface="Arial" pitchFamily="34"/>
              </a:rPr>
            </a:br>
            <a:endParaRPr lang="en-GB" sz="900">
              <a:solidFill>
                <a:srgbClr val="535353"/>
              </a:solidFill>
              <a:latin typeface="Arial" pitchFamily="34"/>
              <a:ea typeface="ＭＳ Ｐゴシック"/>
              <a:cs typeface="Arial" pitchFamily="34"/>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214748310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6B733-373A-FB75-9124-659DC5022515}"/>
              </a:ext>
            </a:extLst>
          </p:cNvPr>
          <p:cNvSpPr txBox="1">
            <a:spLocks noGrp="1"/>
          </p:cNvSpPr>
          <p:nvPr>
            <p:ph type="title"/>
          </p:nvPr>
        </p:nvSpPr>
        <p:spPr>
          <a:xfrm>
            <a:off x="838203" y="190496"/>
            <a:ext cx="10515600" cy="1133691"/>
          </a:xfrm>
        </p:spPr>
        <p:txBody>
          <a:bodyPr/>
          <a:lstStyle/>
          <a:p>
            <a:pPr lvl="0"/>
            <a:r>
              <a:rPr lang="en-GB"/>
              <a:t>GMS CKD QIP specification: Aims</a:t>
            </a:r>
          </a:p>
        </p:txBody>
      </p:sp>
      <p:grpSp>
        <p:nvGrpSpPr>
          <p:cNvPr id="3" name="Content Placeholder 2">
            <a:extLst>
              <a:ext uri="{FF2B5EF4-FFF2-40B4-BE49-F238E27FC236}">
                <a16:creationId xmlns:a16="http://schemas.microsoft.com/office/drawing/2014/main" id="{E9B1DFDD-4817-01CF-D6DE-BFF87D141886}"/>
              </a:ext>
            </a:extLst>
          </p:cNvPr>
          <p:cNvGrpSpPr/>
          <p:nvPr/>
        </p:nvGrpSpPr>
        <p:grpSpPr>
          <a:xfrm>
            <a:off x="838203" y="1628775"/>
            <a:ext cx="10515600" cy="4778379"/>
            <a:chOff x="838203" y="1628775"/>
            <a:chExt cx="10515600" cy="4778379"/>
          </a:xfrm>
        </p:grpSpPr>
        <p:sp>
          <p:nvSpPr>
            <p:cNvPr id="4" name="Freeform: Shape 3">
              <a:extLst>
                <a:ext uri="{FF2B5EF4-FFF2-40B4-BE49-F238E27FC236}">
                  <a16:creationId xmlns:a16="http://schemas.microsoft.com/office/drawing/2014/main" id="{F26C34A5-9906-F6ED-E489-FF65DC2380BD}"/>
                </a:ext>
              </a:extLst>
            </p:cNvPr>
            <p:cNvSpPr/>
            <p:nvPr/>
          </p:nvSpPr>
          <p:spPr>
            <a:xfrm>
              <a:off x="838203" y="1628775"/>
              <a:ext cx="10515600" cy="2179774"/>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5" name="Rectangle 4" descr="Kidneys">
              <a:extLst>
                <a:ext uri="{FF2B5EF4-FFF2-40B4-BE49-F238E27FC236}">
                  <a16:creationId xmlns:a16="http://schemas.microsoft.com/office/drawing/2014/main" id="{E42257A9-2DAD-1F4D-D27E-53712066B66F}"/>
                </a:ext>
              </a:extLst>
            </p:cNvPr>
            <p:cNvSpPr/>
            <p:nvPr/>
          </p:nvSpPr>
          <p:spPr>
            <a:xfrm>
              <a:off x="1289560" y="1872426"/>
              <a:ext cx="1491615" cy="1692462"/>
            </a:xfrm>
            <a:prstGeom prst="rect">
              <a:avLst/>
            </a:prstGeom>
            <a:blipFill>
              <a:blip r:embed="rId3">
                <a:alphaModFix/>
                <a:extLst>
                  <a:ext uri="{96DAC541-7B7A-43D3-8B79-37D633B846F1}">
                    <asvg:svgBlip xmlns:asvg="http://schemas.microsoft.com/office/drawing/2016/SVG/main" r:embed="rId4"/>
                  </a:ext>
                </a:extLst>
              </a:blip>
              <a:stretch>
                <a:fillRect/>
              </a:stretch>
            </a:blip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6" name="Freeform: Shape 5">
              <a:extLst>
                <a:ext uri="{FF2B5EF4-FFF2-40B4-BE49-F238E27FC236}">
                  <a16:creationId xmlns:a16="http://schemas.microsoft.com/office/drawing/2014/main" id="{4201CD2B-7886-CCE2-DE29-90169969CFD4}"/>
                </a:ext>
              </a:extLst>
            </p:cNvPr>
            <p:cNvSpPr/>
            <p:nvPr/>
          </p:nvSpPr>
          <p:spPr>
            <a:xfrm>
              <a:off x="3232532" y="1682157"/>
              <a:ext cx="8056549" cy="2190682"/>
            </a:xfrm>
            <a:custGeom>
              <a:avLst/>
              <a:gdLst>
                <a:gd name="f0" fmla="val 10800000"/>
                <a:gd name="f1" fmla="val 5400000"/>
                <a:gd name="f2" fmla="val 180"/>
                <a:gd name="f3" fmla="val w"/>
                <a:gd name="f4" fmla="val h"/>
                <a:gd name="f5" fmla="val 0"/>
                <a:gd name="f6" fmla="val 8056551"/>
                <a:gd name="f7" fmla="val 2190679"/>
                <a:gd name="f8" fmla="+- 0 0 -90"/>
                <a:gd name="f9" fmla="*/ f3 1 8056551"/>
                <a:gd name="f10" fmla="*/ f4 1 2190679"/>
                <a:gd name="f11" fmla="+- f7 0 f5"/>
                <a:gd name="f12" fmla="+- f6 0 f5"/>
                <a:gd name="f13" fmla="*/ f8 f0 1"/>
                <a:gd name="f14" fmla="*/ f12 1 8056551"/>
                <a:gd name="f15" fmla="*/ f11 1 2190679"/>
                <a:gd name="f16" fmla="*/ 0 f12 1"/>
                <a:gd name="f17" fmla="*/ 0 f11 1"/>
                <a:gd name="f18" fmla="*/ 8056551 f12 1"/>
                <a:gd name="f19" fmla="*/ 2190679 f11 1"/>
                <a:gd name="f20" fmla="*/ f13 1 f2"/>
                <a:gd name="f21" fmla="*/ f16 1 8056551"/>
                <a:gd name="f22" fmla="*/ f17 1 2190679"/>
                <a:gd name="f23" fmla="*/ f18 1 8056551"/>
                <a:gd name="f24" fmla="*/ f19 1 2190679"/>
                <a:gd name="f25" fmla="*/ f5 1 f14"/>
                <a:gd name="f26" fmla="*/ f6 1 f14"/>
                <a:gd name="f27" fmla="*/ f5 1 f15"/>
                <a:gd name="f28" fmla="*/ f7 1 f15"/>
                <a:gd name="f29" fmla="+- f20 0 f1"/>
                <a:gd name="f30" fmla="*/ f21 1 f14"/>
                <a:gd name="f31" fmla="*/ f22 1 f15"/>
                <a:gd name="f32" fmla="*/ f23 1 f14"/>
                <a:gd name="f33" fmla="*/ f24 1 f15"/>
                <a:gd name="f34" fmla="*/ f25 f9 1"/>
                <a:gd name="f35" fmla="*/ f26 f9 1"/>
                <a:gd name="f36" fmla="*/ f28 f10 1"/>
                <a:gd name="f37" fmla="*/ f27 f10 1"/>
                <a:gd name="f38" fmla="*/ f30 f9 1"/>
                <a:gd name="f39" fmla="*/ f31 f10 1"/>
                <a:gd name="f40" fmla="*/ f32 f9 1"/>
                <a:gd name="f41" fmla="*/ f33 f10 1"/>
              </a:gdLst>
              <a:ahLst/>
              <a:cxnLst>
                <a:cxn ang="3cd4">
                  <a:pos x="hc" y="t"/>
                </a:cxn>
                <a:cxn ang="0">
                  <a:pos x="r" y="vc"/>
                </a:cxn>
                <a:cxn ang="cd4">
                  <a:pos x="hc" y="b"/>
                </a:cxn>
                <a:cxn ang="cd2">
                  <a:pos x="l" y="vc"/>
                </a:cxn>
                <a:cxn ang="f29">
                  <a:pos x="f38" y="f39"/>
                </a:cxn>
                <a:cxn ang="f29">
                  <a:pos x="f40" y="f39"/>
                </a:cxn>
                <a:cxn ang="f29">
                  <a:pos x="f40" y="f41"/>
                </a:cxn>
                <a:cxn ang="f29">
                  <a:pos x="f38" y="f41"/>
                </a:cxn>
                <a:cxn ang="f29">
                  <a:pos x="f38" y="f39"/>
                </a:cxn>
              </a:cxnLst>
              <a:rect l="f34" t="f37" r="f35" b="f36"/>
              <a:pathLst>
                <a:path w="8056551" h="2190679">
                  <a:moveTo>
                    <a:pt x="f5" y="f5"/>
                  </a:moveTo>
                  <a:lnTo>
                    <a:pt x="f6" y="f5"/>
                  </a:lnTo>
                  <a:lnTo>
                    <a:pt x="f6" y="f7"/>
                  </a:lnTo>
                  <a:lnTo>
                    <a:pt x="f5" y="f7"/>
                  </a:lnTo>
                  <a:lnTo>
                    <a:pt x="f5" y="f5"/>
                  </a:lnTo>
                  <a:close/>
                </a:path>
              </a:pathLst>
            </a:custGeom>
            <a:noFill/>
            <a:ln cap="flat">
              <a:noFill/>
              <a:prstDash val="solid"/>
            </a:ln>
          </p:spPr>
          <p:txBody>
            <a:bodyPr vert="horz" wrap="square" lIns="231846" tIns="231846" rIns="231846" bIns="231846" anchor="ctr" anchorCtr="0" compatLnSpc="1">
              <a:noAutofit/>
            </a:bodyPr>
            <a:lstStyle/>
            <a:p>
              <a:pPr marL="0" marR="0" lvl="0" indent="0" algn="l" defTabSz="1066803" rtl="0" fontAlgn="auto" hangingPunct="1">
                <a:lnSpc>
                  <a:spcPct val="90000"/>
                </a:lnSpc>
                <a:spcBef>
                  <a:spcPts val="0"/>
                </a:spcBef>
                <a:spcAft>
                  <a:spcPts val="100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a:rPr>
                <a:t>PRIMARY AIM: </a:t>
              </a:r>
              <a:r>
                <a:rPr lang="en-GB" sz="2400" b="0" i="0" u="none" strike="noStrike" kern="1200" cap="none" spc="0" baseline="0">
                  <a:solidFill>
                    <a:srgbClr val="000000"/>
                  </a:solidFill>
                  <a:uFillTx/>
                  <a:latin typeface="Aptos"/>
                </a:rPr>
                <a:t>Reduce CKD progression towards ESKD and reduce CV morbidity and mortality in patients with CKD, by adhering to NICE recommended guidelines for the </a:t>
              </a:r>
              <a:r>
                <a:rPr lang="en-GB" sz="2400" b="1" i="0" u="none" strike="noStrike" kern="1200" cap="none" spc="0" baseline="0">
                  <a:solidFill>
                    <a:srgbClr val="000000"/>
                  </a:solidFill>
                  <a:uFillTx/>
                  <a:latin typeface="Aptos"/>
                </a:rPr>
                <a:t>implementation of SGLT2 inhibitors*</a:t>
              </a:r>
              <a:r>
                <a:rPr lang="en-GB" sz="2400" b="0" i="0" u="none" strike="noStrike" kern="1200" cap="none" spc="0" baseline="0">
                  <a:solidFill>
                    <a:srgbClr val="000000"/>
                  </a:solidFill>
                  <a:uFillTx/>
                  <a:latin typeface="Aptos"/>
                </a:rPr>
                <a:t> </a:t>
              </a:r>
            </a:p>
            <a:p>
              <a:pPr marL="0" marR="0" lvl="0" indent="0" algn="l" defTabSz="1066803" rtl="0" fontAlgn="auto" hangingPunct="1">
                <a:lnSpc>
                  <a:spcPct val="90000"/>
                </a:lnSpc>
                <a:spcBef>
                  <a:spcPts val="0"/>
                </a:spcBef>
                <a:spcAft>
                  <a:spcPts val="1000"/>
                </a:spcAft>
                <a:buNone/>
                <a:tabLst/>
                <a:defRPr sz="1800" b="0" i="0" u="none" strike="noStrike" kern="0" cap="none" spc="0" baseline="0">
                  <a:solidFill>
                    <a:srgbClr val="000000"/>
                  </a:solidFill>
                  <a:uFillTx/>
                </a:defRPr>
              </a:pPr>
              <a:r>
                <a:rPr lang="en-GB" sz="2400" b="0" i="1" u="none" strike="noStrike" kern="1200" cap="none" spc="0" baseline="0">
                  <a:solidFill>
                    <a:srgbClr val="156082"/>
                  </a:solidFill>
                  <a:uFillTx/>
                  <a:latin typeface="Aptos"/>
                </a:rPr>
                <a:t>*AWTTC National Prescribing Indicator ‘25-28</a:t>
              </a:r>
              <a:endParaRPr lang="en-US" sz="2400" b="0" i="1" u="none" strike="noStrike" kern="1200" cap="none" spc="0" baseline="0">
                <a:solidFill>
                  <a:srgbClr val="156082"/>
                </a:solidFill>
                <a:uFillTx/>
                <a:latin typeface="Aptos"/>
              </a:endParaRPr>
            </a:p>
          </p:txBody>
        </p:sp>
        <p:sp>
          <p:nvSpPr>
            <p:cNvPr id="7" name="Freeform: Shape 6">
              <a:extLst>
                <a:ext uri="{FF2B5EF4-FFF2-40B4-BE49-F238E27FC236}">
                  <a16:creationId xmlns:a16="http://schemas.microsoft.com/office/drawing/2014/main" id="{E27B4F80-1B87-3C48-F973-CE424B23C6EC}"/>
                </a:ext>
              </a:extLst>
            </p:cNvPr>
            <p:cNvSpPr/>
            <p:nvPr/>
          </p:nvSpPr>
          <p:spPr>
            <a:xfrm>
              <a:off x="838203" y="4216472"/>
              <a:ext cx="10515600" cy="2073017"/>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8" name="Rectangle 7" descr="Tick">
              <a:extLst>
                <a:ext uri="{FF2B5EF4-FFF2-40B4-BE49-F238E27FC236}">
                  <a16:creationId xmlns:a16="http://schemas.microsoft.com/office/drawing/2014/main" id="{44D10999-49A9-BDDB-0B94-774916D6EE0F}"/>
                </a:ext>
              </a:extLst>
            </p:cNvPr>
            <p:cNvSpPr/>
            <p:nvPr/>
          </p:nvSpPr>
          <p:spPr>
            <a:xfrm>
              <a:off x="1465289" y="4682898"/>
              <a:ext cx="1140156" cy="1140156"/>
            </a:xfrm>
            <a:prstGeom prst="rect">
              <a:avLst/>
            </a:prstGeom>
            <a:blipFill>
              <a:blip r:embed="rId5">
                <a:alphaModFix/>
                <a:extLst>
                  <a:ext uri="{96DAC541-7B7A-43D3-8B79-37D633B846F1}">
                    <asvg:svgBlip xmlns:asvg="http://schemas.microsoft.com/office/drawing/2016/SVG/main" r:embed="rId6"/>
                  </a:ext>
                </a:extLst>
              </a:blip>
              <a:stretch>
                <a:fillRect/>
              </a:stretch>
            </a:blip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9" name="Freeform: Shape 8">
              <a:extLst>
                <a:ext uri="{FF2B5EF4-FFF2-40B4-BE49-F238E27FC236}">
                  <a16:creationId xmlns:a16="http://schemas.microsoft.com/office/drawing/2014/main" id="{881F383B-24BA-76B0-626D-30BCB30B0481}"/>
                </a:ext>
              </a:extLst>
            </p:cNvPr>
            <p:cNvSpPr/>
            <p:nvPr/>
          </p:nvSpPr>
          <p:spPr>
            <a:xfrm>
              <a:off x="3232532" y="4216472"/>
              <a:ext cx="8056549" cy="2190682"/>
            </a:xfrm>
            <a:custGeom>
              <a:avLst/>
              <a:gdLst>
                <a:gd name="f0" fmla="val 10800000"/>
                <a:gd name="f1" fmla="val 5400000"/>
                <a:gd name="f2" fmla="val 180"/>
                <a:gd name="f3" fmla="val w"/>
                <a:gd name="f4" fmla="val h"/>
                <a:gd name="f5" fmla="val 0"/>
                <a:gd name="f6" fmla="val 8056551"/>
                <a:gd name="f7" fmla="val 2190679"/>
                <a:gd name="f8" fmla="+- 0 0 -90"/>
                <a:gd name="f9" fmla="*/ f3 1 8056551"/>
                <a:gd name="f10" fmla="*/ f4 1 2190679"/>
                <a:gd name="f11" fmla="+- f7 0 f5"/>
                <a:gd name="f12" fmla="+- f6 0 f5"/>
                <a:gd name="f13" fmla="*/ f8 f0 1"/>
                <a:gd name="f14" fmla="*/ f12 1 8056551"/>
                <a:gd name="f15" fmla="*/ f11 1 2190679"/>
                <a:gd name="f16" fmla="*/ 0 f12 1"/>
                <a:gd name="f17" fmla="*/ 0 f11 1"/>
                <a:gd name="f18" fmla="*/ 8056551 f12 1"/>
                <a:gd name="f19" fmla="*/ 2190679 f11 1"/>
                <a:gd name="f20" fmla="*/ f13 1 f2"/>
                <a:gd name="f21" fmla="*/ f16 1 8056551"/>
                <a:gd name="f22" fmla="*/ f17 1 2190679"/>
                <a:gd name="f23" fmla="*/ f18 1 8056551"/>
                <a:gd name="f24" fmla="*/ f19 1 2190679"/>
                <a:gd name="f25" fmla="*/ f5 1 f14"/>
                <a:gd name="f26" fmla="*/ f6 1 f14"/>
                <a:gd name="f27" fmla="*/ f5 1 f15"/>
                <a:gd name="f28" fmla="*/ f7 1 f15"/>
                <a:gd name="f29" fmla="+- f20 0 f1"/>
                <a:gd name="f30" fmla="*/ f21 1 f14"/>
                <a:gd name="f31" fmla="*/ f22 1 f15"/>
                <a:gd name="f32" fmla="*/ f23 1 f14"/>
                <a:gd name="f33" fmla="*/ f24 1 f15"/>
                <a:gd name="f34" fmla="*/ f25 f9 1"/>
                <a:gd name="f35" fmla="*/ f26 f9 1"/>
                <a:gd name="f36" fmla="*/ f28 f10 1"/>
                <a:gd name="f37" fmla="*/ f27 f10 1"/>
                <a:gd name="f38" fmla="*/ f30 f9 1"/>
                <a:gd name="f39" fmla="*/ f31 f10 1"/>
                <a:gd name="f40" fmla="*/ f32 f9 1"/>
                <a:gd name="f41" fmla="*/ f33 f10 1"/>
              </a:gdLst>
              <a:ahLst/>
              <a:cxnLst>
                <a:cxn ang="3cd4">
                  <a:pos x="hc" y="t"/>
                </a:cxn>
                <a:cxn ang="0">
                  <a:pos x="r" y="vc"/>
                </a:cxn>
                <a:cxn ang="cd4">
                  <a:pos x="hc" y="b"/>
                </a:cxn>
                <a:cxn ang="cd2">
                  <a:pos x="l" y="vc"/>
                </a:cxn>
                <a:cxn ang="f29">
                  <a:pos x="f38" y="f39"/>
                </a:cxn>
                <a:cxn ang="f29">
                  <a:pos x="f40" y="f39"/>
                </a:cxn>
                <a:cxn ang="f29">
                  <a:pos x="f40" y="f41"/>
                </a:cxn>
                <a:cxn ang="f29">
                  <a:pos x="f38" y="f41"/>
                </a:cxn>
                <a:cxn ang="f29">
                  <a:pos x="f38" y="f39"/>
                </a:cxn>
              </a:cxnLst>
              <a:rect l="f34" t="f37" r="f35" b="f36"/>
              <a:pathLst>
                <a:path w="8056551" h="2190679">
                  <a:moveTo>
                    <a:pt x="f5" y="f5"/>
                  </a:moveTo>
                  <a:lnTo>
                    <a:pt x="f6" y="f5"/>
                  </a:lnTo>
                  <a:lnTo>
                    <a:pt x="f6" y="f7"/>
                  </a:lnTo>
                  <a:lnTo>
                    <a:pt x="f5" y="f7"/>
                  </a:lnTo>
                  <a:lnTo>
                    <a:pt x="f5" y="f5"/>
                  </a:lnTo>
                  <a:close/>
                </a:path>
              </a:pathLst>
            </a:custGeom>
            <a:noFill/>
            <a:ln cap="flat">
              <a:noFill/>
              <a:prstDash val="solid"/>
            </a:ln>
          </p:spPr>
          <p:txBody>
            <a:bodyPr vert="horz" wrap="square" lIns="231846" tIns="231846" rIns="231846" bIns="231846" anchor="ctr" anchorCtr="0" compatLnSpc="1">
              <a:noAutofit/>
            </a:bodyPr>
            <a:lstStyle/>
            <a:p>
              <a:pPr marL="0" marR="0" lvl="0" indent="0" algn="l" defTabSz="1066803" rtl="0" fontAlgn="auto" hangingPunct="1">
                <a:lnSpc>
                  <a:spcPct val="90000"/>
                </a:lnSpc>
                <a:spcBef>
                  <a:spcPts val="0"/>
                </a:spcBef>
                <a:spcAft>
                  <a:spcPts val="100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a:rPr>
                <a:t>SECONDARY AIM:</a:t>
              </a:r>
              <a:r>
                <a:rPr lang="en-GB" sz="2400" b="0" i="0" u="none" strike="noStrike" kern="1200" cap="none" spc="0" baseline="0">
                  <a:solidFill>
                    <a:srgbClr val="000000"/>
                  </a:solidFill>
                  <a:uFillTx/>
                  <a:latin typeface="Aptos"/>
                </a:rPr>
                <a:t> Collate </a:t>
              </a:r>
              <a:r>
                <a:rPr lang="en-GB" sz="2400" b="1" i="0" u="none" strike="noStrike" kern="1200" cap="none" spc="0" baseline="0">
                  <a:solidFill>
                    <a:srgbClr val="000000"/>
                  </a:solidFill>
                  <a:uFillTx/>
                  <a:latin typeface="Aptos"/>
                </a:rPr>
                <a:t>accurate CKD registers</a:t>
              </a:r>
              <a:r>
                <a:rPr lang="en-GB" sz="2400" b="0" i="0" u="none" strike="noStrike" kern="1200" cap="none" spc="0" baseline="0">
                  <a:solidFill>
                    <a:srgbClr val="000000"/>
                  </a:solidFill>
                  <a:uFillTx/>
                  <a:latin typeface="Aptos"/>
                </a:rPr>
                <a:t>, improve adherence to urinary ACR </a:t>
              </a:r>
              <a:r>
                <a:rPr lang="en-GB" sz="2400" b="1" i="0" u="none" strike="noStrike" kern="1200" cap="none" spc="0" baseline="0">
                  <a:solidFill>
                    <a:srgbClr val="000000"/>
                  </a:solidFill>
                  <a:uFillTx/>
                  <a:latin typeface="Aptos"/>
                </a:rPr>
                <a:t>screening </a:t>
              </a:r>
              <a:r>
                <a:rPr lang="en-GB" sz="2400" b="0" i="0" u="none" strike="noStrike" kern="1200" cap="none" spc="0" baseline="0">
                  <a:solidFill>
                    <a:srgbClr val="000000"/>
                  </a:solidFill>
                  <a:uFillTx/>
                  <a:latin typeface="Aptos"/>
                </a:rPr>
                <a:t>and promote </a:t>
              </a:r>
              <a:r>
                <a:rPr lang="en-GB" sz="2400" b="1" i="0" u="none" strike="noStrike" kern="1200" cap="none" spc="0" baseline="0">
                  <a:solidFill>
                    <a:srgbClr val="000000"/>
                  </a:solidFill>
                  <a:uFillTx/>
                  <a:latin typeface="Aptos"/>
                </a:rPr>
                <a:t>education and awareness of CKD </a:t>
              </a:r>
              <a:r>
                <a:rPr lang="en-GB" sz="2400" b="0" i="0" u="none" strike="noStrike" kern="1200" cap="none" spc="0" baseline="0">
                  <a:solidFill>
                    <a:srgbClr val="000000"/>
                  </a:solidFill>
                  <a:uFillTx/>
                  <a:latin typeface="Aptos"/>
                </a:rPr>
                <a:t>amongst patients and Healthcare providers (HCPs) inclusive of GPs, DSNs and practice pharmacists. </a:t>
              </a:r>
              <a:endParaRPr lang="en-US" sz="2400" b="0" i="0" u="none" strike="noStrike" kern="1200" cap="none" spc="0" baseline="0">
                <a:solidFill>
                  <a:srgbClr val="000000"/>
                </a:solidFill>
                <a:uFillTx/>
                <a:latin typeface="Aptos"/>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2147483111">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D59E1A80-C72C-214B-7317-255B56EC8592}"/>
              </a:ext>
            </a:extLst>
          </p:cNvPr>
          <p:cNvSpPr txBox="1">
            <a:spLocks noGrp="1"/>
          </p:cNvSpPr>
          <p:nvPr>
            <p:ph idx="1"/>
          </p:nvPr>
        </p:nvSpPr>
        <p:spPr>
          <a:xfrm>
            <a:off x="838203" y="1654177"/>
            <a:ext cx="10515600" cy="4351336"/>
          </a:xfrm>
        </p:spPr>
        <p:txBody>
          <a:bodyPr/>
          <a:lstStyle/>
          <a:p>
            <a:pPr marL="0" lvl="0" indent="0">
              <a:lnSpc>
                <a:spcPct val="107000"/>
              </a:lnSpc>
              <a:buNone/>
            </a:pPr>
            <a:endParaRPr lang="en-GB" sz="2400">
              <a:latin typeface="Calibri" pitchFamily="34"/>
              <a:ea typeface="Calibri" pitchFamily="34"/>
              <a:cs typeface="Arial" pitchFamily="34"/>
            </a:endParaRPr>
          </a:p>
          <a:p>
            <a:pPr marL="0" lvl="0" indent="0">
              <a:lnSpc>
                <a:spcPct val="107000"/>
              </a:lnSpc>
              <a:buNone/>
            </a:pPr>
            <a:endParaRPr lang="en-GB" sz="2000">
              <a:latin typeface="Calibri" pitchFamily="34"/>
              <a:ea typeface="Calibri" pitchFamily="34"/>
              <a:cs typeface="Arial" pitchFamily="34"/>
            </a:endParaRPr>
          </a:p>
          <a:p>
            <a:pPr lvl="0"/>
            <a:endParaRPr lang="en-GB"/>
          </a:p>
        </p:txBody>
      </p:sp>
      <p:sp>
        <p:nvSpPr>
          <p:cNvPr id="3" name="Rectangle: Rounded Corners 4">
            <a:extLst>
              <a:ext uri="{FF2B5EF4-FFF2-40B4-BE49-F238E27FC236}">
                <a16:creationId xmlns:a16="http://schemas.microsoft.com/office/drawing/2014/main" id="{349FBBD7-213A-2071-E6E5-F86D06A9BBB7}"/>
              </a:ext>
            </a:extLst>
          </p:cNvPr>
          <p:cNvSpPr/>
          <p:nvPr/>
        </p:nvSpPr>
        <p:spPr>
          <a:xfrm>
            <a:off x="838203" y="1860310"/>
            <a:ext cx="10515600" cy="2238853"/>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nvGrpSpPr>
          <p:cNvPr id="4" name="Group 6">
            <a:extLst>
              <a:ext uri="{FF2B5EF4-FFF2-40B4-BE49-F238E27FC236}">
                <a16:creationId xmlns:a16="http://schemas.microsoft.com/office/drawing/2014/main" id="{68ECBAEB-6D2D-A603-7B1F-B43C900A0F27}"/>
              </a:ext>
            </a:extLst>
          </p:cNvPr>
          <p:cNvGrpSpPr/>
          <p:nvPr/>
        </p:nvGrpSpPr>
        <p:grpSpPr>
          <a:xfrm>
            <a:off x="3297417" y="1915137"/>
            <a:ext cx="8025249" cy="2129198"/>
            <a:chOff x="3297417" y="1915137"/>
            <a:chExt cx="8025249" cy="2129198"/>
          </a:xfrm>
        </p:grpSpPr>
        <p:sp>
          <p:nvSpPr>
            <p:cNvPr id="5" name="Rectangle 7">
              <a:extLst>
                <a:ext uri="{FF2B5EF4-FFF2-40B4-BE49-F238E27FC236}">
                  <a16:creationId xmlns:a16="http://schemas.microsoft.com/office/drawing/2014/main" id="{557D0632-DA56-673A-C675-D3A5185C98D3}"/>
                </a:ext>
              </a:extLst>
            </p:cNvPr>
            <p:cNvSpPr/>
            <p:nvPr/>
          </p:nvSpPr>
          <p:spPr>
            <a:xfrm>
              <a:off x="3297417" y="1915137"/>
              <a:ext cx="8025249" cy="2129198"/>
            </a:xfrm>
            <a:prstGeom prst="rect">
              <a:avLst/>
            </a:prstGeom>
            <a:no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6" name="TextBox 8">
              <a:extLst>
                <a:ext uri="{FF2B5EF4-FFF2-40B4-BE49-F238E27FC236}">
                  <a16:creationId xmlns:a16="http://schemas.microsoft.com/office/drawing/2014/main" id="{8E4BA597-D69E-3C40-57AC-F6F5EE40E433}"/>
                </a:ext>
              </a:extLst>
            </p:cNvPr>
            <p:cNvSpPr txBox="1"/>
            <p:nvPr/>
          </p:nvSpPr>
          <p:spPr>
            <a:xfrm>
              <a:off x="3297417" y="1915137"/>
              <a:ext cx="8025249" cy="2129198"/>
            </a:xfrm>
            <a:prstGeom prst="rect">
              <a:avLst/>
            </a:prstGeom>
            <a:noFill/>
            <a:ln cap="flat">
              <a:noFill/>
            </a:ln>
          </p:spPr>
          <p:txBody>
            <a:bodyPr vert="horz" wrap="square" lIns="225335" tIns="225335" rIns="225335" bIns="225335" anchor="ctr" anchorCtr="0" compatLnSpc="1">
              <a:noAutofit/>
            </a:bodyPr>
            <a:lstStyle/>
            <a:p>
              <a:pPr marL="0" marR="0" lvl="0" indent="0" algn="l" defTabSz="1066803" rtl="0" fontAlgn="auto" hangingPunct="1">
                <a:lnSpc>
                  <a:spcPct val="90000"/>
                </a:lnSpc>
                <a:spcBef>
                  <a:spcPts val="0"/>
                </a:spcBef>
                <a:spcAft>
                  <a:spcPts val="1000"/>
                </a:spcAft>
                <a:buNone/>
                <a:tabLst/>
                <a:defRPr sz="1800" b="0" i="0" u="none" strike="noStrike" kern="0" cap="none" spc="0" baseline="0">
                  <a:solidFill>
                    <a:srgbClr val="000000"/>
                  </a:solidFill>
                  <a:uFillTx/>
                </a:defRPr>
              </a:pPr>
              <a:r>
                <a:rPr lang="en-GB" sz="2400" b="0" i="1" u="none" strike="noStrike" kern="1200" cap="none" spc="0" baseline="0">
                  <a:solidFill>
                    <a:srgbClr val="000000"/>
                  </a:solidFill>
                  <a:uFillTx/>
                  <a:latin typeface="Aptos"/>
                </a:rPr>
                <a:t>“Develop, agree and implement a strategy to…”</a:t>
              </a:r>
            </a:p>
            <a:p>
              <a:pPr marL="0" marR="0" lvl="0" indent="0" algn="l" defTabSz="1066803" rtl="0" fontAlgn="auto" hangingPunct="1">
                <a:lnSpc>
                  <a:spcPct val="90000"/>
                </a:lnSpc>
                <a:spcBef>
                  <a:spcPts val="0"/>
                </a:spcBef>
                <a:spcAft>
                  <a:spcPts val="500"/>
                </a:spcAft>
                <a:buNone/>
                <a:tabLst/>
                <a:defRPr sz="1800" b="0" i="0" u="none" strike="noStrike" kern="0" cap="none" spc="0" baseline="0">
                  <a:solidFill>
                    <a:srgbClr val="000000"/>
                  </a:solidFill>
                  <a:uFillTx/>
                </a:defRPr>
              </a:pPr>
              <a:endParaRPr lang="en-GB" sz="1100" b="1" i="1" u="none" strike="noStrike" kern="1200" cap="none" spc="0" baseline="0">
                <a:solidFill>
                  <a:srgbClr val="000000"/>
                </a:solidFill>
                <a:uFillTx/>
                <a:latin typeface="Aptos"/>
              </a:endParaRPr>
            </a:p>
            <a:p>
              <a:pPr marL="0" marR="0" lvl="0" indent="0" algn="ctr" defTabSz="1066803" rtl="0" fontAlgn="auto" hangingPunct="1">
                <a:lnSpc>
                  <a:spcPct val="90000"/>
                </a:lnSpc>
                <a:spcBef>
                  <a:spcPts val="0"/>
                </a:spcBef>
                <a:spcAft>
                  <a:spcPts val="1200"/>
                </a:spcAft>
                <a:buNone/>
                <a:tabLst/>
                <a:defRPr sz="1800" b="0" i="0" u="none" strike="noStrike" kern="0" cap="none" spc="0" baseline="0">
                  <a:solidFill>
                    <a:srgbClr val="000000"/>
                  </a:solidFill>
                  <a:uFillTx/>
                </a:defRPr>
              </a:pPr>
              <a:r>
                <a:rPr lang="en-GB" sz="2800" b="1" i="0" u="none" strike="noStrike" kern="1200" cap="none" spc="0" baseline="0">
                  <a:solidFill>
                    <a:srgbClr val="000000"/>
                  </a:solidFill>
                  <a:uFillTx/>
                  <a:latin typeface="Aptos"/>
                </a:rPr>
                <a:t>Improve CKD coding accuracy</a:t>
              </a:r>
              <a:endParaRPr lang="en-US" sz="2800" b="0" i="0" u="none" strike="noStrike" kern="1200" cap="none" spc="0" baseline="0">
                <a:solidFill>
                  <a:srgbClr val="000000"/>
                </a:solidFill>
                <a:uFillTx/>
                <a:latin typeface="Aptos"/>
              </a:endParaRPr>
            </a:p>
          </p:txBody>
        </p:sp>
      </p:grpSp>
      <p:pic>
        <p:nvPicPr>
          <p:cNvPr id="7" name="Picture 10">
            <a:extLst>
              <a:ext uri="{FF2B5EF4-FFF2-40B4-BE49-F238E27FC236}">
                <a16:creationId xmlns:a16="http://schemas.microsoft.com/office/drawing/2014/main" id="{8A4F8BF0-CE76-D32D-6C7C-103A1B4410CF}"/>
              </a:ext>
            </a:extLst>
          </p:cNvPr>
          <p:cNvPicPr>
            <a:picLocks noChangeAspect="1"/>
          </p:cNvPicPr>
          <p:nvPr/>
        </p:nvPicPr>
        <p:blipFill>
          <a:blip r:embed="rId3"/>
          <a:stretch>
            <a:fillRect/>
          </a:stretch>
        </p:blipFill>
        <p:spPr>
          <a:xfrm>
            <a:off x="1045104" y="2301873"/>
            <a:ext cx="2221187" cy="1355726"/>
          </a:xfrm>
          <a:prstGeom prst="rect">
            <a:avLst/>
          </a:prstGeom>
          <a:noFill/>
          <a:ln cap="flat">
            <a:noFill/>
          </a:ln>
        </p:spPr>
      </p:pic>
      <p:sp>
        <p:nvSpPr>
          <p:cNvPr id="8" name="TextBox 11">
            <a:extLst>
              <a:ext uri="{FF2B5EF4-FFF2-40B4-BE49-F238E27FC236}">
                <a16:creationId xmlns:a16="http://schemas.microsoft.com/office/drawing/2014/main" id="{98B1EC42-4551-C77E-12AD-761675FD6098}"/>
              </a:ext>
            </a:extLst>
          </p:cNvPr>
          <p:cNvSpPr txBox="1"/>
          <p:nvPr/>
        </p:nvSpPr>
        <p:spPr>
          <a:xfrm>
            <a:off x="2155698" y="4231660"/>
            <a:ext cx="10553703" cy="249299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156082"/>
                </a:solidFill>
                <a:uFillTx/>
                <a:latin typeface="Aptos Body"/>
              </a:rPr>
              <a:t>Tip:</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400" b="0" i="0" u="none" strike="noStrike" kern="1200" cap="none" spc="0" baseline="0">
              <a:solidFill>
                <a:srgbClr val="000000"/>
              </a:solidFill>
              <a:uFillTx/>
              <a:latin typeface="Aptos Body"/>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rPr>
              <a:t>Use DHCW searches to identify patients with :</a:t>
            </a:r>
          </a:p>
          <a:p>
            <a:pPr marL="800100" marR="0" lvl="1"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rPr>
              <a:t>2 consecutive eGFR &lt; 60ml/min over </a:t>
            </a:r>
            <a:r>
              <a:rPr lang="en-GB" sz="2400" b="0" i="0" u="none" strike="noStrike" kern="1200" cap="none" spc="0" baseline="0">
                <a:solidFill>
                  <a:srgbClr val="000000"/>
                </a:solidFill>
                <a:uFillTx/>
                <a:latin typeface="Aptos Body"/>
                <a:cs typeface="Arial" pitchFamily="34"/>
              </a:rPr>
              <a:t> ≥ 90 days with no CKD 3 code</a:t>
            </a:r>
          </a:p>
          <a:p>
            <a:pPr marL="800100" marR="0" lvl="1"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cs typeface="Arial" pitchFamily="34"/>
              </a:rPr>
              <a:t>Miscoded CKD stage by eGFR criteria</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9" name="Title 1">
            <a:extLst>
              <a:ext uri="{FF2B5EF4-FFF2-40B4-BE49-F238E27FC236}">
                <a16:creationId xmlns:a16="http://schemas.microsoft.com/office/drawing/2014/main" id="{CFC974A7-A235-FBDD-41D0-32EF70CB98ED}"/>
              </a:ext>
            </a:extLst>
          </p:cNvPr>
          <p:cNvSpPr txBox="1">
            <a:spLocks noGrp="1"/>
          </p:cNvSpPr>
          <p:nvPr>
            <p:ph type="title"/>
          </p:nvPr>
        </p:nvSpPr>
        <p:spPr>
          <a:xfrm>
            <a:off x="838203" y="190496"/>
            <a:ext cx="10515600" cy="1133691"/>
          </a:xfrm>
        </p:spPr>
        <p:txBody>
          <a:bodyPr/>
          <a:lstStyle/>
          <a:p>
            <a:pPr lvl="0"/>
            <a:r>
              <a:rPr lang="en-GB"/>
              <a:t>GMS CKD QIP specification: </a:t>
            </a:r>
            <a:r>
              <a:rPr lang="en-GB" b="1"/>
              <a:t>Coding</a:t>
            </a:r>
          </a:p>
        </p:txBody>
      </p:sp>
      <p:sp>
        <p:nvSpPr>
          <p:cNvPr id="10" name="Arrow: Bent-Up 13">
            <a:extLst>
              <a:ext uri="{FF2B5EF4-FFF2-40B4-BE49-F238E27FC236}">
                <a16:creationId xmlns:a16="http://schemas.microsoft.com/office/drawing/2014/main" id="{7391FD27-9368-445F-99F2-85D6F71579FB}"/>
              </a:ext>
            </a:extLst>
          </p:cNvPr>
          <p:cNvSpPr/>
          <p:nvPr/>
        </p:nvSpPr>
        <p:spPr>
          <a:xfrm rot="5400013">
            <a:off x="1426962" y="4001117"/>
            <a:ext cx="645054" cy="812325"/>
          </a:xfrm>
          <a:custGeom>
            <a:avLst/>
            <a:gdLst>
              <a:gd name="f0" fmla="val 10800000"/>
              <a:gd name="f1" fmla="val 5400000"/>
              <a:gd name="f2" fmla="val 180"/>
              <a:gd name="f3" fmla="val w"/>
              <a:gd name="f4" fmla="val h"/>
              <a:gd name="f5" fmla="val ss"/>
              <a:gd name="f6" fmla="val 0"/>
              <a:gd name="f7" fmla="val 25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min f41 f40"/>
              <a:gd name="f45" fmla="*/ f44 f7 1"/>
              <a:gd name="f46" fmla="*/ f45 1 100000"/>
              <a:gd name="f47" fmla="*/ f45 1 50000"/>
              <a:gd name="f48" fmla="*/ f45 1 200000"/>
              <a:gd name="f49" fmla="+- f37 0 f47"/>
              <a:gd name="f50" fmla="+- f37 0 f46"/>
              <a:gd name="f51" fmla="+- f38 0 f46"/>
              <a:gd name="f52" fmla="+- f46 f38 0"/>
              <a:gd name="f53" fmla="*/ f46 f34 1"/>
              <a:gd name="f54" fmla="+- f50 0 f48"/>
              <a:gd name="f55" fmla="+- f50 f48 0"/>
              <a:gd name="f56" fmla="+- f51 f38 0"/>
              <a:gd name="f57" fmla="*/ f52 1 2"/>
              <a:gd name="f58" fmla="*/ f51 f34 1"/>
              <a:gd name="f59" fmla="*/ f49 f34 1"/>
              <a:gd name="f60" fmla="*/ f50 f34 1"/>
              <a:gd name="f61" fmla="*/ f55 1 2"/>
              <a:gd name="f62" fmla="*/ f56 1 2"/>
              <a:gd name="f63" fmla="*/ f55 f34 1"/>
              <a:gd name="f64" fmla="*/ f54 f34 1"/>
              <a:gd name="f65" fmla="*/ f57 f34 1"/>
              <a:gd name="f66" fmla="*/ f62 f34 1"/>
              <a:gd name="f67" fmla="*/ f61 f34 1"/>
            </a:gdLst>
            <a:ahLst/>
            <a:cxnLst>
              <a:cxn ang="3cd4">
                <a:pos x="hc" y="t"/>
              </a:cxn>
              <a:cxn ang="0">
                <a:pos x="r" y="vc"/>
              </a:cxn>
              <a:cxn ang="cd4">
                <a:pos x="hc" y="b"/>
              </a:cxn>
              <a:cxn ang="cd2">
                <a:pos x="l" y="vc"/>
              </a:cxn>
              <a:cxn ang="f30">
                <a:pos x="f60" y="f39"/>
              </a:cxn>
              <a:cxn ang="f31">
                <a:pos x="f59" y="f53"/>
              </a:cxn>
              <a:cxn ang="f31">
                <a:pos x="f39" y="f66"/>
              </a:cxn>
              <a:cxn ang="f32">
                <a:pos x="f67" y="f42"/>
              </a:cxn>
              <a:cxn ang="f33">
                <a:pos x="f63" y="f65"/>
              </a:cxn>
              <a:cxn ang="f33">
                <a:pos x="f43" y="f53"/>
              </a:cxn>
            </a:cxnLst>
            <a:rect l="f39" t="f58" r="f63" b="f42"/>
            <a:pathLst>
              <a:path>
                <a:moveTo>
                  <a:pt x="f39" y="f58"/>
                </a:moveTo>
                <a:lnTo>
                  <a:pt x="f64" y="f58"/>
                </a:lnTo>
                <a:lnTo>
                  <a:pt x="f64" y="f53"/>
                </a:lnTo>
                <a:lnTo>
                  <a:pt x="f59" y="f53"/>
                </a:lnTo>
                <a:lnTo>
                  <a:pt x="f60" y="f39"/>
                </a:lnTo>
                <a:lnTo>
                  <a:pt x="f43" y="f53"/>
                </a:lnTo>
                <a:lnTo>
                  <a:pt x="f63" y="f53"/>
                </a:lnTo>
                <a:lnTo>
                  <a:pt x="f63" y="f42"/>
                </a:lnTo>
                <a:lnTo>
                  <a:pt x="f39" y="f42"/>
                </a:lnTo>
                <a:close/>
              </a:path>
            </a:pathLst>
          </a:custGeom>
          <a:solidFill>
            <a:srgbClr val="156082"/>
          </a:solidFill>
          <a:ln w="19046" cap="flat">
            <a:solidFill>
              <a:srgbClr val="042433"/>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Apto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214748312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6A814-F64F-345A-0C50-0FB13EB20EED}"/>
              </a:ext>
            </a:extLst>
          </p:cNvPr>
          <p:cNvSpPr txBox="1">
            <a:spLocks noGrp="1"/>
          </p:cNvSpPr>
          <p:nvPr>
            <p:ph type="title"/>
          </p:nvPr>
        </p:nvSpPr>
        <p:spPr>
          <a:xfrm>
            <a:off x="838203" y="190496"/>
            <a:ext cx="10515600" cy="1133691"/>
          </a:xfrm>
        </p:spPr>
        <p:txBody>
          <a:bodyPr/>
          <a:lstStyle/>
          <a:p>
            <a:pPr lvl="0"/>
            <a:r>
              <a:rPr lang="en-GB" sz="4000"/>
              <a:t>GMS CKD QIP specification: </a:t>
            </a:r>
            <a:r>
              <a:rPr lang="en-GB" sz="4000" b="1"/>
              <a:t>CV Optimisation</a:t>
            </a:r>
          </a:p>
        </p:txBody>
      </p:sp>
      <p:sp>
        <p:nvSpPr>
          <p:cNvPr id="3" name="TextBox 7">
            <a:extLst>
              <a:ext uri="{FF2B5EF4-FFF2-40B4-BE49-F238E27FC236}">
                <a16:creationId xmlns:a16="http://schemas.microsoft.com/office/drawing/2014/main" id="{B3231B2C-2CCC-09B3-29C9-A22D6554D754}"/>
              </a:ext>
            </a:extLst>
          </p:cNvPr>
          <p:cNvSpPr txBox="1"/>
          <p:nvPr/>
        </p:nvSpPr>
        <p:spPr>
          <a:xfrm>
            <a:off x="971550" y="1324197"/>
            <a:ext cx="9277346" cy="64633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1" u="none" strike="noStrike" kern="1200" cap="none" spc="0" baseline="0">
                <a:solidFill>
                  <a:srgbClr val="000000"/>
                </a:solidFill>
                <a:uFillTx/>
                <a:latin typeface="Aptos"/>
              </a:rPr>
              <a:t>Develop, agree and implement a strategy to…”</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nvGrpSpPr>
          <p:cNvPr id="4" name="Group 23">
            <a:extLst>
              <a:ext uri="{FF2B5EF4-FFF2-40B4-BE49-F238E27FC236}">
                <a16:creationId xmlns:a16="http://schemas.microsoft.com/office/drawing/2014/main" id="{012DADEA-E675-36DB-2D1D-2D86E20F2C70}"/>
              </a:ext>
            </a:extLst>
          </p:cNvPr>
          <p:cNvGrpSpPr/>
          <p:nvPr/>
        </p:nvGrpSpPr>
        <p:grpSpPr>
          <a:xfrm>
            <a:off x="838203" y="1984796"/>
            <a:ext cx="5294952" cy="1855610"/>
            <a:chOff x="838203" y="1984796"/>
            <a:chExt cx="5294952" cy="1855610"/>
          </a:xfrm>
        </p:grpSpPr>
        <p:sp>
          <p:nvSpPr>
            <p:cNvPr id="5" name="Rectangle: Rounded Corners 3">
              <a:extLst>
                <a:ext uri="{FF2B5EF4-FFF2-40B4-BE49-F238E27FC236}">
                  <a16:creationId xmlns:a16="http://schemas.microsoft.com/office/drawing/2014/main" id="{2EC61CF7-9F11-1E36-AF6F-33C92FDD2544}"/>
                </a:ext>
              </a:extLst>
            </p:cNvPr>
            <p:cNvSpPr/>
            <p:nvPr/>
          </p:nvSpPr>
          <p:spPr>
            <a:xfrm>
              <a:off x="838203" y="1984796"/>
              <a:ext cx="5294952" cy="1855610"/>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6" name="TextBox 8">
              <a:extLst>
                <a:ext uri="{FF2B5EF4-FFF2-40B4-BE49-F238E27FC236}">
                  <a16:creationId xmlns:a16="http://schemas.microsoft.com/office/drawing/2014/main" id="{88A34533-9B5B-198C-48D0-63DC1CBFAA8E}"/>
                </a:ext>
              </a:extLst>
            </p:cNvPr>
            <p:cNvSpPr txBox="1"/>
            <p:nvPr/>
          </p:nvSpPr>
          <p:spPr>
            <a:xfrm>
              <a:off x="1664015" y="2178411"/>
              <a:ext cx="4031927" cy="1477332"/>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Body"/>
                  <a:ea typeface="Calibri" pitchFamily="34"/>
                  <a:cs typeface="Arial" pitchFamily="34"/>
                </a:rPr>
                <a:t>Improve prescribing rates of statins for all patients with CKD </a:t>
              </a:r>
              <a:r>
                <a:rPr lang="en-GB" sz="2400" b="0" i="0" u="none" strike="noStrike" kern="1200" cap="none" spc="0" baseline="0">
                  <a:solidFill>
                    <a:srgbClr val="000000"/>
                  </a:solidFill>
                  <a:uFillTx/>
                  <a:latin typeface="Aptos Body"/>
                  <a:ea typeface="Calibri" pitchFamily="34"/>
                  <a:cs typeface="Arial" pitchFamily="34"/>
                </a:rPr>
                <a:t>(unless C/I)</a:t>
              </a:r>
              <a:endParaRPr lang="en-GB" sz="2400" b="0" i="0" u="none" strike="noStrike" kern="1200" cap="none" spc="0" baseline="0">
                <a:solidFill>
                  <a:srgbClr val="000000"/>
                </a:solidFill>
                <a:uFillTx/>
                <a:latin typeface="Aptos Body"/>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pic>
          <p:nvPicPr>
            <p:cNvPr id="7" name="Graphic 10" descr="Bar graph with upward trend with solid fill">
              <a:extLst>
                <a:ext uri="{FF2B5EF4-FFF2-40B4-BE49-F238E27FC236}">
                  <a16:creationId xmlns:a16="http://schemas.microsoft.com/office/drawing/2014/main" id="{F11DE53C-C889-F99E-58C6-82332D17B25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1552" y="2304900"/>
              <a:ext cx="712473" cy="810021"/>
            </a:xfrm>
            <a:prstGeom prst="rect">
              <a:avLst/>
            </a:prstGeom>
            <a:noFill/>
            <a:ln cap="flat">
              <a:noFill/>
            </a:ln>
          </p:spPr>
        </p:pic>
      </p:grpSp>
      <p:sp>
        <p:nvSpPr>
          <p:cNvPr id="8" name="TextBox 11">
            <a:extLst>
              <a:ext uri="{FF2B5EF4-FFF2-40B4-BE49-F238E27FC236}">
                <a16:creationId xmlns:a16="http://schemas.microsoft.com/office/drawing/2014/main" id="{687DF8AD-C7AE-5BFA-76AD-EF9E812E3BB5}"/>
              </a:ext>
            </a:extLst>
          </p:cNvPr>
          <p:cNvSpPr txBox="1"/>
          <p:nvPr/>
        </p:nvSpPr>
        <p:spPr>
          <a:xfrm>
            <a:off x="7410453" y="2050825"/>
            <a:ext cx="4514850" cy="1723552"/>
          </a:xfrm>
          <a:prstGeom prst="rect">
            <a:avLst/>
          </a:prstGeom>
          <a:noFill/>
          <a:ln w="9528" cap="flat">
            <a:solidFill>
              <a:srgbClr val="156082"/>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156082"/>
                </a:solidFill>
                <a:uFillTx/>
                <a:latin typeface="Aptos"/>
              </a:rPr>
              <a:t>Tip</a:t>
            </a:r>
            <a:r>
              <a:rPr lang="en-GB" sz="1800" b="0" i="0" u="none" strike="noStrike" kern="1200" cap="none" spc="0" baseline="0">
                <a:solidFill>
                  <a:srgbClr val="000000"/>
                </a:solidFill>
                <a:uFillTx/>
                <a:latin typeface="Aptos"/>
              </a:rPr>
              <a:t>: QRISK calculation not required in CKD</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800" b="0" i="0" u="none" strike="noStrike" kern="1200" cap="none" spc="0" baseline="0">
              <a:solidFill>
                <a:srgbClr val="000000"/>
              </a:solidFill>
              <a:uFillTx/>
              <a:latin typeface="Aptos"/>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Use Atorvastatin 20mg 1</a:t>
            </a:r>
            <a:r>
              <a:rPr lang="en-GB" sz="1800" b="0" i="0" u="none" strike="noStrike" kern="1200" cap="none" spc="0" baseline="30000">
                <a:solidFill>
                  <a:srgbClr val="000000"/>
                </a:solidFill>
                <a:uFillTx/>
                <a:latin typeface="Aptos"/>
              </a:rPr>
              <a:t>st</a:t>
            </a:r>
            <a:r>
              <a:rPr lang="en-GB" sz="1800" b="0" i="0" u="none" strike="noStrike" kern="1200" cap="none" spc="0" baseline="0">
                <a:solidFill>
                  <a:srgbClr val="000000"/>
                </a:solidFill>
                <a:uFillTx/>
                <a:latin typeface="Aptos"/>
              </a:rPr>
              <a:t> line for primary prevention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800" b="0" i="0" u="none" strike="noStrike" kern="1200" cap="none" spc="0" baseline="0">
              <a:solidFill>
                <a:srgbClr val="000000"/>
              </a:solidFill>
              <a:uFillTx/>
              <a:latin typeface="Aptos"/>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Secondary prevention lipid targets as per non-CKD population </a:t>
            </a:r>
          </a:p>
        </p:txBody>
      </p:sp>
      <p:grpSp>
        <p:nvGrpSpPr>
          <p:cNvPr id="9" name="Group 22">
            <a:extLst>
              <a:ext uri="{FF2B5EF4-FFF2-40B4-BE49-F238E27FC236}">
                <a16:creationId xmlns:a16="http://schemas.microsoft.com/office/drawing/2014/main" id="{DFA5E5CD-65D5-0061-EBC9-703AECA1374D}"/>
              </a:ext>
            </a:extLst>
          </p:cNvPr>
          <p:cNvGrpSpPr/>
          <p:nvPr/>
        </p:nvGrpSpPr>
        <p:grpSpPr>
          <a:xfrm>
            <a:off x="838203" y="4325294"/>
            <a:ext cx="5294952" cy="2073310"/>
            <a:chOff x="838203" y="4325294"/>
            <a:chExt cx="5294952" cy="2073310"/>
          </a:xfrm>
        </p:grpSpPr>
        <p:grpSp>
          <p:nvGrpSpPr>
            <p:cNvPr id="10" name="Group 21">
              <a:extLst>
                <a:ext uri="{FF2B5EF4-FFF2-40B4-BE49-F238E27FC236}">
                  <a16:creationId xmlns:a16="http://schemas.microsoft.com/office/drawing/2014/main" id="{3B463B3D-CD5D-4671-AF5A-8E694529EF43}"/>
                </a:ext>
              </a:extLst>
            </p:cNvPr>
            <p:cNvGrpSpPr/>
            <p:nvPr/>
          </p:nvGrpSpPr>
          <p:grpSpPr>
            <a:xfrm>
              <a:off x="838203" y="4325294"/>
              <a:ext cx="5294952" cy="2073310"/>
              <a:chOff x="838203" y="4325294"/>
              <a:chExt cx="5294952" cy="2073310"/>
            </a:xfrm>
          </p:grpSpPr>
          <p:sp>
            <p:nvSpPr>
              <p:cNvPr id="11" name="Rectangle: Rounded Corners 12">
                <a:extLst>
                  <a:ext uri="{FF2B5EF4-FFF2-40B4-BE49-F238E27FC236}">
                    <a16:creationId xmlns:a16="http://schemas.microsoft.com/office/drawing/2014/main" id="{83871664-09F6-A763-6AC6-DCCD72355563}"/>
                  </a:ext>
                </a:extLst>
              </p:cNvPr>
              <p:cNvSpPr/>
              <p:nvPr/>
            </p:nvSpPr>
            <p:spPr>
              <a:xfrm>
                <a:off x="838203" y="4325294"/>
                <a:ext cx="5294952" cy="1855610"/>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2" name="TextBox 13">
                <a:extLst>
                  <a:ext uri="{FF2B5EF4-FFF2-40B4-BE49-F238E27FC236}">
                    <a16:creationId xmlns:a16="http://schemas.microsoft.com/office/drawing/2014/main" id="{A0C0730A-4838-95DF-26EC-AC84D5CA74ED}"/>
                  </a:ext>
                </a:extLst>
              </p:cNvPr>
              <p:cNvSpPr txBox="1"/>
              <p:nvPr/>
            </p:nvSpPr>
            <p:spPr>
              <a:xfrm>
                <a:off x="1809753" y="4535981"/>
                <a:ext cx="4038603" cy="1862623"/>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7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Body"/>
                    <a:ea typeface="Calibri" pitchFamily="34"/>
                    <a:cs typeface="Arial" pitchFamily="34"/>
                  </a:rPr>
                  <a:t>Target BP of:</a:t>
                </a:r>
              </a:p>
              <a:p>
                <a:pPr marL="0" marR="0" lvl="0" indent="0" algn="l" defTabSz="914400" rtl="0" fontAlgn="auto" hangingPunct="1">
                  <a:lnSpc>
                    <a:spcPct val="107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Body"/>
                    <a:ea typeface="Calibri" pitchFamily="34"/>
                    <a:cs typeface="Arial" pitchFamily="34"/>
                  </a:rPr>
                  <a:t>&lt; 140/90 if ACR &lt;70mg/mmol   </a:t>
                </a:r>
              </a:p>
              <a:p>
                <a:pPr marL="0" marR="0" lvl="0" indent="0" algn="l" defTabSz="914400" rtl="0" fontAlgn="auto" hangingPunct="1">
                  <a:lnSpc>
                    <a:spcPct val="107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Body"/>
                    <a:ea typeface="Calibri" pitchFamily="34"/>
                    <a:cs typeface="Arial" pitchFamily="34"/>
                  </a:rPr>
                  <a:t>&lt; 130/80 if ACR &gt;70mg/mmol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rgbClr val="000000"/>
                  </a:solidFill>
                  <a:uFillTx/>
                  <a:latin typeface="Aptos"/>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pic>
          <p:nvPicPr>
            <p:cNvPr id="13" name="Picture 18">
              <a:extLst>
                <a:ext uri="{FF2B5EF4-FFF2-40B4-BE49-F238E27FC236}">
                  <a16:creationId xmlns:a16="http://schemas.microsoft.com/office/drawing/2014/main" id="{52C587F0-B5D3-6EFD-228C-140E60E04849}"/>
                </a:ext>
              </a:extLst>
            </p:cNvPr>
            <p:cNvPicPr>
              <a:picLocks noChangeAspect="1"/>
            </p:cNvPicPr>
            <p:nvPr/>
          </p:nvPicPr>
          <p:blipFill>
            <a:blip r:embed="rId5"/>
            <a:stretch>
              <a:fillRect/>
            </a:stretch>
          </p:blipFill>
          <p:spPr>
            <a:xfrm>
              <a:off x="1054138" y="4853790"/>
              <a:ext cx="755614" cy="680011"/>
            </a:xfrm>
            <a:prstGeom prst="rect">
              <a:avLst/>
            </a:prstGeom>
            <a:noFill/>
            <a:ln cap="flat">
              <a:noFill/>
            </a:ln>
          </p:spPr>
        </p:pic>
      </p:grpSp>
      <p:sp>
        <p:nvSpPr>
          <p:cNvPr id="14" name="TextBox 19">
            <a:extLst>
              <a:ext uri="{FF2B5EF4-FFF2-40B4-BE49-F238E27FC236}">
                <a16:creationId xmlns:a16="http://schemas.microsoft.com/office/drawing/2014/main" id="{92D0278D-E0F4-8EE0-877A-DA0DAD1FCF01}"/>
              </a:ext>
            </a:extLst>
          </p:cNvPr>
          <p:cNvSpPr txBox="1"/>
          <p:nvPr/>
        </p:nvSpPr>
        <p:spPr>
          <a:xfrm>
            <a:off x="7439028" y="4237439"/>
            <a:ext cx="4514850" cy="2031321"/>
          </a:xfrm>
          <a:prstGeom prst="rect">
            <a:avLst/>
          </a:prstGeom>
          <a:noFill/>
          <a:ln w="9528" cap="flat">
            <a:solidFill>
              <a:srgbClr val="156082"/>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156082"/>
                </a:solidFill>
                <a:uFillTx/>
                <a:latin typeface="Aptos"/>
              </a:rPr>
              <a:t>Tip:  </a:t>
            </a:r>
            <a:r>
              <a:rPr lang="en-GB" sz="1800" b="0" i="0" u="none" strike="noStrike" kern="1200" cap="none" spc="0" baseline="0">
                <a:solidFill>
                  <a:srgbClr val="000000"/>
                </a:solidFill>
                <a:uFillTx/>
                <a:latin typeface="Aptos"/>
              </a:rPr>
              <a:t>ACEi/ARB 1</a:t>
            </a:r>
            <a:r>
              <a:rPr lang="en-GB" sz="1800" b="0" i="0" u="none" strike="noStrike" kern="1200" cap="none" spc="0" baseline="30000">
                <a:solidFill>
                  <a:srgbClr val="000000"/>
                </a:solidFill>
                <a:uFillTx/>
                <a:latin typeface="Aptos"/>
              </a:rPr>
              <a:t>st</a:t>
            </a:r>
            <a:r>
              <a:rPr lang="en-GB" sz="1800" b="0" i="0" u="none" strike="noStrike" kern="1200" cap="none" spc="0" baseline="0">
                <a:solidFill>
                  <a:srgbClr val="000000"/>
                </a:solidFill>
                <a:uFillTx/>
                <a:latin typeface="Aptos"/>
              </a:rPr>
              <a:t> line in DM and any albuminuric CKD</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Titrate ACEi/ARB  to max tolerated dose</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Exercise clinical judgement in context of frailty/multimorbidity</a:t>
            </a:r>
          </a:p>
        </p:txBody>
      </p:sp>
      <p:sp>
        <p:nvSpPr>
          <p:cNvPr id="15" name="Arrow: Left 24">
            <a:extLst>
              <a:ext uri="{FF2B5EF4-FFF2-40B4-BE49-F238E27FC236}">
                <a16:creationId xmlns:a16="http://schemas.microsoft.com/office/drawing/2014/main" id="{F2D6F3C8-A982-FCD3-63C3-C512F76ADD82}"/>
              </a:ext>
            </a:extLst>
          </p:cNvPr>
          <p:cNvSpPr/>
          <p:nvPr/>
        </p:nvSpPr>
        <p:spPr>
          <a:xfrm>
            <a:off x="6408416" y="2709915"/>
            <a:ext cx="1002026" cy="394307"/>
          </a:xfrm>
          <a:custGeom>
            <a:avLst>
              <a:gd name="f0" fmla="val 4250"/>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 f8 0 f7"/>
              <a:gd name="f15" fmla="pin 0 f0 21600"/>
              <a:gd name="f16" fmla="pin 0 f1 10800"/>
              <a:gd name="f17" fmla="*/ f10 f2 1"/>
              <a:gd name="f18" fmla="*/ f11 f2 1"/>
              <a:gd name="f19" fmla="val f15"/>
              <a:gd name="f20" fmla="val f16"/>
              <a:gd name="f21" fmla="*/ f14 1 21600"/>
              <a:gd name="f22" fmla="*/ f15 f12 1"/>
              <a:gd name="f23" fmla="*/ f16 f13 1"/>
              <a:gd name="f24" fmla="*/ f17 1 f4"/>
              <a:gd name="f25" fmla="*/ f18 1 f4"/>
              <a:gd name="f26" fmla="+- 21600 0 f20"/>
              <a:gd name="f27" fmla="*/ f19 f20 1"/>
              <a:gd name="f28" fmla="*/ 21600 f21 1"/>
              <a:gd name="f29" fmla="*/ 0 f21 1"/>
              <a:gd name="f30" fmla="*/ f20 f13 1"/>
              <a:gd name="f31" fmla="*/ f19 f12 1"/>
              <a:gd name="f32" fmla="+- f24 0 f3"/>
              <a:gd name="f33" fmla="+- f25 0 f3"/>
              <a:gd name="f34" fmla="*/ f27 1 10800"/>
              <a:gd name="f35" fmla="*/ f29 1 f21"/>
              <a:gd name="f36" fmla="*/ f28 1 f21"/>
              <a:gd name="f37" fmla="*/ f26 f13 1"/>
              <a:gd name="f38" fmla="+- f19 0 f34"/>
              <a:gd name="f39" fmla="*/ f36 f12 1"/>
              <a:gd name="f40" fmla="*/ f35 f13 1"/>
              <a:gd name="f41" fmla="*/ f36 f13 1"/>
              <a:gd name="f42" fmla="*/ f38 f12 1"/>
            </a:gdLst>
            <a:ahLst>
              <a:ahXY gdRefX="f0" minX="f7" maxX="f8" gdRefY="f1" minY="f7" maxY="f9">
                <a:pos x="f22" y="f23"/>
              </a:ahXY>
            </a:ahLst>
            <a:cxnLst>
              <a:cxn ang="3cd4">
                <a:pos x="hc" y="t"/>
              </a:cxn>
              <a:cxn ang="0">
                <a:pos x="r" y="vc"/>
              </a:cxn>
              <a:cxn ang="cd4">
                <a:pos x="hc" y="b"/>
              </a:cxn>
              <a:cxn ang="cd2">
                <a:pos x="l" y="vc"/>
              </a:cxn>
              <a:cxn ang="f32">
                <a:pos x="f31" y="f40"/>
              </a:cxn>
              <a:cxn ang="f33">
                <a:pos x="f31" y="f41"/>
              </a:cxn>
            </a:cxnLst>
            <a:rect l="f42" t="f30" r="f39" b="f37"/>
            <a:pathLst>
              <a:path w="21600" h="21600">
                <a:moveTo>
                  <a:pt x="f8" y="f20"/>
                </a:moveTo>
                <a:lnTo>
                  <a:pt x="f19" y="f20"/>
                </a:lnTo>
                <a:lnTo>
                  <a:pt x="f19" y="f7"/>
                </a:lnTo>
                <a:lnTo>
                  <a:pt x="f7" y="f9"/>
                </a:lnTo>
                <a:lnTo>
                  <a:pt x="f19" y="f8"/>
                </a:lnTo>
                <a:lnTo>
                  <a:pt x="f19" y="f26"/>
                </a:lnTo>
                <a:lnTo>
                  <a:pt x="f8" y="f26"/>
                </a:lnTo>
                <a:close/>
              </a:path>
            </a:pathLst>
          </a:custGeom>
          <a:solidFill>
            <a:srgbClr val="156082"/>
          </a:solidFill>
          <a:ln w="19046" cap="flat">
            <a:solidFill>
              <a:srgbClr val="042433"/>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Aptos"/>
            </a:endParaRPr>
          </a:p>
        </p:txBody>
      </p:sp>
      <p:sp>
        <p:nvSpPr>
          <p:cNvPr id="16" name="Arrow: Left 25">
            <a:extLst>
              <a:ext uri="{FF2B5EF4-FFF2-40B4-BE49-F238E27FC236}">
                <a16:creationId xmlns:a16="http://schemas.microsoft.com/office/drawing/2014/main" id="{026E38FD-A556-9ED8-3AAC-B21B43D0FA49}"/>
              </a:ext>
            </a:extLst>
          </p:cNvPr>
          <p:cNvSpPr/>
          <p:nvPr/>
        </p:nvSpPr>
        <p:spPr>
          <a:xfrm>
            <a:off x="6436991" y="4996647"/>
            <a:ext cx="1002026" cy="394307"/>
          </a:xfrm>
          <a:custGeom>
            <a:avLst>
              <a:gd name="f0" fmla="val 4250"/>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 f8 0 f7"/>
              <a:gd name="f15" fmla="pin 0 f0 21600"/>
              <a:gd name="f16" fmla="pin 0 f1 10800"/>
              <a:gd name="f17" fmla="*/ f10 f2 1"/>
              <a:gd name="f18" fmla="*/ f11 f2 1"/>
              <a:gd name="f19" fmla="val f15"/>
              <a:gd name="f20" fmla="val f16"/>
              <a:gd name="f21" fmla="*/ f14 1 21600"/>
              <a:gd name="f22" fmla="*/ f15 f12 1"/>
              <a:gd name="f23" fmla="*/ f16 f13 1"/>
              <a:gd name="f24" fmla="*/ f17 1 f4"/>
              <a:gd name="f25" fmla="*/ f18 1 f4"/>
              <a:gd name="f26" fmla="+- 21600 0 f20"/>
              <a:gd name="f27" fmla="*/ f19 f20 1"/>
              <a:gd name="f28" fmla="*/ 21600 f21 1"/>
              <a:gd name="f29" fmla="*/ 0 f21 1"/>
              <a:gd name="f30" fmla="*/ f20 f13 1"/>
              <a:gd name="f31" fmla="*/ f19 f12 1"/>
              <a:gd name="f32" fmla="+- f24 0 f3"/>
              <a:gd name="f33" fmla="+- f25 0 f3"/>
              <a:gd name="f34" fmla="*/ f27 1 10800"/>
              <a:gd name="f35" fmla="*/ f29 1 f21"/>
              <a:gd name="f36" fmla="*/ f28 1 f21"/>
              <a:gd name="f37" fmla="*/ f26 f13 1"/>
              <a:gd name="f38" fmla="+- f19 0 f34"/>
              <a:gd name="f39" fmla="*/ f36 f12 1"/>
              <a:gd name="f40" fmla="*/ f35 f13 1"/>
              <a:gd name="f41" fmla="*/ f36 f13 1"/>
              <a:gd name="f42" fmla="*/ f38 f12 1"/>
            </a:gdLst>
            <a:ahLst>
              <a:ahXY gdRefX="f0" minX="f7" maxX="f8" gdRefY="f1" minY="f7" maxY="f9">
                <a:pos x="f22" y="f23"/>
              </a:ahXY>
            </a:ahLst>
            <a:cxnLst>
              <a:cxn ang="3cd4">
                <a:pos x="hc" y="t"/>
              </a:cxn>
              <a:cxn ang="0">
                <a:pos x="r" y="vc"/>
              </a:cxn>
              <a:cxn ang="cd4">
                <a:pos x="hc" y="b"/>
              </a:cxn>
              <a:cxn ang="cd2">
                <a:pos x="l" y="vc"/>
              </a:cxn>
              <a:cxn ang="f32">
                <a:pos x="f31" y="f40"/>
              </a:cxn>
              <a:cxn ang="f33">
                <a:pos x="f31" y="f41"/>
              </a:cxn>
            </a:cxnLst>
            <a:rect l="f42" t="f30" r="f39" b="f37"/>
            <a:pathLst>
              <a:path w="21600" h="21600">
                <a:moveTo>
                  <a:pt x="f8" y="f20"/>
                </a:moveTo>
                <a:lnTo>
                  <a:pt x="f19" y="f20"/>
                </a:lnTo>
                <a:lnTo>
                  <a:pt x="f19" y="f7"/>
                </a:lnTo>
                <a:lnTo>
                  <a:pt x="f7" y="f9"/>
                </a:lnTo>
                <a:lnTo>
                  <a:pt x="f19" y="f8"/>
                </a:lnTo>
                <a:lnTo>
                  <a:pt x="f19" y="f26"/>
                </a:lnTo>
                <a:lnTo>
                  <a:pt x="f8" y="f26"/>
                </a:lnTo>
                <a:close/>
              </a:path>
            </a:pathLst>
          </a:custGeom>
          <a:solidFill>
            <a:srgbClr val="156082"/>
          </a:solidFill>
          <a:ln w="19046" cap="flat">
            <a:solidFill>
              <a:srgbClr val="042433"/>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Apto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214748312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976F9-EDAC-8FCD-E9A7-8F95C02F300F}"/>
              </a:ext>
            </a:extLst>
          </p:cNvPr>
          <p:cNvSpPr txBox="1">
            <a:spLocks noGrp="1"/>
          </p:cNvSpPr>
          <p:nvPr>
            <p:ph type="title"/>
          </p:nvPr>
        </p:nvSpPr>
        <p:spPr>
          <a:xfrm>
            <a:off x="838203" y="190496"/>
            <a:ext cx="11182389" cy="1133691"/>
          </a:xfrm>
        </p:spPr>
        <p:txBody>
          <a:bodyPr/>
          <a:lstStyle/>
          <a:p>
            <a:pPr lvl="0"/>
            <a:r>
              <a:rPr lang="en-GB" sz="4000"/>
              <a:t>GMS CKD QIP specification: </a:t>
            </a:r>
            <a:r>
              <a:rPr lang="en-GB" sz="4000" b="1"/>
              <a:t>Cardiorenal Protection</a:t>
            </a:r>
          </a:p>
        </p:txBody>
      </p:sp>
      <p:sp>
        <p:nvSpPr>
          <p:cNvPr id="3" name="TextBox 7">
            <a:extLst>
              <a:ext uri="{FF2B5EF4-FFF2-40B4-BE49-F238E27FC236}">
                <a16:creationId xmlns:a16="http://schemas.microsoft.com/office/drawing/2014/main" id="{E1A927AF-BF3B-F9E9-1B15-549F2DA92364}"/>
              </a:ext>
            </a:extLst>
          </p:cNvPr>
          <p:cNvSpPr txBox="1"/>
          <p:nvPr/>
        </p:nvSpPr>
        <p:spPr>
          <a:xfrm>
            <a:off x="971550" y="1324197"/>
            <a:ext cx="9277346" cy="64633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1" u="none" strike="noStrike" kern="1200" cap="none" spc="0" baseline="0">
                <a:solidFill>
                  <a:srgbClr val="000000"/>
                </a:solidFill>
                <a:uFillTx/>
                <a:latin typeface="Aptos"/>
              </a:rPr>
              <a:t>Develop, agree and implement a strategy to…”</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nvGrpSpPr>
          <p:cNvPr id="4" name="Group 23">
            <a:extLst>
              <a:ext uri="{FF2B5EF4-FFF2-40B4-BE49-F238E27FC236}">
                <a16:creationId xmlns:a16="http://schemas.microsoft.com/office/drawing/2014/main" id="{C0F56433-A917-F28D-A71B-6FBD2B8A4908}"/>
              </a:ext>
            </a:extLst>
          </p:cNvPr>
          <p:cNvGrpSpPr/>
          <p:nvPr/>
        </p:nvGrpSpPr>
        <p:grpSpPr>
          <a:xfrm>
            <a:off x="838203" y="1984796"/>
            <a:ext cx="10553703" cy="2039350"/>
            <a:chOff x="838203" y="1984796"/>
            <a:chExt cx="10553703" cy="2039350"/>
          </a:xfrm>
        </p:grpSpPr>
        <p:sp>
          <p:nvSpPr>
            <p:cNvPr id="5" name="Rectangle: Rounded Corners 3">
              <a:extLst>
                <a:ext uri="{FF2B5EF4-FFF2-40B4-BE49-F238E27FC236}">
                  <a16:creationId xmlns:a16="http://schemas.microsoft.com/office/drawing/2014/main" id="{7DD4DFC7-02A3-6FC5-E860-BEAE76D0A7E1}"/>
                </a:ext>
              </a:extLst>
            </p:cNvPr>
            <p:cNvSpPr/>
            <p:nvPr/>
          </p:nvSpPr>
          <p:spPr>
            <a:xfrm>
              <a:off x="838203" y="1984796"/>
              <a:ext cx="10553703" cy="1977609"/>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6" name="TextBox 8">
              <a:extLst>
                <a:ext uri="{FF2B5EF4-FFF2-40B4-BE49-F238E27FC236}">
                  <a16:creationId xmlns:a16="http://schemas.microsoft.com/office/drawing/2014/main" id="{045071FA-3485-9245-3C37-129AEE30DE90}"/>
                </a:ext>
              </a:extLst>
            </p:cNvPr>
            <p:cNvSpPr txBox="1"/>
            <p:nvPr/>
          </p:nvSpPr>
          <p:spPr>
            <a:xfrm>
              <a:off x="2484187" y="2074124"/>
              <a:ext cx="8036304" cy="195002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7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Body"/>
                  <a:ea typeface="Calibri" pitchFamily="34"/>
                  <a:cs typeface="Arial" pitchFamily="34"/>
                </a:rPr>
                <a:t>Prescribe max. tolerated dose of ACEi or ARB therapy in:</a:t>
              </a:r>
            </a:p>
            <a:p>
              <a:pPr marL="342900" marR="0" lvl="0" indent="-342900" algn="l" defTabSz="914400" rtl="0" fontAlgn="auto" hangingPunct="1">
                <a:lnSpc>
                  <a:spcPct val="107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ea typeface="Calibri" pitchFamily="34"/>
                  <a:cs typeface="Arial" pitchFamily="34"/>
                </a:rPr>
                <a:t>DM, CKD and ACR &gt; 3mg/mmol  </a:t>
              </a:r>
            </a:p>
            <a:p>
              <a:pPr marL="342900" marR="0" lvl="0" indent="-342900" algn="l" defTabSz="914400" rtl="0" fontAlgn="auto" hangingPunct="1">
                <a:lnSpc>
                  <a:spcPct val="107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ea typeface="Calibri" pitchFamily="34"/>
                  <a:cs typeface="Arial" pitchFamily="34"/>
                </a:rPr>
                <a:t>Non-diabetic CKD with ACR &gt;70mg/mmol</a:t>
              </a:r>
            </a:p>
            <a:p>
              <a:pPr marL="342900" marR="0" lvl="0" indent="-342900" algn="l" defTabSz="914400" rtl="0" fontAlgn="auto" hangingPunct="1">
                <a:lnSpc>
                  <a:spcPct val="107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ea typeface="Calibri" pitchFamily="34"/>
                  <a:cs typeface="Arial" pitchFamily="34"/>
                </a:rPr>
                <a:t>Non-diabetic CKD, HTN and ACR &gt;30mg/mmol</a:t>
              </a:r>
              <a:endParaRPr lang="en-GB" sz="1800" b="0" i="0" u="none" strike="noStrike" kern="1200" cap="none" spc="0" baseline="0">
                <a:solidFill>
                  <a:srgbClr val="000000"/>
                </a:solidFill>
                <a:uFillTx/>
                <a:latin typeface="Aptos Body"/>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grpSp>
        <p:nvGrpSpPr>
          <p:cNvPr id="7" name="Google Shape;1072;p63">
            <a:extLst>
              <a:ext uri="{FF2B5EF4-FFF2-40B4-BE49-F238E27FC236}">
                <a16:creationId xmlns:a16="http://schemas.microsoft.com/office/drawing/2014/main" id="{55BBFA38-13F4-6E05-D209-E565F0F541C0}"/>
              </a:ext>
            </a:extLst>
          </p:cNvPr>
          <p:cNvGrpSpPr/>
          <p:nvPr/>
        </p:nvGrpSpPr>
        <p:grpSpPr>
          <a:xfrm>
            <a:off x="1195632" y="2461171"/>
            <a:ext cx="642933" cy="714768"/>
            <a:chOff x="1195632" y="2461171"/>
            <a:chExt cx="642933" cy="714768"/>
          </a:xfrm>
        </p:grpSpPr>
        <p:sp>
          <p:nvSpPr>
            <p:cNvPr id="8" name="Google Shape;1073;p63">
              <a:extLst>
                <a:ext uri="{FF2B5EF4-FFF2-40B4-BE49-F238E27FC236}">
                  <a16:creationId xmlns:a16="http://schemas.microsoft.com/office/drawing/2014/main" id="{1136DE86-59E0-8C82-DB16-D4DA21905491}"/>
                </a:ext>
              </a:extLst>
            </p:cNvPr>
            <p:cNvSpPr/>
            <p:nvPr/>
          </p:nvSpPr>
          <p:spPr>
            <a:xfrm>
              <a:off x="1469276" y="2989731"/>
              <a:ext cx="179798" cy="186208"/>
            </a:xfrm>
            <a:custGeom>
              <a:avLst/>
              <a:gdLst>
                <a:gd name="f0" fmla="val w"/>
                <a:gd name="f1" fmla="val h"/>
                <a:gd name="f2" fmla="val 0"/>
                <a:gd name="f3" fmla="val 3012"/>
                <a:gd name="f4" fmla="val 3053"/>
                <a:gd name="f5" fmla="val 1520"/>
                <a:gd name="f6" fmla="val 692"/>
                <a:gd name="f7" fmla="val 1601"/>
                <a:gd name="f8" fmla="val 1710"/>
                <a:gd name="f9" fmla="val 720"/>
                <a:gd name="f10" fmla="val 1791"/>
                <a:gd name="f11" fmla="val 747"/>
                <a:gd name="f12" fmla="val 733"/>
                <a:gd name="f13" fmla="val 1805"/>
                <a:gd name="f14" fmla="val 706"/>
                <a:gd name="f15" fmla="val 1723"/>
                <a:gd name="f16" fmla="val 679"/>
                <a:gd name="f17" fmla="val 1615"/>
                <a:gd name="f18" fmla="val 1533"/>
                <a:gd name="f19" fmla="val 1316"/>
                <a:gd name="f20" fmla="val 760"/>
                <a:gd name="f21" fmla="val 1099"/>
                <a:gd name="f22" fmla="val 923"/>
                <a:gd name="f23" fmla="val 937"/>
                <a:gd name="f24" fmla="val 1086"/>
                <a:gd name="f25" fmla="val 774"/>
                <a:gd name="f26" fmla="val 1303"/>
                <a:gd name="f27" fmla="val 2279"/>
                <a:gd name="f28" fmla="val 1235"/>
                <a:gd name="f29" fmla="val 2306"/>
                <a:gd name="f30" fmla="val 2334"/>
                <a:gd name="f31" fmla="val 1425"/>
                <a:gd name="f32" fmla="val 1750"/>
                <a:gd name="f33" fmla="val 2252"/>
                <a:gd name="f34" fmla="val 1967"/>
                <a:gd name="f35" fmla="val 2089"/>
                <a:gd name="f36" fmla="val 2103"/>
                <a:gd name="f37" fmla="val 1927"/>
                <a:gd name="f38" fmla="val 2266"/>
                <a:gd name="f39" fmla="val 1737"/>
                <a:gd name="f40" fmla="val 2347"/>
                <a:gd name="f41" fmla="val 1493"/>
                <a:gd name="f42" fmla="val 1411"/>
                <a:gd name="f43" fmla="val 1221"/>
                <a:gd name="f44" fmla="val 2293"/>
                <a:gd name="f45" fmla="val 1506"/>
                <a:gd name="f46" fmla="val 1"/>
                <a:gd name="f47" fmla="val 1120"/>
                <a:gd name="f48" fmla="val 150"/>
                <a:gd name="f49" fmla="val 435"/>
                <a:gd name="f50" fmla="val 448"/>
                <a:gd name="f51" fmla="val 137"/>
                <a:gd name="f52" fmla="val 1126"/>
                <a:gd name="f53" fmla="val 1940"/>
                <a:gd name="f54" fmla="val 2320"/>
                <a:gd name="f55" fmla="val 2591"/>
                <a:gd name="f56" fmla="val 2890"/>
                <a:gd name="f57" fmla="val 1113"/>
                <a:gd name="f58" fmla="val 3052"/>
                <a:gd name="f59" fmla="val 1900"/>
                <a:gd name="f60" fmla="val 2578"/>
                <a:gd name="f61" fmla="val 2849"/>
                <a:gd name="f62" fmla="val 2876"/>
                <a:gd name="f63" fmla="val 1893"/>
                <a:gd name="f64" fmla="*/ f0 1 3012"/>
                <a:gd name="f65" fmla="*/ f1 1 3053"/>
                <a:gd name="f66" fmla="+- f4 0 f2"/>
                <a:gd name="f67" fmla="+- f3 0 f2"/>
                <a:gd name="f68" fmla="*/ f67 1 3012"/>
                <a:gd name="f69" fmla="*/ f66 1 3053"/>
                <a:gd name="f70" fmla="*/ f2 1 f68"/>
                <a:gd name="f71" fmla="*/ f3 1 f68"/>
                <a:gd name="f72" fmla="*/ f2 1 f69"/>
                <a:gd name="f73" fmla="*/ f4 1 f69"/>
                <a:gd name="f74" fmla="*/ f70 f64 1"/>
                <a:gd name="f75" fmla="*/ f71 f64 1"/>
                <a:gd name="f76" fmla="*/ f73 f65 1"/>
                <a:gd name="f77" fmla="*/ f72 f65 1"/>
              </a:gdLst>
              <a:ahLst/>
              <a:cxnLst>
                <a:cxn ang="3cd4">
                  <a:pos x="hc" y="t"/>
                </a:cxn>
                <a:cxn ang="0">
                  <a:pos x="r" y="vc"/>
                </a:cxn>
                <a:cxn ang="cd4">
                  <a:pos x="hc" y="b"/>
                </a:cxn>
                <a:cxn ang="cd2">
                  <a:pos x="l" y="vc"/>
                </a:cxn>
              </a:cxnLst>
              <a:rect l="f74" t="f77" r="f75" b="f76"/>
              <a:pathLst>
                <a:path w="3012" h="3053">
                  <a:moveTo>
                    <a:pt x="f5" y="f6"/>
                  </a:moveTo>
                  <a:cubicBezTo>
                    <a:pt x="f7" y="f6"/>
                    <a:pt x="f8" y="f9"/>
                    <a:pt x="f10" y="f11"/>
                  </a:cubicBezTo>
                  <a:lnTo>
                    <a:pt x="f12" y="f13"/>
                  </a:lnTo>
                  <a:cubicBezTo>
                    <a:pt x="f14" y="f15"/>
                    <a:pt x="f16" y="f17"/>
                    <a:pt x="f16" y="f18"/>
                  </a:cubicBezTo>
                  <a:cubicBezTo>
                    <a:pt x="f16" y="f19"/>
                    <a:pt x="f20" y="f21"/>
                    <a:pt x="f22" y="f23"/>
                  </a:cubicBezTo>
                  <a:cubicBezTo>
                    <a:pt x="f24" y="f25"/>
                    <a:pt x="f26" y="f6"/>
                    <a:pt x="f5" y="f6"/>
                  </a:cubicBezTo>
                  <a:close/>
                  <a:moveTo>
                    <a:pt x="f27" y="f28"/>
                  </a:moveTo>
                  <a:cubicBezTo>
                    <a:pt x="f29" y="f19"/>
                    <a:pt x="f30" y="f31"/>
                    <a:pt x="f30" y="f18"/>
                  </a:cubicBezTo>
                  <a:cubicBezTo>
                    <a:pt x="f30" y="f32"/>
                    <a:pt x="f33" y="f34"/>
                    <a:pt x="f35" y="f36"/>
                  </a:cubicBezTo>
                  <a:cubicBezTo>
                    <a:pt x="f37" y="f38"/>
                    <a:pt x="f39" y="f40"/>
                    <a:pt x="f41" y="f40"/>
                  </a:cubicBezTo>
                  <a:cubicBezTo>
                    <a:pt x="f42" y="f40"/>
                    <a:pt x="f26" y="f40"/>
                    <a:pt x="f43" y="f44"/>
                  </a:cubicBezTo>
                  <a:lnTo>
                    <a:pt x="f27" y="f28"/>
                  </a:lnTo>
                  <a:close/>
                  <a:moveTo>
                    <a:pt x="f45" y="f46"/>
                  </a:moveTo>
                  <a:cubicBezTo>
                    <a:pt x="f47" y="f46"/>
                    <a:pt x="f12" y="f48"/>
                    <a:pt x="f49" y="f50"/>
                  </a:cubicBezTo>
                  <a:cubicBezTo>
                    <a:pt x="f51" y="f11"/>
                    <a:pt x="f46" y="f52"/>
                    <a:pt x="f46" y="f18"/>
                  </a:cubicBezTo>
                  <a:cubicBezTo>
                    <a:pt x="f46" y="f53"/>
                    <a:pt x="f51" y="f54"/>
                    <a:pt x="f49" y="f55"/>
                  </a:cubicBezTo>
                  <a:cubicBezTo>
                    <a:pt x="f14" y="f56"/>
                    <a:pt x="f57" y="f58"/>
                    <a:pt x="f41" y="f58"/>
                  </a:cubicBezTo>
                  <a:cubicBezTo>
                    <a:pt x="f59" y="f58"/>
                    <a:pt x="f27" y="f56"/>
                    <a:pt x="f60" y="f55"/>
                  </a:cubicBezTo>
                  <a:cubicBezTo>
                    <a:pt x="f61" y="f54"/>
                    <a:pt x="f3" y="f53"/>
                    <a:pt x="f3" y="f18"/>
                  </a:cubicBezTo>
                  <a:cubicBezTo>
                    <a:pt x="f3" y="f52"/>
                    <a:pt x="f62" y="f11"/>
                    <a:pt x="f60" y="f50"/>
                  </a:cubicBezTo>
                  <a:cubicBezTo>
                    <a:pt x="f27" y="f48"/>
                    <a:pt x="f63" y="f46"/>
                    <a:pt x="f45" y="f46"/>
                  </a:cubicBezTo>
                  <a:close/>
                </a:path>
              </a:pathLst>
            </a:custGeom>
            <a:solidFill>
              <a:srgbClr val="156082"/>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9" name="Google Shape;1074;p63">
              <a:extLst>
                <a:ext uri="{FF2B5EF4-FFF2-40B4-BE49-F238E27FC236}">
                  <a16:creationId xmlns:a16="http://schemas.microsoft.com/office/drawing/2014/main" id="{59E9FC20-783C-5FB8-3727-1522393C23CA}"/>
                </a:ext>
              </a:extLst>
            </p:cNvPr>
            <p:cNvSpPr/>
            <p:nvPr/>
          </p:nvSpPr>
          <p:spPr>
            <a:xfrm>
              <a:off x="1644191" y="2853906"/>
              <a:ext cx="194374" cy="184690"/>
            </a:xfrm>
            <a:custGeom>
              <a:avLst/>
              <a:gdLst>
                <a:gd name="f0" fmla="val w"/>
                <a:gd name="f1" fmla="val h"/>
                <a:gd name="f2" fmla="val 0"/>
                <a:gd name="f3" fmla="val 3256"/>
                <a:gd name="f4" fmla="val 3028"/>
                <a:gd name="f5" fmla="val 1546"/>
                <a:gd name="f6" fmla="val 695"/>
                <a:gd name="f7" fmla="val 1655"/>
                <a:gd name="f8" fmla="val 1763"/>
                <a:gd name="f9" fmla="val 722"/>
                <a:gd name="f10" fmla="val 1845"/>
                <a:gd name="f11" fmla="val 750"/>
                <a:gd name="f12" fmla="val 2170"/>
                <a:gd name="f13" fmla="val 858"/>
                <a:gd name="f14" fmla="val 2360"/>
                <a:gd name="f15" fmla="val 1156"/>
                <a:gd name="f16" fmla="val 2387"/>
                <a:gd name="f17" fmla="val 1482"/>
                <a:gd name="f18" fmla="val 977"/>
                <a:gd name="f19" fmla="val 912"/>
                <a:gd name="f20" fmla="val 1031"/>
                <a:gd name="f21" fmla="val 1112"/>
                <a:gd name="f22" fmla="val 804"/>
                <a:gd name="f23" fmla="val 1221"/>
                <a:gd name="f24" fmla="val 1329"/>
                <a:gd name="f25" fmla="val 1438"/>
                <a:gd name="f26" fmla="val 706"/>
                <a:gd name="f27" fmla="val 1563"/>
                <a:gd name="f28" fmla="val 2116"/>
                <a:gd name="f29" fmla="val 2106"/>
                <a:gd name="f30" fmla="val 2062"/>
                <a:gd name="f31" fmla="val 2187"/>
                <a:gd name="f32" fmla="val 1980"/>
                <a:gd name="f33" fmla="val 2241"/>
                <a:gd name="f34" fmla="val 1872"/>
                <a:gd name="f35" fmla="val 2269"/>
                <a:gd name="f36" fmla="val 1770"/>
                <a:gd name="f37" fmla="val 2327"/>
                <a:gd name="f38" fmla="val 1653"/>
                <a:gd name="f39" fmla="val 2354"/>
                <a:gd name="f40" fmla="val 1537"/>
                <a:gd name="f41" fmla="val 1436"/>
                <a:gd name="f42" fmla="val 1336"/>
                <a:gd name="f43" fmla="val 2333"/>
                <a:gd name="f44" fmla="val 1248"/>
                <a:gd name="f45" fmla="val 2296"/>
                <a:gd name="f46" fmla="val 2214"/>
                <a:gd name="f47" fmla="val 868"/>
                <a:gd name="f48" fmla="val 2052"/>
                <a:gd name="f49" fmla="val 787"/>
                <a:gd name="f50" fmla="val 1835"/>
                <a:gd name="f51" fmla="val 733"/>
                <a:gd name="f52" fmla="val 1753"/>
                <a:gd name="f53" fmla="val 1645"/>
                <a:gd name="f54" fmla="val 1341"/>
                <a:gd name="f55" fmla="val 1134"/>
                <a:gd name="f56" fmla="val 41"/>
                <a:gd name="f57" fmla="val 950"/>
                <a:gd name="f58" fmla="val 126"/>
                <a:gd name="f59" fmla="val 570"/>
                <a:gd name="f60" fmla="val 288"/>
                <a:gd name="f61" fmla="val 272"/>
                <a:gd name="f62" fmla="val 587"/>
                <a:gd name="f63" fmla="val 136"/>
                <a:gd name="f64" fmla="val 967"/>
                <a:gd name="f65" fmla="val 1346"/>
                <a:gd name="f66" fmla="val 163"/>
                <a:gd name="f67" fmla="val 2133"/>
                <a:gd name="f68" fmla="val 326"/>
                <a:gd name="f69" fmla="val 2486"/>
                <a:gd name="f70" fmla="val 624"/>
                <a:gd name="f71" fmla="val 2784"/>
                <a:gd name="f72" fmla="val 1004"/>
                <a:gd name="f73" fmla="val 2919"/>
                <a:gd name="f74" fmla="val 1167"/>
                <a:gd name="f75" fmla="val 3001"/>
                <a:gd name="f76" fmla="val 1356"/>
                <a:gd name="f77" fmla="val 1953"/>
                <a:gd name="f78" fmla="val 2143"/>
                <a:gd name="f79" fmla="val 2523"/>
                <a:gd name="f80" fmla="val 2757"/>
                <a:gd name="f81" fmla="val 2794"/>
                <a:gd name="f82" fmla="val 2458"/>
                <a:gd name="f83" fmla="val 2957"/>
                <a:gd name="f84" fmla="val 2079"/>
                <a:gd name="f85" fmla="val 3255"/>
                <a:gd name="f86" fmla="val 1292"/>
                <a:gd name="f87" fmla="val 2875"/>
                <a:gd name="f88" fmla="val 424"/>
                <a:gd name="f89" fmla="val 2089"/>
                <a:gd name="f90" fmla="val 99"/>
                <a:gd name="f91" fmla="val 1921"/>
                <a:gd name="f92" fmla="val 34"/>
                <a:gd name="f93" fmla="val 1734"/>
                <a:gd name="f94" fmla="*/ f0 1 3256"/>
                <a:gd name="f95" fmla="*/ f1 1 3028"/>
                <a:gd name="f96" fmla="+- f4 0 f2"/>
                <a:gd name="f97" fmla="+- f3 0 f2"/>
                <a:gd name="f98" fmla="*/ f97 1 3256"/>
                <a:gd name="f99" fmla="*/ f96 1 3028"/>
                <a:gd name="f100" fmla="*/ f2 1 f98"/>
                <a:gd name="f101" fmla="*/ f3 1 f98"/>
                <a:gd name="f102" fmla="*/ f2 1 f99"/>
                <a:gd name="f103" fmla="*/ f4 1 f99"/>
                <a:gd name="f104" fmla="*/ f100 f94 1"/>
                <a:gd name="f105" fmla="*/ f101 f94 1"/>
                <a:gd name="f106" fmla="*/ f103 f95 1"/>
                <a:gd name="f107" fmla="*/ f102 f95 1"/>
              </a:gdLst>
              <a:ahLst/>
              <a:cxnLst>
                <a:cxn ang="3cd4">
                  <a:pos x="hc" y="t"/>
                </a:cxn>
                <a:cxn ang="0">
                  <a:pos x="r" y="vc"/>
                </a:cxn>
                <a:cxn ang="cd4">
                  <a:pos x="hc" y="b"/>
                </a:cxn>
                <a:cxn ang="cd2">
                  <a:pos x="l" y="vc"/>
                </a:cxn>
              </a:cxnLst>
              <a:rect l="f104" t="f107" r="f105" b="f106"/>
              <a:pathLst>
                <a:path w="3256" h="3028">
                  <a:moveTo>
                    <a:pt x="f5" y="f6"/>
                  </a:moveTo>
                  <a:cubicBezTo>
                    <a:pt x="f7" y="f6"/>
                    <a:pt x="f8" y="f9"/>
                    <a:pt x="f10" y="f11"/>
                  </a:cubicBezTo>
                  <a:cubicBezTo>
                    <a:pt x="f12" y="f13"/>
                    <a:pt x="f14" y="f15"/>
                    <a:pt x="f16" y="f17"/>
                  </a:cubicBezTo>
                  <a:lnTo>
                    <a:pt x="f18" y="f19"/>
                  </a:lnTo>
                  <a:cubicBezTo>
                    <a:pt x="f20" y="f13"/>
                    <a:pt x="f21" y="f22"/>
                    <a:pt x="f23" y="f11"/>
                  </a:cubicBezTo>
                  <a:cubicBezTo>
                    <a:pt x="f24" y="f9"/>
                    <a:pt x="f25" y="f6"/>
                    <a:pt x="f5" y="f6"/>
                  </a:cubicBezTo>
                  <a:close/>
                  <a:moveTo>
                    <a:pt x="f26" y="f27"/>
                  </a:moveTo>
                  <a:lnTo>
                    <a:pt x="f28" y="f29"/>
                  </a:lnTo>
                  <a:cubicBezTo>
                    <a:pt x="f30" y="f31"/>
                    <a:pt x="f32" y="f33"/>
                    <a:pt x="f34" y="f35"/>
                  </a:cubicBezTo>
                  <a:cubicBezTo>
                    <a:pt x="f36" y="f37"/>
                    <a:pt x="f38" y="f39"/>
                    <a:pt x="f40" y="f39"/>
                  </a:cubicBezTo>
                  <a:cubicBezTo>
                    <a:pt x="f41" y="f39"/>
                    <a:pt x="f42" y="f43"/>
                    <a:pt x="f44" y="f45"/>
                  </a:cubicBezTo>
                  <a:cubicBezTo>
                    <a:pt x="f20" y="f46"/>
                    <a:pt x="f47" y="f48"/>
                    <a:pt x="f49" y="f50"/>
                  </a:cubicBezTo>
                  <a:cubicBezTo>
                    <a:pt x="f51" y="f52"/>
                    <a:pt x="f51" y="f53"/>
                    <a:pt x="f26" y="f27"/>
                  </a:cubicBezTo>
                  <a:close/>
                  <a:moveTo>
                    <a:pt x="f5" y="f2"/>
                  </a:moveTo>
                  <a:cubicBezTo>
                    <a:pt x="f54" y="f2"/>
                    <a:pt x="f55" y="f56"/>
                    <a:pt x="f57" y="f58"/>
                  </a:cubicBezTo>
                  <a:cubicBezTo>
                    <a:pt x="f59" y="f60"/>
                    <a:pt x="f61" y="f62"/>
                    <a:pt x="f63" y="f64"/>
                  </a:cubicBezTo>
                  <a:cubicBezTo>
                    <a:pt x="f2" y="f65"/>
                    <a:pt x="f2" y="f52"/>
                    <a:pt x="f66" y="f67"/>
                  </a:cubicBezTo>
                  <a:cubicBezTo>
                    <a:pt x="f68" y="f69"/>
                    <a:pt x="f70" y="f71"/>
                    <a:pt x="f72" y="f73"/>
                  </a:cubicBezTo>
                  <a:cubicBezTo>
                    <a:pt x="f74" y="f75"/>
                    <a:pt x="f76" y="f4"/>
                    <a:pt x="f5" y="f4"/>
                  </a:cubicBezTo>
                  <a:cubicBezTo>
                    <a:pt x="f8" y="f4"/>
                    <a:pt x="f77" y="f75"/>
                    <a:pt x="f78" y="f73"/>
                  </a:cubicBezTo>
                  <a:cubicBezTo>
                    <a:pt x="f79" y="f80"/>
                    <a:pt x="f81" y="f82"/>
                    <a:pt x="f83" y="f84"/>
                  </a:cubicBezTo>
                  <a:cubicBezTo>
                    <a:pt x="f85" y="f86"/>
                    <a:pt x="f87" y="f88"/>
                    <a:pt x="f89" y="f90"/>
                  </a:cubicBezTo>
                  <a:cubicBezTo>
                    <a:pt x="f91" y="f92"/>
                    <a:pt x="f93" y="f2"/>
                    <a:pt x="f5" y="f2"/>
                  </a:cubicBezTo>
                  <a:close/>
                </a:path>
              </a:pathLst>
            </a:custGeom>
            <a:solidFill>
              <a:srgbClr val="156082"/>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0" name="Google Shape;1075;p63">
              <a:extLst>
                <a:ext uri="{FF2B5EF4-FFF2-40B4-BE49-F238E27FC236}">
                  <a16:creationId xmlns:a16="http://schemas.microsoft.com/office/drawing/2014/main" id="{4E352801-7FD7-D50C-9394-8B3F9A62029F}"/>
                </a:ext>
              </a:extLst>
            </p:cNvPr>
            <p:cNvSpPr/>
            <p:nvPr/>
          </p:nvSpPr>
          <p:spPr>
            <a:xfrm>
              <a:off x="1195632" y="2461171"/>
              <a:ext cx="542513" cy="607243"/>
            </a:xfrm>
            <a:custGeom>
              <a:avLst/>
              <a:gdLst>
                <a:gd name="f0" fmla="val w"/>
                <a:gd name="f1" fmla="val h"/>
                <a:gd name="f2" fmla="val 0"/>
                <a:gd name="f3" fmla="val 9088"/>
                <a:gd name="f4" fmla="val 9956"/>
                <a:gd name="f5" fmla="val 2279"/>
                <a:gd name="f6" fmla="val 1"/>
                <a:gd name="f7" fmla="val 2415"/>
                <a:gd name="f8" fmla="val 2740"/>
                <a:gd name="f9" fmla="val 2632"/>
                <a:gd name="f10" fmla="val 2767"/>
                <a:gd name="f11" fmla="val 2903"/>
                <a:gd name="f12" fmla="val 2496"/>
                <a:gd name="f13" fmla="val 1384"/>
                <a:gd name="f14" fmla="val 625"/>
                <a:gd name="f15" fmla="val 3500"/>
                <a:gd name="f16" fmla="val 4259"/>
                <a:gd name="f17" fmla="val 9955"/>
                <a:gd name="f18" fmla="val 3880"/>
                <a:gd name="f19" fmla="val 3934"/>
                <a:gd name="f20" fmla="val 9467"/>
                <a:gd name="f21" fmla="val 4151"/>
                <a:gd name="f22" fmla="val 9006"/>
                <a:gd name="f23" fmla="val 4504"/>
                <a:gd name="f24" fmla="val 8653"/>
                <a:gd name="f25" fmla="val 4856"/>
                <a:gd name="f26" fmla="val 8301"/>
                <a:gd name="f27" fmla="val 5290"/>
                <a:gd name="f28" fmla="val 8084"/>
                <a:gd name="f29" fmla="val 5778"/>
                <a:gd name="f30" fmla="val 8029"/>
                <a:gd name="f31" fmla="val 1981"/>
                <a:gd name="f32" fmla="val 7135"/>
                <a:gd name="f33" fmla="val 6890"/>
                <a:gd name="f34" fmla="val 7379"/>
                <a:gd name="f35" fmla="val 6483"/>
                <a:gd name="f36" fmla="val 7731"/>
                <a:gd name="f37" fmla="val 6131"/>
                <a:gd name="f38" fmla="val 8165"/>
                <a:gd name="f39" fmla="val 5941"/>
                <a:gd name="f40" fmla="val 8464"/>
                <a:gd name="f41" fmla="val 5832"/>
                <a:gd name="f42" fmla="val 8762"/>
                <a:gd name="f43" fmla="val 5751"/>
                <a:gd name="f44" fmla="val 9060"/>
                <a:gd name="f45" fmla="val 9087"/>
                <a:gd name="f46" fmla="val 3527"/>
                <a:gd name="f47" fmla="val 7704"/>
                <a:gd name="f48" fmla="val 6592"/>
                <a:gd name="f49" fmla="val 6456"/>
                <a:gd name="f50" fmla="val 6348"/>
                <a:gd name="f51" fmla="val 6836"/>
                <a:gd name="f52" fmla="*/ f0 1 9088"/>
                <a:gd name="f53" fmla="*/ f1 1 9956"/>
                <a:gd name="f54" fmla="+- f4 0 f2"/>
                <a:gd name="f55" fmla="+- f3 0 f2"/>
                <a:gd name="f56" fmla="*/ f55 1 9088"/>
                <a:gd name="f57" fmla="*/ f54 1 9956"/>
                <a:gd name="f58" fmla="*/ f2 1 f56"/>
                <a:gd name="f59" fmla="*/ f3 1 f56"/>
                <a:gd name="f60" fmla="*/ f2 1 f57"/>
                <a:gd name="f61" fmla="*/ f4 1 f57"/>
                <a:gd name="f62" fmla="*/ f58 f52 1"/>
                <a:gd name="f63" fmla="*/ f59 f52 1"/>
                <a:gd name="f64" fmla="*/ f61 f53 1"/>
                <a:gd name="f65" fmla="*/ f60 f53 1"/>
              </a:gdLst>
              <a:ahLst/>
              <a:cxnLst>
                <a:cxn ang="3cd4">
                  <a:pos x="hc" y="t"/>
                </a:cxn>
                <a:cxn ang="0">
                  <a:pos x="r" y="vc"/>
                </a:cxn>
                <a:cxn ang="cd4">
                  <a:pos x="hc" y="b"/>
                </a:cxn>
                <a:cxn ang="cd2">
                  <a:pos x="l" y="vc"/>
                </a:cxn>
              </a:cxnLst>
              <a:rect l="f62" t="f65" r="f63" b="f64"/>
              <a:pathLst>
                <a:path w="9088" h="9956">
                  <a:moveTo>
                    <a:pt x="f5" y="f6"/>
                  </a:moveTo>
                  <a:lnTo>
                    <a:pt x="f5" y="f7"/>
                  </a:lnTo>
                  <a:lnTo>
                    <a:pt x="f8" y="f7"/>
                  </a:lnTo>
                  <a:lnTo>
                    <a:pt x="f8" y="f9"/>
                  </a:lnTo>
                  <a:cubicBezTo>
                    <a:pt x="f8" y="f10"/>
                    <a:pt x="f9" y="f11"/>
                    <a:pt x="f12" y="f11"/>
                  </a:cubicBezTo>
                  <a:lnTo>
                    <a:pt x="f13" y="f11"/>
                  </a:lnTo>
                  <a:cubicBezTo>
                    <a:pt x="f14" y="f11"/>
                    <a:pt x="f6" y="f15"/>
                    <a:pt x="f6" y="f16"/>
                  </a:cubicBezTo>
                  <a:lnTo>
                    <a:pt x="f6" y="f17"/>
                  </a:lnTo>
                  <a:lnTo>
                    <a:pt x="f18" y="f17"/>
                  </a:lnTo>
                  <a:cubicBezTo>
                    <a:pt x="f19" y="f20"/>
                    <a:pt x="f21" y="f22"/>
                    <a:pt x="f23" y="f24"/>
                  </a:cubicBezTo>
                  <a:cubicBezTo>
                    <a:pt x="f25" y="f26"/>
                    <a:pt x="f27" y="f28"/>
                    <a:pt x="f29" y="f30"/>
                  </a:cubicBezTo>
                  <a:lnTo>
                    <a:pt x="f31" y="f30"/>
                  </a:lnTo>
                  <a:lnTo>
                    <a:pt x="f31" y="f25"/>
                  </a:lnTo>
                  <a:lnTo>
                    <a:pt x="f32" y="f25"/>
                  </a:lnTo>
                  <a:lnTo>
                    <a:pt x="f32" y="f33"/>
                  </a:lnTo>
                  <a:cubicBezTo>
                    <a:pt x="f34" y="f35"/>
                    <a:pt x="f36" y="f37"/>
                    <a:pt x="f38" y="f39"/>
                  </a:cubicBezTo>
                  <a:cubicBezTo>
                    <a:pt x="f40" y="f41"/>
                    <a:pt x="f42" y="f43"/>
                    <a:pt x="f44" y="f43"/>
                  </a:cubicBezTo>
                  <a:lnTo>
                    <a:pt x="f45" y="f43"/>
                  </a:lnTo>
                  <a:lnTo>
                    <a:pt x="f45" y="f16"/>
                  </a:lnTo>
                  <a:cubicBezTo>
                    <a:pt x="f45" y="f46"/>
                    <a:pt x="f40" y="f11"/>
                    <a:pt x="f47" y="f11"/>
                  </a:cubicBezTo>
                  <a:lnTo>
                    <a:pt x="f48" y="f11"/>
                  </a:lnTo>
                  <a:cubicBezTo>
                    <a:pt x="f49" y="f11"/>
                    <a:pt x="f50" y="f10"/>
                    <a:pt x="f50" y="f9"/>
                  </a:cubicBezTo>
                  <a:lnTo>
                    <a:pt x="f50" y="f7"/>
                  </a:lnTo>
                  <a:lnTo>
                    <a:pt x="f51" y="f7"/>
                  </a:lnTo>
                  <a:lnTo>
                    <a:pt x="f51" y="f6"/>
                  </a:lnTo>
                  <a:close/>
                </a:path>
              </a:pathLst>
            </a:custGeom>
            <a:solidFill>
              <a:srgbClr val="156082"/>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sp>
        <p:nvSpPr>
          <p:cNvPr id="11" name="TextBox 24">
            <a:extLst>
              <a:ext uri="{FF2B5EF4-FFF2-40B4-BE49-F238E27FC236}">
                <a16:creationId xmlns:a16="http://schemas.microsoft.com/office/drawing/2014/main" id="{720D6FD5-5AEF-6AB0-05BF-2662A3847D7C}"/>
              </a:ext>
            </a:extLst>
          </p:cNvPr>
          <p:cNvSpPr txBox="1"/>
          <p:nvPr/>
        </p:nvSpPr>
        <p:spPr>
          <a:xfrm>
            <a:off x="1466889" y="4246373"/>
            <a:ext cx="10553703" cy="397031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Body"/>
              </a:rPr>
              <a:t>	</a:t>
            </a:r>
            <a:r>
              <a:rPr lang="en-GB" sz="2400" b="1" i="0" u="none" strike="noStrike" kern="1200" cap="none" spc="0" baseline="0">
                <a:solidFill>
                  <a:srgbClr val="156082"/>
                </a:solidFill>
                <a:uFillTx/>
                <a:latin typeface="Aptos Body"/>
              </a:rPr>
              <a:t>Tip:</a:t>
            </a:r>
            <a:endParaRPr lang="en-GB" sz="2400" b="0" i="0" u="none" strike="noStrike" kern="1200" cap="none" spc="0" baseline="0">
              <a:solidFill>
                <a:srgbClr val="156082"/>
              </a:solidFill>
              <a:uFillTx/>
              <a:latin typeface="Aptos Body"/>
            </a:endParaRPr>
          </a:p>
          <a:p>
            <a:pPr marL="800100" marR="0" lvl="1"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rPr>
              <a:t>Codes exist for “RAASi not tolerated” and “RAASi max dose achieved”- underused but helpful in determining next step optimisation </a:t>
            </a:r>
          </a:p>
          <a:p>
            <a:pPr marL="800100" marR="0" lvl="1"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rPr>
              <a:t>See Community HealthPathways CKD page for prescribing details including:</a:t>
            </a:r>
          </a:p>
          <a:p>
            <a:pPr marL="1257300" marR="0" lvl="2"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rPr>
              <a:t>Sick day rule info with RAASi</a:t>
            </a:r>
          </a:p>
          <a:p>
            <a:pPr marL="1257300" marR="0" lvl="2"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rPr>
              <a:t>How to monitor and what to do if Cr/K rise</a:t>
            </a:r>
          </a:p>
          <a:p>
            <a:pPr marL="1257300" marR="0" lvl="2"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400" b="0" i="0" u="none" strike="noStrike" kern="1200" cap="none" spc="0" baseline="0">
              <a:solidFill>
                <a:srgbClr val="000000"/>
              </a:solidFill>
              <a:uFillTx/>
              <a:latin typeface="Aptos Body"/>
            </a:endParaRPr>
          </a:p>
          <a:p>
            <a:pPr marL="800100" marR="0" lvl="1"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400" b="0" i="0" u="none" strike="noStrike" kern="1200" cap="none" spc="0" baseline="0">
              <a:solidFill>
                <a:srgbClr val="000000"/>
              </a:solidFill>
              <a:uFillTx/>
              <a:latin typeface="Aptos Body"/>
            </a:endParaRPr>
          </a:p>
          <a:p>
            <a:pPr marL="800100" marR="0" lvl="1"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400" b="0" i="0" u="none" strike="noStrike" kern="1200" cap="none" spc="0" baseline="0">
              <a:solidFill>
                <a:srgbClr val="000000"/>
              </a:solidFill>
              <a:uFillTx/>
              <a:latin typeface="Aptos Body"/>
              <a:cs typeface="Arial"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2" name="Arrow: Bent-Up 25">
            <a:extLst>
              <a:ext uri="{FF2B5EF4-FFF2-40B4-BE49-F238E27FC236}">
                <a16:creationId xmlns:a16="http://schemas.microsoft.com/office/drawing/2014/main" id="{D24EA0AA-04DF-C2D9-9317-6A677AC289C3}"/>
              </a:ext>
            </a:extLst>
          </p:cNvPr>
          <p:cNvSpPr/>
          <p:nvPr/>
        </p:nvSpPr>
        <p:spPr>
          <a:xfrm rot="5400013">
            <a:off x="1407951" y="3878762"/>
            <a:ext cx="645054" cy="812325"/>
          </a:xfrm>
          <a:custGeom>
            <a:avLst/>
            <a:gdLst>
              <a:gd name="f0" fmla="val 10800000"/>
              <a:gd name="f1" fmla="val 5400000"/>
              <a:gd name="f2" fmla="val 180"/>
              <a:gd name="f3" fmla="val w"/>
              <a:gd name="f4" fmla="val h"/>
              <a:gd name="f5" fmla="val ss"/>
              <a:gd name="f6" fmla="val 0"/>
              <a:gd name="f7" fmla="val 25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min f41 f40"/>
              <a:gd name="f45" fmla="*/ f44 f7 1"/>
              <a:gd name="f46" fmla="*/ f45 1 100000"/>
              <a:gd name="f47" fmla="*/ f45 1 50000"/>
              <a:gd name="f48" fmla="*/ f45 1 200000"/>
              <a:gd name="f49" fmla="+- f37 0 f47"/>
              <a:gd name="f50" fmla="+- f37 0 f46"/>
              <a:gd name="f51" fmla="+- f38 0 f46"/>
              <a:gd name="f52" fmla="+- f46 f38 0"/>
              <a:gd name="f53" fmla="*/ f46 f34 1"/>
              <a:gd name="f54" fmla="+- f50 0 f48"/>
              <a:gd name="f55" fmla="+- f50 f48 0"/>
              <a:gd name="f56" fmla="+- f51 f38 0"/>
              <a:gd name="f57" fmla="*/ f52 1 2"/>
              <a:gd name="f58" fmla="*/ f51 f34 1"/>
              <a:gd name="f59" fmla="*/ f49 f34 1"/>
              <a:gd name="f60" fmla="*/ f50 f34 1"/>
              <a:gd name="f61" fmla="*/ f55 1 2"/>
              <a:gd name="f62" fmla="*/ f56 1 2"/>
              <a:gd name="f63" fmla="*/ f55 f34 1"/>
              <a:gd name="f64" fmla="*/ f54 f34 1"/>
              <a:gd name="f65" fmla="*/ f57 f34 1"/>
              <a:gd name="f66" fmla="*/ f62 f34 1"/>
              <a:gd name="f67" fmla="*/ f61 f34 1"/>
            </a:gdLst>
            <a:ahLst/>
            <a:cxnLst>
              <a:cxn ang="3cd4">
                <a:pos x="hc" y="t"/>
              </a:cxn>
              <a:cxn ang="0">
                <a:pos x="r" y="vc"/>
              </a:cxn>
              <a:cxn ang="cd4">
                <a:pos x="hc" y="b"/>
              </a:cxn>
              <a:cxn ang="cd2">
                <a:pos x="l" y="vc"/>
              </a:cxn>
              <a:cxn ang="f30">
                <a:pos x="f60" y="f39"/>
              </a:cxn>
              <a:cxn ang="f31">
                <a:pos x="f59" y="f53"/>
              </a:cxn>
              <a:cxn ang="f31">
                <a:pos x="f39" y="f66"/>
              </a:cxn>
              <a:cxn ang="f32">
                <a:pos x="f67" y="f42"/>
              </a:cxn>
              <a:cxn ang="f33">
                <a:pos x="f63" y="f65"/>
              </a:cxn>
              <a:cxn ang="f33">
                <a:pos x="f43" y="f53"/>
              </a:cxn>
            </a:cxnLst>
            <a:rect l="f39" t="f58" r="f63" b="f42"/>
            <a:pathLst>
              <a:path>
                <a:moveTo>
                  <a:pt x="f39" y="f58"/>
                </a:moveTo>
                <a:lnTo>
                  <a:pt x="f64" y="f58"/>
                </a:lnTo>
                <a:lnTo>
                  <a:pt x="f64" y="f53"/>
                </a:lnTo>
                <a:lnTo>
                  <a:pt x="f59" y="f53"/>
                </a:lnTo>
                <a:lnTo>
                  <a:pt x="f60" y="f39"/>
                </a:lnTo>
                <a:lnTo>
                  <a:pt x="f43" y="f53"/>
                </a:lnTo>
                <a:lnTo>
                  <a:pt x="f63" y="f53"/>
                </a:lnTo>
                <a:lnTo>
                  <a:pt x="f63" y="f42"/>
                </a:lnTo>
                <a:lnTo>
                  <a:pt x="f39" y="f42"/>
                </a:lnTo>
                <a:close/>
              </a:path>
            </a:pathLst>
          </a:custGeom>
          <a:solidFill>
            <a:srgbClr val="156082"/>
          </a:solidFill>
          <a:ln w="19046" cap="flat">
            <a:solidFill>
              <a:srgbClr val="042433"/>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Apto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214748312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B46D2-DFB3-E6AF-EC8E-A692ED4C495A}"/>
              </a:ext>
            </a:extLst>
          </p:cNvPr>
          <p:cNvSpPr txBox="1">
            <a:spLocks noGrp="1"/>
          </p:cNvSpPr>
          <p:nvPr>
            <p:ph type="title"/>
          </p:nvPr>
        </p:nvSpPr>
        <p:spPr>
          <a:xfrm>
            <a:off x="838203" y="427482"/>
            <a:ext cx="11058872" cy="1133691"/>
          </a:xfrm>
        </p:spPr>
        <p:txBody>
          <a:bodyPr/>
          <a:lstStyle/>
          <a:p>
            <a:pPr lvl="0"/>
            <a:r>
              <a:rPr lang="en-GB" sz="3600"/>
              <a:t>GMS CKD QIP specification: </a:t>
            </a:r>
            <a:r>
              <a:rPr lang="en-GB" sz="3600" b="1"/>
              <a:t>Cardiorenal Protection</a:t>
            </a:r>
            <a:br>
              <a:rPr lang="en-GB" sz="3600"/>
            </a:br>
            <a:r>
              <a:rPr lang="en-GB" sz="3600" b="1">
                <a:solidFill>
                  <a:srgbClr val="104862"/>
                </a:solidFill>
              </a:rPr>
              <a:t>PRIMARY QIP TARGET</a:t>
            </a:r>
            <a:endParaRPr lang="en-GB" sz="3600"/>
          </a:p>
        </p:txBody>
      </p:sp>
      <p:sp>
        <p:nvSpPr>
          <p:cNvPr id="3" name="TextBox 7">
            <a:extLst>
              <a:ext uri="{FF2B5EF4-FFF2-40B4-BE49-F238E27FC236}">
                <a16:creationId xmlns:a16="http://schemas.microsoft.com/office/drawing/2014/main" id="{9FD61069-5E2D-9C27-6844-2A239527D297}"/>
              </a:ext>
            </a:extLst>
          </p:cNvPr>
          <p:cNvSpPr txBox="1"/>
          <p:nvPr/>
        </p:nvSpPr>
        <p:spPr>
          <a:xfrm>
            <a:off x="1100004" y="1534664"/>
            <a:ext cx="9277346" cy="64633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1" u="none" strike="noStrike" kern="1200" cap="none" spc="0" baseline="0">
                <a:solidFill>
                  <a:srgbClr val="000000"/>
                </a:solidFill>
                <a:uFillTx/>
                <a:latin typeface="Aptos"/>
              </a:rPr>
              <a:t>Develop, agree and implement a strategy to…”</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nvGrpSpPr>
          <p:cNvPr id="4" name="Group 23">
            <a:extLst>
              <a:ext uri="{FF2B5EF4-FFF2-40B4-BE49-F238E27FC236}">
                <a16:creationId xmlns:a16="http://schemas.microsoft.com/office/drawing/2014/main" id="{1486EC0F-CF2C-A7A4-1027-48834F315C04}"/>
              </a:ext>
            </a:extLst>
          </p:cNvPr>
          <p:cNvGrpSpPr/>
          <p:nvPr/>
        </p:nvGrpSpPr>
        <p:grpSpPr>
          <a:xfrm>
            <a:off x="838203" y="1984796"/>
            <a:ext cx="10553703" cy="2269147"/>
            <a:chOff x="838203" y="1984796"/>
            <a:chExt cx="10553703" cy="2269147"/>
          </a:xfrm>
        </p:grpSpPr>
        <p:sp>
          <p:nvSpPr>
            <p:cNvPr id="5" name="Rectangle: Rounded Corners 3">
              <a:extLst>
                <a:ext uri="{FF2B5EF4-FFF2-40B4-BE49-F238E27FC236}">
                  <a16:creationId xmlns:a16="http://schemas.microsoft.com/office/drawing/2014/main" id="{899DF39D-4DE9-3E93-FCE4-02499C666C84}"/>
                </a:ext>
              </a:extLst>
            </p:cNvPr>
            <p:cNvSpPr/>
            <p:nvPr/>
          </p:nvSpPr>
          <p:spPr>
            <a:xfrm>
              <a:off x="838203" y="1984796"/>
              <a:ext cx="10553703" cy="2269147"/>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6" name="TextBox 8">
              <a:extLst>
                <a:ext uri="{FF2B5EF4-FFF2-40B4-BE49-F238E27FC236}">
                  <a16:creationId xmlns:a16="http://schemas.microsoft.com/office/drawing/2014/main" id="{41071CF5-1D24-E419-0E46-E80BE335EB38}"/>
                </a:ext>
              </a:extLst>
            </p:cNvPr>
            <p:cNvSpPr txBox="1"/>
            <p:nvPr/>
          </p:nvSpPr>
          <p:spPr>
            <a:xfrm>
              <a:off x="2484187" y="2087291"/>
              <a:ext cx="8036304" cy="2165463"/>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7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Calibri" pitchFamily="34"/>
                  <a:ea typeface="Calibri" pitchFamily="34"/>
                  <a:cs typeface="Arial" pitchFamily="34"/>
                </a:rPr>
                <a:t>Improve prescribing rates of SGLT2 inhibitors, to those on max dose ACE/ARB </a:t>
              </a:r>
              <a:r>
                <a:rPr lang="en-GB" sz="2400" b="1" i="1" u="none" strike="noStrike" kern="1200" cap="none" spc="0" baseline="0">
                  <a:solidFill>
                    <a:srgbClr val="000000"/>
                  </a:solidFill>
                  <a:uFillTx/>
                  <a:latin typeface="Calibri" pitchFamily="34"/>
                  <a:ea typeface="Calibri" pitchFamily="34"/>
                  <a:cs typeface="Arial" pitchFamily="34"/>
                </a:rPr>
                <a:t>(where tolerated and indicated</a:t>
              </a:r>
              <a:r>
                <a:rPr lang="en-GB" sz="2400" b="1" i="0" u="none" strike="noStrike" kern="1200" cap="none" spc="0" baseline="0">
                  <a:solidFill>
                    <a:srgbClr val="000000"/>
                  </a:solidFill>
                  <a:uFillTx/>
                  <a:latin typeface="Calibri" pitchFamily="34"/>
                  <a:ea typeface="Calibri" pitchFamily="34"/>
                  <a:cs typeface="Arial" pitchFamily="34"/>
                </a:rPr>
                <a:t>) where</a:t>
              </a:r>
              <a:r>
                <a:rPr lang="en-GB" sz="2400" b="1" i="0" u="none" strike="noStrike" kern="1200" cap="none" spc="0" baseline="30000">
                  <a:solidFill>
                    <a:srgbClr val="000000"/>
                  </a:solidFill>
                  <a:uFillTx/>
                  <a:latin typeface="Calibri" pitchFamily="34"/>
                  <a:ea typeface="Calibri" pitchFamily="34"/>
                  <a:cs typeface="Arial" pitchFamily="34"/>
                </a:rPr>
                <a:t>*</a:t>
              </a:r>
              <a:r>
                <a:rPr lang="en-GB" sz="2400" b="1" i="0" u="none" strike="noStrike" kern="1200" cap="none" spc="0" baseline="0">
                  <a:solidFill>
                    <a:srgbClr val="000000"/>
                  </a:solidFill>
                  <a:uFillTx/>
                  <a:latin typeface="Calibri" pitchFamily="34"/>
                  <a:ea typeface="Calibri" pitchFamily="34"/>
                  <a:cs typeface="Arial" pitchFamily="34"/>
                </a:rPr>
                <a:t>:</a:t>
              </a:r>
              <a:endParaRPr lang="en-GB" sz="2400" b="0" i="0" u="none" strike="noStrike" kern="1200" cap="none" spc="0" baseline="0">
                <a:solidFill>
                  <a:srgbClr val="000000"/>
                </a:solidFill>
                <a:uFillTx/>
                <a:latin typeface="Calibri" pitchFamily="34"/>
                <a:ea typeface="Calibri" pitchFamily="34"/>
                <a:cs typeface="Arial" pitchFamily="34"/>
              </a:endParaRPr>
            </a:p>
            <a:p>
              <a:pPr marL="342900" marR="0" lvl="0" indent="-342900" algn="l" defTabSz="914400" rtl="0" fontAlgn="auto" hangingPunct="1">
                <a:lnSpc>
                  <a:spcPct val="107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Calibri" pitchFamily="34"/>
                  <a:ea typeface="Calibri" pitchFamily="34"/>
                  <a:cs typeface="Arial" pitchFamily="34"/>
                </a:rPr>
                <a:t>eGFR 20-45ml/min</a:t>
              </a:r>
            </a:p>
            <a:p>
              <a:pPr marL="342900" marR="0" lvl="0" indent="-342900" algn="l" defTabSz="914400" rtl="0" fontAlgn="auto" hangingPunct="1">
                <a:lnSpc>
                  <a:spcPct val="107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Calibri" pitchFamily="34"/>
                  <a:ea typeface="Calibri" pitchFamily="34"/>
                  <a:cs typeface="Arial" pitchFamily="34"/>
                </a:rPr>
                <a:t>eGFR 45-60ml/min and either T2DM or ACR &gt;22.6mg/mmol</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600" b="0" i="0" u="none" strike="noStrike" kern="1200" cap="none" spc="0" baseline="0">
                <a:solidFill>
                  <a:srgbClr val="000000"/>
                </a:solidFill>
                <a:uFillTx/>
                <a:latin typeface="Aptos"/>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00" b="0" i="0" u="none" strike="noStrike" kern="1200" cap="none" spc="0" baseline="0">
                  <a:solidFill>
                    <a:srgbClr val="000000"/>
                  </a:solidFill>
                  <a:uFillTx/>
                  <a:latin typeface="Aptos"/>
                </a:rPr>
                <a:t>*Unless contraindications to SGLT2i apply</a:t>
              </a:r>
            </a:p>
          </p:txBody>
        </p:sp>
      </p:grpSp>
      <p:sp>
        <p:nvSpPr>
          <p:cNvPr id="7" name="TextBox 24">
            <a:extLst>
              <a:ext uri="{FF2B5EF4-FFF2-40B4-BE49-F238E27FC236}">
                <a16:creationId xmlns:a16="http://schemas.microsoft.com/office/drawing/2014/main" id="{558364A4-3A71-6EC6-DAC0-6E1A28C04A37}"/>
              </a:ext>
            </a:extLst>
          </p:cNvPr>
          <p:cNvSpPr txBox="1"/>
          <p:nvPr/>
        </p:nvSpPr>
        <p:spPr>
          <a:xfrm>
            <a:off x="1343372" y="4355259"/>
            <a:ext cx="10553703" cy="397031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Body"/>
              </a:rPr>
              <a:t>	</a:t>
            </a:r>
            <a:r>
              <a:rPr lang="en-GB" sz="2400" b="1" i="0" u="none" strike="noStrike" kern="1200" cap="none" spc="0" baseline="0">
                <a:solidFill>
                  <a:srgbClr val="156082"/>
                </a:solidFill>
                <a:uFillTx/>
                <a:latin typeface="Aptos Body"/>
              </a:rPr>
              <a:t>Tip:</a:t>
            </a:r>
            <a:endParaRPr lang="en-GB" sz="2400" b="0" i="0" u="none" strike="noStrike" kern="1200" cap="none" spc="0" baseline="0">
              <a:solidFill>
                <a:srgbClr val="156082"/>
              </a:solidFill>
              <a:uFillTx/>
              <a:latin typeface="Aptos Body"/>
            </a:endParaRPr>
          </a:p>
          <a:p>
            <a:pPr marL="800100" marR="0" lvl="1"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rPr>
              <a:t>See Community HealthPathways CKD page for prescribing details including:</a:t>
            </a:r>
          </a:p>
          <a:p>
            <a:pPr marL="1257300" marR="0" lvl="2"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rPr>
              <a:t>Sick day rules with SGLT2i</a:t>
            </a:r>
          </a:p>
          <a:p>
            <a:pPr marL="1257300" marR="0" lvl="2"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rPr>
              <a:t>Contraindications and cautions</a:t>
            </a:r>
          </a:p>
          <a:p>
            <a:pPr marL="1257300" marR="0" lvl="2"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000000"/>
                </a:solidFill>
                <a:uFillTx/>
                <a:latin typeface="Aptos Body"/>
              </a:rPr>
              <a:t>How to manage Insulin/SU to mitigate hypoglycaemia risk (only relevant if GFR&gt;45)</a:t>
            </a:r>
          </a:p>
          <a:p>
            <a:pPr marL="1257300" marR="0" lvl="2"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400" b="0" i="0" u="none" strike="noStrike" kern="1200" cap="none" spc="0" baseline="0">
              <a:solidFill>
                <a:srgbClr val="000000"/>
              </a:solidFill>
              <a:uFillTx/>
              <a:latin typeface="Aptos Body"/>
            </a:endParaRPr>
          </a:p>
          <a:p>
            <a:pPr marL="800100" marR="0" lvl="1"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400" b="0" i="0" u="none" strike="noStrike" kern="1200" cap="none" spc="0" baseline="0">
              <a:solidFill>
                <a:srgbClr val="000000"/>
              </a:solidFill>
              <a:uFillTx/>
              <a:latin typeface="Aptos Body"/>
            </a:endParaRPr>
          </a:p>
          <a:p>
            <a:pPr marL="800100" marR="0" lvl="1" indent="-34290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n-GB" sz="2400" b="0" i="0" u="none" strike="noStrike" kern="1200" cap="none" spc="0" baseline="0">
              <a:solidFill>
                <a:srgbClr val="000000"/>
              </a:solidFill>
              <a:uFillTx/>
              <a:latin typeface="Aptos Body"/>
              <a:cs typeface="Arial"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pic>
        <p:nvPicPr>
          <p:cNvPr id="8" name="Graphic 1" descr="Bar graph with upward trend with solid fill">
            <a:extLst>
              <a:ext uri="{FF2B5EF4-FFF2-40B4-BE49-F238E27FC236}">
                <a16:creationId xmlns:a16="http://schemas.microsoft.com/office/drawing/2014/main" id="{7FF253FB-7CB1-04E3-82C9-219F339B99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00004" y="2226115"/>
            <a:ext cx="881188" cy="1001844"/>
          </a:xfrm>
          <a:prstGeom prst="rect">
            <a:avLst/>
          </a:prstGeom>
          <a:noFill/>
          <a:ln cap="flat">
            <a:noFill/>
          </a:ln>
        </p:spPr>
      </p:pic>
      <p:sp>
        <p:nvSpPr>
          <p:cNvPr id="9" name="Arrow: Bent-Up 2">
            <a:extLst>
              <a:ext uri="{FF2B5EF4-FFF2-40B4-BE49-F238E27FC236}">
                <a16:creationId xmlns:a16="http://schemas.microsoft.com/office/drawing/2014/main" id="{30CC137F-9C5A-260A-C3EF-DAF586DEDC03}"/>
              </a:ext>
            </a:extLst>
          </p:cNvPr>
          <p:cNvSpPr/>
          <p:nvPr/>
        </p:nvSpPr>
        <p:spPr>
          <a:xfrm rot="5400013">
            <a:off x="1426962" y="4001117"/>
            <a:ext cx="645054" cy="812325"/>
          </a:xfrm>
          <a:custGeom>
            <a:avLst/>
            <a:gdLst>
              <a:gd name="f0" fmla="val 10800000"/>
              <a:gd name="f1" fmla="val 5400000"/>
              <a:gd name="f2" fmla="val 180"/>
              <a:gd name="f3" fmla="val w"/>
              <a:gd name="f4" fmla="val h"/>
              <a:gd name="f5" fmla="val ss"/>
              <a:gd name="f6" fmla="val 0"/>
              <a:gd name="f7" fmla="val 25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min f41 f40"/>
              <a:gd name="f45" fmla="*/ f44 f7 1"/>
              <a:gd name="f46" fmla="*/ f45 1 100000"/>
              <a:gd name="f47" fmla="*/ f45 1 50000"/>
              <a:gd name="f48" fmla="*/ f45 1 200000"/>
              <a:gd name="f49" fmla="+- f37 0 f47"/>
              <a:gd name="f50" fmla="+- f37 0 f46"/>
              <a:gd name="f51" fmla="+- f38 0 f46"/>
              <a:gd name="f52" fmla="+- f46 f38 0"/>
              <a:gd name="f53" fmla="*/ f46 f34 1"/>
              <a:gd name="f54" fmla="+- f50 0 f48"/>
              <a:gd name="f55" fmla="+- f50 f48 0"/>
              <a:gd name="f56" fmla="+- f51 f38 0"/>
              <a:gd name="f57" fmla="*/ f52 1 2"/>
              <a:gd name="f58" fmla="*/ f51 f34 1"/>
              <a:gd name="f59" fmla="*/ f49 f34 1"/>
              <a:gd name="f60" fmla="*/ f50 f34 1"/>
              <a:gd name="f61" fmla="*/ f55 1 2"/>
              <a:gd name="f62" fmla="*/ f56 1 2"/>
              <a:gd name="f63" fmla="*/ f55 f34 1"/>
              <a:gd name="f64" fmla="*/ f54 f34 1"/>
              <a:gd name="f65" fmla="*/ f57 f34 1"/>
              <a:gd name="f66" fmla="*/ f62 f34 1"/>
              <a:gd name="f67" fmla="*/ f61 f34 1"/>
            </a:gdLst>
            <a:ahLst/>
            <a:cxnLst>
              <a:cxn ang="3cd4">
                <a:pos x="hc" y="t"/>
              </a:cxn>
              <a:cxn ang="0">
                <a:pos x="r" y="vc"/>
              </a:cxn>
              <a:cxn ang="cd4">
                <a:pos x="hc" y="b"/>
              </a:cxn>
              <a:cxn ang="cd2">
                <a:pos x="l" y="vc"/>
              </a:cxn>
              <a:cxn ang="f30">
                <a:pos x="f60" y="f39"/>
              </a:cxn>
              <a:cxn ang="f31">
                <a:pos x="f59" y="f53"/>
              </a:cxn>
              <a:cxn ang="f31">
                <a:pos x="f39" y="f66"/>
              </a:cxn>
              <a:cxn ang="f32">
                <a:pos x="f67" y="f42"/>
              </a:cxn>
              <a:cxn ang="f33">
                <a:pos x="f63" y="f65"/>
              </a:cxn>
              <a:cxn ang="f33">
                <a:pos x="f43" y="f53"/>
              </a:cxn>
            </a:cxnLst>
            <a:rect l="f39" t="f58" r="f63" b="f42"/>
            <a:pathLst>
              <a:path>
                <a:moveTo>
                  <a:pt x="f39" y="f58"/>
                </a:moveTo>
                <a:lnTo>
                  <a:pt x="f64" y="f58"/>
                </a:lnTo>
                <a:lnTo>
                  <a:pt x="f64" y="f53"/>
                </a:lnTo>
                <a:lnTo>
                  <a:pt x="f59" y="f53"/>
                </a:lnTo>
                <a:lnTo>
                  <a:pt x="f60" y="f39"/>
                </a:lnTo>
                <a:lnTo>
                  <a:pt x="f43" y="f53"/>
                </a:lnTo>
                <a:lnTo>
                  <a:pt x="f63" y="f53"/>
                </a:lnTo>
                <a:lnTo>
                  <a:pt x="f63" y="f42"/>
                </a:lnTo>
                <a:lnTo>
                  <a:pt x="f39" y="f42"/>
                </a:lnTo>
                <a:close/>
              </a:path>
            </a:pathLst>
          </a:custGeom>
          <a:solidFill>
            <a:srgbClr val="156082"/>
          </a:solidFill>
          <a:ln w="19046" cap="flat">
            <a:solidFill>
              <a:srgbClr val="042433"/>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Apto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214748312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906D1-056C-8133-45D0-187637454B92}"/>
              </a:ext>
            </a:extLst>
          </p:cNvPr>
          <p:cNvSpPr txBox="1">
            <a:spLocks noGrp="1"/>
          </p:cNvSpPr>
          <p:nvPr>
            <p:ph type="title"/>
          </p:nvPr>
        </p:nvSpPr>
        <p:spPr>
          <a:xfrm>
            <a:off x="838203" y="190496"/>
            <a:ext cx="11353803" cy="1133691"/>
          </a:xfrm>
        </p:spPr>
        <p:txBody>
          <a:bodyPr/>
          <a:lstStyle/>
          <a:p>
            <a:pPr lvl="0"/>
            <a:r>
              <a:rPr lang="en-GB" sz="4000"/>
              <a:t>GMS CKD QIP specification: </a:t>
            </a:r>
            <a:r>
              <a:rPr lang="en-GB" sz="4000" b="1"/>
              <a:t>Screening and education </a:t>
            </a:r>
          </a:p>
        </p:txBody>
      </p:sp>
      <p:sp>
        <p:nvSpPr>
          <p:cNvPr id="3" name="TextBox 7">
            <a:extLst>
              <a:ext uri="{FF2B5EF4-FFF2-40B4-BE49-F238E27FC236}">
                <a16:creationId xmlns:a16="http://schemas.microsoft.com/office/drawing/2014/main" id="{BF60D94A-ECC9-EB8E-D357-B5CD848B8FDE}"/>
              </a:ext>
            </a:extLst>
          </p:cNvPr>
          <p:cNvSpPr txBox="1"/>
          <p:nvPr/>
        </p:nvSpPr>
        <p:spPr>
          <a:xfrm>
            <a:off x="971550" y="1324197"/>
            <a:ext cx="9277346" cy="64633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1" u="none" strike="noStrike" kern="1200" cap="none" spc="0" baseline="0">
                <a:solidFill>
                  <a:srgbClr val="000000"/>
                </a:solidFill>
                <a:uFillTx/>
                <a:latin typeface="Aptos"/>
              </a:rPr>
              <a:t>Develop, agree and implement a strategy to…”</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nvGrpSpPr>
          <p:cNvPr id="4" name="Group 23">
            <a:extLst>
              <a:ext uri="{FF2B5EF4-FFF2-40B4-BE49-F238E27FC236}">
                <a16:creationId xmlns:a16="http://schemas.microsoft.com/office/drawing/2014/main" id="{6D578A57-2A01-D00C-266B-328CAB8F44E1}"/>
              </a:ext>
            </a:extLst>
          </p:cNvPr>
          <p:cNvGrpSpPr/>
          <p:nvPr/>
        </p:nvGrpSpPr>
        <p:grpSpPr>
          <a:xfrm>
            <a:off x="453862" y="1970522"/>
            <a:ext cx="7153277" cy="2050680"/>
            <a:chOff x="453862" y="1970522"/>
            <a:chExt cx="7153277" cy="2050680"/>
          </a:xfrm>
        </p:grpSpPr>
        <p:sp>
          <p:nvSpPr>
            <p:cNvPr id="5" name="Rectangle: Rounded Corners 3">
              <a:extLst>
                <a:ext uri="{FF2B5EF4-FFF2-40B4-BE49-F238E27FC236}">
                  <a16:creationId xmlns:a16="http://schemas.microsoft.com/office/drawing/2014/main" id="{35BC3F62-0150-132A-26E6-6CAB27C393B3}"/>
                </a:ext>
              </a:extLst>
            </p:cNvPr>
            <p:cNvSpPr/>
            <p:nvPr/>
          </p:nvSpPr>
          <p:spPr>
            <a:xfrm>
              <a:off x="453862" y="1970522"/>
              <a:ext cx="6699744" cy="1855610"/>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6" name="TextBox 8">
              <a:extLst>
                <a:ext uri="{FF2B5EF4-FFF2-40B4-BE49-F238E27FC236}">
                  <a16:creationId xmlns:a16="http://schemas.microsoft.com/office/drawing/2014/main" id="{A9CA99F4-2131-59CE-0E91-1F531564D991}"/>
                </a:ext>
              </a:extLst>
            </p:cNvPr>
            <p:cNvSpPr txBox="1"/>
            <p:nvPr/>
          </p:nvSpPr>
          <p:spPr>
            <a:xfrm>
              <a:off x="1498774" y="2071180"/>
              <a:ext cx="6108365" cy="195002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7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Body"/>
                  <a:ea typeface="Calibri" pitchFamily="34"/>
                  <a:cs typeface="Arial" pitchFamily="34"/>
                </a:rPr>
                <a:t>Increase annual uACR &amp; eGFR screening in high-risk groups, especially:</a:t>
              </a:r>
            </a:p>
            <a:p>
              <a:pPr marL="342900" marR="0" lvl="0" indent="-342900" algn="l" defTabSz="914400" rtl="0" fontAlgn="auto" hangingPunct="1">
                <a:lnSpc>
                  <a:spcPct val="107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Body"/>
                  <a:ea typeface="Calibri" pitchFamily="34"/>
                  <a:cs typeface="Arial" pitchFamily="34"/>
                </a:rPr>
                <a:t>Patients with Diabetes</a:t>
              </a:r>
            </a:p>
            <a:p>
              <a:pPr marL="342900" marR="0" lvl="0" indent="-342900" algn="l" defTabSz="914400" rtl="0" fontAlgn="auto" hangingPunct="1">
                <a:lnSpc>
                  <a:spcPct val="107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Body"/>
                  <a:ea typeface="Calibri" pitchFamily="34"/>
                  <a:cs typeface="Arial" pitchFamily="34"/>
                </a:rPr>
                <a:t>Patients with HTN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sp>
        <p:nvSpPr>
          <p:cNvPr id="7" name="TextBox 11">
            <a:extLst>
              <a:ext uri="{FF2B5EF4-FFF2-40B4-BE49-F238E27FC236}">
                <a16:creationId xmlns:a16="http://schemas.microsoft.com/office/drawing/2014/main" id="{6722BEA8-D4B1-FB01-5AB5-533AD55AE17C}"/>
              </a:ext>
            </a:extLst>
          </p:cNvPr>
          <p:cNvSpPr txBox="1"/>
          <p:nvPr/>
        </p:nvSpPr>
        <p:spPr>
          <a:xfrm>
            <a:off x="7760247" y="2021171"/>
            <a:ext cx="3993477" cy="2031321"/>
          </a:xfrm>
          <a:prstGeom prst="rect">
            <a:avLst/>
          </a:prstGeom>
          <a:noFill/>
          <a:ln w="9528" cap="flat">
            <a:solidFill>
              <a:srgbClr val="156082"/>
            </a:solidFill>
            <a:prstDash val="solid"/>
            <a:miter/>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156082"/>
                </a:solidFill>
                <a:uFillTx/>
                <a:latin typeface="Aptos"/>
              </a:rPr>
              <a:t>Tip</a:t>
            </a:r>
            <a:r>
              <a:rPr lang="en-GB" sz="1800" b="0" i="0" u="none" strike="noStrike" kern="1200" cap="none" spc="0" baseline="0">
                <a:solidFill>
                  <a:srgbClr val="000000"/>
                </a:solidFill>
                <a:uFillTx/>
                <a:latin typeface="Aptos"/>
              </a:rPr>
              <a:t>: Very low national baseline rates of ACR screening in patients with HTN- easy to demonstrate significant improvement in this cohort, and covers CVD QIP target too!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 </a:t>
            </a:r>
          </a:p>
        </p:txBody>
      </p:sp>
      <p:grpSp>
        <p:nvGrpSpPr>
          <p:cNvPr id="8" name="Group 21">
            <a:extLst>
              <a:ext uri="{FF2B5EF4-FFF2-40B4-BE49-F238E27FC236}">
                <a16:creationId xmlns:a16="http://schemas.microsoft.com/office/drawing/2014/main" id="{D062A159-811C-E07A-47B5-DFE632B3D3C5}"/>
              </a:ext>
            </a:extLst>
          </p:cNvPr>
          <p:cNvGrpSpPr/>
          <p:nvPr/>
        </p:nvGrpSpPr>
        <p:grpSpPr>
          <a:xfrm>
            <a:off x="453862" y="4311030"/>
            <a:ext cx="6699744" cy="2113608"/>
            <a:chOff x="453862" y="4311030"/>
            <a:chExt cx="6699744" cy="2113608"/>
          </a:xfrm>
        </p:grpSpPr>
        <p:sp>
          <p:nvSpPr>
            <p:cNvPr id="9" name="Rectangle: Rounded Corners 12">
              <a:extLst>
                <a:ext uri="{FF2B5EF4-FFF2-40B4-BE49-F238E27FC236}">
                  <a16:creationId xmlns:a16="http://schemas.microsoft.com/office/drawing/2014/main" id="{361A8732-232E-8338-79A4-3D47BE544C7B}"/>
                </a:ext>
              </a:extLst>
            </p:cNvPr>
            <p:cNvSpPr/>
            <p:nvPr/>
          </p:nvSpPr>
          <p:spPr>
            <a:xfrm>
              <a:off x="453862" y="4311030"/>
              <a:ext cx="6699744" cy="2113608"/>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0" name="TextBox 13">
              <a:extLst>
                <a:ext uri="{FF2B5EF4-FFF2-40B4-BE49-F238E27FC236}">
                  <a16:creationId xmlns:a16="http://schemas.microsoft.com/office/drawing/2014/main" id="{18422236-5A09-90B3-BB5E-3FCE0ACA1542}"/>
                </a:ext>
              </a:extLst>
            </p:cNvPr>
            <p:cNvSpPr txBox="1"/>
            <p:nvPr/>
          </p:nvSpPr>
          <p:spPr>
            <a:xfrm>
              <a:off x="1619676" y="4446617"/>
              <a:ext cx="5533930" cy="197801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7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Calibri" pitchFamily="34"/>
                  <a:ea typeface="Calibri" pitchFamily="34"/>
                  <a:cs typeface="Arial" pitchFamily="34"/>
                </a:rPr>
                <a:t>Improve Community Health care practitioner awareness/education of CKD via completion of HEIW online training</a:t>
              </a:r>
              <a:endParaRPr lang="en-GB" sz="2000" b="1" i="0" u="none" strike="noStrike" kern="1200" cap="none" spc="0" baseline="0">
                <a:solidFill>
                  <a:srgbClr val="000000"/>
                </a:solidFill>
                <a:uFillTx/>
                <a:latin typeface="Calibri" pitchFamily="34"/>
                <a:ea typeface="Calibri" pitchFamily="34"/>
                <a:cs typeface="Arial" pitchFamily="34"/>
              </a:endParaRPr>
            </a:p>
            <a:p>
              <a:pPr marL="0" marR="0" lvl="0" indent="0" algn="l" defTabSz="914400" rtl="0" fontAlgn="auto" hangingPunct="1">
                <a:lnSpc>
                  <a:spcPct val="107000"/>
                </a:lnSpc>
                <a:spcBef>
                  <a:spcPts val="0"/>
                </a:spcBef>
                <a:spcAft>
                  <a:spcPts val="0"/>
                </a:spcAft>
                <a:buNone/>
                <a:tabLst/>
                <a:defRPr sz="1800" b="0" i="0" u="none" strike="noStrike" kern="0" cap="none" spc="0" baseline="0">
                  <a:solidFill>
                    <a:srgbClr val="000000"/>
                  </a:solidFill>
                  <a:uFillTx/>
                </a:defRPr>
              </a:pPr>
              <a:r>
                <a:rPr lang="en-GB" sz="2000" b="0" i="0" u="none" strike="noStrike" kern="1200" cap="none" spc="0" baseline="0">
                  <a:solidFill>
                    <a:srgbClr val="000000"/>
                  </a:solidFill>
                  <a:uFillTx/>
                  <a:latin typeface="Calibri" pitchFamily="34"/>
                  <a:ea typeface="Calibri" pitchFamily="34"/>
                  <a:cs typeface="Arial" pitchFamily="34"/>
                </a:rPr>
                <a:t>Intended audience: GP’s, Pharmacists, DSNs, ANPs  </a:t>
              </a:r>
              <a:endParaRPr lang="en-GB" sz="1100" b="0" i="0" u="none" strike="noStrike" kern="1200" cap="none" spc="0" baseline="0">
                <a:solidFill>
                  <a:srgbClr val="000000"/>
                </a:solidFill>
                <a:uFillTx/>
                <a:latin typeface="Calibri" pitchFamily="34"/>
                <a:ea typeface="Calibri" pitchFamily="34"/>
                <a:cs typeface="Arial"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000" b="0" i="0" u="none" strike="noStrike" kern="1200" cap="none" spc="0" baseline="0">
                <a:solidFill>
                  <a:srgbClr val="000000"/>
                </a:solidFill>
                <a:uFillTx/>
                <a:latin typeface="Aptos"/>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pic>
        <p:nvPicPr>
          <p:cNvPr id="11" name="Picture 4" descr="urine sample Icon 5734088">
            <a:extLst>
              <a:ext uri="{FF2B5EF4-FFF2-40B4-BE49-F238E27FC236}">
                <a16:creationId xmlns:a16="http://schemas.microsoft.com/office/drawing/2014/main" id="{FF314971-58E0-87E3-26E1-EE2998E22F7B}"/>
              </a:ext>
            </a:extLst>
          </p:cNvPr>
          <p:cNvPicPr>
            <a:picLocks noChangeAspect="1"/>
          </p:cNvPicPr>
          <p:nvPr/>
        </p:nvPicPr>
        <p:blipFill>
          <a:blip r:embed="rId3"/>
          <a:srcRect/>
          <a:stretch>
            <a:fillRect/>
          </a:stretch>
        </p:blipFill>
        <p:spPr>
          <a:xfrm>
            <a:off x="447196" y="2323773"/>
            <a:ext cx="950180" cy="950180"/>
          </a:xfrm>
          <a:prstGeom prst="rect">
            <a:avLst/>
          </a:prstGeom>
          <a:noFill/>
          <a:ln cap="flat">
            <a:noFill/>
          </a:ln>
        </p:spPr>
      </p:pic>
      <p:sp>
        <p:nvSpPr>
          <p:cNvPr id="12" name="Rectangle 2" descr="Books">
            <a:extLst>
              <a:ext uri="{FF2B5EF4-FFF2-40B4-BE49-F238E27FC236}">
                <a16:creationId xmlns:a16="http://schemas.microsoft.com/office/drawing/2014/main" id="{C13CBFE2-2284-322E-DFD4-9BEDCD43FB52}"/>
              </a:ext>
            </a:extLst>
          </p:cNvPr>
          <p:cNvSpPr/>
          <p:nvPr/>
        </p:nvSpPr>
        <p:spPr>
          <a:xfrm>
            <a:off x="676171" y="4763612"/>
            <a:ext cx="721205" cy="755925"/>
          </a:xfrm>
          <a:prstGeom prst="rect">
            <a:avLst/>
          </a:prstGeom>
          <a:blipFill>
            <a:blip r:embed="rId4">
              <a:alphaModFix/>
              <a:extLst>
                <a:ext uri="{96DAC541-7B7A-43D3-8B79-37D633B846F1}">
                  <asvg:svgBlip xmlns:asvg="http://schemas.microsoft.com/office/drawing/2016/SVG/main" r:embed="rId5"/>
                </a:ext>
              </a:extLst>
            </a:blip>
            <a:stretch>
              <a:fillRect/>
            </a:stretch>
          </a:blipFill>
          <a:ln w="19046" cap="flat">
            <a:solidFill>
              <a:srgbClr val="FFFFFF"/>
            </a:solidFill>
            <a:prstDash val="solid"/>
            <a:miter/>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Aptos"/>
            </a:endParaRPr>
          </a:p>
        </p:txBody>
      </p:sp>
      <p:sp>
        <p:nvSpPr>
          <p:cNvPr id="13" name="TextBox 9">
            <a:extLst>
              <a:ext uri="{FF2B5EF4-FFF2-40B4-BE49-F238E27FC236}">
                <a16:creationId xmlns:a16="http://schemas.microsoft.com/office/drawing/2014/main" id="{5B2E7DFF-28EE-E0A9-630D-A94C7F4AFFA9}"/>
              </a:ext>
            </a:extLst>
          </p:cNvPr>
          <p:cNvSpPr txBox="1"/>
          <p:nvPr/>
        </p:nvSpPr>
        <p:spPr>
          <a:xfrm>
            <a:off x="7760247" y="4667509"/>
            <a:ext cx="3993477" cy="1754322"/>
          </a:xfrm>
          <a:prstGeom prst="rect">
            <a:avLst/>
          </a:prstGeom>
          <a:noFill/>
          <a:ln w="9528" cap="flat">
            <a:solidFill>
              <a:srgbClr val="156082"/>
            </a:solidFill>
            <a:prstDash val="solid"/>
            <a:miter/>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156082"/>
                </a:solidFill>
                <a:uFillTx/>
                <a:latin typeface="Aptos"/>
              </a:rPr>
              <a:t>Tip: </a:t>
            </a:r>
            <a:r>
              <a:rPr lang="en-GB" sz="1800" b="0" i="0" u="none" strike="noStrike" kern="1200" cap="none" spc="0" baseline="0">
                <a:solidFill>
                  <a:srgbClr val="000000"/>
                </a:solidFill>
                <a:uFillTx/>
                <a:latin typeface="Aptos"/>
              </a:rPr>
              <a:t>May be especially useful for non-medical prescribers to identify atypical presentations in CKD, and who to refer</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4" name="Arrow: Left 15">
            <a:extLst>
              <a:ext uri="{FF2B5EF4-FFF2-40B4-BE49-F238E27FC236}">
                <a16:creationId xmlns:a16="http://schemas.microsoft.com/office/drawing/2014/main" id="{C28F5273-F063-47D9-239B-EA14CCD8AACE}"/>
              </a:ext>
            </a:extLst>
          </p:cNvPr>
          <p:cNvSpPr/>
          <p:nvPr/>
        </p:nvSpPr>
        <p:spPr>
          <a:xfrm>
            <a:off x="6729151" y="2651878"/>
            <a:ext cx="1002026" cy="394307"/>
          </a:xfrm>
          <a:custGeom>
            <a:avLst>
              <a:gd name="f0" fmla="val 4250"/>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 f8 0 f7"/>
              <a:gd name="f15" fmla="pin 0 f0 21600"/>
              <a:gd name="f16" fmla="pin 0 f1 10800"/>
              <a:gd name="f17" fmla="*/ f10 f2 1"/>
              <a:gd name="f18" fmla="*/ f11 f2 1"/>
              <a:gd name="f19" fmla="val f15"/>
              <a:gd name="f20" fmla="val f16"/>
              <a:gd name="f21" fmla="*/ f14 1 21600"/>
              <a:gd name="f22" fmla="*/ f15 f12 1"/>
              <a:gd name="f23" fmla="*/ f16 f13 1"/>
              <a:gd name="f24" fmla="*/ f17 1 f4"/>
              <a:gd name="f25" fmla="*/ f18 1 f4"/>
              <a:gd name="f26" fmla="+- 21600 0 f20"/>
              <a:gd name="f27" fmla="*/ f19 f20 1"/>
              <a:gd name="f28" fmla="*/ 21600 f21 1"/>
              <a:gd name="f29" fmla="*/ 0 f21 1"/>
              <a:gd name="f30" fmla="*/ f20 f13 1"/>
              <a:gd name="f31" fmla="*/ f19 f12 1"/>
              <a:gd name="f32" fmla="+- f24 0 f3"/>
              <a:gd name="f33" fmla="+- f25 0 f3"/>
              <a:gd name="f34" fmla="*/ f27 1 10800"/>
              <a:gd name="f35" fmla="*/ f29 1 f21"/>
              <a:gd name="f36" fmla="*/ f28 1 f21"/>
              <a:gd name="f37" fmla="*/ f26 f13 1"/>
              <a:gd name="f38" fmla="+- f19 0 f34"/>
              <a:gd name="f39" fmla="*/ f36 f12 1"/>
              <a:gd name="f40" fmla="*/ f35 f13 1"/>
              <a:gd name="f41" fmla="*/ f36 f13 1"/>
              <a:gd name="f42" fmla="*/ f38 f12 1"/>
            </a:gdLst>
            <a:ahLst>
              <a:ahXY gdRefX="f0" minX="f7" maxX="f8" gdRefY="f1" minY="f7" maxY="f9">
                <a:pos x="f22" y="f23"/>
              </a:ahXY>
            </a:ahLst>
            <a:cxnLst>
              <a:cxn ang="3cd4">
                <a:pos x="hc" y="t"/>
              </a:cxn>
              <a:cxn ang="0">
                <a:pos x="r" y="vc"/>
              </a:cxn>
              <a:cxn ang="cd4">
                <a:pos x="hc" y="b"/>
              </a:cxn>
              <a:cxn ang="cd2">
                <a:pos x="l" y="vc"/>
              </a:cxn>
              <a:cxn ang="f32">
                <a:pos x="f31" y="f40"/>
              </a:cxn>
              <a:cxn ang="f33">
                <a:pos x="f31" y="f41"/>
              </a:cxn>
            </a:cxnLst>
            <a:rect l="f42" t="f30" r="f39" b="f37"/>
            <a:pathLst>
              <a:path w="21600" h="21600">
                <a:moveTo>
                  <a:pt x="f8" y="f20"/>
                </a:moveTo>
                <a:lnTo>
                  <a:pt x="f19" y="f20"/>
                </a:lnTo>
                <a:lnTo>
                  <a:pt x="f19" y="f7"/>
                </a:lnTo>
                <a:lnTo>
                  <a:pt x="f7" y="f9"/>
                </a:lnTo>
                <a:lnTo>
                  <a:pt x="f19" y="f8"/>
                </a:lnTo>
                <a:lnTo>
                  <a:pt x="f19" y="f26"/>
                </a:lnTo>
                <a:lnTo>
                  <a:pt x="f8" y="f26"/>
                </a:lnTo>
                <a:close/>
              </a:path>
            </a:pathLst>
          </a:custGeom>
          <a:solidFill>
            <a:srgbClr val="156082"/>
          </a:solidFill>
          <a:ln w="19046" cap="flat">
            <a:solidFill>
              <a:srgbClr val="042433"/>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Aptos"/>
            </a:endParaRPr>
          </a:p>
        </p:txBody>
      </p:sp>
      <p:sp>
        <p:nvSpPr>
          <p:cNvPr id="15" name="Arrow: Left 16">
            <a:extLst>
              <a:ext uri="{FF2B5EF4-FFF2-40B4-BE49-F238E27FC236}">
                <a16:creationId xmlns:a16="http://schemas.microsoft.com/office/drawing/2014/main" id="{F93472C1-E650-2CF8-59DA-A585A3D745A7}"/>
              </a:ext>
            </a:extLst>
          </p:cNvPr>
          <p:cNvSpPr/>
          <p:nvPr/>
        </p:nvSpPr>
        <p:spPr>
          <a:xfrm>
            <a:off x="6773966" y="5322384"/>
            <a:ext cx="1002026" cy="394307"/>
          </a:xfrm>
          <a:custGeom>
            <a:avLst>
              <a:gd name="f0" fmla="val 4250"/>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 f8 0 f7"/>
              <a:gd name="f15" fmla="pin 0 f0 21600"/>
              <a:gd name="f16" fmla="pin 0 f1 10800"/>
              <a:gd name="f17" fmla="*/ f10 f2 1"/>
              <a:gd name="f18" fmla="*/ f11 f2 1"/>
              <a:gd name="f19" fmla="val f15"/>
              <a:gd name="f20" fmla="val f16"/>
              <a:gd name="f21" fmla="*/ f14 1 21600"/>
              <a:gd name="f22" fmla="*/ f15 f12 1"/>
              <a:gd name="f23" fmla="*/ f16 f13 1"/>
              <a:gd name="f24" fmla="*/ f17 1 f4"/>
              <a:gd name="f25" fmla="*/ f18 1 f4"/>
              <a:gd name="f26" fmla="+- 21600 0 f20"/>
              <a:gd name="f27" fmla="*/ f19 f20 1"/>
              <a:gd name="f28" fmla="*/ 21600 f21 1"/>
              <a:gd name="f29" fmla="*/ 0 f21 1"/>
              <a:gd name="f30" fmla="*/ f20 f13 1"/>
              <a:gd name="f31" fmla="*/ f19 f12 1"/>
              <a:gd name="f32" fmla="+- f24 0 f3"/>
              <a:gd name="f33" fmla="+- f25 0 f3"/>
              <a:gd name="f34" fmla="*/ f27 1 10800"/>
              <a:gd name="f35" fmla="*/ f29 1 f21"/>
              <a:gd name="f36" fmla="*/ f28 1 f21"/>
              <a:gd name="f37" fmla="*/ f26 f13 1"/>
              <a:gd name="f38" fmla="+- f19 0 f34"/>
              <a:gd name="f39" fmla="*/ f36 f12 1"/>
              <a:gd name="f40" fmla="*/ f35 f13 1"/>
              <a:gd name="f41" fmla="*/ f36 f13 1"/>
              <a:gd name="f42" fmla="*/ f38 f12 1"/>
            </a:gdLst>
            <a:ahLst>
              <a:ahXY gdRefX="f0" minX="f7" maxX="f8" gdRefY="f1" minY="f7" maxY="f9">
                <a:pos x="f22" y="f23"/>
              </a:ahXY>
            </a:ahLst>
            <a:cxnLst>
              <a:cxn ang="3cd4">
                <a:pos x="hc" y="t"/>
              </a:cxn>
              <a:cxn ang="0">
                <a:pos x="r" y="vc"/>
              </a:cxn>
              <a:cxn ang="cd4">
                <a:pos x="hc" y="b"/>
              </a:cxn>
              <a:cxn ang="cd2">
                <a:pos x="l" y="vc"/>
              </a:cxn>
              <a:cxn ang="f32">
                <a:pos x="f31" y="f40"/>
              </a:cxn>
              <a:cxn ang="f33">
                <a:pos x="f31" y="f41"/>
              </a:cxn>
            </a:cxnLst>
            <a:rect l="f42" t="f30" r="f39" b="f37"/>
            <a:pathLst>
              <a:path w="21600" h="21600">
                <a:moveTo>
                  <a:pt x="f8" y="f20"/>
                </a:moveTo>
                <a:lnTo>
                  <a:pt x="f19" y="f20"/>
                </a:lnTo>
                <a:lnTo>
                  <a:pt x="f19" y="f7"/>
                </a:lnTo>
                <a:lnTo>
                  <a:pt x="f7" y="f9"/>
                </a:lnTo>
                <a:lnTo>
                  <a:pt x="f19" y="f8"/>
                </a:lnTo>
                <a:lnTo>
                  <a:pt x="f19" y="f26"/>
                </a:lnTo>
                <a:lnTo>
                  <a:pt x="f8" y="f26"/>
                </a:lnTo>
                <a:close/>
              </a:path>
            </a:pathLst>
          </a:custGeom>
          <a:solidFill>
            <a:srgbClr val="156082"/>
          </a:solidFill>
          <a:ln w="19046" cap="flat">
            <a:solidFill>
              <a:srgbClr val="042433"/>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Apto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2147483114">
    <p:spTree>
      <p:nvGrpSpPr>
        <p:cNvPr id="1" name=""/>
        <p:cNvGrpSpPr/>
        <p:nvPr/>
      </p:nvGrpSpPr>
      <p:grpSpPr>
        <a:xfrm>
          <a:off x="0" y="0"/>
          <a:ext cx="0" cy="0"/>
          <a:chOff x="0" y="0"/>
          <a:chExt cx="0" cy="0"/>
        </a:xfrm>
      </p:grpSpPr>
      <p:sp>
        <p:nvSpPr>
          <p:cNvPr id="2" name="Rectangle: Rounded Corners 5">
            <a:extLst>
              <a:ext uri="{FF2B5EF4-FFF2-40B4-BE49-F238E27FC236}">
                <a16:creationId xmlns:a16="http://schemas.microsoft.com/office/drawing/2014/main" id="{34A12BCB-CFCC-2BEB-A03F-E0A14E8282E8}"/>
              </a:ext>
            </a:extLst>
          </p:cNvPr>
          <p:cNvSpPr/>
          <p:nvPr/>
        </p:nvSpPr>
        <p:spPr>
          <a:xfrm>
            <a:off x="8305796" y="1935894"/>
            <a:ext cx="3678155" cy="3036155"/>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3" name="Title 1">
            <a:extLst>
              <a:ext uri="{FF2B5EF4-FFF2-40B4-BE49-F238E27FC236}">
                <a16:creationId xmlns:a16="http://schemas.microsoft.com/office/drawing/2014/main" id="{44B11508-4C15-D695-9E87-AE743B0F12BD}"/>
              </a:ext>
            </a:extLst>
          </p:cNvPr>
          <p:cNvSpPr txBox="1">
            <a:spLocks noGrp="1"/>
          </p:cNvSpPr>
          <p:nvPr>
            <p:ph type="title"/>
          </p:nvPr>
        </p:nvSpPr>
        <p:spPr>
          <a:xfrm>
            <a:off x="838203" y="155576"/>
            <a:ext cx="10515600" cy="1325559"/>
          </a:xfrm>
        </p:spPr>
        <p:txBody>
          <a:bodyPr/>
          <a:lstStyle/>
          <a:p>
            <a:pPr lvl="0"/>
            <a:r>
              <a:rPr lang="en-GB"/>
              <a:t>Useful resources: CKD e-module</a:t>
            </a:r>
          </a:p>
        </p:txBody>
      </p:sp>
      <p:sp>
        <p:nvSpPr>
          <p:cNvPr id="4" name="TextBox 4">
            <a:extLst>
              <a:ext uri="{FF2B5EF4-FFF2-40B4-BE49-F238E27FC236}">
                <a16:creationId xmlns:a16="http://schemas.microsoft.com/office/drawing/2014/main" id="{481E6E72-5DCF-DDAC-FA09-95B863B1F834}"/>
              </a:ext>
            </a:extLst>
          </p:cNvPr>
          <p:cNvSpPr txBox="1"/>
          <p:nvPr/>
        </p:nvSpPr>
        <p:spPr>
          <a:xfrm>
            <a:off x="8705846" y="2136340"/>
            <a:ext cx="2838453" cy="258531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Available at ytydysgu.heiw.wales</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Also link via Primary care one page and Community HealthPathways CKD page</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pic>
        <p:nvPicPr>
          <p:cNvPr id="5" name="Picture 6">
            <a:extLst>
              <a:ext uri="{FF2B5EF4-FFF2-40B4-BE49-F238E27FC236}">
                <a16:creationId xmlns:a16="http://schemas.microsoft.com/office/drawing/2014/main" id="{70416FE4-B472-8DE6-1431-C64709C4AD7A}"/>
              </a:ext>
            </a:extLst>
          </p:cNvPr>
          <p:cNvPicPr>
            <a:picLocks noChangeAspect="1"/>
          </p:cNvPicPr>
          <p:nvPr/>
        </p:nvPicPr>
        <p:blipFill>
          <a:blip r:embed="rId3"/>
          <a:stretch>
            <a:fillRect/>
          </a:stretch>
        </p:blipFill>
        <p:spPr>
          <a:xfrm>
            <a:off x="524499" y="1649339"/>
            <a:ext cx="7052794" cy="4255809"/>
          </a:xfrm>
          <a:prstGeom prst="rect">
            <a:avLst/>
          </a:prstGeom>
          <a:noFill/>
          <a:ln cap="flat">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2147483115">
    <p:spTree>
      <p:nvGrpSpPr>
        <p:cNvPr id="1" name=""/>
        <p:cNvGrpSpPr/>
        <p:nvPr/>
      </p:nvGrpSpPr>
      <p:grpSpPr>
        <a:xfrm>
          <a:off x="0" y="0"/>
          <a:ext cx="0" cy="0"/>
          <a:chOff x="0" y="0"/>
          <a:chExt cx="0" cy="0"/>
        </a:xfrm>
      </p:grpSpPr>
      <p:sp>
        <p:nvSpPr>
          <p:cNvPr id="2" name="Rectangle: Rounded Corners 18">
            <a:extLst>
              <a:ext uri="{FF2B5EF4-FFF2-40B4-BE49-F238E27FC236}">
                <a16:creationId xmlns:a16="http://schemas.microsoft.com/office/drawing/2014/main" id="{79159DA8-EBF0-1247-390E-04DDA4B83A64}"/>
              </a:ext>
            </a:extLst>
          </p:cNvPr>
          <p:cNvSpPr/>
          <p:nvPr/>
        </p:nvSpPr>
        <p:spPr>
          <a:xfrm>
            <a:off x="7160739" y="2281729"/>
            <a:ext cx="4823222" cy="3367040"/>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3" name="Title 1">
            <a:extLst>
              <a:ext uri="{FF2B5EF4-FFF2-40B4-BE49-F238E27FC236}">
                <a16:creationId xmlns:a16="http://schemas.microsoft.com/office/drawing/2014/main" id="{D06220D0-F6FE-8993-F065-8C4BF4E2DFD8}"/>
              </a:ext>
            </a:extLst>
          </p:cNvPr>
          <p:cNvSpPr txBox="1">
            <a:spLocks noGrp="1"/>
          </p:cNvSpPr>
          <p:nvPr>
            <p:ph type="title"/>
          </p:nvPr>
        </p:nvSpPr>
        <p:spPr>
          <a:xfrm>
            <a:off x="838203" y="271083"/>
            <a:ext cx="10825481" cy="1325559"/>
          </a:xfrm>
        </p:spPr>
        <p:txBody>
          <a:bodyPr/>
          <a:lstStyle/>
          <a:p>
            <a:pPr lvl="0"/>
            <a:r>
              <a:rPr lang="en-GB"/>
              <a:t>Useful resources: Community HealthPathways</a:t>
            </a:r>
          </a:p>
        </p:txBody>
      </p:sp>
      <p:sp>
        <p:nvSpPr>
          <p:cNvPr id="4" name="TextBox 10">
            <a:extLst>
              <a:ext uri="{FF2B5EF4-FFF2-40B4-BE49-F238E27FC236}">
                <a16:creationId xmlns:a16="http://schemas.microsoft.com/office/drawing/2014/main" id="{4FF4766A-CEC3-70CD-7E09-5AF12E270518}"/>
              </a:ext>
            </a:extLst>
          </p:cNvPr>
          <p:cNvSpPr txBox="1"/>
          <p:nvPr/>
        </p:nvSpPr>
        <p:spPr>
          <a:xfrm>
            <a:off x="7264752" y="2493742"/>
            <a:ext cx="4615177" cy="3241913"/>
          </a:xfrm>
          <a:prstGeom prst="rect">
            <a:avLst/>
          </a:prstGeom>
          <a:noFill/>
          <a:ln cap="flat">
            <a:noFill/>
          </a:ln>
        </p:spPr>
        <p:txBody>
          <a:bodyPr vert="horz" wrap="square" lIns="91440" tIns="45720" rIns="91440" bIns="45720" anchor="t" anchorCtr="0" compatLnSpc="1">
            <a:spAutoFit/>
          </a:bodyPr>
          <a:lstStyle/>
          <a:p>
            <a:pPr marL="285750" marR="0" lvl="0" indent="-285750" algn="l" defTabSz="914400" rtl="0" fontAlgn="auto" hangingPunct="1">
              <a:lnSpc>
                <a:spcPts val="28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How to identify/screen high-risk patients</a:t>
            </a:r>
          </a:p>
          <a:p>
            <a:pPr marL="285750" marR="0" lvl="0" indent="-285750" algn="l" defTabSz="914400" rtl="0" fontAlgn="auto" hangingPunct="1">
              <a:lnSpc>
                <a:spcPts val="28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How to interpret tests e.g ACR, eGFR</a:t>
            </a:r>
          </a:p>
          <a:p>
            <a:pPr marL="285750" marR="0" lvl="0" indent="-285750" algn="l" defTabSz="914400" rtl="0" fontAlgn="auto" hangingPunct="1">
              <a:lnSpc>
                <a:spcPts val="28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Monitoring frequency in CKD</a:t>
            </a:r>
          </a:p>
          <a:p>
            <a:pPr marL="285750" marR="0" lvl="0" indent="-285750" algn="l" defTabSz="914400" rtl="0" fontAlgn="auto" hangingPunct="1">
              <a:lnSpc>
                <a:spcPts val="28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How to use KFRE tool to predict 5 year risk of needing dialysis</a:t>
            </a:r>
          </a:p>
          <a:p>
            <a:pPr marL="285750" marR="0" lvl="0" indent="-285750" algn="l" defTabSz="914400" rtl="0" fontAlgn="auto" hangingPunct="1">
              <a:lnSpc>
                <a:spcPts val="28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Prescribing guidance on RAASi and SGLT2i</a:t>
            </a:r>
          </a:p>
          <a:p>
            <a:pPr marL="285750" marR="0" lvl="0" indent="-285750" algn="l" defTabSz="914400" rtl="0" fontAlgn="auto" hangingPunct="1">
              <a:lnSpc>
                <a:spcPts val="28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Referral criteria </a:t>
            </a:r>
          </a:p>
          <a:p>
            <a:pPr marL="285750" marR="0" lvl="0" indent="-285750" algn="l" defTabSz="914400" rtl="0" fontAlgn="auto" hangingPunct="1">
              <a:lnSpc>
                <a:spcPts val="28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Patient information links</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grpSp>
        <p:nvGrpSpPr>
          <p:cNvPr id="5" name="Group 15">
            <a:extLst>
              <a:ext uri="{FF2B5EF4-FFF2-40B4-BE49-F238E27FC236}">
                <a16:creationId xmlns:a16="http://schemas.microsoft.com/office/drawing/2014/main" id="{BEA6B892-F0F1-3EB3-D0E5-30A9AFB69BC2}"/>
              </a:ext>
            </a:extLst>
          </p:cNvPr>
          <p:cNvGrpSpPr/>
          <p:nvPr/>
        </p:nvGrpSpPr>
        <p:grpSpPr>
          <a:xfrm>
            <a:off x="357704" y="1705337"/>
            <a:ext cx="6671187" cy="4218794"/>
            <a:chOff x="357704" y="1705337"/>
            <a:chExt cx="6671187" cy="4218794"/>
          </a:xfrm>
        </p:grpSpPr>
        <p:pic>
          <p:nvPicPr>
            <p:cNvPr id="6" name="Picture 16">
              <a:extLst>
                <a:ext uri="{FF2B5EF4-FFF2-40B4-BE49-F238E27FC236}">
                  <a16:creationId xmlns:a16="http://schemas.microsoft.com/office/drawing/2014/main" id="{3ED7573B-3575-3C73-8461-AC0C953CE7A7}"/>
                </a:ext>
              </a:extLst>
            </p:cNvPr>
            <p:cNvPicPr>
              <a:picLocks noChangeAspect="1"/>
            </p:cNvPicPr>
            <p:nvPr/>
          </p:nvPicPr>
          <p:blipFill>
            <a:blip r:embed="rId3"/>
            <a:srcRect r="77564"/>
            <a:stretch>
              <a:fillRect/>
            </a:stretch>
          </p:blipFill>
          <p:spPr>
            <a:xfrm>
              <a:off x="357704" y="1705337"/>
              <a:ext cx="1659197" cy="4218794"/>
            </a:xfrm>
            <a:prstGeom prst="rect">
              <a:avLst/>
            </a:prstGeom>
            <a:noFill/>
            <a:ln cap="flat">
              <a:noFill/>
            </a:ln>
          </p:spPr>
        </p:pic>
        <p:pic>
          <p:nvPicPr>
            <p:cNvPr id="7" name="Picture 17">
              <a:extLst>
                <a:ext uri="{FF2B5EF4-FFF2-40B4-BE49-F238E27FC236}">
                  <a16:creationId xmlns:a16="http://schemas.microsoft.com/office/drawing/2014/main" id="{24B6315F-3A7F-DBBD-7C63-486D8F362F6C}"/>
                </a:ext>
              </a:extLst>
            </p:cNvPr>
            <p:cNvPicPr>
              <a:picLocks noChangeAspect="1"/>
            </p:cNvPicPr>
            <p:nvPr/>
          </p:nvPicPr>
          <p:blipFill>
            <a:blip r:embed="rId3"/>
            <a:srcRect l="32225"/>
            <a:stretch>
              <a:fillRect/>
            </a:stretch>
          </p:blipFill>
          <p:spPr>
            <a:xfrm>
              <a:off x="2016901" y="1705337"/>
              <a:ext cx="5011990" cy="4218794"/>
            </a:xfrm>
            <a:prstGeom prst="rect">
              <a:avLst/>
            </a:prstGeom>
            <a:noFill/>
            <a:ln cap="flat">
              <a:noFill/>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2147483133">
    <p:spTree>
      <p:nvGrpSpPr>
        <p:cNvPr id="1" name=""/>
        <p:cNvGrpSpPr/>
        <p:nvPr/>
      </p:nvGrpSpPr>
      <p:grpSpPr>
        <a:xfrm>
          <a:off x="0" y="0"/>
          <a:ext cx="0" cy="0"/>
          <a:chOff x="0" y="0"/>
          <a:chExt cx="0" cy="0"/>
        </a:xfrm>
      </p:grpSpPr>
      <p:pic>
        <p:nvPicPr>
          <p:cNvPr id="2" name="Picture 12">
            <a:extLst>
              <a:ext uri="{FF2B5EF4-FFF2-40B4-BE49-F238E27FC236}">
                <a16:creationId xmlns:a16="http://schemas.microsoft.com/office/drawing/2014/main" id="{7735B70D-E0BF-199B-3D2B-1BF2E6800D08}"/>
              </a:ext>
            </a:extLst>
          </p:cNvPr>
          <p:cNvPicPr>
            <a:picLocks noChangeAspect="1"/>
          </p:cNvPicPr>
          <p:nvPr/>
        </p:nvPicPr>
        <p:blipFill>
          <a:blip r:embed="rId2"/>
          <a:stretch>
            <a:fillRect/>
          </a:stretch>
        </p:blipFill>
        <p:spPr>
          <a:xfrm>
            <a:off x="-12353" y="241163"/>
            <a:ext cx="10878150" cy="3931215"/>
          </a:xfrm>
          <a:prstGeom prst="rect">
            <a:avLst/>
          </a:prstGeom>
          <a:noFill/>
          <a:ln cap="flat">
            <a:noFill/>
          </a:ln>
        </p:spPr>
      </p:pic>
      <p:pic>
        <p:nvPicPr>
          <p:cNvPr id="3" name="Picture 14">
            <a:extLst>
              <a:ext uri="{FF2B5EF4-FFF2-40B4-BE49-F238E27FC236}">
                <a16:creationId xmlns:a16="http://schemas.microsoft.com/office/drawing/2014/main" id="{2D30B903-2D16-1E74-E689-5D472B6B27E6}"/>
              </a:ext>
            </a:extLst>
          </p:cNvPr>
          <p:cNvPicPr>
            <a:picLocks noChangeAspect="1"/>
          </p:cNvPicPr>
          <p:nvPr/>
        </p:nvPicPr>
        <p:blipFill>
          <a:blip r:embed="rId3"/>
          <a:stretch>
            <a:fillRect/>
          </a:stretch>
        </p:blipFill>
        <p:spPr>
          <a:xfrm>
            <a:off x="1838529" y="4036792"/>
            <a:ext cx="8005864" cy="2653799"/>
          </a:xfrm>
          <a:prstGeom prst="rect">
            <a:avLst/>
          </a:prstGeom>
          <a:noFill/>
          <a:ln cap="flat">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name="Slide214748311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E9332-80C2-579D-F923-EF84C5882273}"/>
              </a:ext>
            </a:extLst>
          </p:cNvPr>
          <p:cNvSpPr txBox="1">
            <a:spLocks noGrp="1"/>
          </p:cNvSpPr>
          <p:nvPr>
            <p:ph type="title"/>
          </p:nvPr>
        </p:nvSpPr>
        <p:spPr>
          <a:xfrm>
            <a:off x="940753" y="433489"/>
            <a:ext cx="10515600" cy="1325559"/>
          </a:xfrm>
        </p:spPr>
        <p:txBody>
          <a:bodyPr/>
          <a:lstStyle/>
          <a:p>
            <a:pPr lvl="0"/>
            <a:r>
              <a:rPr lang="en-GB"/>
              <a:t>Useful resources: other</a:t>
            </a:r>
          </a:p>
        </p:txBody>
      </p:sp>
      <p:sp>
        <p:nvSpPr>
          <p:cNvPr id="3" name="Content Placeholder 2">
            <a:extLst>
              <a:ext uri="{FF2B5EF4-FFF2-40B4-BE49-F238E27FC236}">
                <a16:creationId xmlns:a16="http://schemas.microsoft.com/office/drawing/2014/main" id="{FA2A9234-0F64-87AD-DF65-62B8F6C3706D}"/>
              </a:ext>
            </a:extLst>
          </p:cNvPr>
          <p:cNvSpPr txBox="1">
            <a:spLocks noGrp="1"/>
          </p:cNvSpPr>
          <p:nvPr>
            <p:ph idx="1"/>
          </p:nvPr>
        </p:nvSpPr>
        <p:spPr>
          <a:xfrm>
            <a:off x="650028" y="1611977"/>
            <a:ext cx="7296153" cy="4351336"/>
          </a:xfrm>
        </p:spPr>
        <p:txBody>
          <a:bodyPr/>
          <a:lstStyle/>
          <a:p>
            <a:pPr lvl="0">
              <a:lnSpc>
                <a:spcPct val="80000"/>
              </a:lnSpc>
            </a:pPr>
            <a:r>
              <a:rPr lang="en-GB" sz="2600"/>
              <a:t>Kidney charities webpages for patient information (KCUK, Kidney Wales, Welsh Kidney Network page, Paul Popham) </a:t>
            </a:r>
          </a:p>
          <a:p>
            <a:pPr lvl="0">
              <a:lnSpc>
                <a:spcPct val="80000"/>
              </a:lnSpc>
            </a:pPr>
            <a:endParaRPr lang="en-GB" sz="2600"/>
          </a:p>
          <a:p>
            <a:pPr lvl="0">
              <a:lnSpc>
                <a:spcPct val="80000"/>
              </a:lnSpc>
            </a:pPr>
            <a:r>
              <a:rPr lang="en-GB" sz="2600"/>
              <a:t>Multilingual patient info available </a:t>
            </a:r>
            <a:r>
              <a:rPr lang="en-GB" sz="2600">
                <a:hlinkClick r:id="rId3">
                  <a:extLst>
                    <a:ext uri="{A12FA001-AC4F-418D-AE19-62706E023703}">
                      <ahyp:hlinkClr xmlns:ahyp="http://schemas.microsoft.com/office/drawing/2018/hyperlinkcolor" val="tx"/>
                    </a:ext>
                  </a:extLst>
                </a:hlinkClick>
              </a:rPr>
              <a:t>CKD information language support | Kidney Care UK</a:t>
            </a:r>
            <a:endParaRPr lang="en-GB" sz="2600"/>
          </a:p>
          <a:p>
            <a:pPr lvl="0">
              <a:lnSpc>
                <a:spcPct val="80000"/>
              </a:lnSpc>
            </a:pPr>
            <a:endParaRPr lang="en-GB" sz="2600"/>
          </a:p>
          <a:p>
            <a:pPr lvl="0">
              <a:lnSpc>
                <a:spcPct val="80000"/>
              </a:lnSpc>
            </a:pPr>
            <a:r>
              <a:rPr lang="en-GB" sz="2600"/>
              <a:t>Example SOP of Pharmacy-led Diabetic kidney disease optimisation pilot project (ABUHB March ‘23-March ‘26) available via Primary Care One webpage</a:t>
            </a:r>
          </a:p>
          <a:p>
            <a:pPr lvl="0">
              <a:lnSpc>
                <a:spcPct val="80000"/>
              </a:lnSpc>
            </a:pPr>
            <a:endParaRPr lang="en-GB" sz="2600"/>
          </a:p>
        </p:txBody>
      </p:sp>
      <p:pic>
        <p:nvPicPr>
          <p:cNvPr id="4" name="Picture 6">
            <a:extLst>
              <a:ext uri="{FF2B5EF4-FFF2-40B4-BE49-F238E27FC236}">
                <a16:creationId xmlns:a16="http://schemas.microsoft.com/office/drawing/2014/main" id="{F2DF7C2E-7ADF-1F09-8456-331B4B22A5BD}"/>
              </a:ext>
            </a:extLst>
          </p:cNvPr>
          <p:cNvPicPr>
            <a:picLocks noChangeAspect="1"/>
          </p:cNvPicPr>
          <p:nvPr/>
        </p:nvPicPr>
        <p:blipFill>
          <a:blip r:embed="rId4"/>
          <a:stretch>
            <a:fillRect/>
          </a:stretch>
        </p:blipFill>
        <p:spPr>
          <a:xfrm>
            <a:off x="8119945" y="1611977"/>
            <a:ext cx="3627132" cy="4197361"/>
          </a:xfrm>
          <a:prstGeom prst="rect">
            <a:avLst/>
          </a:prstGeom>
          <a:noFill/>
          <a:ln cap="flat">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B8374-7829-8021-96F7-FF0656CDEA53}"/>
              </a:ext>
            </a:extLst>
          </p:cNvPr>
          <p:cNvSpPr txBox="1">
            <a:spLocks noGrp="1"/>
          </p:cNvSpPr>
          <p:nvPr>
            <p:ph type="title"/>
          </p:nvPr>
        </p:nvSpPr>
        <p:spPr>
          <a:xfrm>
            <a:off x="838203" y="192508"/>
            <a:ext cx="10515600" cy="1151311"/>
          </a:xfrm>
        </p:spPr>
        <p:txBody>
          <a:bodyPr/>
          <a:lstStyle/>
          <a:p>
            <a:pPr lvl="0"/>
            <a:r>
              <a:rPr lang="en-GB"/>
              <a:t>CKD QIP FAQ</a:t>
            </a:r>
          </a:p>
        </p:txBody>
      </p:sp>
      <p:grpSp>
        <p:nvGrpSpPr>
          <p:cNvPr id="3" name="Content Placeholder 2">
            <a:extLst>
              <a:ext uri="{FF2B5EF4-FFF2-40B4-BE49-F238E27FC236}">
                <a16:creationId xmlns:a16="http://schemas.microsoft.com/office/drawing/2014/main" id="{6210CFF9-3717-8AB8-E643-2C77435A5614}"/>
              </a:ext>
            </a:extLst>
          </p:cNvPr>
          <p:cNvGrpSpPr/>
          <p:nvPr/>
        </p:nvGrpSpPr>
        <p:grpSpPr>
          <a:xfrm>
            <a:off x="181243" y="1168027"/>
            <a:ext cx="11933577" cy="5497454"/>
            <a:chOff x="181243" y="1168027"/>
            <a:chExt cx="11933577" cy="5497454"/>
          </a:xfrm>
        </p:grpSpPr>
        <p:sp>
          <p:nvSpPr>
            <p:cNvPr id="4" name="Freeform: Shape 3">
              <a:extLst>
                <a:ext uri="{FF2B5EF4-FFF2-40B4-BE49-F238E27FC236}">
                  <a16:creationId xmlns:a16="http://schemas.microsoft.com/office/drawing/2014/main" id="{F881280A-CEA1-72A1-6F7F-A3AA6BAF62B5}"/>
                </a:ext>
              </a:extLst>
            </p:cNvPr>
            <p:cNvSpPr/>
            <p:nvPr/>
          </p:nvSpPr>
          <p:spPr>
            <a:xfrm>
              <a:off x="3392670" y="1187750"/>
              <a:ext cx="8722150" cy="1612599"/>
            </a:xfrm>
            <a:custGeom>
              <a:avLst/>
              <a:gdLst>
                <a:gd name="f0" fmla="val 10800000"/>
                <a:gd name="f1" fmla="val 5400000"/>
                <a:gd name="f2" fmla="val 180"/>
                <a:gd name="f3" fmla="val w"/>
                <a:gd name="f4" fmla="val h"/>
                <a:gd name="f5" fmla="val 0"/>
                <a:gd name="f6" fmla="val 1612603"/>
                <a:gd name="f7" fmla="val 8722151"/>
                <a:gd name="f8" fmla="val 1453723"/>
                <a:gd name="f9" fmla="val 7268428"/>
                <a:gd name="f10" fmla="val 8071296"/>
                <a:gd name="f11" fmla="val 1590355"/>
                <a:gd name="f12" fmla="val 1562911"/>
                <a:gd name="f13" fmla="val 650855"/>
                <a:gd name="f14" fmla="+- 0 0 -90"/>
                <a:gd name="f15" fmla="*/ f3 1 1612603"/>
                <a:gd name="f16" fmla="*/ f4 1 8722151"/>
                <a:gd name="f17" fmla="+- f7 0 f5"/>
                <a:gd name="f18" fmla="+- f6 0 f5"/>
                <a:gd name="f19" fmla="*/ f14 f0 1"/>
                <a:gd name="f20" fmla="*/ f18 1 1612603"/>
                <a:gd name="f21" fmla="*/ f17 1 8722151"/>
                <a:gd name="f22" fmla="*/ 268773 f18 1"/>
                <a:gd name="f23" fmla="*/ 0 f17 1"/>
                <a:gd name="f24" fmla="*/ 1343830 f18 1"/>
                <a:gd name="f25" fmla="*/ 1612603 f18 1"/>
                <a:gd name="f26" fmla="*/ 268773 f17 1"/>
                <a:gd name="f27" fmla="*/ 8722151 f17 1"/>
                <a:gd name="f28" fmla="*/ 0 f18 1"/>
                <a:gd name="f29" fmla="*/ f19 1 f2"/>
                <a:gd name="f30" fmla="*/ f22 1 1612603"/>
                <a:gd name="f31" fmla="*/ f23 1 8722151"/>
                <a:gd name="f32" fmla="*/ f24 1 1612603"/>
                <a:gd name="f33" fmla="*/ f25 1 1612603"/>
                <a:gd name="f34" fmla="*/ f26 1 8722151"/>
                <a:gd name="f35" fmla="*/ f27 1 8722151"/>
                <a:gd name="f36" fmla="*/ f28 1 1612603"/>
                <a:gd name="f37" fmla="*/ f5 1 f20"/>
                <a:gd name="f38" fmla="*/ f6 1 f20"/>
                <a:gd name="f39" fmla="*/ f5 1 f21"/>
                <a:gd name="f40" fmla="*/ f7 1 f21"/>
                <a:gd name="f41" fmla="+- f29 0 f1"/>
                <a:gd name="f42" fmla="*/ f30 1 f20"/>
                <a:gd name="f43" fmla="*/ f31 1 f21"/>
                <a:gd name="f44" fmla="*/ f32 1 f20"/>
                <a:gd name="f45" fmla="*/ f33 1 f20"/>
                <a:gd name="f46" fmla="*/ f34 1 f21"/>
                <a:gd name="f47" fmla="*/ f35 1 f21"/>
                <a:gd name="f48" fmla="*/ f36 1 f20"/>
                <a:gd name="f49" fmla="*/ f37 f15 1"/>
                <a:gd name="f50" fmla="*/ f38 f15 1"/>
                <a:gd name="f51" fmla="*/ f40 f16 1"/>
                <a:gd name="f52" fmla="*/ f39 f16 1"/>
                <a:gd name="f53" fmla="*/ f42 f15 1"/>
                <a:gd name="f54" fmla="*/ f43 f16 1"/>
                <a:gd name="f55" fmla="*/ f44 f15 1"/>
                <a:gd name="f56" fmla="*/ f45 f15 1"/>
                <a:gd name="f57" fmla="*/ f46 f16 1"/>
                <a:gd name="f58" fmla="*/ f47 f16 1"/>
                <a:gd name="f59" fmla="*/ f48 f15 1"/>
              </a:gdLst>
              <a:ahLst/>
              <a:cxnLst>
                <a:cxn ang="3cd4">
                  <a:pos x="hc" y="t"/>
                </a:cxn>
                <a:cxn ang="0">
                  <a:pos x="r" y="vc"/>
                </a:cxn>
                <a:cxn ang="cd4">
                  <a:pos x="hc" y="b"/>
                </a:cxn>
                <a:cxn ang="cd2">
                  <a:pos x="l" y="vc"/>
                </a:cxn>
                <a:cxn ang="f41">
                  <a:pos x="f53" y="f54"/>
                </a:cxn>
                <a:cxn ang="f41">
                  <a:pos x="f55" y="f54"/>
                </a:cxn>
                <a:cxn ang="f41">
                  <a:pos x="f56" y="f57"/>
                </a:cxn>
                <a:cxn ang="f41">
                  <a:pos x="f56" y="f58"/>
                </a:cxn>
                <a:cxn ang="f41">
                  <a:pos x="f56" y="f58"/>
                </a:cxn>
                <a:cxn ang="f41">
                  <a:pos x="f59" y="f58"/>
                </a:cxn>
                <a:cxn ang="f41">
                  <a:pos x="f59" y="f58"/>
                </a:cxn>
                <a:cxn ang="f41">
                  <a:pos x="f59" y="f57"/>
                </a:cxn>
                <a:cxn ang="f41">
                  <a:pos x="f53" y="f54"/>
                </a:cxn>
              </a:cxnLst>
              <a:rect l="f49" t="f52" r="f50" b="f51"/>
              <a:pathLst>
                <a:path w="1612603" h="8722151">
                  <a:moveTo>
                    <a:pt x="f6" y="f8"/>
                  </a:moveTo>
                  <a:lnTo>
                    <a:pt x="f6" y="f9"/>
                  </a:lnTo>
                  <a:cubicBezTo>
                    <a:pt x="f6" y="f10"/>
                    <a:pt x="f11" y="f7"/>
                    <a:pt x="f12" y="f7"/>
                  </a:cubicBezTo>
                  <a:lnTo>
                    <a:pt x="f5" y="f7"/>
                  </a:lnTo>
                  <a:lnTo>
                    <a:pt x="f5" y="f7"/>
                  </a:lnTo>
                  <a:lnTo>
                    <a:pt x="f5" y="f5"/>
                  </a:lnTo>
                  <a:lnTo>
                    <a:pt x="f5" y="f5"/>
                  </a:lnTo>
                  <a:lnTo>
                    <a:pt x="f12" y="f5"/>
                  </a:lnTo>
                  <a:cubicBezTo>
                    <a:pt x="f11" y="f5"/>
                    <a:pt x="f6" y="f13"/>
                    <a:pt x="f6" y="f8"/>
                  </a:cubicBezTo>
                  <a:close/>
                </a:path>
              </a:pathLst>
            </a:custGeom>
            <a:solidFill>
              <a:srgbClr val="CCD2D8">
                <a:alpha val="90000"/>
              </a:srgbClr>
            </a:solidFill>
            <a:ln w="19046" cap="flat">
              <a:solidFill>
                <a:srgbClr val="CCD2D8">
                  <a:alpha val="90000"/>
                </a:srgbClr>
              </a:solidFill>
              <a:prstDash val="solid"/>
              <a:miter/>
            </a:ln>
          </p:spPr>
          <p:txBody>
            <a:bodyPr vert="horz" wrap="square" lIns="247646" tIns="202548" rIns="326367" bIns="202548" anchor="ctr" anchorCtr="0" compatLnSpc="1">
              <a:noAutofit/>
            </a:bodyPr>
            <a:lstStyle/>
            <a:p>
              <a:pPr marL="171450" marR="0" lvl="1" indent="-171450" algn="l" defTabSz="800100" rtl="0" fontAlgn="auto" hangingPunct="1">
                <a:lnSpc>
                  <a:spcPct val="90000"/>
                </a:lnSpc>
                <a:spcBef>
                  <a:spcPts val="0"/>
                </a:spcBef>
                <a:spcAft>
                  <a:spcPts val="300"/>
                </a:spcAft>
                <a:buSzPct val="100000"/>
                <a:buChar char="•"/>
                <a:tabLst/>
                <a:defRPr sz="1800" b="0" i="0" u="none" strike="noStrike" kern="0" cap="none" spc="0" baseline="0">
                  <a:solidFill>
                    <a:srgbClr val="000000"/>
                  </a:solidFill>
                  <a:uFillTx/>
                </a:defRPr>
              </a:pPr>
              <a:r>
                <a:rPr lang="en-US" sz="1800" b="0" i="0" u="none" strike="noStrike" kern="1200" cap="none" spc="0" baseline="0">
                  <a:solidFill>
                    <a:srgbClr val="000000"/>
                  </a:solidFill>
                  <a:uFillTx/>
                  <a:latin typeface="Aptos"/>
                </a:rPr>
                <a:t>No! Any wee will do!</a:t>
              </a:r>
              <a:endParaRPr lang="en-GB" sz="1800" b="0" i="0" u="none" strike="noStrike" kern="1200" cap="none" spc="0" baseline="0">
                <a:solidFill>
                  <a:srgbClr val="000000"/>
                </a:solidFill>
                <a:uFillTx/>
                <a:latin typeface="Aptos"/>
              </a:endParaRPr>
            </a:p>
            <a:p>
              <a:pPr marL="171450" marR="0" lvl="1" indent="-171450" algn="l" defTabSz="800100" rtl="0" fontAlgn="auto" hangingPunct="1">
                <a:lnSpc>
                  <a:spcPct val="90000"/>
                </a:lnSpc>
                <a:spcBef>
                  <a:spcPts val="0"/>
                </a:spcBef>
                <a:spcAft>
                  <a:spcPts val="300"/>
                </a:spcAft>
                <a:buSzPct val="100000"/>
                <a:buChar char="•"/>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See CHP guidance for borderline uACR and when indicated to repeat with EMS</a:t>
              </a:r>
            </a:p>
            <a:p>
              <a:pPr marL="171450" marR="0" lvl="1" indent="-171450" algn="l" defTabSz="800100" rtl="0" fontAlgn="auto" hangingPunct="1">
                <a:lnSpc>
                  <a:spcPct val="90000"/>
                </a:lnSpc>
                <a:spcBef>
                  <a:spcPts val="0"/>
                </a:spcBef>
                <a:spcAft>
                  <a:spcPts val="300"/>
                </a:spcAft>
                <a:buSzPct val="100000"/>
                <a:buChar char="•"/>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Urine dip provides additional information on haematuria which may influence need for referral</a:t>
              </a:r>
            </a:p>
          </p:txBody>
        </p:sp>
        <p:sp>
          <p:nvSpPr>
            <p:cNvPr id="5" name="Freeform: Shape 4">
              <a:extLst>
                <a:ext uri="{FF2B5EF4-FFF2-40B4-BE49-F238E27FC236}">
                  <a16:creationId xmlns:a16="http://schemas.microsoft.com/office/drawing/2014/main" id="{F7BD5600-5A3E-6515-AE98-08DE697A8921}"/>
                </a:ext>
              </a:extLst>
            </p:cNvPr>
            <p:cNvSpPr/>
            <p:nvPr/>
          </p:nvSpPr>
          <p:spPr>
            <a:xfrm>
              <a:off x="181243" y="1168027"/>
              <a:ext cx="3134243" cy="1658017"/>
            </a:xfrm>
            <a:custGeom>
              <a:avLst/>
              <a:gdLst>
                <a:gd name="f0" fmla="val 10800000"/>
                <a:gd name="f1" fmla="val 5400000"/>
                <a:gd name="f2" fmla="val 180"/>
                <a:gd name="f3" fmla="val w"/>
                <a:gd name="f4" fmla="val h"/>
                <a:gd name="f5" fmla="val 0"/>
                <a:gd name="f6" fmla="val 3134244"/>
                <a:gd name="f7" fmla="val 1658020"/>
                <a:gd name="f8" fmla="val 276342"/>
                <a:gd name="f9" fmla="val 123723"/>
                <a:gd name="f10" fmla="val 2857902"/>
                <a:gd name="f11" fmla="val 3010521"/>
                <a:gd name="f12" fmla="val 1381678"/>
                <a:gd name="f13" fmla="val 1534297"/>
                <a:gd name="f14" fmla="+- 0 0 -90"/>
                <a:gd name="f15" fmla="*/ f3 1 3134244"/>
                <a:gd name="f16" fmla="*/ f4 1 1658020"/>
                <a:gd name="f17" fmla="+- f7 0 f5"/>
                <a:gd name="f18" fmla="+- f6 0 f5"/>
                <a:gd name="f19" fmla="*/ f14 f0 1"/>
                <a:gd name="f20" fmla="*/ f18 1 3134244"/>
                <a:gd name="f21" fmla="*/ f17 1 1658020"/>
                <a:gd name="f22" fmla="*/ 0 f18 1"/>
                <a:gd name="f23" fmla="*/ 276342 f17 1"/>
                <a:gd name="f24" fmla="*/ 276342 f18 1"/>
                <a:gd name="f25" fmla="*/ 0 f17 1"/>
                <a:gd name="f26" fmla="*/ 2857902 f18 1"/>
                <a:gd name="f27" fmla="*/ 3134244 f18 1"/>
                <a:gd name="f28" fmla="*/ 1381678 f17 1"/>
                <a:gd name="f29" fmla="*/ 1658020 f17 1"/>
                <a:gd name="f30" fmla="*/ f19 1 f2"/>
                <a:gd name="f31" fmla="*/ f22 1 3134244"/>
                <a:gd name="f32" fmla="*/ f23 1 1658020"/>
                <a:gd name="f33" fmla="*/ f24 1 3134244"/>
                <a:gd name="f34" fmla="*/ f25 1 1658020"/>
                <a:gd name="f35" fmla="*/ f26 1 3134244"/>
                <a:gd name="f36" fmla="*/ f27 1 3134244"/>
                <a:gd name="f37" fmla="*/ f28 1 1658020"/>
                <a:gd name="f38" fmla="*/ f29 1 1658020"/>
                <a:gd name="f39" fmla="*/ f5 1 f20"/>
                <a:gd name="f40" fmla="*/ f6 1 f20"/>
                <a:gd name="f41" fmla="*/ f5 1 f21"/>
                <a:gd name="f42" fmla="*/ f7 1 f21"/>
                <a:gd name="f43" fmla="+- f30 0 f1"/>
                <a:gd name="f44" fmla="*/ f31 1 f20"/>
                <a:gd name="f45" fmla="*/ f32 1 f21"/>
                <a:gd name="f46" fmla="*/ f33 1 f20"/>
                <a:gd name="f47" fmla="*/ f34 1 f21"/>
                <a:gd name="f48" fmla="*/ f35 1 f20"/>
                <a:gd name="f49" fmla="*/ f36 1 f20"/>
                <a:gd name="f50" fmla="*/ f37 1 f21"/>
                <a:gd name="f51" fmla="*/ f38 1 f21"/>
                <a:gd name="f52" fmla="*/ f39 f15 1"/>
                <a:gd name="f53" fmla="*/ f40 f15 1"/>
                <a:gd name="f54" fmla="*/ f42 f16 1"/>
                <a:gd name="f55" fmla="*/ f41 f16 1"/>
                <a:gd name="f56" fmla="*/ f44 f15 1"/>
                <a:gd name="f57" fmla="*/ f45 f16 1"/>
                <a:gd name="f58" fmla="*/ f46 f15 1"/>
                <a:gd name="f59" fmla="*/ f47 f16 1"/>
                <a:gd name="f60" fmla="*/ f48 f15 1"/>
                <a:gd name="f61" fmla="*/ f49 f15 1"/>
                <a:gd name="f62" fmla="*/ f50 f16 1"/>
                <a:gd name="f63" fmla="*/ f51 f16 1"/>
              </a:gdLst>
              <a:ahLst/>
              <a:cxnLst>
                <a:cxn ang="3cd4">
                  <a:pos x="hc" y="t"/>
                </a:cxn>
                <a:cxn ang="0">
                  <a:pos x="r" y="vc"/>
                </a:cxn>
                <a:cxn ang="cd4">
                  <a:pos x="hc" y="b"/>
                </a:cxn>
                <a:cxn ang="cd2">
                  <a:pos x="l" y="vc"/>
                </a:cxn>
                <a:cxn ang="f43">
                  <a:pos x="f56" y="f57"/>
                </a:cxn>
                <a:cxn ang="f43">
                  <a:pos x="f58" y="f59"/>
                </a:cxn>
                <a:cxn ang="f43">
                  <a:pos x="f60" y="f59"/>
                </a:cxn>
                <a:cxn ang="f43">
                  <a:pos x="f61" y="f57"/>
                </a:cxn>
                <a:cxn ang="f43">
                  <a:pos x="f61" y="f62"/>
                </a:cxn>
                <a:cxn ang="f43">
                  <a:pos x="f60" y="f63"/>
                </a:cxn>
                <a:cxn ang="f43">
                  <a:pos x="f58" y="f63"/>
                </a:cxn>
                <a:cxn ang="f43">
                  <a:pos x="f56" y="f62"/>
                </a:cxn>
                <a:cxn ang="f43">
                  <a:pos x="f56" y="f57"/>
                </a:cxn>
              </a:cxnLst>
              <a:rect l="f52" t="f55" r="f53" b="f54"/>
              <a:pathLst>
                <a:path w="3134244" h="1658020">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156082"/>
            </a:solidFill>
            <a:ln w="19046" cap="flat">
              <a:solidFill>
                <a:srgbClr val="FFFFFF"/>
              </a:solidFill>
              <a:prstDash val="solid"/>
              <a:miter/>
            </a:ln>
          </p:spPr>
          <p:txBody>
            <a:bodyPr vert="horz" wrap="square" lIns="176186" tIns="128564" rIns="176186" bIns="128564" anchor="ctr" anchorCtr="1" compatLnSpc="1">
              <a:noAutofit/>
            </a:bodyPr>
            <a:lstStyle/>
            <a:p>
              <a:pPr marL="0" marR="0" lvl="0" indent="0" algn="ctr" defTabSz="1111252" rtl="0" fontAlgn="auto" hangingPunct="1">
                <a:lnSpc>
                  <a:spcPct val="90000"/>
                </a:lnSpc>
                <a:spcBef>
                  <a:spcPts val="0"/>
                </a:spcBef>
                <a:spcAft>
                  <a:spcPts val="1100"/>
                </a:spcAft>
                <a:buNone/>
                <a:tabLst/>
                <a:defRPr sz="1800" b="0" i="0" u="none" strike="noStrike" kern="0" cap="none" spc="0" baseline="0">
                  <a:solidFill>
                    <a:srgbClr val="000000"/>
                  </a:solidFill>
                  <a:uFillTx/>
                </a:defRPr>
              </a:pPr>
              <a:r>
                <a:rPr lang="en-GB" sz="2500" b="0" i="0" u="none" strike="noStrike" kern="1200" cap="none" spc="0" baseline="0">
                  <a:solidFill>
                    <a:srgbClr val="FFFFFF"/>
                  </a:solidFill>
                  <a:uFillTx/>
                  <a:latin typeface="Aptos"/>
                </a:rPr>
                <a:t>Does ACR need to be early morning sample?</a:t>
              </a:r>
            </a:p>
          </p:txBody>
        </p:sp>
        <p:sp>
          <p:nvSpPr>
            <p:cNvPr id="6" name="Freeform: Shape 5">
              <a:extLst>
                <a:ext uri="{FF2B5EF4-FFF2-40B4-BE49-F238E27FC236}">
                  <a16:creationId xmlns:a16="http://schemas.microsoft.com/office/drawing/2014/main" id="{31AD2F05-BC7D-DA0C-4B1F-9194394D4C9E}"/>
                </a:ext>
              </a:extLst>
            </p:cNvPr>
            <p:cNvSpPr/>
            <p:nvPr/>
          </p:nvSpPr>
          <p:spPr>
            <a:xfrm>
              <a:off x="3386553" y="2905963"/>
              <a:ext cx="8705124" cy="2015621"/>
            </a:xfrm>
            <a:custGeom>
              <a:avLst/>
              <a:gdLst>
                <a:gd name="f0" fmla="val 10800000"/>
                <a:gd name="f1" fmla="val 5400000"/>
                <a:gd name="f2" fmla="val 180"/>
                <a:gd name="f3" fmla="val w"/>
                <a:gd name="f4" fmla="val h"/>
                <a:gd name="f5" fmla="val 0"/>
                <a:gd name="f6" fmla="val 2015622"/>
                <a:gd name="f7" fmla="val 8705124"/>
                <a:gd name="f8" fmla="val 1450884"/>
                <a:gd name="f9" fmla="val 7254240"/>
                <a:gd name="f10" fmla="val 8055542"/>
                <a:gd name="f11" fmla="val 1980796"/>
                <a:gd name="f12" fmla="val 1937836"/>
                <a:gd name="f13" fmla="val 649582"/>
                <a:gd name="f14" fmla="+- 0 0 -90"/>
                <a:gd name="f15" fmla="*/ f3 1 2015622"/>
                <a:gd name="f16" fmla="*/ f4 1 8705124"/>
                <a:gd name="f17" fmla="+- f7 0 f5"/>
                <a:gd name="f18" fmla="+- f6 0 f5"/>
                <a:gd name="f19" fmla="*/ f14 f0 1"/>
                <a:gd name="f20" fmla="*/ f18 1 2015622"/>
                <a:gd name="f21" fmla="*/ f17 1 8705124"/>
                <a:gd name="f22" fmla="*/ 335944 f18 1"/>
                <a:gd name="f23" fmla="*/ 0 f17 1"/>
                <a:gd name="f24" fmla="*/ 1679678 f18 1"/>
                <a:gd name="f25" fmla="*/ 2015622 f18 1"/>
                <a:gd name="f26" fmla="*/ 335944 f17 1"/>
                <a:gd name="f27" fmla="*/ 8705124 f17 1"/>
                <a:gd name="f28" fmla="*/ 0 f18 1"/>
                <a:gd name="f29" fmla="*/ f19 1 f2"/>
                <a:gd name="f30" fmla="*/ f22 1 2015622"/>
                <a:gd name="f31" fmla="*/ f23 1 8705124"/>
                <a:gd name="f32" fmla="*/ f24 1 2015622"/>
                <a:gd name="f33" fmla="*/ f25 1 2015622"/>
                <a:gd name="f34" fmla="*/ f26 1 8705124"/>
                <a:gd name="f35" fmla="*/ f27 1 8705124"/>
                <a:gd name="f36" fmla="*/ f28 1 2015622"/>
                <a:gd name="f37" fmla="*/ f5 1 f20"/>
                <a:gd name="f38" fmla="*/ f6 1 f20"/>
                <a:gd name="f39" fmla="*/ f5 1 f21"/>
                <a:gd name="f40" fmla="*/ f7 1 f21"/>
                <a:gd name="f41" fmla="+- f29 0 f1"/>
                <a:gd name="f42" fmla="*/ f30 1 f20"/>
                <a:gd name="f43" fmla="*/ f31 1 f21"/>
                <a:gd name="f44" fmla="*/ f32 1 f20"/>
                <a:gd name="f45" fmla="*/ f33 1 f20"/>
                <a:gd name="f46" fmla="*/ f34 1 f21"/>
                <a:gd name="f47" fmla="*/ f35 1 f21"/>
                <a:gd name="f48" fmla="*/ f36 1 f20"/>
                <a:gd name="f49" fmla="*/ f37 f15 1"/>
                <a:gd name="f50" fmla="*/ f38 f15 1"/>
                <a:gd name="f51" fmla="*/ f40 f16 1"/>
                <a:gd name="f52" fmla="*/ f39 f16 1"/>
                <a:gd name="f53" fmla="*/ f42 f15 1"/>
                <a:gd name="f54" fmla="*/ f43 f16 1"/>
                <a:gd name="f55" fmla="*/ f44 f15 1"/>
                <a:gd name="f56" fmla="*/ f45 f15 1"/>
                <a:gd name="f57" fmla="*/ f46 f16 1"/>
                <a:gd name="f58" fmla="*/ f47 f16 1"/>
                <a:gd name="f59" fmla="*/ f48 f15 1"/>
              </a:gdLst>
              <a:ahLst/>
              <a:cxnLst>
                <a:cxn ang="3cd4">
                  <a:pos x="hc" y="t"/>
                </a:cxn>
                <a:cxn ang="0">
                  <a:pos x="r" y="vc"/>
                </a:cxn>
                <a:cxn ang="cd4">
                  <a:pos x="hc" y="b"/>
                </a:cxn>
                <a:cxn ang="cd2">
                  <a:pos x="l" y="vc"/>
                </a:cxn>
                <a:cxn ang="f41">
                  <a:pos x="f53" y="f54"/>
                </a:cxn>
                <a:cxn ang="f41">
                  <a:pos x="f55" y="f54"/>
                </a:cxn>
                <a:cxn ang="f41">
                  <a:pos x="f56" y="f57"/>
                </a:cxn>
                <a:cxn ang="f41">
                  <a:pos x="f56" y="f58"/>
                </a:cxn>
                <a:cxn ang="f41">
                  <a:pos x="f56" y="f58"/>
                </a:cxn>
                <a:cxn ang="f41">
                  <a:pos x="f59" y="f58"/>
                </a:cxn>
                <a:cxn ang="f41">
                  <a:pos x="f59" y="f58"/>
                </a:cxn>
                <a:cxn ang="f41">
                  <a:pos x="f59" y="f57"/>
                </a:cxn>
                <a:cxn ang="f41">
                  <a:pos x="f53" y="f54"/>
                </a:cxn>
              </a:cxnLst>
              <a:rect l="f49" t="f52" r="f50" b="f51"/>
              <a:pathLst>
                <a:path w="2015622" h="8705124">
                  <a:moveTo>
                    <a:pt x="f6" y="f8"/>
                  </a:moveTo>
                  <a:lnTo>
                    <a:pt x="f6" y="f9"/>
                  </a:lnTo>
                  <a:cubicBezTo>
                    <a:pt x="f6" y="f10"/>
                    <a:pt x="f11" y="f7"/>
                    <a:pt x="f12" y="f7"/>
                  </a:cubicBezTo>
                  <a:lnTo>
                    <a:pt x="f5" y="f7"/>
                  </a:lnTo>
                  <a:lnTo>
                    <a:pt x="f5" y="f7"/>
                  </a:lnTo>
                  <a:lnTo>
                    <a:pt x="f5" y="f5"/>
                  </a:lnTo>
                  <a:lnTo>
                    <a:pt x="f5" y="f5"/>
                  </a:lnTo>
                  <a:lnTo>
                    <a:pt x="f12" y="f5"/>
                  </a:lnTo>
                  <a:cubicBezTo>
                    <a:pt x="f11" y="f5"/>
                    <a:pt x="f6" y="f13"/>
                    <a:pt x="f6" y="f8"/>
                  </a:cubicBezTo>
                  <a:close/>
                </a:path>
              </a:pathLst>
            </a:custGeom>
            <a:solidFill>
              <a:srgbClr val="CCD2D8">
                <a:alpha val="90000"/>
              </a:srgbClr>
            </a:solidFill>
            <a:ln w="19046" cap="flat">
              <a:solidFill>
                <a:srgbClr val="CCD2D8">
                  <a:alpha val="90000"/>
                </a:srgbClr>
              </a:solidFill>
              <a:prstDash val="solid"/>
              <a:miter/>
            </a:ln>
          </p:spPr>
          <p:txBody>
            <a:bodyPr vert="horz" wrap="square" lIns="247646" tIns="222217" rIns="346045" bIns="222217" anchor="ctr" anchorCtr="0" compatLnSpc="1">
              <a:noAutofit/>
            </a:bodyPr>
            <a:lstStyle/>
            <a:p>
              <a:pPr marL="171450" marR="0" lvl="1" indent="-171450" algn="l" defTabSz="711202" rtl="0" fontAlgn="auto" hangingPunct="1">
                <a:lnSpc>
                  <a:spcPct val="90000"/>
                </a:lnSpc>
                <a:spcBef>
                  <a:spcPts val="0"/>
                </a:spcBef>
                <a:spcAft>
                  <a:spcPts val="300"/>
                </a:spcAft>
                <a:buSzPct val="100000"/>
                <a:buChar char="•"/>
                <a:tabLst/>
                <a:defRPr sz="1800" b="0" i="0" u="none" strike="noStrike" kern="0" cap="none" spc="0" baseline="0">
                  <a:solidFill>
                    <a:srgbClr val="000000"/>
                  </a:solidFill>
                  <a:uFillTx/>
                </a:defRPr>
              </a:pPr>
              <a:endParaRPr lang="en-US" sz="1600" b="0" i="0" u="none" strike="noStrike" kern="1200" cap="none" spc="0" baseline="0">
                <a:solidFill>
                  <a:srgbClr val="000000"/>
                </a:solidFill>
                <a:uFillTx/>
                <a:latin typeface="Aptos"/>
              </a:endParaRPr>
            </a:p>
            <a:p>
              <a:pPr marL="171450" marR="0" lvl="1" indent="-171450" algn="l" defTabSz="800100" rtl="0" fontAlgn="auto" hangingPunct="1">
                <a:lnSpc>
                  <a:spcPct val="90000"/>
                </a:lnSpc>
                <a:spcBef>
                  <a:spcPts val="0"/>
                </a:spcBef>
                <a:spcAft>
                  <a:spcPts val="300"/>
                </a:spcAft>
                <a:buSzPct val="100000"/>
                <a:buChar char="•"/>
                <a:tabLst/>
                <a:defRPr sz="1800" b="0" i="0" u="none" strike="noStrike" kern="0" cap="none" spc="0" baseline="0">
                  <a:solidFill>
                    <a:srgbClr val="000000"/>
                  </a:solidFill>
                  <a:uFillTx/>
                </a:defRPr>
              </a:pPr>
              <a:r>
                <a:rPr lang="en-US" sz="1800" b="0" i="0" u="none" strike="noStrike" kern="1200" cap="none" spc="0" baseline="0">
                  <a:solidFill>
                    <a:srgbClr val="000000"/>
                  </a:solidFill>
                  <a:uFillTx/>
                  <a:latin typeface="Aptos"/>
                </a:rPr>
                <a:t>Best evidence from trial data in those on max RAASi</a:t>
              </a:r>
            </a:p>
            <a:p>
              <a:pPr marL="171450" marR="0" lvl="1" indent="-171450" algn="l" defTabSz="800100" rtl="0" fontAlgn="auto" hangingPunct="1">
                <a:lnSpc>
                  <a:spcPct val="90000"/>
                </a:lnSpc>
                <a:spcBef>
                  <a:spcPts val="0"/>
                </a:spcBef>
                <a:spcAft>
                  <a:spcPts val="300"/>
                </a:spcAft>
                <a:buSzPct val="100000"/>
                <a:buChar char="•"/>
                <a:tabLst/>
                <a:defRPr sz="1800" b="0" i="0" u="none" strike="noStrike" kern="0" cap="none" spc="0" baseline="0">
                  <a:solidFill>
                    <a:srgbClr val="000000"/>
                  </a:solidFill>
                  <a:uFillTx/>
                </a:defRPr>
              </a:pPr>
              <a:r>
                <a:rPr lang="en-US" sz="1800" b="0" i="0" u="none" strike="noStrike" kern="1200" cap="none" spc="0" baseline="0">
                  <a:solidFill>
                    <a:srgbClr val="000000"/>
                  </a:solidFill>
                  <a:uFillTx/>
                  <a:latin typeface="Aptos"/>
                </a:rPr>
                <a:t>If stable K and GFR &gt;45, consider bigger “jumps” in RAASi titration</a:t>
              </a:r>
            </a:p>
            <a:p>
              <a:pPr marL="171450" marR="0" lvl="1" indent="-171450" algn="l" defTabSz="800100" rtl="0" fontAlgn="auto" hangingPunct="1">
                <a:lnSpc>
                  <a:spcPct val="90000"/>
                </a:lnSpc>
                <a:spcBef>
                  <a:spcPts val="0"/>
                </a:spcBef>
                <a:spcAft>
                  <a:spcPts val="300"/>
                </a:spcAft>
                <a:buSzPct val="100000"/>
                <a:buChar char="•"/>
                <a:tabLst/>
                <a:defRPr sz="1800" b="0" i="0" u="none" strike="noStrike" kern="0" cap="none" spc="0" baseline="0">
                  <a:solidFill>
                    <a:srgbClr val="000000"/>
                  </a:solidFill>
                  <a:uFillTx/>
                </a:defRPr>
              </a:pPr>
              <a:r>
                <a:rPr lang="en-US" sz="1800" b="0" i="0" u="none" strike="noStrike" kern="1200" cap="none" spc="0" baseline="0">
                  <a:solidFill>
                    <a:srgbClr val="000000"/>
                  </a:solidFill>
                  <a:uFillTx/>
                  <a:latin typeface="Aptos"/>
                </a:rPr>
                <a:t>Added CV benefit of SGLT2i- get them in early (and up titrate RAASi later)</a:t>
              </a:r>
            </a:p>
            <a:p>
              <a:pPr marL="171450" marR="0" lvl="1" indent="-171450" algn="l" defTabSz="800100" rtl="0" fontAlgn="auto" hangingPunct="1">
                <a:lnSpc>
                  <a:spcPct val="90000"/>
                </a:lnSpc>
                <a:spcBef>
                  <a:spcPts val="0"/>
                </a:spcBef>
                <a:spcAft>
                  <a:spcPts val="300"/>
                </a:spcAft>
                <a:buSzPct val="100000"/>
                <a:buChar char="•"/>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Small cohort in whom SGLT2i, but not RAASi, indicated</a:t>
              </a:r>
              <a:endParaRPr lang="en-US" sz="1800" b="0" i="1" u="none" strike="noStrike" kern="1200" cap="none" spc="0" baseline="0">
                <a:solidFill>
                  <a:srgbClr val="000000"/>
                </a:solidFill>
                <a:uFillTx/>
                <a:latin typeface="Aptos"/>
              </a:endParaRPr>
            </a:p>
            <a:p>
              <a:pPr marL="342900" marR="0" lvl="2" indent="-171450" algn="l" defTabSz="800100" rtl="0" fontAlgn="auto" hangingPunct="1">
                <a:lnSpc>
                  <a:spcPct val="90000"/>
                </a:lnSpc>
                <a:spcBef>
                  <a:spcPts val="0"/>
                </a:spcBef>
                <a:spcAft>
                  <a:spcPts val="30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rPr>
                <a:t>(GFR 20-45 without HTN, DM, raised ACR or HF)</a:t>
              </a:r>
              <a:endParaRPr lang="en-US" sz="1800" b="0" i="1" u="none" strike="noStrike" kern="1200" cap="none" spc="0" baseline="0">
                <a:solidFill>
                  <a:srgbClr val="000000"/>
                </a:solidFill>
                <a:uFillTx/>
                <a:latin typeface="Aptos"/>
              </a:endParaRPr>
            </a:p>
            <a:p>
              <a:pPr marL="171450" marR="0" lvl="1" indent="-171450" algn="l" defTabSz="711202" rtl="0" fontAlgn="auto" hangingPunct="1">
                <a:lnSpc>
                  <a:spcPct val="90000"/>
                </a:lnSpc>
                <a:spcBef>
                  <a:spcPts val="0"/>
                </a:spcBef>
                <a:spcAft>
                  <a:spcPts val="300"/>
                </a:spcAft>
                <a:buSzPct val="100000"/>
                <a:buChar char="•"/>
                <a:tabLst/>
                <a:defRPr sz="1800" b="0" i="0" u="none" strike="noStrike" kern="0" cap="none" spc="0" baseline="0">
                  <a:solidFill>
                    <a:srgbClr val="000000"/>
                  </a:solidFill>
                  <a:uFillTx/>
                </a:defRPr>
              </a:pPr>
              <a:endParaRPr lang="en-US" sz="1600" b="0" i="1" u="none" strike="noStrike" kern="1200" cap="none" spc="0" baseline="0">
                <a:solidFill>
                  <a:srgbClr val="000000"/>
                </a:solidFill>
                <a:uFillTx/>
                <a:latin typeface="Aptos"/>
              </a:endParaRPr>
            </a:p>
          </p:txBody>
        </p:sp>
        <p:sp>
          <p:nvSpPr>
            <p:cNvPr id="7" name="Freeform: Shape 6">
              <a:extLst>
                <a:ext uri="{FF2B5EF4-FFF2-40B4-BE49-F238E27FC236}">
                  <a16:creationId xmlns:a16="http://schemas.microsoft.com/office/drawing/2014/main" id="{66637251-2BBF-C754-912B-3FACA3573AA6}"/>
                </a:ext>
              </a:extLst>
            </p:cNvPr>
            <p:cNvSpPr/>
            <p:nvPr/>
          </p:nvSpPr>
          <p:spPr>
            <a:xfrm>
              <a:off x="181243" y="3087745"/>
              <a:ext cx="3128125" cy="1658017"/>
            </a:xfrm>
            <a:custGeom>
              <a:avLst/>
              <a:gdLst>
                <a:gd name="f0" fmla="val 10800000"/>
                <a:gd name="f1" fmla="val 5400000"/>
                <a:gd name="f2" fmla="val 180"/>
                <a:gd name="f3" fmla="val w"/>
                <a:gd name="f4" fmla="val h"/>
                <a:gd name="f5" fmla="val 0"/>
                <a:gd name="f6" fmla="val 3128125"/>
                <a:gd name="f7" fmla="val 1658020"/>
                <a:gd name="f8" fmla="val 276342"/>
                <a:gd name="f9" fmla="val 123723"/>
                <a:gd name="f10" fmla="val 2851783"/>
                <a:gd name="f11" fmla="val 3004402"/>
                <a:gd name="f12" fmla="val 1381678"/>
                <a:gd name="f13" fmla="val 1534297"/>
                <a:gd name="f14" fmla="+- 0 0 -90"/>
                <a:gd name="f15" fmla="*/ f3 1 3128125"/>
                <a:gd name="f16" fmla="*/ f4 1 1658020"/>
                <a:gd name="f17" fmla="+- f7 0 f5"/>
                <a:gd name="f18" fmla="+- f6 0 f5"/>
                <a:gd name="f19" fmla="*/ f14 f0 1"/>
                <a:gd name="f20" fmla="*/ f18 1 3128125"/>
                <a:gd name="f21" fmla="*/ f17 1 1658020"/>
                <a:gd name="f22" fmla="*/ 0 f18 1"/>
                <a:gd name="f23" fmla="*/ 276342 f17 1"/>
                <a:gd name="f24" fmla="*/ 276342 f18 1"/>
                <a:gd name="f25" fmla="*/ 0 f17 1"/>
                <a:gd name="f26" fmla="*/ 2851783 f18 1"/>
                <a:gd name="f27" fmla="*/ 3128125 f18 1"/>
                <a:gd name="f28" fmla="*/ 1381678 f17 1"/>
                <a:gd name="f29" fmla="*/ 1658020 f17 1"/>
                <a:gd name="f30" fmla="*/ f19 1 f2"/>
                <a:gd name="f31" fmla="*/ f22 1 3128125"/>
                <a:gd name="f32" fmla="*/ f23 1 1658020"/>
                <a:gd name="f33" fmla="*/ f24 1 3128125"/>
                <a:gd name="f34" fmla="*/ f25 1 1658020"/>
                <a:gd name="f35" fmla="*/ f26 1 3128125"/>
                <a:gd name="f36" fmla="*/ f27 1 3128125"/>
                <a:gd name="f37" fmla="*/ f28 1 1658020"/>
                <a:gd name="f38" fmla="*/ f29 1 1658020"/>
                <a:gd name="f39" fmla="*/ f5 1 f20"/>
                <a:gd name="f40" fmla="*/ f6 1 f20"/>
                <a:gd name="f41" fmla="*/ f5 1 f21"/>
                <a:gd name="f42" fmla="*/ f7 1 f21"/>
                <a:gd name="f43" fmla="+- f30 0 f1"/>
                <a:gd name="f44" fmla="*/ f31 1 f20"/>
                <a:gd name="f45" fmla="*/ f32 1 f21"/>
                <a:gd name="f46" fmla="*/ f33 1 f20"/>
                <a:gd name="f47" fmla="*/ f34 1 f21"/>
                <a:gd name="f48" fmla="*/ f35 1 f20"/>
                <a:gd name="f49" fmla="*/ f36 1 f20"/>
                <a:gd name="f50" fmla="*/ f37 1 f21"/>
                <a:gd name="f51" fmla="*/ f38 1 f21"/>
                <a:gd name="f52" fmla="*/ f39 f15 1"/>
                <a:gd name="f53" fmla="*/ f40 f15 1"/>
                <a:gd name="f54" fmla="*/ f42 f16 1"/>
                <a:gd name="f55" fmla="*/ f41 f16 1"/>
                <a:gd name="f56" fmla="*/ f44 f15 1"/>
                <a:gd name="f57" fmla="*/ f45 f16 1"/>
                <a:gd name="f58" fmla="*/ f46 f15 1"/>
                <a:gd name="f59" fmla="*/ f47 f16 1"/>
                <a:gd name="f60" fmla="*/ f48 f15 1"/>
                <a:gd name="f61" fmla="*/ f49 f15 1"/>
                <a:gd name="f62" fmla="*/ f50 f16 1"/>
                <a:gd name="f63" fmla="*/ f51 f16 1"/>
              </a:gdLst>
              <a:ahLst/>
              <a:cxnLst>
                <a:cxn ang="3cd4">
                  <a:pos x="hc" y="t"/>
                </a:cxn>
                <a:cxn ang="0">
                  <a:pos x="r" y="vc"/>
                </a:cxn>
                <a:cxn ang="cd4">
                  <a:pos x="hc" y="b"/>
                </a:cxn>
                <a:cxn ang="cd2">
                  <a:pos x="l" y="vc"/>
                </a:cxn>
                <a:cxn ang="f43">
                  <a:pos x="f56" y="f57"/>
                </a:cxn>
                <a:cxn ang="f43">
                  <a:pos x="f58" y="f59"/>
                </a:cxn>
                <a:cxn ang="f43">
                  <a:pos x="f60" y="f59"/>
                </a:cxn>
                <a:cxn ang="f43">
                  <a:pos x="f61" y="f57"/>
                </a:cxn>
                <a:cxn ang="f43">
                  <a:pos x="f61" y="f62"/>
                </a:cxn>
                <a:cxn ang="f43">
                  <a:pos x="f60" y="f63"/>
                </a:cxn>
                <a:cxn ang="f43">
                  <a:pos x="f58" y="f63"/>
                </a:cxn>
                <a:cxn ang="f43">
                  <a:pos x="f56" y="f62"/>
                </a:cxn>
                <a:cxn ang="f43">
                  <a:pos x="f56" y="f57"/>
                </a:cxn>
              </a:cxnLst>
              <a:rect l="f52" t="f55" r="f53" b="f54"/>
              <a:pathLst>
                <a:path w="3128125" h="1658020">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156082"/>
            </a:solidFill>
            <a:ln w="19046" cap="flat">
              <a:solidFill>
                <a:srgbClr val="FFFFFF"/>
              </a:solidFill>
              <a:prstDash val="solid"/>
              <a:miter/>
            </a:ln>
          </p:spPr>
          <p:txBody>
            <a:bodyPr vert="horz" wrap="square" lIns="176186" tIns="128564" rIns="176186" bIns="128564" anchor="ctr" anchorCtr="1" compatLnSpc="1">
              <a:noAutofit/>
            </a:bodyPr>
            <a:lstStyle/>
            <a:p>
              <a:pPr marL="0" marR="0" lvl="0" indent="0" algn="ctr" defTabSz="1111252" rtl="0" fontAlgn="auto" hangingPunct="1">
                <a:lnSpc>
                  <a:spcPct val="90000"/>
                </a:lnSpc>
                <a:spcBef>
                  <a:spcPts val="0"/>
                </a:spcBef>
                <a:spcAft>
                  <a:spcPts val="1100"/>
                </a:spcAft>
                <a:buNone/>
                <a:tabLst/>
                <a:defRPr sz="1800" b="0" i="0" u="none" strike="noStrike" kern="0" cap="none" spc="0" baseline="0">
                  <a:solidFill>
                    <a:srgbClr val="000000"/>
                  </a:solidFill>
                  <a:uFillTx/>
                </a:defRPr>
              </a:pPr>
              <a:r>
                <a:rPr lang="en-US" sz="2500" b="0" i="0" u="none" strike="noStrike" kern="1200" cap="none" spc="0" baseline="0">
                  <a:solidFill>
                    <a:srgbClr val="FFFFFF"/>
                  </a:solidFill>
                  <a:uFillTx/>
                  <a:latin typeface="Aptos"/>
                </a:rPr>
                <a:t>Do we have to max RAASi before starting SGLT2i?</a:t>
              </a:r>
            </a:p>
          </p:txBody>
        </p:sp>
        <p:sp>
          <p:nvSpPr>
            <p:cNvPr id="8" name="Freeform: Shape 7">
              <a:extLst>
                <a:ext uri="{FF2B5EF4-FFF2-40B4-BE49-F238E27FC236}">
                  <a16:creationId xmlns:a16="http://schemas.microsoft.com/office/drawing/2014/main" id="{5CA7A00B-7018-F7F4-426C-9B53F027FDA9}"/>
                </a:ext>
              </a:extLst>
            </p:cNvPr>
            <p:cNvSpPr/>
            <p:nvPr/>
          </p:nvSpPr>
          <p:spPr>
            <a:xfrm>
              <a:off x="3392670" y="5170282"/>
              <a:ext cx="8722150" cy="1326419"/>
            </a:xfrm>
            <a:custGeom>
              <a:avLst/>
              <a:gdLst>
                <a:gd name="f0" fmla="val 10800000"/>
                <a:gd name="f1" fmla="val 5400000"/>
                <a:gd name="f2" fmla="val 180"/>
                <a:gd name="f3" fmla="val w"/>
                <a:gd name="f4" fmla="val h"/>
                <a:gd name="f5" fmla="val 0"/>
                <a:gd name="f6" fmla="val 1326416"/>
                <a:gd name="f7" fmla="val 8722151"/>
                <a:gd name="f8" fmla="val 1453725"/>
                <a:gd name="f9" fmla="val 7268426"/>
                <a:gd name="f10" fmla="val 8071296"/>
                <a:gd name="f11" fmla="val 1311364"/>
                <a:gd name="f12" fmla="val 8722148"/>
                <a:gd name="f13" fmla="val 1292796"/>
                <a:gd name="f14" fmla="val 3"/>
                <a:gd name="f15" fmla="val 650855"/>
                <a:gd name="f16" fmla="+- 0 0 -90"/>
                <a:gd name="f17" fmla="*/ f3 1 1326416"/>
                <a:gd name="f18" fmla="*/ f4 1 8722151"/>
                <a:gd name="f19" fmla="+- f7 0 f5"/>
                <a:gd name="f20" fmla="+- f6 0 f5"/>
                <a:gd name="f21" fmla="*/ f16 f0 1"/>
                <a:gd name="f22" fmla="*/ f20 1 1326416"/>
                <a:gd name="f23" fmla="*/ f19 1 8722151"/>
                <a:gd name="f24" fmla="*/ 221074 f20 1"/>
                <a:gd name="f25" fmla="*/ 0 f19 1"/>
                <a:gd name="f26" fmla="*/ 1105342 f20 1"/>
                <a:gd name="f27" fmla="*/ 1326416 f20 1"/>
                <a:gd name="f28" fmla="*/ 221074 f19 1"/>
                <a:gd name="f29" fmla="*/ 8722151 f19 1"/>
                <a:gd name="f30" fmla="*/ 0 f20 1"/>
                <a:gd name="f31" fmla="*/ f21 1 f2"/>
                <a:gd name="f32" fmla="*/ f24 1 1326416"/>
                <a:gd name="f33" fmla="*/ f25 1 8722151"/>
                <a:gd name="f34" fmla="*/ f26 1 1326416"/>
                <a:gd name="f35" fmla="*/ f27 1 1326416"/>
                <a:gd name="f36" fmla="*/ f28 1 8722151"/>
                <a:gd name="f37" fmla="*/ f29 1 8722151"/>
                <a:gd name="f38" fmla="*/ f30 1 1326416"/>
                <a:gd name="f39" fmla="*/ f5 1 f22"/>
                <a:gd name="f40" fmla="*/ f6 1 f22"/>
                <a:gd name="f41" fmla="*/ f5 1 f23"/>
                <a:gd name="f42" fmla="*/ f7 1 f23"/>
                <a:gd name="f43" fmla="+- f31 0 f1"/>
                <a:gd name="f44" fmla="*/ f32 1 f22"/>
                <a:gd name="f45" fmla="*/ f33 1 f23"/>
                <a:gd name="f46" fmla="*/ f34 1 f22"/>
                <a:gd name="f47" fmla="*/ f35 1 f22"/>
                <a:gd name="f48" fmla="*/ f36 1 f23"/>
                <a:gd name="f49" fmla="*/ f37 1 f23"/>
                <a:gd name="f50" fmla="*/ f38 1 f22"/>
                <a:gd name="f51" fmla="*/ f39 f17 1"/>
                <a:gd name="f52" fmla="*/ f40 f17 1"/>
                <a:gd name="f53" fmla="*/ f42 f18 1"/>
                <a:gd name="f54" fmla="*/ f41 f18 1"/>
                <a:gd name="f55" fmla="*/ f44 f17 1"/>
                <a:gd name="f56" fmla="*/ f45 f18 1"/>
                <a:gd name="f57" fmla="*/ f46 f17 1"/>
                <a:gd name="f58" fmla="*/ f47 f17 1"/>
                <a:gd name="f59" fmla="*/ f48 f18 1"/>
                <a:gd name="f60" fmla="*/ f49 f18 1"/>
                <a:gd name="f61" fmla="*/ f50 f17 1"/>
              </a:gdLst>
              <a:ahLst/>
              <a:cxnLst>
                <a:cxn ang="3cd4">
                  <a:pos x="hc" y="t"/>
                </a:cxn>
                <a:cxn ang="0">
                  <a:pos x="r" y="vc"/>
                </a:cxn>
                <a:cxn ang="cd4">
                  <a:pos x="hc" y="b"/>
                </a:cxn>
                <a:cxn ang="cd2">
                  <a:pos x="l" y="vc"/>
                </a:cxn>
                <a:cxn ang="f43">
                  <a:pos x="f55" y="f56"/>
                </a:cxn>
                <a:cxn ang="f43">
                  <a:pos x="f57" y="f56"/>
                </a:cxn>
                <a:cxn ang="f43">
                  <a:pos x="f58" y="f59"/>
                </a:cxn>
                <a:cxn ang="f43">
                  <a:pos x="f58" y="f60"/>
                </a:cxn>
                <a:cxn ang="f43">
                  <a:pos x="f58" y="f60"/>
                </a:cxn>
                <a:cxn ang="f43">
                  <a:pos x="f61" y="f60"/>
                </a:cxn>
                <a:cxn ang="f43">
                  <a:pos x="f61" y="f60"/>
                </a:cxn>
                <a:cxn ang="f43">
                  <a:pos x="f61" y="f59"/>
                </a:cxn>
                <a:cxn ang="f43">
                  <a:pos x="f55" y="f56"/>
                </a:cxn>
              </a:cxnLst>
              <a:rect l="f51" t="f54" r="f52" b="f53"/>
              <a:pathLst>
                <a:path w="1326416" h="8722151">
                  <a:moveTo>
                    <a:pt x="f6" y="f8"/>
                  </a:moveTo>
                  <a:lnTo>
                    <a:pt x="f6" y="f9"/>
                  </a:lnTo>
                  <a:cubicBezTo>
                    <a:pt x="f6" y="f10"/>
                    <a:pt x="f11" y="f12"/>
                    <a:pt x="f13" y="f12"/>
                  </a:cubicBezTo>
                  <a:lnTo>
                    <a:pt x="f5" y="f12"/>
                  </a:lnTo>
                  <a:lnTo>
                    <a:pt x="f5" y="f12"/>
                  </a:lnTo>
                  <a:lnTo>
                    <a:pt x="f5" y="f14"/>
                  </a:lnTo>
                  <a:lnTo>
                    <a:pt x="f5" y="f14"/>
                  </a:lnTo>
                  <a:lnTo>
                    <a:pt x="f13" y="f14"/>
                  </a:lnTo>
                  <a:cubicBezTo>
                    <a:pt x="f11" y="f14"/>
                    <a:pt x="f6" y="f15"/>
                    <a:pt x="f6" y="f8"/>
                  </a:cubicBezTo>
                  <a:close/>
                </a:path>
              </a:pathLst>
            </a:custGeom>
            <a:solidFill>
              <a:srgbClr val="CCD2D8">
                <a:alpha val="90000"/>
              </a:srgbClr>
            </a:solidFill>
            <a:ln w="19046" cap="flat">
              <a:solidFill>
                <a:srgbClr val="CCD2D8">
                  <a:alpha val="90000"/>
                </a:srgbClr>
              </a:solidFill>
              <a:prstDash val="solid"/>
              <a:miter/>
            </a:ln>
          </p:spPr>
          <p:txBody>
            <a:bodyPr vert="horz" wrap="square" lIns="247646" tIns="188576" rIns="312395" bIns="188576" anchor="ctr" anchorCtr="0" compatLnSpc="1">
              <a:noAutofit/>
            </a:bodyPr>
            <a:lstStyle/>
            <a:p>
              <a:pPr marL="171450" marR="0" lvl="1" indent="-171450" algn="l" defTabSz="800100" rtl="0" fontAlgn="auto" hangingPunct="1">
                <a:lnSpc>
                  <a:spcPct val="90000"/>
                </a:lnSpc>
                <a:spcBef>
                  <a:spcPts val="0"/>
                </a:spcBef>
                <a:spcAft>
                  <a:spcPts val="300"/>
                </a:spcAft>
                <a:buSzPct val="100000"/>
                <a:buChar char="•"/>
                <a:tabLst/>
                <a:defRPr sz="1800" b="0" i="0" u="none" strike="noStrike" kern="0" cap="none" spc="0" baseline="0">
                  <a:solidFill>
                    <a:srgbClr val="000000"/>
                  </a:solidFill>
                  <a:uFillTx/>
                </a:defRPr>
              </a:pPr>
              <a:r>
                <a:rPr lang="en-US" sz="1800" b="0" i="0" u="none" strike="noStrike" kern="1200" cap="none" spc="0" baseline="0">
                  <a:solidFill>
                    <a:srgbClr val="000000"/>
                  </a:solidFill>
                  <a:uFillTx/>
                  <a:latin typeface="Aptos"/>
                </a:rPr>
                <a:t>Consider wider CV morbidity and mortality benefit</a:t>
              </a:r>
            </a:p>
            <a:p>
              <a:pPr marL="171450" marR="0" lvl="1" indent="-171450" algn="l" defTabSz="800100" rtl="0" fontAlgn="auto" hangingPunct="1">
                <a:lnSpc>
                  <a:spcPct val="90000"/>
                </a:lnSpc>
                <a:spcBef>
                  <a:spcPts val="0"/>
                </a:spcBef>
                <a:spcAft>
                  <a:spcPts val="300"/>
                </a:spcAft>
                <a:buSzPct val="100000"/>
                <a:buChar char="•"/>
                <a:tabLst/>
                <a:defRPr sz="1800" b="0" i="0" u="none" strike="noStrike" kern="0" cap="none" spc="0" baseline="0">
                  <a:solidFill>
                    <a:srgbClr val="000000"/>
                  </a:solidFill>
                  <a:uFillTx/>
                </a:defRPr>
              </a:pPr>
              <a:r>
                <a:rPr lang="en-US" sz="1800" b="0" i="0" u="none" strike="noStrike" kern="1200" cap="none" spc="0" baseline="0">
                  <a:solidFill>
                    <a:srgbClr val="000000"/>
                  </a:solidFill>
                  <a:uFillTx/>
                  <a:latin typeface="Aptos"/>
                </a:rPr>
                <a:t>SGLT2i provide significant QOL benefit in context of HF (within weeks)</a:t>
              </a:r>
            </a:p>
            <a:p>
              <a:pPr marL="171450" marR="0" lvl="1" indent="-171450" algn="l" defTabSz="800100" rtl="0" fontAlgn="auto" hangingPunct="1">
                <a:lnSpc>
                  <a:spcPct val="90000"/>
                </a:lnSpc>
                <a:spcBef>
                  <a:spcPts val="0"/>
                </a:spcBef>
                <a:spcAft>
                  <a:spcPts val="300"/>
                </a:spcAft>
                <a:buSzPct val="100000"/>
                <a:buChar char="•"/>
                <a:tabLst/>
                <a:defRPr sz="1800" b="0" i="0" u="none" strike="noStrike" kern="0" cap="none" spc="0" baseline="0">
                  <a:solidFill>
                    <a:srgbClr val="000000"/>
                  </a:solidFill>
                  <a:uFillTx/>
                </a:defRPr>
              </a:pPr>
              <a:r>
                <a:rPr lang="en-US" sz="1800" b="0" i="0" u="none" strike="noStrike" kern="1200" cap="none" spc="0" baseline="0">
                  <a:solidFill>
                    <a:srgbClr val="000000"/>
                  </a:solidFill>
                  <a:uFillTx/>
                  <a:latin typeface="Aptos"/>
                </a:rPr>
                <a:t> Individualised decision to balance </a:t>
              </a:r>
              <a:r>
                <a:rPr lang="en-GB" sz="1800" b="0" i="0" u="none" strike="noStrike" kern="1200" cap="none" spc="0" baseline="0">
                  <a:solidFill>
                    <a:srgbClr val="000000"/>
                  </a:solidFill>
                  <a:uFillTx/>
                  <a:latin typeface="Aptos"/>
                </a:rPr>
                <a:t>likely risk of side effect/tablet burden against life-time benefit </a:t>
              </a:r>
              <a:endParaRPr lang="en-US" sz="1800" b="0" i="0" u="none" strike="noStrike" kern="1200" cap="none" spc="0" baseline="0">
                <a:solidFill>
                  <a:srgbClr val="000000"/>
                </a:solidFill>
                <a:uFillTx/>
                <a:latin typeface="Aptos"/>
              </a:endParaRPr>
            </a:p>
          </p:txBody>
        </p:sp>
        <p:sp>
          <p:nvSpPr>
            <p:cNvPr id="9" name="Freeform: Shape 8">
              <a:extLst>
                <a:ext uri="{FF2B5EF4-FFF2-40B4-BE49-F238E27FC236}">
                  <a16:creationId xmlns:a16="http://schemas.microsoft.com/office/drawing/2014/main" id="{B199EC56-365E-E29A-AD9B-909504C2665B}"/>
                </a:ext>
              </a:extLst>
            </p:cNvPr>
            <p:cNvSpPr/>
            <p:nvPr/>
          </p:nvSpPr>
          <p:spPr>
            <a:xfrm>
              <a:off x="181243" y="5007464"/>
              <a:ext cx="3134243" cy="1658017"/>
            </a:xfrm>
            <a:custGeom>
              <a:avLst/>
              <a:gdLst>
                <a:gd name="f0" fmla="val 10800000"/>
                <a:gd name="f1" fmla="val 5400000"/>
                <a:gd name="f2" fmla="val 180"/>
                <a:gd name="f3" fmla="val w"/>
                <a:gd name="f4" fmla="val h"/>
                <a:gd name="f5" fmla="val 0"/>
                <a:gd name="f6" fmla="val 3134244"/>
                <a:gd name="f7" fmla="val 1658020"/>
                <a:gd name="f8" fmla="val 276342"/>
                <a:gd name="f9" fmla="val 123723"/>
                <a:gd name="f10" fmla="val 2857902"/>
                <a:gd name="f11" fmla="val 3010521"/>
                <a:gd name="f12" fmla="val 1381678"/>
                <a:gd name="f13" fmla="val 1534297"/>
                <a:gd name="f14" fmla="+- 0 0 -90"/>
                <a:gd name="f15" fmla="*/ f3 1 3134244"/>
                <a:gd name="f16" fmla="*/ f4 1 1658020"/>
                <a:gd name="f17" fmla="+- f7 0 f5"/>
                <a:gd name="f18" fmla="+- f6 0 f5"/>
                <a:gd name="f19" fmla="*/ f14 f0 1"/>
                <a:gd name="f20" fmla="*/ f18 1 3134244"/>
                <a:gd name="f21" fmla="*/ f17 1 1658020"/>
                <a:gd name="f22" fmla="*/ 0 f18 1"/>
                <a:gd name="f23" fmla="*/ 276342 f17 1"/>
                <a:gd name="f24" fmla="*/ 276342 f18 1"/>
                <a:gd name="f25" fmla="*/ 0 f17 1"/>
                <a:gd name="f26" fmla="*/ 2857902 f18 1"/>
                <a:gd name="f27" fmla="*/ 3134244 f18 1"/>
                <a:gd name="f28" fmla="*/ 1381678 f17 1"/>
                <a:gd name="f29" fmla="*/ 1658020 f17 1"/>
                <a:gd name="f30" fmla="*/ f19 1 f2"/>
                <a:gd name="f31" fmla="*/ f22 1 3134244"/>
                <a:gd name="f32" fmla="*/ f23 1 1658020"/>
                <a:gd name="f33" fmla="*/ f24 1 3134244"/>
                <a:gd name="f34" fmla="*/ f25 1 1658020"/>
                <a:gd name="f35" fmla="*/ f26 1 3134244"/>
                <a:gd name="f36" fmla="*/ f27 1 3134244"/>
                <a:gd name="f37" fmla="*/ f28 1 1658020"/>
                <a:gd name="f38" fmla="*/ f29 1 1658020"/>
                <a:gd name="f39" fmla="*/ f5 1 f20"/>
                <a:gd name="f40" fmla="*/ f6 1 f20"/>
                <a:gd name="f41" fmla="*/ f5 1 f21"/>
                <a:gd name="f42" fmla="*/ f7 1 f21"/>
                <a:gd name="f43" fmla="+- f30 0 f1"/>
                <a:gd name="f44" fmla="*/ f31 1 f20"/>
                <a:gd name="f45" fmla="*/ f32 1 f21"/>
                <a:gd name="f46" fmla="*/ f33 1 f20"/>
                <a:gd name="f47" fmla="*/ f34 1 f21"/>
                <a:gd name="f48" fmla="*/ f35 1 f20"/>
                <a:gd name="f49" fmla="*/ f36 1 f20"/>
                <a:gd name="f50" fmla="*/ f37 1 f21"/>
                <a:gd name="f51" fmla="*/ f38 1 f21"/>
                <a:gd name="f52" fmla="*/ f39 f15 1"/>
                <a:gd name="f53" fmla="*/ f40 f15 1"/>
                <a:gd name="f54" fmla="*/ f42 f16 1"/>
                <a:gd name="f55" fmla="*/ f41 f16 1"/>
                <a:gd name="f56" fmla="*/ f44 f15 1"/>
                <a:gd name="f57" fmla="*/ f45 f16 1"/>
                <a:gd name="f58" fmla="*/ f46 f15 1"/>
                <a:gd name="f59" fmla="*/ f47 f16 1"/>
                <a:gd name="f60" fmla="*/ f48 f15 1"/>
                <a:gd name="f61" fmla="*/ f49 f15 1"/>
                <a:gd name="f62" fmla="*/ f50 f16 1"/>
                <a:gd name="f63" fmla="*/ f51 f16 1"/>
              </a:gdLst>
              <a:ahLst/>
              <a:cxnLst>
                <a:cxn ang="3cd4">
                  <a:pos x="hc" y="t"/>
                </a:cxn>
                <a:cxn ang="0">
                  <a:pos x="r" y="vc"/>
                </a:cxn>
                <a:cxn ang="cd4">
                  <a:pos x="hc" y="b"/>
                </a:cxn>
                <a:cxn ang="cd2">
                  <a:pos x="l" y="vc"/>
                </a:cxn>
                <a:cxn ang="f43">
                  <a:pos x="f56" y="f57"/>
                </a:cxn>
                <a:cxn ang="f43">
                  <a:pos x="f58" y="f59"/>
                </a:cxn>
                <a:cxn ang="f43">
                  <a:pos x="f60" y="f59"/>
                </a:cxn>
                <a:cxn ang="f43">
                  <a:pos x="f61" y="f57"/>
                </a:cxn>
                <a:cxn ang="f43">
                  <a:pos x="f61" y="f62"/>
                </a:cxn>
                <a:cxn ang="f43">
                  <a:pos x="f60" y="f63"/>
                </a:cxn>
                <a:cxn ang="f43">
                  <a:pos x="f58" y="f63"/>
                </a:cxn>
                <a:cxn ang="f43">
                  <a:pos x="f56" y="f62"/>
                </a:cxn>
                <a:cxn ang="f43">
                  <a:pos x="f56" y="f57"/>
                </a:cxn>
              </a:cxnLst>
              <a:rect l="f52" t="f55" r="f53" b="f54"/>
              <a:pathLst>
                <a:path w="3134244" h="1658020">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156082"/>
            </a:solidFill>
            <a:ln w="19046" cap="flat">
              <a:solidFill>
                <a:srgbClr val="FFFFFF"/>
              </a:solidFill>
              <a:prstDash val="solid"/>
              <a:miter/>
            </a:ln>
          </p:spPr>
          <p:txBody>
            <a:bodyPr vert="horz" wrap="square" lIns="176186" tIns="128564" rIns="176186" bIns="128564" anchor="ctr" anchorCtr="1" compatLnSpc="1">
              <a:noAutofit/>
            </a:bodyPr>
            <a:lstStyle/>
            <a:p>
              <a:pPr marL="0" marR="0" lvl="0" indent="0" algn="ctr" defTabSz="1111252" rtl="0" fontAlgn="auto" hangingPunct="1">
                <a:lnSpc>
                  <a:spcPct val="90000"/>
                </a:lnSpc>
                <a:spcBef>
                  <a:spcPts val="0"/>
                </a:spcBef>
                <a:spcAft>
                  <a:spcPts val="1100"/>
                </a:spcAft>
                <a:buNone/>
                <a:tabLst/>
                <a:defRPr sz="1800" b="0" i="0" u="none" strike="noStrike" kern="0" cap="none" spc="0" baseline="0">
                  <a:solidFill>
                    <a:srgbClr val="000000"/>
                  </a:solidFill>
                  <a:uFillTx/>
                </a:defRPr>
              </a:pPr>
              <a:r>
                <a:rPr lang="en-GB" sz="2500" b="0" i="0" u="none" strike="noStrike" kern="1200" cap="none" spc="0" baseline="0">
                  <a:solidFill>
                    <a:srgbClr val="FFFFFF"/>
                  </a:solidFill>
                  <a:uFillTx/>
                  <a:latin typeface="Aptos"/>
                </a:rPr>
                <a:t>Do we need to worry about optimising CKD in elderly patients?</a:t>
              </a:r>
              <a:endParaRPr lang="en-US" sz="2500" b="0" i="0" u="none" strike="noStrike" kern="1200" cap="none" spc="0" baseline="0">
                <a:solidFill>
                  <a:srgbClr val="FFFFFF"/>
                </a:solidFill>
                <a:uFillTx/>
                <a:latin typeface="Aptos"/>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214748312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6803F-7920-171A-128C-445DC4BDAE93}"/>
              </a:ext>
            </a:extLst>
          </p:cNvPr>
          <p:cNvSpPr txBox="1">
            <a:spLocks noGrp="1"/>
          </p:cNvSpPr>
          <p:nvPr>
            <p:ph type="title"/>
          </p:nvPr>
        </p:nvSpPr>
        <p:spPr>
          <a:xfrm>
            <a:off x="838203" y="556997"/>
            <a:ext cx="10515600" cy="1133691"/>
          </a:xfrm>
        </p:spPr>
        <p:txBody>
          <a:bodyPr/>
          <a:lstStyle/>
          <a:p>
            <a:pPr lvl="0"/>
            <a:r>
              <a:rPr lang="en-GB" sz="5200"/>
              <a:t>Summary</a:t>
            </a:r>
          </a:p>
        </p:txBody>
      </p:sp>
      <p:grpSp>
        <p:nvGrpSpPr>
          <p:cNvPr id="3" name="Content Placeholder 2">
            <a:extLst>
              <a:ext uri="{FF2B5EF4-FFF2-40B4-BE49-F238E27FC236}">
                <a16:creationId xmlns:a16="http://schemas.microsoft.com/office/drawing/2014/main" id="{2EAE9368-7137-3B2F-D9D1-D0C898BF6F97}"/>
              </a:ext>
            </a:extLst>
          </p:cNvPr>
          <p:cNvGrpSpPr/>
          <p:nvPr/>
        </p:nvGrpSpPr>
        <p:grpSpPr>
          <a:xfrm>
            <a:off x="838203" y="1827428"/>
            <a:ext cx="10515600" cy="4347734"/>
            <a:chOff x="838203" y="1827428"/>
            <a:chExt cx="10515600" cy="4347734"/>
          </a:xfrm>
        </p:grpSpPr>
        <p:sp>
          <p:nvSpPr>
            <p:cNvPr id="4" name="Freeform: Shape 3">
              <a:extLst>
                <a:ext uri="{FF2B5EF4-FFF2-40B4-BE49-F238E27FC236}">
                  <a16:creationId xmlns:a16="http://schemas.microsoft.com/office/drawing/2014/main" id="{2C5DB8D5-D9CC-2473-FDEF-790473BE1641}"/>
                </a:ext>
              </a:extLst>
            </p:cNvPr>
            <p:cNvSpPr/>
            <p:nvPr/>
          </p:nvSpPr>
          <p:spPr>
            <a:xfrm>
              <a:off x="838203" y="1827428"/>
              <a:ext cx="10515600" cy="915314"/>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5" name="Rectangle 4" descr="Medicine">
              <a:extLst>
                <a:ext uri="{FF2B5EF4-FFF2-40B4-BE49-F238E27FC236}">
                  <a16:creationId xmlns:a16="http://schemas.microsoft.com/office/drawing/2014/main" id="{14CE99DD-B8E9-C671-2BE5-E2DDD25A3249}"/>
                </a:ext>
              </a:extLst>
            </p:cNvPr>
            <p:cNvSpPr/>
            <p:nvPr/>
          </p:nvSpPr>
          <p:spPr>
            <a:xfrm>
              <a:off x="1115083" y="2033378"/>
              <a:ext cx="503422" cy="503422"/>
            </a:xfrm>
            <a:prstGeom prst="rect">
              <a:avLst/>
            </a:prstGeom>
            <a:blipFill>
              <a:blip r:embed="rId2">
                <a:alphaModFix/>
                <a:extLst>
                  <a:ext uri="{96DAC541-7B7A-43D3-8B79-37D633B846F1}">
                    <asvg:svgBlip xmlns:asvg="http://schemas.microsoft.com/office/drawing/2016/SVG/main" r:embed="rId3"/>
                  </a:ext>
                </a:extLst>
              </a:blip>
              <a:stretch>
                <a:fillRect/>
              </a:stretch>
            </a:blip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6" name="Freeform: Shape 5">
              <a:extLst>
                <a:ext uri="{FF2B5EF4-FFF2-40B4-BE49-F238E27FC236}">
                  <a16:creationId xmlns:a16="http://schemas.microsoft.com/office/drawing/2014/main" id="{68CB7084-5291-9DEF-48A2-85AB2C11A169}"/>
                </a:ext>
              </a:extLst>
            </p:cNvPr>
            <p:cNvSpPr/>
            <p:nvPr/>
          </p:nvSpPr>
          <p:spPr>
            <a:xfrm>
              <a:off x="1895386" y="1827428"/>
              <a:ext cx="9458416" cy="915314"/>
            </a:xfrm>
            <a:custGeom>
              <a:avLst/>
              <a:gdLst>
                <a:gd name="f0" fmla="val 10800000"/>
                <a:gd name="f1" fmla="val 5400000"/>
                <a:gd name="f2" fmla="val 180"/>
                <a:gd name="f3" fmla="val w"/>
                <a:gd name="f4" fmla="val h"/>
                <a:gd name="f5" fmla="val 0"/>
                <a:gd name="f6" fmla="val 9458416"/>
                <a:gd name="f7" fmla="val 915310"/>
                <a:gd name="f8" fmla="+- 0 0 -90"/>
                <a:gd name="f9" fmla="*/ f3 1 9458416"/>
                <a:gd name="f10" fmla="*/ f4 1 915310"/>
                <a:gd name="f11" fmla="+- f7 0 f5"/>
                <a:gd name="f12" fmla="+- f6 0 f5"/>
                <a:gd name="f13" fmla="*/ f8 f0 1"/>
                <a:gd name="f14" fmla="*/ f12 1 9458416"/>
                <a:gd name="f15" fmla="*/ f11 1 915310"/>
                <a:gd name="f16" fmla="*/ 0 f12 1"/>
                <a:gd name="f17" fmla="*/ 0 f11 1"/>
                <a:gd name="f18" fmla="*/ 9458416 f12 1"/>
                <a:gd name="f19" fmla="*/ 915310 f11 1"/>
                <a:gd name="f20" fmla="*/ f13 1 f2"/>
                <a:gd name="f21" fmla="*/ f16 1 9458416"/>
                <a:gd name="f22" fmla="*/ f17 1 915310"/>
                <a:gd name="f23" fmla="*/ f18 1 9458416"/>
                <a:gd name="f24" fmla="*/ f19 1 915310"/>
                <a:gd name="f25" fmla="*/ f5 1 f14"/>
                <a:gd name="f26" fmla="*/ f6 1 f14"/>
                <a:gd name="f27" fmla="*/ f5 1 f15"/>
                <a:gd name="f28" fmla="*/ f7 1 f15"/>
                <a:gd name="f29" fmla="+- f20 0 f1"/>
                <a:gd name="f30" fmla="*/ f21 1 f14"/>
                <a:gd name="f31" fmla="*/ f22 1 f15"/>
                <a:gd name="f32" fmla="*/ f23 1 f14"/>
                <a:gd name="f33" fmla="*/ f24 1 f15"/>
                <a:gd name="f34" fmla="*/ f25 f9 1"/>
                <a:gd name="f35" fmla="*/ f26 f9 1"/>
                <a:gd name="f36" fmla="*/ f28 f10 1"/>
                <a:gd name="f37" fmla="*/ f27 f10 1"/>
                <a:gd name="f38" fmla="*/ f30 f9 1"/>
                <a:gd name="f39" fmla="*/ f31 f10 1"/>
                <a:gd name="f40" fmla="*/ f32 f9 1"/>
                <a:gd name="f41" fmla="*/ f33 f10 1"/>
              </a:gdLst>
              <a:ahLst/>
              <a:cxnLst>
                <a:cxn ang="3cd4">
                  <a:pos x="hc" y="t"/>
                </a:cxn>
                <a:cxn ang="0">
                  <a:pos x="r" y="vc"/>
                </a:cxn>
                <a:cxn ang="cd4">
                  <a:pos x="hc" y="b"/>
                </a:cxn>
                <a:cxn ang="cd2">
                  <a:pos x="l" y="vc"/>
                </a:cxn>
                <a:cxn ang="f29">
                  <a:pos x="f38" y="f39"/>
                </a:cxn>
                <a:cxn ang="f29">
                  <a:pos x="f40" y="f39"/>
                </a:cxn>
                <a:cxn ang="f29">
                  <a:pos x="f40" y="f41"/>
                </a:cxn>
                <a:cxn ang="f29">
                  <a:pos x="f38" y="f41"/>
                </a:cxn>
                <a:cxn ang="f29">
                  <a:pos x="f38" y="f39"/>
                </a:cxn>
              </a:cxnLst>
              <a:rect l="f34" t="f37" r="f35" b="f36"/>
              <a:pathLst>
                <a:path w="9458416" h="915310">
                  <a:moveTo>
                    <a:pt x="f5" y="f5"/>
                  </a:moveTo>
                  <a:lnTo>
                    <a:pt x="f6" y="f5"/>
                  </a:lnTo>
                  <a:lnTo>
                    <a:pt x="f6" y="f7"/>
                  </a:lnTo>
                  <a:lnTo>
                    <a:pt x="f5" y="f7"/>
                  </a:lnTo>
                  <a:lnTo>
                    <a:pt x="f5" y="f5"/>
                  </a:lnTo>
                  <a:close/>
                </a:path>
              </a:pathLst>
            </a:custGeom>
            <a:noFill/>
            <a:ln cap="flat">
              <a:noFill/>
              <a:prstDash val="solid"/>
            </a:ln>
          </p:spPr>
          <p:txBody>
            <a:bodyPr vert="horz" wrap="square" lIns="96871" tIns="96871" rIns="96871" bIns="96871" anchor="ctr" anchorCtr="0" compatLnSpc="1">
              <a:noAutofit/>
            </a:bodyPr>
            <a:lstStyle/>
            <a:p>
              <a:pPr marL="0" marR="0" lvl="0" indent="0" algn="l" defTabSz="977895" rtl="0" fontAlgn="auto" hangingPunct="1">
                <a:lnSpc>
                  <a:spcPct val="90000"/>
                </a:lnSpc>
                <a:spcBef>
                  <a:spcPts val="0"/>
                </a:spcBef>
                <a:spcAft>
                  <a:spcPts val="900"/>
                </a:spcAft>
                <a:buNone/>
                <a:tabLst/>
                <a:defRPr sz="1800" b="0" i="0" u="none" strike="noStrike" kern="0" cap="none" spc="0" baseline="0">
                  <a:solidFill>
                    <a:srgbClr val="000000"/>
                  </a:solidFill>
                  <a:uFillTx/>
                </a:defRPr>
              </a:pPr>
              <a:r>
                <a:rPr lang="en-GB" sz="2200" b="0" i="0" u="none" strike="noStrike" kern="1200" cap="none" spc="0" baseline="0">
                  <a:solidFill>
                    <a:srgbClr val="000000"/>
                  </a:solidFill>
                  <a:uFillTx/>
                  <a:latin typeface="Aptos"/>
                </a:rPr>
                <a:t>Improving SGLT2i prescribing rates in CKD is the primary focus</a:t>
              </a:r>
              <a:endParaRPr lang="en-US" sz="2200" b="0" i="0" u="none" strike="noStrike" kern="1200" cap="none" spc="0" baseline="0">
                <a:solidFill>
                  <a:srgbClr val="000000"/>
                </a:solidFill>
                <a:uFillTx/>
                <a:latin typeface="Aptos"/>
              </a:endParaRPr>
            </a:p>
          </p:txBody>
        </p:sp>
        <p:sp>
          <p:nvSpPr>
            <p:cNvPr id="7" name="Freeform: Shape 6">
              <a:extLst>
                <a:ext uri="{FF2B5EF4-FFF2-40B4-BE49-F238E27FC236}">
                  <a16:creationId xmlns:a16="http://schemas.microsoft.com/office/drawing/2014/main" id="{AFE07E3F-F90C-EB83-58E3-63334DEB1660}"/>
                </a:ext>
              </a:extLst>
            </p:cNvPr>
            <p:cNvSpPr/>
            <p:nvPr/>
          </p:nvSpPr>
          <p:spPr>
            <a:xfrm>
              <a:off x="838203" y="2971571"/>
              <a:ext cx="10515600" cy="915314"/>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8" name="Rectangle 7" descr="Tick">
              <a:extLst>
                <a:ext uri="{FF2B5EF4-FFF2-40B4-BE49-F238E27FC236}">
                  <a16:creationId xmlns:a16="http://schemas.microsoft.com/office/drawing/2014/main" id="{3431998A-B29E-D43C-CA24-899E130829AE}"/>
                </a:ext>
              </a:extLst>
            </p:cNvPr>
            <p:cNvSpPr/>
            <p:nvPr/>
          </p:nvSpPr>
          <p:spPr>
            <a:xfrm>
              <a:off x="1115083" y="3177512"/>
              <a:ext cx="503422" cy="503422"/>
            </a:xfrm>
            <a:prstGeom prst="rect">
              <a:avLst/>
            </a:prstGeom>
            <a:blipFill>
              <a:blip r:embed="rId4">
                <a:alphaModFix/>
                <a:extLst>
                  <a:ext uri="{96DAC541-7B7A-43D3-8B79-37D633B846F1}">
                    <asvg:svgBlip xmlns:asvg="http://schemas.microsoft.com/office/drawing/2016/SVG/main" r:embed="rId5"/>
                  </a:ext>
                </a:extLst>
              </a:blip>
              <a:stretch>
                <a:fillRect/>
              </a:stretch>
            </a:blip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9" name="Freeform: Shape 8">
              <a:extLst>
                <a:ext uri="{FF2B5EF4-FFF2-40B4-BE49-F238E27FC236}">
                  <a16:creationId xmlns:a16="http://schemas.microsoft.com/office/drawing/2014/main" id="{31905F18-239B-0DF2-D7A0-A0660D2851CB}"/>
                </a:ext>
              </a:extLst>
            </p:cNvPr>
            <p:cNvSpPr/>
            <p:nvPr/>
          </p:nvSpPr>
          <p:spPr>
            <a:xfrm>
              <a:off x="1895386" y="2971571"/>
              <a:ext cx="9458416" cy="915314"/>
            </a:xfrm>
            <a:custGeom>
              <a:avLst/>
              <a:gdLst>
                <a:gd name="f0" fmla="val 10800000"/>
                <a:gd name="f1" fmla="val 5400000"/>
                <a:gd name="f2" fmla="val 180"/>
                <a:gd name="f3" fmla="val w"/>
                <a:gd name="f4" fmla="val h"/>
                <a:gd name="f5" fmla="val 0"/>
                <a:gd name="f6" fmla="val 9458416"/>
                <a:gd name="f7" fmla="val 915310"/>
                <a:gd name="f8" fmla="+- 0 0 -90"/>
                <a:gd name="f9" fmla="*/ f3 1 9458416"/>
                <a:gd name="f10" fmla="*/ f4 1 915310"/>
                <a:gd name="f11" fmla="+- f7 0 f5"/>
                <a:gd name="f12" fmla="+- f6 0 f5"/>
                <a:gd name="f13" fmla="*/ f8 f0 1"/>
                <a:gd name="f14" fmla="*/ f12 1 9458416"/>
                <a:gd name="f15" fmla="*/ f11 1 915310"/>
                <a:gd name="f16" fmla="*/ 0 f12 1"/>
                <a:gd name="f17" fmla="*/ 0 f11 1"/>
                <a:gd name="f18" fmla="*/ 9458416 f12 1"/>
                <a:gd name="f19" fmla="*/ 915310 f11 1"/>
                <a:gd name="f20" fmla="*/ f13 1 f2"/>
                <a:gd name="f21" fmla="*/ f16 1 9458416"/>
                <a:gd name="f22" fmla="*/ f17 1 915310"/>
                <a:gd name="f23" fmla="*/ f18 1 9458416"/>
                <a:gd name="f24" fmla="*/ f19 1 915310"/>
                <a:gd name="f25" fmla="*/ f5 1 f14"/>
                <a:gd name="f26" fmla="*/ f6 1 f14"/>
                <a:gd name="f27" fmla="*/ f5 1 f15"/>
                <a:gd name="f28" fmla="*/ f7 1 f15"/>
                <a:gd name="f29" fmla="+- f20 0 f1"/>
                <a:gd name="f30" fmla="*/ f21 1 f14"/>
                <a:gd name="f31" fmla="*/ f22 1 f15"/>
                <a:gd name="f32" fmla="*/ f23 1 f14"/>
                <a:gd name="f33" fmla="*/ f24 1 f15"/>
                <a:gd name="f34" fmla="*/ f25 f9 1"/>
                <a:gd name="f35" fmla="*/ f26 f9 1"/>
                <a:gd name="f36" fmla="*/ f28 f10 1"/>
                <a:gd name="f37" fmla="*/ f27 f10 1"/>
                <a:gd name="f38" fmla="*/ f30 f9 1"/>
                <a:gd name="f39" fmla="*/ f31 f10 1"/>
                <a:gd name="f40" fmla="*/ f32 f9 1"/>
                <a:gd name="f41" fmla="*/ f33 f10 1"/>
              </a:gdLst>
              <a:ahLst/>
              <a:cxnLst>
                <a:cxn ang="3cd4">
                  <a:pos x="hc" y="t"/>
                </a:cxn>
                <a:cxn ang="0">
                  <a:pos x="r" y="vc"/>
                </a:cxn>
                <a:cxn ang="cd4">
                  <a:pos x="hc" y="b"/>
                </a:cxn>
                <a:cxn ang="cd2">
                  <a:pos x="l" y="vc"/>
                </a:cxn>
                <a:cxn ang="f29">
                  <a:pos x="f38" y="f39"/>
                </a:cxn>
                <a:cxn ang="f29">
                  <a:pos x="f40" y="f39"/>
                </a:cxn>
                <a:cxn ang="f29">
                  <a:pos x="f40" y="f41"/>
                </a:cxn>
                <a:cxn ang="f29">
                  <a:pos x="f38" y="f41"/>
                </a:cxn>
                <a:cxn ang="f29">
                  <a:pos x="f38" y="f39"/>
                </a:cxn>
              </a:cxnLst>
              <a:rect l="f34" t="f37" r="f35" b="f36"/>
              <a:pathLst>
                <a:path w="9458416" h="915310">
                  <a:moveTo>
                    <a:pt x="f5" y="f5"/>
                  </a:moveTo>
                  <a:lnTo>
                    <a:pt x="f6" y="f5"/>
                  </a:lnTo>
                  <a:lnTo>
                    <a:pt x="f6" y="f7"/>
                  </a:lnTo>
                  <a:lnTo>
                    <a:pt x="f5" y="f7"/>
                  </a:lnTo>
                  <a:lnTo>
                    <a:pt x="f5" y="f5"/>
                  </a:lnTo>
                  <a:close/>
                </a:path>
              </a:pathLst>
            </a:custGeom>
            <a:noFill/>
            <a:ln cap="flat">
              <a:noFill/>
              <a:prstDash val="solid"/>
            </a:ln>
          </p:spPr>
          <p:txBody>
            <a:bodyPr vert="horz" wrap="square" lIns="96871" tIns="96871" rIns="96871" bIns="96871" anchor="ctr" anchorCtr="0" compatLnSpc="1">
              <a:noAutofit/>
            </a:bodyPr>
            <a:lstStyle/>
            <a:p>
              <a:pPr marL="0" marR="0" lvl="0" indent="0" algn="l" defTabSz="977895" rtl="0" fontAlgn="auto" hangingPunct="1">
                <a:lnSpc>
                  <a:spcPct val="90000"/>
                </a:lnSpc>
                <a:spcBef>
                  <a:spcPts val="0"/>
                </a:spcBef>
                <a:spcAft>
                  <a:spcPts val="900"/>
                </a:spcAft>
                <a:buNone/>
                <a:tabLst/>
                <a:defRPr sz="1800" b="0" i="0" u="none" strike="noStrike" kern="0" cap="none" spc="0" baseline="0">
                  <a:solidFill>
                    <a:srgbClr val="000000"/>
                  </a:solidFill>
                  <a:uFillTx/>
                </a:defRPr>
              </a:pPr>
              <a:r>
                <a:rPr lang="en-GB" sz="2200" b="0" i="0" u="none" strike="noStrike" kern="1200" cap="none" spc="0" baseline="0">
                  <a:solidFill>
                    <a:srgbClr val="000000"/>
                  </a:solidFill>
                  <a:uFillTx/>
                  <a:latin typeface="Aptos"/>
                </a:rPr>
                <a:t>Early identification and optimisation means less patients progressing to ESKD and fewer CV events</a:t>
              </a:r>
              <a:endParaRPr lang="en-US" sz="2200" b="0" i="0" u="none" strike="noStrike" kern="1200" cap="none" spc="0" baseline="0">
                <a:solidFill>
                  <a:srgbClr val="000000"/>
                </a:solidFill>
                <a:uFillTx/>
                <a:latin typeface="Aptos"/>
              </a:endParaRPr>
            </a:p>
          </p:txBody>
        </p:sp>
        <p:sp>
          <p:nvSpPr>
            <p:cNvPr id="10" name="Freeform: Shape 9">
              <a:extLst>
                <a:ext uri="{FF2B5EF4-FFF2-40B4-BE49-F238E27FC236}">
                  <a16:creationId xmlns:a16="http://schemas.microsoft.com/office/drawing/2014/main" id="{3A4654AA-A23A-054F-BC04-B412D1EB227E}"/>
                </a:ext>
              </a:extLst>
            </p:cNvPr>
            <p:cNvSpPr/>
            <p:nvPr/>
          </p:nvSpPr>
          <p:spPr>
            <a:xfrm>
              <a:off x="838203" y="4115705"/>
              <a:ext cx="10515600" cy="915314"/>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1" name="Rectangle 10" descr="Lightbulb">
              <a:extLst>
                <a:ext uri="{FF2B5EF4-FFF2-40B4-BE49-F238E27FC236}">
                  <a16:creationId xmlns:a16="http://schemas.microsoft.com/office/drawing/2014/main" id="{95D56A46-EB22-457F-F819-2CDD501E8A8A}"/>
                </a:ext>
              </a:extLst>
            </p:cNvPr>
            <p:cNvSpPr/>
            <p:nvPr/>
          </p:nvSpPr>
          <p:spPr>
            <a:xfrm>
              <a:off x="1115083" y="4321655"/>
              <a:ext cx="503422" cy="503422"/>
            </a:xfrm>
            <a:prstGeom prst="rect">
              <a:avLst/>
            </a:prstGeom>
            <a:blipFill>
              <a:blip r:embed="rId6">
                <a:alphaModFix/>
                <a:extLst>
                  <a:ext uri="{96DAC541-7B7A-43D3-8B79-37D633B846F1}">
                    <asvg:svgBlip xmlns:asvg="http://schemas.microsoft.com/office/drawing/2016/SVG/main" r:embed="rId7"/>
                  </a:ext>
                </a:extLst>
              </a:blip>
              <a:stretch>
                <a:fillRect/>
              </a:stretch>
            </a:blip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2" name="Freeform: Shape 11">
              <a:extLst>
                <a:ext uri="{FF2B5EF4-FFF2-40B4-BE49-F238E27FC236}">
                  <a16:creationId xmlns:a16="http://schemas.microsoft.com/office/drawing/2014/main" id="{11D1203A-D39F-2D93-6FF6-4147E28C49EC}"/>
                </a:ext>
              </a:extLst>
            </p:cNvPr>
            <p:cNvSpPr/>
            <p:nvPr/>
          </p:nvSpPr>
          <p:spPr>
            <a:xfrm>
              <a:off x="1895386" y="4115705"/>
              <a:ext cx="9458416" cy="915314"/>
            </a:xfrm>
            <a:custGeom>
              <a:avLst/>
              <a:gdLst>
                <a:gd name="f0" fmla="val 10800000"/>
                <a:gd name="f1" fmla="val 5400000"/>
                <a:gd name="f2" fmla="val 180"/>
                <a:gd name="f3" fmla="val w"/>
                <a:gd name="f4" fmla="val h"/>
                <a:gd name="f5" fmla="val 0"/>
                <a:gd name="f6" fmla="val 9458416"/>
                <a:gd name="f7" fmla="val 915310"/>
                <a:gd name="f8" fmla="+- 0 0 -90"/>
                <a:gd name="f9" fmla="*/ f3 1 9458416"/>
                <a:gd name="f10" fmla="*/ f4 1 915310"/>
                <a:gd name="f11" fmla="+- f7 0 f5"/>
                <a:gd name="f12" fmla="+- f6 0 f5"/>
                <a:gd name="f13" fmla="*/ f8 f0 1"/>
                <a:gd name="f14" fmla="*/ f12 1 9458416"/>
                <a:gd name="f15" fmla="*/ f11 1 915310"/>
                <a:gd name="f16" fmla="*/ 0 f12 1"/>
                <a:gd name="f17" fmla="*/ 0 f11 1"/>
                <a:gd name="f18" fmla="*/ 9458416 f12 1"/>
                <a:gd name="f19" fmla="*/ 915310 f11 1"/>
                <a:gd name="f20" fmla="*/ f13 1 f2"/>
                <a:gd name="f21" fmla="*/ f16 1 9458416"/>
                <a:gd name="f22" fmla="*/ f17 1 915310"/>
                <a:gd name="f23" fmla="*/ f18 1 9458416"/>
                <a:gd name="f24" fmla="*/ f19 1 915310"/>
                <a:gd name="f25" fmla="*/ f5 1 f14"/>
                <a:gd name="f26" fmla="*/ f6 1 f14"/>
                <a:gd name="f27" fmla="*/ f5 1 f15"/>
                <a:gd name="f28" fmla="*/ f7 1 f15"/>
                <a:gd name="f29" fmla="+- f20 0 f1"/>
                <a:gd name="f30" fmla="*/ f21 1 f14"/>
                <a:gd name="f31" fmla="*/ f22 1 f15"/>
                <a:gd name="f32" fmla="*/ f23 1 f14"/>
                <a:gd name="f33" fmla="*/ f24 1 f15"/>
                <a:gd name="f34" fmla="*/ f25 f9 1"/>
                <a:gd name="f35" fmla="*/ f26 f9 1"/>
                <a:gd name="f36" fmla="*/ f28 f10 1"/>
                <a:gd name="f37" fmla="*/ f27 f10 1"/>
                <a:gd name="f38" fmla="*/ f30 f9 1"/>
                <a:gd name="f39" fmla="*/ f31 f10 1"/>
                <a:gd name="f40" fmla="*/ f32 f9 1"/>
                <a:gd name="f41" fmla="*/ f33 f10 1"/>
              </a:gdLst>
              <a:ahLst/>
              <a:cxnLst>
                <a:cxn ang="3cd4">
                  <a:pos x="hc" y="t"/>
                </a:cxn>
                <a:cxn ang="0">
                  <a:pos x="r" y="vc"/>
                </a:cxn>
                <a:cxn ang="cd4">
                  <a:pos x="hc" y="b"/>
                </a:cxn>
                <a:cxn ang="cd2">
                  <a:pos x="l" y="vc"/>
                </a:cxn>
                <a:cxn ang="f29">
                  <a:pos x="f38" y="f39"/>
                </a:cxn>
                <a:cxn ang="f29">
                  <a:pos x="f40" y="f39"/>
                </a:cxn>
                <a:cxn ang="f29">
                  <a:pos x="f40" y="f41"/>
                </a:cxn>
                <a:cxn ang="f29">
                  <a:pos x="f38" y="f41"/>
                </a:cxn>
                <a:cxn ang="f29">
                  <a:pos x="f38" y="f39"/>
                </a:cxn>
              </a:cxnLst>
              <a:rect l="f34" t="f37" r="f35" b="f36"/>
              <a:pathLst>
                <a:path w="9458416" h="915310">
                  <a:moveTo>
                    <a:pt x="f5" y="f5"/>
                  </a:moveTo>
                  <a:lnTo>
                    <a:pt x="f6" y="f5"/>
                  </a:lnTo>
                  <a:lnTo>
                    <a:pt x="f6" y="f7"/>
                  </a:lnTo>
                  <a:lnTo>
                    <a:pt x="f5" y="f7"/>
                  </a:lnTo>
                  <a:lnTo>
                    <a:pt x="f5" y="f5"/>
                  </a:lnTo>
                  <a:close/>
                </a:path>
              </a:pathLst>
            </a:custGeom>
            <a:noFill/>
            <a:ln cap="flat">
              <a:noFill/>
              <a:prstDash val="solid"/>
            </a:ln>
          </p:spPr>
          <p:txBody>
            <a:bodyPr vert="horz" wrap="square" lIns="96871" tIns="96871" rIns="96871" bIns="96871" anchor="ctr" anchorCtr="0" compatLnSpc="1">
              <a:noAutofit/>
            </a:bodyPr>
            <a:lstStyle/>
            <a:p>
              <a:pPr marL="0" marR="0" lvl="0" indent="0" algn="l" defTabSz="977895" rtl="0" fontAlgn="auto" hangingPunct="1">
                <a:lnSpc>
                  <a:spcPct val="90000"/>
                </a:lnSpc>
                <a:spcBef>
                  <a:spcPts val="0"/>
                </a:spcBef>
                <a:spcAft>
                  <a:spcPts val="900"/>
                </a:spcAft>
                <a:buNone/>
                <a:tabLst/>
                <a:defRPr sz="1800" b="0" i="0" u="none" strike="noStrike" kern="0" cap="none" spc="0" baseline="0">
                  <a:solidFill>
                    <a:srgbClr val="000000"/>
                  </a:solidFill>
                  <a:uFillTx/>
                </a:defRPr>
              </a:pPr>
              <a:r>
                <a:rPr lang="en-GB" sz="2200" b="0" i="0" u="none" strike="noStrike" kern="1200" cap="none" spc="0" baseline="0">
                  <a:solidFill>
                    <a:srgbClr val="000000"/>
                  </a:solidFill>
                  <a:uFillTx/>
                  <a:latin typeface="Aptos"/>
                </a:rPr>
                <a:t>Make use of available digital resources/searches/templates to maximise efficiency and outcomes </a:t>
              </a:r>
              <a:endParaRPr lang="en-US" sz="2200" b="0" i="0" u="none" strike="noStrike" kern="1200" cap="none" spc="0" baseline="0">
                <a:solidFill>
                  <a:srgbClr val="000000"/>
                </a:solidFill>
                <a:uFillTx/>
                <a:latin typeface="Aptos"/>
              </a:endParaRPr>
            </a:p>
          </p:txBody>
        </p:sp>
        <p:sp>
          <p:nvSpPr>
            <p:cNvPr id="13" name="Freeform: Shape 12">
              <a:extLst>
                <a:ext uri="{FF2B5EF4-FFF2-40B4-BE49-F238E27FC236}">
                  <a16:creationId xmlns:a16="http://schemas.microsoft.com/office/drawing/2014/main" id="{3487DC52-8D53-E699-007C-FFF45C41B1EC}"/>
                </a:ext>
              </a:extLst>
            </p:cNvPr>
            <p:cNvSpPr/>
            <p:nvPr/>
          </p:nvSpPr>
          <p:spPr>
            <a:xfrm>
              <a:off x="838203" y="5259848"/>
              <a:ext cx="10515600" cy="915314"/>
            </a:xfrm>
            <a:custGeom>
              <a:avLst/>
              <a:gdLst>
                <a:gd name="f0" fmla="val 10800000"/>
                <a:gd name="f1" fmla="val 5400000"/>
                <a:gd name="f2" fmla="val 16200000"/>
                <a:gd name="f3" fmla="val w"/>
                <a:gd name="f4" fmla="val h"/>
                <a:gd name="f5" fmla="val ss"/>
                <a:gd name="f6" fmla="val 0"/>
                <a:gd name="f7" fmla="*/ 5419351 1 1725033"/>
                <a:gd name="f8" fmla="val 45"/>
                <a:gd name="f9" fmla="val 216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2F2F2"/>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4" name="Rectangle 13" descr="Books">
              <a:extLst>
                <a:ext uri="{FF2B5EF4-FFF2-40B4-BE49-F238E27FC236}">
                  <a16:creationId xmlns:a16="http://schemas.microsoft.com/office/drawing/2014/main" id="{AD10EEEA-C8BD-9699-DF72-CCCAC72D82B2}"/>
                </a:ext>
              </a:extLst>
            </p:cNvPr>
            <p:cNvSpPr/>
            <p:nvPr/>
          </p:nvSpPr>
          <p:spPr>
            <a:xfrm>
              <a:off x="1115083" y="5465789"/>
              <a:ext cx="503422" cy="503422"/>
            </a:xfrm>
            <a:prstGeom prst="rect">
              <a:avLst/>
            </a:prstGeom>
            <a:blipFill>
              <a:blip r:embed="rId8">
                <a:alphaModFix/>
                <a:extLst>
                  <a:ext uri="{96DAC541-7B7A-43D3-8B79-37D633B846F1}">
                    <asvg:svgBlip xmlns:asvg="http://schemas.microsoft.com/office/drawing/2016/SVG/main" r:embed="rId9"/>
                  </a:ext>
                </a:extLst>
              </a:blip>
              <a:stretch>
                <a:fillRect/>
              </a:stretch>
            </a:blip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ptos"/>
              </a:endParaRPr>
            </a:p>
          </p:txBody>
        </p:sp>
        <p:sp>
          <p:nvSpPr>
            <p:cNvPr id="15" name="Freeform: Shape 14">
              <a:extLst>
                <a:ext uri="{FF2B5EF4-FFF2-40B4-BE49-F238E27FC236}">
                  <a16:creationId xmlns:a16="http://schemas.microsoft.com/office/drawing/2014/main" id="{927E79C3-69A5-5842-8675-E2FB6D2ED9C6}"/>
                </a:ext>
              </a:extLst>
            </p:cNvPr>
            <p:cNvSpPr/>
            <p:nvPr/>
          </p:nvSpPr>
          <p:spPr>
            <a:xfrm>
              <a:off x="1895386" y="5259848"/>
              <a:ext cx="9458416" cy="915314"/>
            </a:xfrm>
            <a:custGeom>
              <a:avLst/>
              <a:gdLst>
                <a:gd name="f0" fmla="val 10800000"/>
                <a:gd name="f1" fmla="val 5400000"/>
                <a:gd name="f2" fmla="val 180"/>
                <a:gd name="f3" fmla="val w"/>
                <a:gd name="f4" fmla="val h"/>
                <a:gd name="f5" fmla="val 0"/>
                <a:gd name="f6" fmla="val 9458416"/>
                <a:gd name="f7" fmla="val 915310"/>
                <a:gd name="f8" fmla="+- 0 0 -90"/>
                <a:gd name="f9" fmla="*/ f3 1 9458416"/>
                <a:gd name="f10" fmla="*/ f4 1 915310"/>
                <a:gd name="f11" fmla="+- f7 0 f5"/>
                <a:gd name="f12" fmla="+- f6 0 f5"/>
                <a:gd name="f13" fmla="*/ f8 f0 1"/>
                <a:gd name="f14" fmla="*/ f12 1 9458416"/>
                <a:gd name="f15" fmla="*/ f11 1 915310"/>
                <a:gd name="f16" fmla="*/ 0 f12 1"/>
                <a:gd name="f17" fmla="*/ 0 f11 1"/>
                <a:gd name="f18" fmla="*/ 9458416 f12 1"/>
                <a:gd name="f19" fmla="*/ 915310 f11 1"/>
                <a:gd name="f20" fmla="*/ f13 1 f2"/>
                <a:gd name="f21" fmla="*/ f16 1 9458416"/>
                <a:gd name="f22" fmla="*/ f17 1 915310"/>
                <a:gd name="f23" fmla="*/ f18 1 9458416"/>
                <a:gd name="f24" fmla="*/ f19 1 915310"/>
                <a:gd name="f25" fmla="*/ f5 1 f14"/>
                <a:gd name="f26" fmla="*/ f6 1 f14"/>
                <a:gd name="f27" fmla="*/ f5 1 f15"/>
                <a:gd name="f28" fmla="*/ f7 1 f15"/>
                <a:gd name="f29" fmla="+- f20 0 f1"/>
                <a:gd name="f30" fmla="*/ f21 1 f14"/>
                <a:gd name="f31" fmla="*/ f22 1 f15"/>
                <a:gd name="f32" fmla="*/ f23 1 f14"/>
                <a:gd name="f33" fmla="*/ f24 1 f15"/>
                <a:gd name="f34" fmla="*/ f25 f9 1"/>
                <a:gd name="f35" fmla="*/ f26 f9 1"/>
                <a:gd name="f36" fmla="*/ f28 f10 1"/>
                <a:gd name="f37" fmla="*/ f27 f10 1"/>
                <a:gd name="f38" fmla="*/ f30 f9 1"/>
                <a:gd name="f39" fmla="*/ f31 f10 1"/>
                <a:gd name="f40" fmla="*/ f32 f9 1"/>
                <a:gd name="f41" fmla="*/ f33 f10 1"/>
              </a:gdLst>
              <a:ahLst/>
              <a:cxnLst>
                <a:cxn ang="3cd4">
                  <a:pos x="hc" y="t"/>
                </a:cxn>
                <a:cxn ang="0">
                  <a:pos x="r" y="vc"/>
                </a:cxn>
                <a:cxn ang="cd4">
                  <a:pos x="hc" y="b"/>
                </a:cxn>
                <a:cxn ang="cd2">
                  <a:pos x="l" y="vc"/>
                </a:cxn>
                <a:cxn ang="f29">
                  <a:pos x="f38" y="f39"/>
                </a:cxn>
                <a:cxn ang="f29">
                  <a:pos x="f40" y="f39"/>
                </a:cxn>
                <a:cxn ang="f29">
                  <a:pos x="f40" y="f41"/>
                </a:cxn>
                <a:cxn ang="f29">
                  <a:pos x="f38" y="f41"/>
                </a:cxn>
                <a:cxn ang="f29">
                  <a:pos x="f38" y="f39"/>
                </a:cxn>
              </a:cxnLst>
              <a:rect l="f34" t="f37" r="f35" b="f36"/>
              <a:pathLst>
                <a:path w="9458416" h="915310">
                  <a:moveTo>
                    <a:pt x="f5" y="f5"/>
                  </a:moveTo>
                  <a:lnTo>
                    <a:pt x="f6" y="f5"/>
                  </a:lnTo>
                  <a:lnTo>
                    <a:pt x="f6" y="f7"/>
                  </a:lnTo>
                  <a:lnTo>
                    <a:pt x="f5" y="f7"/>
                  </a:lnTo>
                  <a:lnTo>
                    <a:pt x="f5" y="f5"/>
                  </a:lnTo>
                  <a:close/>
                </a:path>
              </a:pathLst>
            </a:custGeom>
            <a:noFill/>
            <a:ln cap="flat">
              <a:noFill/>
              <a:prstDash val="solid"/>
            </a:ln>
          </p:spPr>
          <p:txBody>
            <a:bodyPr vert="horz" wrap="square" lIns="96871" tIns="96871" rIns="96871" bIns="96871" anchor="ctr" anchorCtr="0" compatLnSpc="1">
              <a:noAutofit/>
            </a:bodyPr>
            <a:lstStyle/>
            <a:p>
              <a:pPr marL="0" marR="0" lvl="0" indent="0" algn="l" defTabSz="977895" rtl="0" fontAlgn="auto" hangingPunct="1">
                <a:lnSpc>
                  <a:spcPct val="90000"/>
                </a:lnSpc>
                <a:spcBef>
                  <a:spcPts val="0"/>
                </a:spcBef>
                <a:spcAft>
                  <a:spcPts val="900"/>
                </a:spcAft>
                <a:buNone/>
                <a:tabLst/>
                <a:defRPr sz="1800" b="0" i="0" u="none" strike="noStrike" kern="0" cap="none" spc="0" baseline="0">
                  <a:solidFill>
                    <a:srgbClr val="000000"/>
                  </a:solidFill>
                  <a:uFillTx/>
                </a:defRPr>
              </a:pPr>
              <a:r>
                <a:rPr lang="en-GB" sz="2200" b="0" i="0" u="none" strike="noStrike" kern="1200" cap="none" spc="0" baseline="0">
                  <a:solidFill>
                    <a:srgbClr val="000000"/>
                  </a:solidFill>
                  <a:uFillTx/>
                  <a:latin typeface="Aptos"/>
                </a:rPr>
                <a:t>Completing education module and upskilling the primary care workforce is key to achieve legacy of improved CKD care </a:t>
              </a:r>
              <a:endParaRPr lang="en-US" sz="2200" b="0" i="0" u="none" strike="noStrike" kern="1200" cap="none" spc="0" baseline="0">
                <a:solidFill>
                  <a:srgbClr val="000000"/>
                </a:solidFill>
                <a:uFillTx/>
                <a:latin typeface="Aptos"/>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214748313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85509-A7DC-1F16-8E89-0C7D7A473A78}"/>
              </a:ext>
            </a:extLst>
          </p:cNvPr>
          <p:cNvSpPr txBox="1">
            <a:spLocks noGrp="1"/>
          </p:cNvSpPr>
          <p:nvPr>
            <p:ph type="ctrTitle"/>
          </p:nvPr>
        </p:nvSpPr>
        <p:spPr>
          <a:xfrm>
            <a:off x="5496558" y="1330186"/>
            <a:ext cx="6380984" cy="2098813"/>
          </a:xfrm>
        </p:spPr>
        <p:txBody>
          <a:bodyPr anchorCtr="1"/>
          <a:lstStyle/>
          <a:p>
            <a:pPr lvl="0" algn="ctr"/>
            <a:r>
              <a:rPr lang="en-GB" sz="3200"/>
              <a:t>GMS Contract</a:t>
            </a:r>
            <a:br>
              <a:rPr lang="en-GB" sz="3200"/>
            </a:br>
            <a:r>
              <a:rPr lang="en-GB" sz="3200"/>
              <a:t>CVD &amp; QI Projects 2025/26</a:t>
            </a:r>
            <a:br>
              <a:rPr lang="en-GB" sz="4000"/>
            </a:br>
            <a:br>
              <a:rPr lang="en-GB" sz="2600"/>
            </a:br>
            <a:r>
              <a:rPr lang="en-GB" sz="2600"/>
              <a:t>- Collection &amp; Use of QI Data</a:t>
            </a:r>
            <a:br>
              <a:rPr lang="en-GB" sz="2600"/>
            </a:br>
            <a:endParaRPr lang="en-GB" sz="2600"/>
          </a:p>
        </p:txBody>
      </p:sp>
      <p:sp>
        <p:nvSpPr>
          <p:cNvPr id="3" name="Subtitle 2">
            <a:extLst>
              <a:ext uri="{FF2B5EF4-FFF2-40B4-BE49-F238E27FC236}">
                <a16:creationId xmlns:a16="http://schemas.microsoft.com/office/drawing/2014/main" id="{9D526164-AF36-5381-CCA4-0D51569CC514}"/>
              </a:ext>
            </a:extLst>
          </p:cNvPr>
          <p:cNvSpPr txBox="1">
            <a:spLocks noGrp="1"/>
          </p:cNvSpPr>
          <p:nvPr>
            <p:ph type="subTitle" idx="1"/>
          </p:nvPr>
        </p:nvSpPr>
        <p:spPr>
          <a:xfrm>
            <a:off x="6572816" y="4446370"/>
            <a:ext cx="5670541" cy="1655758"/>
          </a:xfrm>
        </p:spPr>
        <p:txBody>
          <a:bodyPr>
            <a:normAutofit/>
          </a:bodyPr>
          <a:lstStyle/>
          <a:p>
            <a:pPr lvl="0"/>
            <a:endParaRPr lang="en-GB"/>
          </a:p>
          <a:p>
            <a:pPr lvl="0"/>
            <a:r>
              <a:rPr lang="en-GB" sz="2900" b="1"/>
              <a:t>Simon Scourfield</a:t>
            </a:r>
          </a:p>
          <a:p>
            <a:pPr lvl="0"/>
            <a:r>
              <a:rPr lang="en-GB" sz="2900" b="1"/>
              <a:t>Head of Primary Care Information</a:t>
            </a:r>
          </a:p>
        </p:txBody>
      </p:sp>
    </p:spTree>
  </p:cSld>
  <p:clrMapOvr>
    <a:masterClrMapping/>
  </p:clrMapOvr>
  <p:transition spd="slow">
    <p:wipe dir="r"/>
  </p:transition>
</p:sld>
</file>

<file path=ppt/slides/slide34.xml><?xml version="1.0" encoding="utf-8"?>
<p:sld xmlns:a="http://schemas.openxmlformats.org/drawingml/2006/main" xmlns:r="http://schemas.openxmlformats.org/officeDocument/2006/relationships" xmlns:p="http://schemas.openxmlformats.org/presentationml/2006/main">
  <p:cSld name="Slide2147483140">
    <p:spTree>
      <p:nvGrpSpPr>
        <p:cNvPr id="1" name=""/>
        <p:cNvGrpSpPr/>
        <p:nvPr/>
      </p:nvGrpSpPr>
      <p:grpSpPr>
        <a:xfrm>
          <a:off x="0" y="0"/>
          <a:ext cx="0" cy="0"/>
          <a:chOff x="0" y="0"/>
          <a:chExt cx="0" cy="0"/>
        </a:xfrm>
      </p:grpSpPr>
      <p:grpSp>
        <p:nvGrpSpPr>
          <p:cNvPr id="2" name="Group 13">
            <a:extLst>
              <a:ext uri="{FF2B5EF4-FFF2-40B4-BE49-F238E27FC236}">
                <a16:creationId xmlns:a16="http://schemas.microsoft.com/office/drawing/2014/main" id="{2A0DE62E-85AB-ED4A-2906-6D563C363E67}"/>
              </a:ext>
            </a:extLst>
          </p:cNvPr>
          <p:cNvGrpSpPr/>
          <p:nvPr/>
        </p:nvGrpSpPr>
        <p:grpSpPr>
          <a:xfrm>
            <a:off x="691542" y="305857"/>
            <a:ext cx="4906569" cy="4086618"/>
            <a:chOff x="691542" y="305857"/>
            <a:chExt cx="4906569" cy="4086618"/>
          </a:xfrm>
        </p:grpSpPr>
        <p:sp>
          <p:nvSpPr>
            <p:cNvPr id="3" name="Text Placeholder 3">
              <a:extLst>
                <a:ext uri="{FF2B5EF4-FFF2-40B4-BE49-F238E27FC236}">
                  <a16:creationId xmlns:a16="http://schemas.microsoft.com/office/drawing/2014/main" id="{9D6818F6-76C1-C983-1B33-BE1B738B364C}"/>
                </a:ext>
              </a:extLst>
            </p:cNvPr>
            <p:cNvSpPr txBox="1"/>
            <p:nvPr/>
          </p:nvSpPr>
          <p:spPr>
            <a:xfrm>
              <a:off x="691542" y="305857"/>
              <a:ext cx="4906569" cy="710964"/>
            </a:xfrm>
            <a:prstGeom prst="rect">
              <a:avLst/>
            </a:prstGeom>
            <a:noFill/>
            <a:ln cap="flat">
              <a:noFill/>
            </a:ln>
          </p:spPr>
          <p:txBody>
            <a:bodyPr vert="horz" wrap="square" lIns="91440" tIns="45720" rIns="91440" bIns="45720" anchor="t" anchorCtr="1" compatLnSpc="1">
              <a:noAutofit/>
            </a:bodyPr>
            <a:lstStyle/>
            <a:p>
              <a:pPr marL="14401" marR="0" lvl="0" indent="0" algn="ctr" defTabSz="914400" rtl="0" fontAlgn="auto" hangingPunct="1">
                <a:lnSpc>
                  <a:spcPts val="2400"/>
                </a:lnSpc>
                <a:spcBef>
                  <a:spcPts val="0"/>
                </a:spcBef>
                <a:spcAft>
                  <a:spcPts val="0"/>
                </a:spcAft>
                <a:buNone/>
                <a:tabLst/>
                <a:defRPr sz="1800" b="0" i="0" u="none" strike="noStrike" kern="0" cap="none" spc="0" baseline="0">
                  <a:solidFill>
                    <a:srgbClr val="000000"/>
                  </a:solidFill>
                  <a:uFillTx/>
                </a:defRPr>
              </a:pPr>
              <a:r>
                <a:rPr lang="en-GB" sz="2800" b="1" i="0" u="none" strike="noStrike" kern="0" cap="none" spc="0" baseline="0">
                  <a:solidFill>
                    <a:srgbClr val="002060"/>
                  </a:solidFill>
                  <a:effectLst>
                    <a:outerShdw dist="38096" dir="2700000">
                      <a:srgbClr val="000000"/>
                    </a:outerShdw>
                  </a:effectLst>
                  <a:uFillTx/>
                  <a:latin typeface="Rubik SemiBold"/>
                  <a:cs typeface="Calibri Light" pitchFamily="34"/>
                </a:rPr>
                <a:t>The Data Quality System</a:t>
              </a:r>
            </a:p>
          </p:txBody>
        </p:sp>
        <p:grpSp>
          <p:nvGrpSpPr>
            <p:cNvPr id="4" name="Group 15">
              <a:extLst>
                <a:ext uri="{FF2B5EF4-FFF2-40B4-BE49-F238E27FC236}">
                  <a16:creationId xmlns:a16="http://schemas.microsoft.com/office/drawing/2014/main" id="{7805CF52-641E-A21C-A301-9FBB33815732}"/>
                </a:ext>
              </a:extLst>
            </p:cNvPr>
            <p:cNvGrpSpPr/>
            <p:nvPr/>
          </p:nvGrpSpPr>
          <p:grpSpPr>
            <a:xfrm>
              <a:off x="1032339" y="985951"/>
              <a:ext cx="4211525" cy="3406524"/>
              <a:chOff x="1032339" y="985951"/>
              <a:chExt cx="4211525" cy="3406524"/>
            </a:xfrm>
          </p:grpSpPr>
          <p:grpSp>
            <p:nvGrpSpPr>
              <p:cNvPr id="5" name="Group 16">
                <a:extLst>
                  <a:ext uri="{FF2B5EF4-FFF2-40B4-BE49-F238E27FC236}">
                    <a16:creationId xmlns:a16="http://schemas.microsoft.com/office/drawing/2014/main" id="{788F064E-C781-6865-1509-C0F742F5C3BF}"/>
                  </a:ext>
                </a:extLst>
              </p:cNvPr>
              <p:cNvGrpSpPr/>
              <p:nvPr/>
            </p:nvGrpSpPr>
            <p:grpSpPr>
              <a:xfrm>
                <a:off x="1673681" y="2342034"/>
                <a:ext cx="2577218" cy="2050441"/>
                <a:chOff x="1673681" y="2342034"/>
                <a:chExt cx="2577218" cy="2050441"/>
              </a:xfrm>
            </p:grpSpPr>
            <p:pic>
              <p:nvPicPr>
                <p:cNvPr id="6" name="Picture 20">
                  <a:extLst>
                    <a:ext uri="{FF2B5EF4-FFF2-40B4-BE49-F238E27FC236}">
                      <a16:creationId xmlns:a16="http://schemas.microsoft.com/office/drawing/2014/main" id="{ACEBD0DD-CB22-AC12-2060-BA7EC0983BBA}"/>
                    </a:ext>
                  </a:extLst>
                </p:cNvPr>
                <p:cNvPicPr>
                  <a:picLocks noChangeAspect="1"/>
                </p:cNvPicPr>
                <p:nvPr/>
              </p:nvPicPr>
              <p:blipFill>
                <a:blip r:embed="rId3"/>
                <a:stretch>
                  <a:fillRect/>
                </a:stretch>
              </p:blipFill>
              <p:spPr>
                <a:xfrm>
                  <a:off x="1673681" y="2342034"/>
                  <a:ext cx="2577218" cy="2050441"/>
                </a:xfrm>
                <a:prstGeom prst="rect">
                  <a:avLst/>
                </a:prstGeom>
                <a:noFill/>
                <a:ln cap="flat">
                  <a:noFill/>
                </a:ln>
              </p:spPr>
            </p:pic>
            <p:pic>
              <p:nvPicPr>
                <p:cNvPr id="7" name="Picture 21">
                  <a:extLst>
                    <a:ext uri="{FF2B5EF4-FFF2-40B4-BE49-F238E27FC236}">
                      <a16:creationId xmlns:a16="http://schemas.microsoft.com/office/drawing/2014/main" id="{BCBCE761-5167-F59C-48AA-89C2B47B05D5}"/>
                    </a:ext>
                  </a:extLst>
                </p:cNvPr>
                <p:cNvPicPr>
                  <a:picLocks noChangeAspect="1"/>
                </p:cNvPicPr>
                <p:nvPr/>
              </p:nvPicPr>
              <p:blipFill>
                <a:blip r:embed="rId4"/>
                <a:stretch>
                  <a:fillRect/>
                </a:stretch>
              </p:blipFill>
              <p:spPr>
                <a:xfrm>
                  <a:off x="3032049" y="2995492"/>
                  <a:ext cx="1018120" cy="610169"/>
                </a:xfrm>
                <a:prstGeom prst="rect">
                  <a:avLst/>
                </a:prstGeom>
                <a:noFill/>
                <a:ln cap="flat">
                  <a:noFill/>
                </a:ln>
              </p:spPr>
            </p:pic>
          </p:grpSp>
          <p:grpSp>
            <p:nvGrpSpPr>
              <p:cNvPr id="8" name="Group 17">
                <a:extLst>
                  <a:ext uri="{FF2B5EF4-FFF2-40B4-BE49-F238E27FC236}">
                    <a16:creationId xmlns:a16="http://schemas.microsoft.com/office/drawing/2014/main" id="{95CD0AE8-2014-37C1-4761-6624139B7B64}"/>
                  </a:ext>
                </a:extLst>
              </p:cNvPr>
              <p:cNvGrpSpPr/>
              <p:nvPr/>
            </p:nvGrpSpPr>
            <p:grpSpPr>
              <a:xfrm>
                <a:off x="1032339" y="985951"/>
                <a:ext cx="4211525" cy="1294625"/>
                <a:chOff x="1032339" y="985951"/>
                <a:chExt cx="4211525" cy="1294625"/>
              </a:xfrm>
            </p:grpSpPr>
            <p:pic>
              <p:nvPicPr>
                <p:cNvPr id="9" name="Picture 18">
                  <a:extLst>
                    <a:ext uri="{FF2B5EF4-FFF2-40B4-BE49-F238E27FC236}">
                      <a16:creationId xmlns:a16="http://schemas.microsoft.com/office/drawing/2014/main" id="{24AF2364-143F-5C50-886E-C85049001634}"/>
                    </a:ext>
                  </a:extLst>
                </p:cNvPr>
                <p:cNvPicPr>
                  <a:picLocks noChangeAspect="1"/>
                </p:cNvPicPr>
                <p:nvPr/>
              </p:nvPicPr>
              <p:blipFill>
                <a:blip r:embed="rId5"/>
                <a:stretch>
                  <a:fillRect/>
                </a:stretch>
              </p:blipFill>
              <p:spPr>
                <a:xfrm>
                  <a:off x="1032339" y="1071237"/>
                  <a:ext cx="3025703" cy="1076449"/>
                </a:xfrm>
                <a:prstGeom prst="rect">
                  <a:avLst/>
                </a:prstGeom>
                <a:noFill/>
                <a:ln cap="flat">
                  <a:noFill/>
                </a:ln>
              </p:spPr>
            </p:pic>
            <p:pic>
              <p:nvPicPr>
                <p:cNvPr id="10" name="Picture 19">
                  <a:extLst>
                    <a:ext uri="{FF2B5EF4-FFF2-40B4-BE49-F238E27FC236}">
                      <a16:creationId xmlns:a16="http://schemas.microsoft.com/office/drawing/2014/main" id="{918FF19B-1243-A39F-B53E-FDDE3AF36FCA}"/>
                    </a:ext>
                  </a:extLst>
                </p:cNvPr>
                <p:cNvPicPr>
                  <a:picLocks noChangeAspect="1"/>
                </p:cNvPicPr>
                <p:nvPr/>
              </p:nvPicPr>
              <p:blipFill>
                <a:blip r:embed="rId6"/>
                <a:stretch>
                  <a:fillRect/>
                </a:stretch>
              </p:blipFill>
              <p:spPr>
                <a:xfrm>
                  <a:off x="4075883" y="985951"/>
                  <a:ext cx="1167981" cy="1294625"/>
                </a:xfrm>
                <a:prstGeom prst="rect">
                  <a:avLst/>
                </a:prstGeom>
                <a:noFill/>
                <a:ln cap="flat">
                  <a:noFill/>
                </a:ln>
              </p:spPr>
            </p:pic>
          </p:grpSp>
        </p:grpSp>
      </p:grpSp>
      <p:sp>
        <p:nvSpPr>
          <p:cNvPr id="11" name="Content Placeholder 3">
            <a:extLst>
              <a:ext uri="{FF2B5EF4-FFF2-40B4-BE49-F238E27FC236}">
                <a16:creationId xmlns:a16="http://schemas.microsoft.com/office/drawing/2014/main" id="{679BF0ED-F455-237C-B9A1-B3EAC5879007}"/>
              </a:ext>
            </a:extLst>
          </p:cNvPr>
          <p:cNvSpPr txBox="1"/>
          <p:nvPr/>
        </p:nvSpPr>
        <p:spPr>
          <a:xfrm>
            <a:off x="6339836" y="1337310"/>
            <a:ext cx="5852160" cy="5011634"/>
          </a:xfrm>
          <a:prstGeom prst="rect">
            <a:avLst/>
          </a:prstGeom>
          <a:noFill/>
          <a:ln cap="flat">
            <a:noFill/>
          </a:ln>
        </p:spPr>
        <p:txBody>
          <a:bodyPr vert="horz" wrap="square" lIns="91440" tIns="45720" rIns="91440" bIns="45720" anchor="t" anchorCtr="0" compatLnSpc="1">
            <a:noAutofit/>
          </a:bodyPr>
          <a:lstStyle/>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endParaRPr lang="en-GB" sz="2800" b="1" i="0" u="none" strike="noStrike" kern="1200" cap="none" spc="0" baseline="0">
              <a:solidFill>
                <a:srgbClr val="325083"/>
              </a:solidFill>
              <a:effectLst>
                <a:outerShdw dist="38096" dir="2700000">
                  <a:srgbClr val="000000"/>
                </a:outerShdw>
              </a:effectLst>
              <a:uFillTx/>
              <a:latin typeface="Rubik"/>
            </a:endParaRP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r>
              <a:rPr lang="en-GB" sz="3200" b="1" i="0" u="none" strike="noStrike" kern="1200" cap="none" spc="0" baseline="0">
                <a:solidFill>
                  <a:srgbClr val="FFFFFF"/>
                </a:solidFill>
                <a:effectLst>
                  <a:outerShdw dist="38096" dir="2700000">
                    <a:srgbClr val="000000"/>
                  </a:outerShdw>
                </a:effectLst>
                <a:uFillTx/>
                <a:latin typeface="Rubik"/>
              </a:rPr>
              <a:t>Simple Schematic</a:t>
            </a: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endParaRPr lang="en-GB" sz="3200" b="1" i="0" u="none" strike="noStrike" kern="1200" cap="none" spc="0" baseline="0">
              <a:solidFill>
                <a:srgbClr val="FFFFFF"/>
              </a:solidFill>
              <a:effectLst>
                <a:outerShdw dist="38096" dir="2700000">
                  <a:srgbClr val="000000"/>
                </a:outerShdw>
              </a:effectLst>
              <a:uFillTx/>
              <a:latin typeface="Rubik"/>
            </a:endParaRP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r>
              <a:rPr lang="en-GB" sz="3200" b="1" i="0" u="none" strike="noStrike" kern="1200" cap="none" spc="0" baseline="0">
                <a:solidFill>
                  <a:srgbClr val="FFFFFF"/>
                </a:solidFill>
                <a:effectLst>
                  <a:outerShdw dist="38096" dir="2700000">
                    <a:srgbClr val="000000"/>
                  </a:outerShdw>
                </a:effectLst>
                <a:uFillTx/>
                <a:latin typeface="Rubik"/>
              </a:rPr>
              <a:t>CVD QI (Audit+ &amp; the PCIP)</a:t>
            </a: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endParaRPr lang="en-GB" sz="3200" b="1" i="0" u="none" strike="noStrike" kern="1200" cap="none" spc="0" baseline="0">
              <a:solidFill>
                <a:srgbClr val="FFFFFF"/>
              </a:solidFill>
              <a:effectLst>
                <a:outerShdw dist="38096" dir="2700000">
                  <a:srgbClr val="000000"/>
                </a:outerShdw>
              </a:effectLst>
              <a:uFillTx/>
              <a:latin typeface="Rubik"/>
            </a:endParaRPr>
          </a:p>
          <a:p>
            <a:pPr marL="228600" marR="0" lvl="0" indent="-228600" algn="l" defTabSz="914400" rtl="0" fontAlgn="auto" hangingPunct="1">
              <a:lnSpc>
                <a:spcPct val="90000"/>
              </a:lnSpc>
              <a:spcBef>
                <a:spcPts val="1000"/>
              </a:spcBef>
              <a:spcAft>
                <a:spcPts val="0"/>
              </a:spcAft>
              <a:buSzPct val="100000"/>
              <a:buFont typeface="Arial" pitchFamily="34"/>
              <a:buChar char="•"/>
              <a:tabLst/>
              <a:defRPr sz="1800" b="0" i="0" u="none" strike="noStrike" kern="0" cap="none" spc="0" baseline="0">
                <a:solidFill>
                  <a:srgbClr val="000000"/>
                </a:solidFill>
                <a:uFillTx/>
              </a:defRPr>
            </a:pPr>
            <a:r>
              <a:rPr lang="en-GB" sz="3200" b="1" i="0" u="none" strike="noStrike" kern="1200" cap="none" spc="0" baseline="0">
                <a:solidFill>
                  <a:srgbClr val="FFFFFF"/>
                </a:solidFill>
                <a:effectLst>
                  <a:outerShdw dist="38096" dir="2700000">
                    <a:srgbClr val="000000"/>
                  </a:outerShdw>
                </a:effectLst>
                <a:uFillTx/>
                <a:latin typeface="Rubik"/>
              </a:rPr>
              <a:t>CKD QI (Audit+)</a:t>
            </a:r>
          </a:p>
        </p:txBody>
      </p:sp>
      <p:sp>
        <p:nvSpPr>
          <p:cNvPr id="12" name="Title 1">
            <a:extLst>
              <a:ext uri="{FF2B5EF4-FFF2-40B4-BE49-F238E27FC236}">
                <a16:creationId xmlns:a16="http://schemas.microsoft.com/office/drawing/2014/main" id="{EE99ABC8-7B02-995B-87BC-7FA437A091FF}"/>
              </a:ext>
            </a:extLst>
          </p:cNvPr>
          <p:cNvSpPr txBox="1">
            <a:spLocks noGrp="1"/>
          </p:cNvSpPr>
          <p:nvPr>
            <p:ph type="title"/>
          </p:nvPr>
        </p:nvSpPr>
        <p:spPr>
          <a:xfrm>
            <a:off x="7010960" y="509055"/>
            <a:ext cx="4296994" cy="1421937"/>
          </a:xfrm>
        </p:spPr>
        <p:txBody>
          <a:bodyPr anchorCtr="1"/>
          <a:lstStyle/>
          <a:p>
            <a:pPr lvl="0" algn="ctr"/>
            <a:r>
              <a:rPr lang="en-GB" sz="4800">
                <a:solidFill>
                  <a:srgbClr val="6CBFCD"/>
                </a:solidFill>
                <a:effectLst>
                  <a:outerShdw dist="38096" dir="2700000">
                    <a:srgbClr val="000000"/>
                  </a:outerShdw>
                </a:effectLst>
              </a:rPr>
              <a:t>Content</a:t>
            </a:r>
          </a:p>
        </p:txBody>
      </p:sp>
      <p:pic>
        <p:nvPicPr>
          <p:cNvPr id="13" name="Picture 4" descr="A white heart in a blue background&#10;&#10;AI-generated content may be incorrect.">
            <a:extLst>
              <a:ext uri="{FF2B5EF4-FFF2-40B4-BE49-F238E27FC236}">
                <a16:creationId xmlns:a16="http://schemas.microsoft.com/office/drawing/2014/main" id="{A9D8E61A-BDBB-8834-3215-BCBCB092FE31}"/>
              </a:ext>
            </a:extLst>
          </p:cNvPr>
          <p:cNvPicPr>
            <a:picLocks noChangeAspect="1"/>
          </p:cNvPicPr>
          <p:nvPr/>
        </p:nvPicPr>
        <p:blipFill>
          <a:blip r:embed="rId7"/>
          <a:stretch>
            <a:fillRect/>
          </a:stretch>
        </p:blipFill>
        <p:spPr>
          <a:xfrm>
            <a:off x="1360069" y="5152250"/>
            <a:ext cx="1355351" cy="1130865"/>
          </a:xfrm>
          <a:prstGeom prst="rect">
            <a:avLst/>
          </a:prstGeom>
          <a:noFill/>
          <a:ln cap="flat">
            <a:noFill/>
          </a:ln>
        </p:spPr>
      </p:pic>
      <p:pic>
        <p:nvPicPr>
          <p:cNvPr id="14" name="Picture 2" descr="A white outline of a kidney&#10;&#10;AI-generated content may be incorrect.">
            <a:extLst>
              <a:ext uri="{FF2B5EF4-FFF2-40B4-BE49-F238E27FC236}">
                <a16:creationId xmlns:a16="http://schemas.microsoft.com/office/drawing/2014/main" id="{3E74A2A2-C48C-CEBE-7ABA-804B1A64B5F4}"/>
              </a:ext>
            </a:extLst>
          </p:cNvPr>
          <p:cNvPicPr>
            <a:picLocks noChangeAspect="1"/>
          </p:cNvPicPr>
          <p:nvPr/>
        </p:nvPicPr>
        <p:blipFill>
          <a:blip r:embed="rId8"/>
          <a:stretch>
            <a:fillRect/>
          </a:stretch>
        </p:blipFill>
        <p:spPr>
          <a:xfrm>
            <a:off x="3237378" y="5152250"/>
            <a:ext cx="1410260" cy="1130865"/>
          </a:xfrm>
          <a:prstGeom prst="rect">
            <a:avLst/>
          </a:prstGeom>
          <a:noFill/>
          <a:ln cap="flat">
            <a:noFill/>
          </a:ln>
        </p:spPr>
      </p:pic>
    </p:spTree>
  </p:cSld>
  <p:clrMapOvr>
    <a:masterClrMapping/>
  </p:clrMapOvr>
  <p:transition spd="slow">
    <p:wipe dir="r"/>
  </p:transition>
</p:sld>
</file>

<file path=ppt/slides/slide35.xml><?xml version="1.0" encoding="utf-8"?>
<p:sld xmlns:a="http://schemas.openxmlformats.org/drawingml/2006/main" xmlns:r="http://schemas.openxmlformats.org/officeDocument/2006/relationships" xmlns:p="http://schemas.openxmlformats.org/presentationml/2006/main">
  <p:cSld name="Slide2147483141">
    <p:spTree>
      <p:nvGrpSpPr>
        <p:cNvPr id="1" name=""/>
        <p:cNvGrpSpPr/>
        <p:nvPr/>
      </p:nvGrpSpPr>
      <p:grpSpPr>
        <a:xfrm>
          <a:off x="0" y="0"/>
          <a:ext cx="0" cy="0"/>
          <a:chOff x="0" y="0"/>
          <a:chExt cx="0" cy="0"/>
        </a:xfrm>
      </p:grpSpPr>
      <p:grpSp>
        <p:nvGrpSpPr>
          <p:cNvPr id="2" name="Group 10">
            <a:extLst>
              <a:ext uri="{FF2B5EF4-FFF2-40B4-BE49-F238E27FC236}">
                <a16:creationId xmlns:a16="http://schemas.microsoft.com/office/drawing/2014/main" id="{42AF706A-CEAC-145B-3D3D-58FDB01FE37B}"/>
              </a:ext>
            </a:extLst>
          </p:cNvPr>
          <p:cNvGrpSpPr/>
          <p:nvPr/>
        </p:nvGrpSpPr>
        <p:grpSpPr>
          <a:xfrm>
            <a:off x="1778425" y="2746336"/>
            <a:ext cx="2855909" cy="2371734"/>
            <a:chOff x="1778425" y="2746336"/>
            <a:chExt cx="2855909" cy="2371734"/>
          </a:xfrm>
        </p:grpSpPr>
        <p:sp>
          <p:nvSpPr>
            <p:cNvPr id="3" name="Line 11">
              <a:extLst>
                <a:ext uri="{FF2B5EF4-FFF2-40B4-BE49-F238E27FC236}">
                  <a16:creationId xmlns:a16="http://schemas.microsoft.com/office/drawing/2014/main" id="{22705313-F483-0595-9427-7AC566CC26D7}"/>
                </a:ext>
              </a:extLst>
            </p:cNvPr>
            <p:cNvSpPr/>
            <p:nvPr/>
          </p:nvSpPr>
          <p:spPr>
            <a:xfrm flipH="1">
              <a:off x="2497564" y="2746336"/>
              <a:ext cx="1152528" cy="158432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25402" cap="flat">
              <a:solidFill>
                <a:srgbClr val="325083"/>
              </a:solidFill>
              <a:custDash>
                <a:ds d="299961" sp="299961"/>
                <a:ds d="100000" sp="299961"/>
              </a:custDash>
              <a:round/>
              <a:tailEnd type="arrow"/>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13A3C9"/>
                </a:solidFill>
                <a:uFillTx/>
                <a:latin typeface="Calibri Light"/>
              </a:endParaRPr>
            </a:p>
          </p:txBody>
        </p:sp>
        <p:pic>
          <p:nvPicPr>
            <p:cNvPr id="4" name="Picture 12">
              <a:extLst>
                <a:ext uri="{FF2B5EF4-FFF2-40B4-BE49-F238E27FC236}">
                  <a16:creationId xmlns:a16="http://schemas.microsoft.com/office/drawing/2014/main" id="{88205240-D23A-9518-3E04-AF0C63DD95C5}"/>
                </a:ext>
              </a:extLst>
            </p:cNvPr>
            <p:cNvPicPr>
              <a:picLocks noChangeAspect="1"/>
            </p:cNvPicPr>
            <p:nvPr/>
          </p:nvPicPr>
          <p:blipFill>
            <a:blip r:embed="rId2"/>
            <a:srcRect/>
            <a:stretch>
              <a:fillRect/>
            </a:stretch>
          </p:blipFill>
          <p:spPr>
            <a:xfrm>
              <a:off x="1778425" y="4259229"/>
              <a:ext cx="1079504" cy="858841"/>
            </a:xfrm>
            <a:prstGeom prst="rect">
              <a:avLst/>
            </a:prstGeom>
            <a:noFill/>
            <a:ln cap="flat">
              <a:noFill/>
            </a:ln>
          </p:spPr>
        </p:pic>
        <p:sp>
          <p:nvSpPr>
            <p:cNvPr id="5" name="Rectangle 14">
              <a:extLst>
                <a:ext uri="{FF2B5EF4-FFF2-40B4-BE49-F238E27FC236}">
                  <a16:creationId xmlns:a16="http://schemas.microsoft.com/office/drawing/2014/main" id="{44A37E2A-22B6-AB94-0D7C-DFDEDBC0F865}"/>
                </a:ext>
              </a:extLst>
            </p:cNvPr>
            <p:cNvSpPr/>
            <p:nvPr/>
          </p:nvSpPr>
          <p:spPr>
            <a:xfrm>
              <a:off x="3237332" y="3454365"/>
              <a:ext cx="1397002" cy="523878"/>
            </a:xfrm>
            <a:prstGeom prst="rect">
              <a:avLst/>
            </a:prstGeom>
            <a:noFill/>
            <a:ln w="25402" cap="flat">
              <a:solidFill>
                <a:srgbClr val="325083"/>
              </a:solidFill>
              <a:custDash>
                <a:ds d="299961" sp="299961"/>
                <a:ds d="100000" sp="299961"/>
              </a:custDash>
              <a:miter/>
            </a:ln>
          </p:spPr>
          <p:txBody>
            <a:bodyPr vert="horz" wrap="square" lIns="92070" tIns="46040" rIns="92070" bIns="46040" anchor="t" anchorCtr="0" compatLnSpc="1">
              <a:spAutoFit/>
            </a:bodyPr>
            <a:lstStyle/>
            <a:p>
              <a:pPr marL="0" marR="0" lvl="0" indent="0" algn="l" defTabSz="914400" rtl="0" fontAlgn="auto" hangingPunct="1">
                <a:lnSpc>
                  <a:spcPct val="100000"/>
                </a:lnSpc>
                <a:spcBef>
                  <a:spcPts val="800"/>
                </a:spcBef>
                <a:spcAft>
                  <a:spcPts val="0"/>
                </a:spcAft>
                <a:buNone/>
                <a:tabLst/>
                <a:defRPr sz="1800" b="0" i="0" u="none" strike="noStrike" kern="0" cap="none" spc="0" baseline="0">
                  <a:solidFill>
                    <a:srgbClr val="000000"/>
                  </a:solidFill>
                  <a:uFillTx/>
                </a:defRPr>
              </a:pPr>
              <a:r>
                <a:rPr lang="en-GB" sz="1400" b="0" i="0" u="none" strike="noStrike" kern="1200" cap="none" spc="0" baseline="0">
                  <a:solidFill>
                    <a:srgbClr val="000000"/>
                  </a:solidFill>
                  <a:uFillTx/>
                  <a:latin typeface="Calibri Light"/>
                </a:rPr>
                <a:t>External data transfer utility</a:t>
              </a:r>
            </a:p>
          </p:txBody>
        </p:sp>
      </p:grpSp>
      <p:grpSp>
        <p:nvGrpSpPr>
          <p:cNvPr id="6" name="Group 21">
            <a:extLst>
              <a:ext uri="{FF2B5EF4-FFF2-40B4-BE49-F238E27FC236}">
                <a16:creationId xmlns:a16="http://schemas.microsoft.com/office/drawing/2014/main" id="{8F75C3D5-648F-284C-B6D8-248915332C74}"/>
              </a:ext>
            </a:extLst>
          </p:cNvPr>
          <p:cNvGrpSpPr/>
          <p:nvPr/>
        </p:nvGrpSpPr>
        <p:grpSpPr>
          <a:xfrm>
            <a:off x="4379875" y="1479736"/>
            <a:ext cx="1549405" cy="1709746"/>
            <a:chOff x="4379875" y="1479736"/>
            <a:chExt cx="1549405" cy="1709746"/>
          </a:xfrm>
        </p:grpSpPr>
        <p:grpSp>
          <p:nvGrpSpPr>
            <p:cNvPr id="7" name="Group 22">
              <a:extLst>
                <a:ext uri="{FF2B5EF4-FFF2-40B4-BE49-F238E27FC236}">
                  <a16:creationId xmlns:a16="http://schemas.microsoft.com/office/drawing/2014/main" id="{B6E73846-83F1-B888-AC5B-1898A7A96977}"/>
                </a:ext>
              </a:extLst>
            </p:cNvPr>
            <p:cNvGrpSpPr/>
            <p:nvPr/>
          </p:nvGrpSpPr>
          <p:grpSpPr>
            <a:xfrm>
              <a:off x="4379875" y="2349687"/>
              <a:ext cx="1517647" cy="839795"/>
              <a:chOff x="4379875" y="2349687"/>
              <a:chExt cx="1517647" cy="839795"/>
            </a:xfrm>
          </p:grpSpPr>
          <p:sp>
            <p:nvSpPr>
              <p:cNvPr id="8" name="Line 23">
                <a:extLst>
                  <a:ext uri="{FF2B5EF4-FFF2-40B4-BE49-F238E27FC236}">
                    <a16:creationId xmlns:a16="http://schemas.microsoft.com/office/drawing/2014/main" id="{C57D0BD8-5C24-59AC-21A4-1316E6474CDB}"/>
                  </a:ext>
                </a:extLst>
              </p:cNvPr>
              <p:cNvSpPr/>
              <p:nvPr/>
            </p:nvSpPr>
            <p:spPr>
              <a:xfrm>
                <a:off x="4379875" y="2349687"/>
                <a:ext cx="1286899"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25402" cap="flat">
                <a:solidFill>
                  <a:srgbClr val="325083"/>
                </a:solidFill>
                <a:prstDash val="solid"/>
                <a:round/>
                <a:headEnd type="arrow"/>
                <a:tailEnd type="arrow"/>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13A3C9"/>
                  </a:solidFill>
                  <a:uFillTx/>
                  <a:latin typeface="Calibri Light"/>
                </a:endParaRPr>
              </a:p>
            </p:txBody>
          </p:sp>
          <p:sp>
            <p:nvSpPr>
              <p:cNvPr id="9" name="Rectangle 10">
                <a:extLst>
                  <a:ext uri="{FF2B5EF4-FFF2-40B4-BE49-F238E27FC236}">
                    <a16:creationId xmlns:a16="http://schemas.microsoft.com/office/drawing/2014/main" id="{71F18B18-DF96-AD0E-BC5E-A10602D888B1}"/>
                  </a:ext>
                </a:extLst>
              </p:cNvPr>
              <p:cNvSpPr/>
              <p:nvPr/>
            </p:nvSpPr>
            <p:spPr>
              <a:xfrm>
                <a:off x="4528977" y="2449705"/>
                <a:ext cx="1368545" cy="739777"/>
              </a:xfrm>
              <a:prstGeom prst="rect">
                <a:avLst/>
              </a:prstGeom>
              <a:noFill/>
              <a:ln cap="flat">
                <a:noFill/>
                <a:prstDash val="solid"/>
              </a:ln>
            </p:spPr>
            <p:txBody>
              <a:bodyPr vert="horz" wrap="square" lIns="92070" tIns="46040" rIns="92070" bIns="46040" anchor="t" anchorCtr="0" compatLnSpc="1">
                <a:spAutoFit/>
              </a:bodyPr>
              <a:lstStyle/>
              <a:p>
                <a:pPr marL="0" marR="0" lvl="0" indent="0" algn="l" defTabSz="914400" rtl="0" fontAlgn="auto" hangingPunct="1">
                  <a:lnSpc>
                    <a:spcPct val="100000"/>
                  </a:lnSpc>
                  <a:spcBef>
                    <a:spcPts val="800"/>
                  </a:spcBef>
                  <a:spcAft>
                    <a:spcPts val="0"/>
                  </a:spcAft>
                  <a:buNone/>
                  <a:tabLst/>
                  <a:defRPr sz="1800" b="0" i="0" u="none" strike="noStrike" kern="0" cap="none" spc="0" baseline="0">
                    <a:solidFill>
                      <a:srgbClr val="000000"/>
                    </a:solidFill>
                    <a:uFillTx/>
                  </a:defRPr>
                </a:pPr>
                <a:r>
                  <a:rPr lang="en-GB" sz="1400" b="0" i="0" u="none" strike="noStrike" kern="1200" cap="none" spc="0" baseline="0">
                    <a:solidFill>
                      <a:srgbClr val="000000"/>
                    </a:solidFill>
                    <a:uFillTx/>
                    <a:latin typeface="Calibri Light"/>
                  </a:rPr>
                  <a:t>Automated aggregated        data extract</a:t>
                </a:r>
              </a:p>
            </p:txBody>
          </p:sp>
        </p:grpSp>
        <p:sp>
          <p:nvSpPr>
            <p:cNvPr id="10" name="Rectangle 25">
              <a:extLst>
                <a:ext uri="{FF2B5EF4-FFF2-40B4-BE49-F238E27FC236}">
                  <a16:creationId xmlns:a16="http://schemas.microsoft.com/office/drawing/2014/main" id="{1157D7D5-FB76-E727-CACE-F9197791CF65}"/>
                </a:ext>
              </a:extLst>
            </p:cNvPr>
            <p:cNvSpPr/>
            <p:nvPr/>
          </p:nvSpPr>
          <p:spPr>
            <a:xfrm>
              <a:off x="4560853" y="1479736"/>
              <a:ext cx="1368427" cy="739777"/>
            </a:xfrm>
            <a:prstGeom prst="rect">
              <a:avLst/>
            </a:prstGeom>
            <a:noFill/>
            <a:ln cap="flat">
              <a:noFill/>
              <a:prstDash val="solid"/>
            </a:ln>
          </p:spPr>
          <p:txBody>
            <a:bodyPr vert="horz" wrap="square" lIns="92070" tIns="46040" rIns="92070" bIns="46040" anchor="t" anchorCtr="0" compatLnSpc="1">
              <a:spAutoFit/>
            </a:bodyPr>
            <a:lstStyle/>
            <a:p>
              <a:pPr marL="0" marR="0" lvl="0" indent="0" algn="l" defTabSz="914400" rtl="0" fontAlgn="auto" hangingPunct="1">
                <a:lnSpc>
                  <a:spcPct val="100000"/>
                </a:lnSpc>
                <a:spcBef>
                  <a:spcPts val="800"/>
                </a:spcBef>
                <a:spcAft>
                  <a:spcPts val="0"/>
                </a:spcAft>
                <a:buNone/>
                <a:tabLst/>
                <a:defRPr sz="1800" b="0" i="0" u="none" strike="noStrike" kern="0" cap="none" spc="0" baseline="0">
                  <a:solidFill>
                    <a:srgbClr val="000000"/>
                  </a:solidFill>
                  <a:uFillTx/>
                </a:defRPr>
              </a:pPr>
              <a:r>
                <a:rPr lang="en-GB" sz="1400" b="0" i="0" u="none" strike="noStrike" kern="1200" cap="none" spc="0" baseline="0">
                  <a:solidFill>
                    <a:srgbClr val="000000"/>
                  </a:solidFill>
                  <a:uFillTx/>
                  <a:latin typeface="Calibri Light"/>
                </a:rPr>
                <a:t>Automated software updates</a:t>
              </a:r>
            </a:p>
          </p:txBody>
        </p:sp>
      </p:grpSp>
      <p:grpSp>
        <p:nvGrpSpPr>
          <p:cNvPr id="11" name="Group 29">
            <a:extLst>
              <a:ext uri="{FF2B5EF4-FFF2-40B4-BE49-F238E27FC236}">
                <a16:creationId xmlns:a16="http://schemas.microsoft.com/office/drawing/2014/main" id="{0814E276-30CB-E395-62A3-F069E0641E15}"/>
              </a:ext>
            </a:extLst>
          </p:cNvPr>
          <p:cNvGrpSpPr/>
          <p:nvPr/>
        </p:nvGrpSpPr>
        <p:grpSpPr>
          <a:xfrm>
            <a:off x="5740173" y="1294424"/>
            <a:ext cx="1430341" cy="2001850"/>
            <a:chOff x="5740173" y="1294424"/>
            <a:chExt cx="1430341" cy="2001850"/>
          </a:xfrm>
        </p:grpSpPr>
        <p:sp>
          <p:nvSpPr>
            <p:cNvPr id="12" name="Text Box 20">
              <a:extLst>
                <a:ext uri="{FF2B5EF4-FFF2-40B4-BE49-F238E27FC236}">
                  <a16:creationId xmlns:a16="http://schemas.microsoft.com/office/drawing/2014/main" id="{89E4DDC6-2C5B-7D9A-EA88-0C852C217E25}"/>
                </a:ext>
              </a:extLst>
            </p:cNvPr>
            <p:cNvSpPr txBox="1"/>
            <p:nvPr/>
          </p:nvSpPr>
          <p:spPr>
            <a:xfrm>
              <a:off x="5883048" y="1294424"/>
              <a:ext cx="1285884" cy="523219"/>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800"/>
                </a:spcBef>
                <a:spcAft>
                  <a:spcPts val="0"/>
                </a:spcAft>
                <a:buNone/>
                <a:tabLst/>
                <a:defRPr sz="1800" b="0" i="0" u="none" strike="noStrike" kern="0" cap="none" spc="0" baseline="0">
                  <a:solidFill>
                    <a:srgbClr val="000000"/>
                  </a:solidFill>
                  <a:uFillTx/>
                </a:defRPr>
              </a:pPr>
              <a:r>
                <a:rPr lang="en-GB" sz="1400" b="0" i="0" u="none" strike="noStrike" kern="1200" cap="none" spc="0" baseline="0">
                  <a:solidFill>
                    <a:srgbClr val="000000"/>
                  </a:solidFill>
                  <a:uFillTx/>
                  <a:latin typeface="Arial Black" pitchFamily="34"/>
                </a:rPr>
                <a:t>Central Repository</a:t>
              </a:r>
              <a:endParaRPr lang="en-US" sz="1400" b="0" i="0" u="none" strike="noStrike" kern="1200" cap="none" spc="0" baseline="0">
                <a:solidFill>
                  <a:srgbClr val="000000"/>
                </a:solidFill>
                <a:uFillTx/>
                <a:latin typeface="Arial Black" pitchFamily="34"/>
              </a:endParaRPr>
            </a:p>
          </p:txBody>
        </p:sp>
        <p:pic>
          <p:nvPicPr>
            <p:cNvPr id="13" name="Picture 13" descr="MC900434845.PNG">
              <a:extLst>
                <a:ext uri="{FF2B5EF4-FFF2-40B4-BE49-F238E27FC236}">
                  <a16:creationId xmlns:a16="http://schemas.microsoft.com/office/drawing/2014/main" id="{F054FBCF-A50D-7C3B-50C5-2CB995A371EC}"/>
                </a:ext>
              </a:extLst>
            </p:cNvPr>
            <p:cNvPicPr>
              <a:picLocks noChangeAspect="1"/>
            </p:cNvPicPr>
            <p:nvPr/>
          </p:nvPicPr>
          <p:blipFill>
            <a:blip r:embed="rId3"/>
            <a:stretch>
              <a:fillRect/>
            </a:stretch>
          </p:blipFill>
          <p:spPr>
            <a:xfrm>
              <a:off x="5740173" y="1865933"/>
              <a:ext cx="1430341" cy="1430341"/>
            </a:xfrm>
            <a:prstGeom prst="rect">
              <a:avLst/>
            </a:prstGeom>
            <a:noFill/>
            <a:ln cap="flat">
              <a:noFill/>
            </a:ln>
          </p:spPr>
        </p:pic>
      </p:grpSp>
      <p:grpSp>
        <p:nvGrpSpPr>
          <p:cNvPr id="14" name="Group 22">
            <a:extLst>
              <a:ext uri="{FF2B5EF4-FFF2-40B4-BE49-F238E27FC236}">
                <a16:creationId xmlns:a16="http://schemas.microsoft.com/office/drawing/2014/main" id="{12AD5467-2A1C-EB93-FF06-0D410BC4C5F3}"/>
              </a:ext>
            </a:extLst>
          </p:cNvPr>
          <p:cNvGrpSpPr/>
          <p:nvPr/>
        </p:nvGrpSpPr>
        <p:grpSpPr>
          <a:xfrm>
            <a:off x="7824191" y="1268757"/>
            <a:ext cx="2088736" cy="2232251"/>
            <a:chOff x="7824191" y="1268757"/>
            <a:chExt cx="2088736" cy="2232251"/>
          </a:xfrm>
        </p:grpSpPr>
        <p:sp>
          <p:nvSpPr>
            <p:cNvPr id="15" name="Text Box 20">
              <a:extLst>
                <a:ext uri="{FF2B5EF4-FFF2-40B4-BE49-F238E27FC236}">
                  <a16:creationId xmlns:a16="http://schemas.microsoft.com/office/drawing/2014/main" id="{AEBF742F-50C2-7A66-382F-C77DF1BD3DB5}"/>
                </a:ext>
              </a:extLst>
            </p:cNvPr>
            <p:cNvSpPr txBox="1"/>
            <p:nvPr/>
          </p:nvSpPr>
          <p:spPr>
            <a:xfrm>
              <a:off x="7824191" y="1268757"/>
              <a:ext cx="2088736" cy="738661"/>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800"/>
                </a:spcBef>
                <a:spcAft>
                  <a:spcPts val="0"/>
                </a:spcAft>
                <a:buNone/>
                <a:tabLst/>
                <a:defRPr sz="1800" b="0" i="0" u="none" strike="noStrike" kern="0" cap="none" spc="0" baseline="0">
                  <a:solidFill>
                    <a:srgbClr val="000000"/>
                  </a:solidFill>
                  <a:uFillTx/>
                </a:defRPr>
              </a:pPr>
              <a:r>
                <a:rPr lang="en-US" sz="1400" b="0" i="0" u="none" strike="noStrike" kern="1200" cap="none" spc="0" baseline="0">
                  <a:solidFill>
                    <a:srgbClr val="000000"/>
                  </a:solidFill>
                  <a:uFillTx/>
                  <a:latin typeface="Arial Black" pitchFamily="34"/>
                </a:rPr>
                <a:t>Primary Care Aggregate Data Repository</a:t>
              </a:r>
            </a:p>
          </p:txBody>
        </p:sp>
        <p:pic>
          <p:nvPicPr>
            <p:cNvPr id="16" name="Picture 16" descr="MC900434845.PNG">
              <a:extLst>
                <a:ext uri="{FF2B5EF4-FFF2-40B4-BE49-F238E27FC236}">
                  <a16:creationId xmlns:a16="http://schemas.microsoft.com/office/drawing/2014/main" id="{46B87A15-82BF-7872-B4A8-5566CAAEB74B}"/>
                </a:ext>
              </a:extLst>
            </p:cNvPr>
            <p:cNvPicPr>
              <a:picLocks noChangeAspect="1"/>
            </p:cNvPicPr>
            <p:nvPr/>
          </p:nvPicPr>
          <p:blipFill>
            <a:blip r:embed="rId3"/>
            <a:stretch>
              <a:fillRect/>
            </a:stretch>
          </p:blipFill>
          <p:spPr>
            <a:xfrm>
              <a:off x="8184227" y="2070667"/>
              <a:ext cx="1436659" cy="1430341"/>
            </a:xfrm>
            <a:prstGeom prst="rect">
              <a:avLst/>
            </a:prstGeom>
            <a:noFill/>
            <a:ln cap="flat">
              <a:noFill/>
            </a:ln>
          </p:spPr>
        </p:pic>
      </p:grpSp>
      <p:sp>
        <p:nvSpPr>
          <p:cNvPr id="17" name="Line 5">
            <a:extLst>
              <a:ext uri="{FF2B5EF4-FFF2-40B4-BE49-F238E27FC236}">
                <a16:creationId xmlns:a16="http://schemas.microsoft.com/office/drawing/2014/main" id="{016891CD-8DE0-FCA7-17DD-2A9ADC3CEADC}"/>
              </a:ext>
            </a:extLst>
          </p:cNvPr>
          <p:cNvSpPr/>
          <p:nvPr/>
        </p:nvSpPr>
        <p:spPr>
          <a:xfrm>
            <a:off x="7083701" y="2348096"/>
            <a:ext cx="1079504" cy="1591"/>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25402" cap="flat">
            <a:solidFill>
              <a:srgbClr val="325083"/>
            </a:solidFill>
            <a:prstDash val="solid"/>
            <a:round/>
            <a:tailEnd type="arrow"/>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13A3C9"/>
              </a:solidFill>
              <a:uFillTx/>
              <a:latin typeface="Calibri Light"/>
            </a:endParaRPr>
          </a:p>
        </p:txBody>
      </p:sp>
      <p:sp>
        <p:nvSpPr>
          <p:cNvPr id="18" name="Line 5">
            <a:extLst>
              <a:ext uri="{FF2B5EF4-FFF2-40B4-BE49-F238E27FC236}">
                <a16:creationId xmlns:a16="http://schemas.microsoft.com/office/drawing/2014/main" id="{4BC838F4-CAE4-A391-E5EA-A983753EDEC6}"/>
              </a:ext>
            </a:extLst>
          </p:cNvPr>
          <p:cNvSpPr/>
          <p:nvPr/>
        </p:nvSpPr>
        <p:spPr>
          <a:xfrm flipH="1">
            <a:off x="8616281" y="3429000"/>
            <a:ext cx="25475" cy="648071"/>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25402" cap="flat">
            <a:solidFill>
              <a:srgbClr val="325083"/>
            </a:solidFill>
            <a:prstDash val="solid"/>
            <a:round/>
            <a:tailEnd type="arrow"/>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13A3C9"/>
              </a:solidFill>
              <a:uFillTx/>
              <a:latin typeface="Calibri Light"/>
            </a:endParaRPr>
          </a:p>
        </p:txBody>
      </p:sp>
      <p:grpSp>
        <p:nvGrpSpPr>
          <p:cNvPr id="19" name="Group 19">
            <a:extLst>
              <a:ext uri="{FF2B5EF4-FFF2-40B4-BE49-F238E27FC236}">
                <a16:creationId xmlns:a16="http://schemas.microsoft.com/office/drawing/2014/main" id="{6A011AFD-FC06-72B7-5B69-338633885535}"/>
              </a:ext>
            </a:extLst>
          </p:cNvPr>
          <p:cNvGrpSpPr/>
          <p:nvPr/>
        </p:nvGrpSpPr>
        <p:grpSpPr>
          <a:xfrm>
            <a:off x="7538002" y="4109048"/>
            <a:ext cx="2255934" cy="1794830"/>
            <a:chOff x="7538002" y="4109048"/>
            <a:chExt cx="2255934" cy="1794830"/>
          </a:xfrm>
        </p:grpSpPr>
        <p:pic>
          <p:nvPicPr>
            <p:cNvPr id="20" name="Picture 20">
              <a:extLst>
                <a:ext uri="{FF2B5EF4-FFF2-40B4-BE49-F238E27FC236}">
                  <a16:creationId xmlns:a16="http://schemas.microsoft.com/office/drawing/2014/main" id="{EF8D024B-2FBD-B2F6-3A17-6D9E8BB0D56D}"/>
                </a:ext>
              </a:extLst>
            </p:cNvPr>
            <p:cNvPicPr>
              <a:picLocks noChangeAspect="1"/>
            </p:cNvPicPr>
            <p:nvPr/>
          </p:nvPicPr>
          <p:blipFill>
            <a:blip r:embed="rId4"/>
            <a:stretch>
              <a:fillRect/>
            </a:stretch>
          </p:blipFill>
          <p:spPr>
            <a:xfrm>
              <a:off x="7538002" y="4109048"/>
              <a:ext cx="2255934" cy="1794830"/>
            </a:xfrm>
            <a:prstGeom prst="rect">
              <a:avLst/>
            </a:prstGeom>
            <a:noFill/>
            <a:ln cap="flat">
              <a:noFill/>
            </a:ln>
          </p:spPr>
        </p:pic>
        <p:pic>
          <p:nvPicPr>
            <p:cNvPr id="21" name="Picture 21">
              <a:extLst>
                <a:ext uri="{FF2B5EF4-FFF2-40B4-BE49-F238E27FC236}">
                  <a16:creationId xmlns:a16="http://schemas.microsoft.com/office/drawing/2014/main" id="{348258AB-3476-A8A7-8A3E-BE1423280CD9}"/>
                </a:ext>
              </a:extLst>
            </p:cNvPr>
            <p:cNvPicPr>
              <a:picLocks noChangeAspect="1"/>
            </p:cNvPicPr>
            <p:nvPr/>
          </p:nvPicPr>
          <p:blipFill>
            <a:blip r:embed="rId5"/>
            <a:stretch>
              <a:fillRect/>
            </a:stretch>
          </p:blipFill>
          <p:spPr>
            <a:xfrm>
              <a:off x="8727033" y="4764371"/>
              <a:ext cx="891192" cy="534101"/>
            </a:xfrm>
            <a:prstGeom prst="rect">
              <a:avLst/>
            </a:prstGeom>
            <a:noFill/>
            <a:ln cap="flat">
              <a:noFill/>
            </a:ln>
          </p:spPr>
        </p:pic>
      </p:grpSp>
      <p:pic>
        <p:nvPicPr>
          <p:cNvPr id="22" name="Picture 22" descr="MC900431584.PNG">
            <a:extLst>
              <a:ext uri="{FF2B5EF4-FFF2-40B4-BE49-F238E27FC236}">
                <a16:creationId xmlns:a16="http://schemas.microsoft.com/office/drawing/2014/main" id="{E0D71012-F596-3F49-049C-6EBB5B86073D}"/>
              </a:ext>
            </a:extLst>
          </p:cNvPr>
          <p:cNvPicPr>
            <a:picLocks noChangeAspect="1"/>
          </p:cNvPicPr>
          <p:nvPr/>
        </p:nvPicPr>
        <p:blipFill>
          <a:blip r:embed="rId6"/>
          <a:stretch>
            <a:fillRect/>
          </a:stretch>
        </p:blipFill>
        <p:spPr>
          <a:xfrm>
            <a:off x="5414820" y="4589181"/>
            <a:ext cx="1820552" cy="1418581"/>
          </a:xfrm>
          <a:prstGeom prst="rect">
            <a:avLst/>
          </a:prstGeom>
          <a:noFill/>
          <a:ln cap="flat">
            <a:noFill/>
          </a:ln>
        </p:spPr>
      </p:pic>
      <p:sp>
        <p:nvSpPr>
          <p:cNvPr id="23" name="Line 5">
            <a:extLst>
              <a:ext uri="{FF2B5EF4-FFF2-40B4-BE49-F238E27FC236}">
                <a16:creationId xmlns:a16="http://schemas.microsoft.com/office/drawing/2014/main" id="{EE0FFA12-E60A-357B-8F46-ADE0298497BC}"/>
              </a:ext>
            </a:extLst>
          </p:cNvPr>
          <p:cNvSpPr/>
          <p:nvPr/>
        </p:nvSpPr>
        <p:spPr>
          <a:xfrm flipH="1">
            <a:off x="6821533" y="5118061"/>
            <a:ext cx="807369" cy="7973"/>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25402" cap="flat">
            <a:solidFill>
              <a:srgbClr val="325083"/>
            </a:solidFill>
            <a:prstDash val="solid"/>
            <a:round/>
            <a:tailEnd type="arrow"/>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13A3C9"/>
              </a:solidFill>
              <a:uFillTx/>
              <a:latin typeface="Calibri Light"/>
            </a:endParaRPr>
          </a:p>
        </p:txBody>
      </p:sp>
      <p:grpSp>
        <p:nvGrpSpPr>
          <p:cNvPr id="24" name="Group 24">
            <a:extLst>
              <a:ext uri="{FF2B5EF4-FFF2-40B4-BE49-F238E27FC236}">
                <a16:creationId xmlns:a16="http://schemas.microsoft.com/office/drawing/2014/main" id="{C19CF27E-F05C-048D-3B51-D131C4AECC88}"/>
              </a:ext>
            </a:extLst>
          </p:cNvPr>
          <p:cNvGrpSpPr/>
          <p:nvPr/>
        </p:nvGrpSpPr>
        <p:grpSpPr>
          <a:xfrm>
            <a:off x="2694819" y="1301941"/>
            <a:ext cx="1706526" cy="1459848"/>
            <a:chOff x="2694819" y="1301941"/>
            <a:chExt cx="1706526" cy="1459848"/>
          </a:xfrm>
        </p:grpSpPr>
        <p:pic>
          <p:nvPicPr>
            <p:cNvPr id="25" name="Picture 8">
              <a:extLst>
                <a:ext uri="{FF2B5EF4-FFF2-40B4-BE49-F238E27FC236}">
                  <a16:creationId xmlns:a16="http://schemas.microsoft.com/office/drawing/2014/main" id="{D11C86EE-9431-6807-D7B7-8D6E8E4B2C69}"/>
                </a:ext>
              </a:extLst>
            </p:cNvPr>
            <p:cNvPicPr>
              <a:picLocks noChangeAspect="1"/>
            </p:cNvPicPr>
            <p:nvPr/>
          </p:nvPicPr>
          <p:blipFill>
            <a:blip r:embed="rId2"/>
            <a:srcRect/>
            <a:stretch>
              <a:fillRect/>
            </a:stretch>
          </p:blipFill>
          <p:spPr>
            <a:xfrm>
              <a:off x="3111492" y="1902948"/>
              <a:ext cx="1079504" cy="858841"/>
            </a:xfrm>
            <a:prstGeom prst="rect">
              <a:avLst/>
            </a:prstGeom>
            <a:noFill/>
            <a:ln cap="flat">
              <a:noFill/>
            </a:ln>
          </p:spPr>
        </p:pic>
        <p:sp>
          <p:nvSpPr>
            <p:cNvPr id="26" name="Text Box 20">
              <a:extLst>
                <a:ext uri="{FF2B5EF4-FFF2-40B4-BE49-F238E27FC236}">
                  <a16:creationId xmlns:a16="http://schemas.microsoft.com/office/drawing/2014/main" id="{9482FD46-1478-CF6E-F9C4-7F3E2F7C0ADD}"/>
                </a:ext>
              </a:extLst>
            </p:cNvPr>
            <p:cNvSpPr txBox="1"/>
            <p:nvPr/>
          </p:nvSpPr>
          <p:spPr>
            <a:xfrm>
              <a:off x="2901144" y="1301941"/>
              <a:ext cx="1500201" cy="523219"/>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800"/>
                </a:spcBef>
                <a:spcAft>
                  <a:spcPts val="0"/>
                </a:spcAft>
                <a:buNone/>
                <a:tabLst/>
                <a:defRPr sz="1800" b="0" i="0" u="none" strike="noStrike" kern="0" cap="none" spc="0" baseline="0">
                  <a:solidFill>
                    <a:srgbClr val="000000"/>
                  </a:solidFill>
                  <a:uFillTx/>
                </a:defRPr>
              </a:pPr>
              <a:r>
                <a:rPr lang="en-GB" sz="1400" b="0" i="0" u="none" strike="noStrike" kern="1200" cap="none" spc="0" baseline="0">
                  <a:solidFill>
                    <a:srgbClr val="000000"/>
                  </a:solidFill>
                  <a:uFillTx/>
                  <a:latin typeface="Arial Black" pitchFamily="34"/>
                </a:rPr>
                <a:t>GP Practice based tool</a:t>
              </a:r>
              <a:endParaRPr lang="en-US" sz="1400" b="0" i="0" u="none" strike="noStrike" kern="1200" cap="none" spc="0" baseline="0">
                <a:solidFill>
                  <a:srgbClr val="000000"/>
                </a:solidFill>
                <a:uFillTx/>
                <a:latin typeface="Arial Black" pitchFamily="34"/>
              </a:endParaRPr>
            </a:p>
          </p:txBody>
        </p:sp>
        <p:pic>
          <p:nvPicPr>
            <p:cNvPr id="27" name="Picture 27">
              <a:extLst>
                <a:ext uri="{FF2B5EF4-FFF2-40B4-BE49-F238E27FC236}">
                  <a16:creationId xmlns:a16="http://schemas.microsoft.com/office/drawing/2014/main" id="{7F3F2B24-C71E-469B-9557-5A3EAFA64722}"/>
                </a:ext>
              </a:extLst>
            </p:cNvPr>
            <p:cNvPicPr>
              <a:picLocks noChangeAspect="1"/>
            </p:cNvPicPr>
            <p:nvPr/>
          </p:nvPicPr>
          <p:blipFill>
            <a:blip r:embed="rId7"/>
            <a:stretch>
              <a:fillRect/>
            </a:stretch>
          </p:blipFill>
          <p:spPr>
            <a:xfrm>
              <a:off x="2694819" y="1339769"/>
              <a:ext cx="372544" cy="412943"/>
            </a:xfrm>
            <a:prstGeom prst="rect">
              <a:avLst/>
            </a:prstGeom>
            <a:noFill/>
            <a:ln cap="flat">
              <a:noFill/>
            </a:ln>
          </p:spPr>
        </p:pic>
      </p:grpSp>
      <p:sp>
        <p:nvSpPr>
          <p:cNvPr id="28" name="Title 1">
            <a:extLst>
              <a:ext uri="{FF2B5EF4-FFF2-40B4-BE49-F238E27FC236}">
                <a16:creationId xmlns:a16="http://schemas.microsoft.com/office/drawing/2014/main" id="{94172D68-0F60-0FEF-3E92-9C7BC65ED96F}"/>
              </a:ext>
            </a:extLst>
          </p:cNvPr>
          <p:cNvSpPr txBox="1"/>
          <p:nvPr/>
        </p:nvSpPr>
        <p:spPr>
          <a:xfrm>
            <a:off x="1686254" y="206727"/>
            <a:ext cx="8591976" cy="718169"/>
          </a:xfrm>
          <a:prstGeom prst="rect">
            <a:avLst/>
          </a:prstGeom>
          <a:noFill/>
          <a:ln cap="flat">
            <a:noFill/>
          </a:ln>
        </p:spPr>
        <p:txBody>
          <a:bodyPr vert="horz" wrap="square" lIns="91440" tIns="45720" rIns="91440" bIns="45720" anchor="t" anchorCtr="0" compatLnSpc="1">
            <a:norm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600" b="1" i="0" u="none" strike="noStrike" kern="0" cap="none" spc="0" baseline="0">
                <a:solidFill>
                  <a:srgbClr val="002060"/>
                </a:solidFill>
                <a:effectLst>
                  <a:outerShdw dist="38096" dir="2700000">
                    <a:srgbClr val="000000"/>
                  </a:outerShdw>
                </a:effectLst>
                <a:uFillTx/>
                <a:latin typeface="Calibri"/>
              </a:rPr>
              <a:t>The Data Quality System - Simple Schematic</a:t>
            </a:r>
          </a:p>
        </p:txBody>
      </p:sp>
      <p:pic>
        <p:nvPicPr>
          <p:cNvPr id="29" name="Picture 29" descr="Graphical user interface, text, application, chat or text message&#10;&#10;Description automatically generated">
            <a:extLst>
              <a:ext uri="{FF2B5EF4-FFF2-40B4-BE49-F238E27FC236}">
                <a16:creationId xmlns:a16="http://schemas.microsoft.com/office/drawing/2014/main" id="{70297624-264A-C82A-AB6C-A3DBFAD87FC7}"/>
              </a:ext>
            </a:extLst>
          </p:cNvPr>
          <p:cNvPicPr>
            <a:picLocks noChangeAspect="1"/>
          </p:cNvPicPr>
          <p:nvPr/>
        </p:nvPicPr>
        <p:blipFill>
          <a:blip r:embed="rId8"/>
          <a:stretch>
            <a:fillRect/>
          </a:stretch>
        </p:blipFill>
        <p:spPr>
          <a:xfrm>
            <a:off x="1118686" y="5269403"/>
            <a:ext cx="1011664" cy="482483"/>
          </a:xfrm>
          <a:prstGeom prst="rect">
            <a:avLst/>
          </a:prstGeom>
          <a:noFill/>
          <a:ln cap="flat">
            <a:noFill/>
          </a:ln>
        </p:spPr>
      </p:pic>
      <p:pic>
        <p:nvPicPr>
          <p:cNvPr id="30" name="Picture 32" descr="Text&#10;&#10;Description automatically generated">
            <a:extLst>
              <a:ext uri="{FF2B5EF4-FFF2-40B4-BE49-F238E27FC236}">
                <a16:creationId xmlns:a16="http://schemas.microsoft.com/office/drawing/2014/main" id="{1F7FD5B2-ED9F-5BBB-76F3-2795AAC56479}"/>
              </a:ext>
            </a:extLst>
          </p:cNvPr>
          <p:cNvPicPr>
            <a:picLocks noChangeAspect="1"/>
          </p:cNvPicPr>
          <p:nvPr/>
        </p:nvPicPr>
        <p:blipFill>
          <a:blip r:embed="rId9"/>
          <a:stretch>
            <a:fillRect/>
          </a:stretch>
        </p:blipFill>
        <p:spPr>
          <a:xfrm>
            <a:off x="2250731" y="5263981"/>
            <a:ext cx="986601" cy="482547"/>
          </a:xfrm>
          <a:prstGeom prst="rect">
            <a:avLst/>
          </a:prstGeom>
          <a:noFill/>
          <a:ln cap="flat">
            <a:noFill/>
          </a:ln>
        </p:spPr>
      </p:pic>
      <p:pic>
        <p:nvPicPr>
          <p:cNvPr id="31" name="Picture 33" descr="A picture containing text&#10;&#10;Description automatically generated">
            <a:extLst>
              <a:ext uri="{FF2B5EF4-FFF2-40B4-BE49-F238E27FC236}">
                <a16:creationId xmlns:a16="http://schemas.microsoft.com/office/drawing/2014/main" id="{6A4EB408-2B3E-9AAA-79BB-E2BB8D5A9FB7}"/>
              </a:ext>
            </a:extLst>
          </p:cNvPr>
          <p:cNvPicPr>
            <a:picLocks noChangeAspect="1"/>
          </p:cNvPicPr>
          <p:nvPr/>
        </p:nvPicPr>
        <p:blipFill>
          <a:blip r:embed="rId10"/>
          <a:stretch>
            <a:fillRect/>
          </a:stretch>
        </p:blipFill>
        <p:spPr>
          <a:xfrm>
            <a:off x="10152418" y="4087660"/>
            <a:ext cx="1225122" cy="560902"/>
          </a:xfrm>
          <a:prstGeom prst="rect">
            <a:avLst/>
          </a:prstGeom>
          <a:noFill/>
          <a:ln cap="flat">
            <a:noFill/>
          </a:ln>
        </p:spPr>
      </p:pic>
      <p:pic>
        <p:nvPicPr>
          <p:cNvPr id="32" name="Picture 34" descr="A picture containing logo&#10;&#10;Description automatically generated">
            <a:extLst>
              <a:ext uri="{FF2B5EF4-FFF2-40B4-BE49-F238E27FC236}">
                <a16:creationId xmlns:a16="http://schemas.microsoft.com/office/drawing/2014/main" id="{2352622B-3F1B-67AF-B53E-2FEA7FB9390A}"/>
              </a:ext>
            </a:extLst>
          </p:cNvPr>
          <p:cNvPicPr>
            <a:picLocks noChangeAspect="1"/>
          </p:cNvPicPr>
          <p:nvPr/>
        </p:nvPicPr>
        <p:blipFill>
          <a:blip r:embed="rId11"/>
          <a:stretch>
            <a:fillRect/>
          </a:stretch>
        </p:blipFill>
        <p:spPr>
          <a:xfrm>
            <a:off x="10041684" y="4764590"/>
            <a:ext cx="1658255" cy="690938"/>
          </a:xfrm>
          <a:prstGeom prst="rect">
            <a:avLst/>
          </a:prstGeom>
          <a:noFill/>
          <a:ln cap="flat">
            <a:noFill/>
          </a:ln>
        </p:spPr>
      </p:pic>
      <p:pic>
        <p:nvPicPr>
          <p:cNvPr id="33" name="Picture 35" descr="A picture containing graphical user interface&#10;&#10;Description automatically generated">
            <a:extLst>
              <a:ext uri="{FF2B5EF4-FFF2-40B4-BE49-F238E27FC236}">
                <a16:creationId xmlns:a16="http://schemas.microsoft.com/office/drawing/2014/main" id="{935856CB-C3D1-EE4C-F727-A00F708DB5D1}"/>
              </a:ext>
            </a:extLst>
          </p:cNvPr>
          <p:cNvPicPr>
            <a:picLocks noChangeAspect="1"/>
          </p:cNvPicPr>
          <p:nvPr/>
        </p:nvPicPr>
        <p:blipFill>
          <a:blip r:embed="rId12"/>
          <a:stretch>
            <a:fillRect/>
          </a:stretch>
        </p:blipFill>
        <p:spPr>
          <a:xfrm>
            <a:off x="10127684" y="5574987"/>
            <a:ext cx="1622547" cy="322572"/>
          </a:xfrm>
          <a:prstGeom prst="rect">
            <a:avLst/>
          </a:prstGeom>
          <a:noFill/>
          <a:ln cap="flat">
            <a:noFill/>
          </a:ln>
        </p:spPr>
      </p:pic>
      <p:sp>
        <p:nvSpPr>
          <p:cNvPr id="34" name="Line 5">
            <a:extLst>
              <a:ext uri="{FF2B5EF4-FFF2-40B4-BE49-F238E27FC236}">
                <a16:creationId xmlns:a16="http://schemas.microsoft.com/office/drawing/2014/main" id="{BF12F00F-1DDD-A835-36AB-6821ECC8C1A6}"/>
              </a:ext>
            </a:extLst>
          </p:cNvPr>
          <p:cNvSpPr/>
          <p:nvPr/>
        </p:nvSpPr>
        <p:spPr>
          <a:xfrm flipH="1">
            <a:off x="9665180" y="4449634"/>
            <a:ext cx="530681" cy="224238"/>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25402" cap="flat">
            <a:solidFill>
              <a:srgbClr val="325083"/>
            </a:solidFill>
            <a:prstDash val="solid"/>
            <a:round/>
            <a:tailEnd type="arrow"/>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13A3C9"/>
              </a:solidFill>
              <a:uFillTx/>
              <a:latin typeface="Calibri Light"/>
            </a:endParaRPr>
          </a:p>
        </p:txBody>
      </p:sp>
      <p:sp>
        <p:nvSpPr>
          <p:cNvPr id="35" name="Line 5">
            <a:extLst>
              <a:ext uri="{FF2B5EF4-FFF2-40B4-BE49-F238E27FC236}">
                <a16:creationId xmlns:a16="http://schemas.microsoft.com/office/drawing/2014/main" id="{802450B2-EF87-9B49-2530-E0C9B72C8F10}"/>
              </a:ext>
            </a:extLst>
          </p:cNvPr>
          <p:cNvSpPr/>
          <p:nvPr/>
        </p:nvSpPr>
        <p:spPr>
          <a:xfrm flipH="1" flipV="1">
            <a:off x="9604793" y="5100093"/>
            <a:ext cx="630067" cy="13898"/>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25402" cap="flat">
            <a:solidFill>
              <a:srgbClr val="325083"/>
            </a:solidFill>
            <a:prstDash val="solid"/>
            <a:round/>
            <a:tailEnd type="arrow"/>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13A3C9"/>
              </a:solidFill>
              <a:uFillTx/>
              <a:latin typeface="Calibri Light"/>
            </a:endParaRPr>
          </a:p>
        </p:txBody>
      </p:sp>
      <p:sp>
        <p:nvSpPr>
          <p:cNvPr id="36" name="Line 5">
            <a:extLst>
              <a:ext uri="{FF2B5EF4-FFF2-40B4-BE49-F238E27FC236}">
                <a16:creationId xmlns:a16="http://schemas.microsoft.com/office/drawing/2014/main" id="{E076A477-5E25-351B-E1E5-5DD477D4A69B}"/>
              </a:ext>
            </a:extLst>
          </p:cNvPr>
          <p:cNvSpPr/>
          <p:nvPr/>
        </p:nvSpPr>
        <p:spPr>
          <a:xfrm flipH="1" flipV="1">
            <a:off x="9543940" y="5508354"/>
            <a:ext cx="540474" cy="209388"/>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25402" cap="flat">
            <a:solidFill>
              <a:srgbClr val="325083"/>
            </a:solidFill>
            <a:prstDash val="solid"/>
            <a:round/>
            <a:tailEnd type="arrow"/>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13A3C9"/>
              </a:solidFill>
              <a:uFillTx/>
              <a:latin typeface="Calibri Light"/>
            </a:endParaRPr>
          </a:p>
        </p:txBody>
      </p:sp>
      <p:sp>
        <p:nvSpPr>
          <p:cNvPr id="37" name="Rectangle 39">
            <a:extLst>
              <a:ext uri="{FF2B5EF4-FFF2-40B4-BE49-F238E27FC236}">
                <a16:creationId xmlns:a16="http://schemas.microsoft.com/office/drawing/2014/main" id="{2F6B11D5-6F64-103C-4F4B-7710548DB86A}"/>
              </a:ext>
            </a:extLst>
          </p:cNvPr>
          <p:cNvSpPr/>
          <p:nvPr/>
        </p:nvSpPr>
        <p:spPr>
          <a:xfrm>
            <a:off x="1180426" y="5683873"/>
            <a:ext cx="1011664" cy="277639"/>
          </a:xfrm>
          <a:prstGeom prst="rect">
            <a:avLst/>
          </a:prstGeom>
          <a:noFill/>
          <a:ln cap="flat">
            <a:noFill/>
            <a:prstDash val="solid"/>
          </a:ln>
        </p:spPr>
        <p:txBody>
          <a:bodyPr vert="horz" wrap="square" lIns="92070" tIns="46040" rIns="92070" bIns="46040" anchor="t" anchorCtr="0" compatLnSpc="1">
            <a:spAutoFit/>
          </a:bodyPr>
          <a:lstStyle/>
          <a:p>
            <a:pPr marL="0" marR="0" lvl="0" indent="0" algn="l" defTabSz="914400" rtl="0" fontAlgn="auto" hangingPunct="1">
              <a:lnSpc>
                <a:spcPct val="100000"/>
              </a:lnSpc>
              <a:spcBef>
                <a:spcPts val="70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000000"/>
                </a:solidFill>
                <a:uFillTx/>
                <a:latin typeface="Calibri Light"/>
              </a:rPr>
              <a:t>Section 251</a:t>
            </a:r>
          </a:p>
        </p:txBody>
      </p:sp>
      <p:sp>
        <p:nvSpPr>
          <p:cNvPr id="38" name="Rectangle 40">
            <a:extLst>
              <a:ext uri="{FF2B5EF4-FFF2-40B4-BE49-F238E27FC236}">
                <a16:creationId xmlns:a16="http://schemas.microsoft.com/office/drawing/2014/main" id="{AE263BC3-17B0-5B8E-27AE-C08424203C66}"/>
              </a:ext>
            </a:extLst>
          </p:cNvPr>
          <p:cNvSpPr/>
          <p:nvPr/>
        </p:nvSpPr>
        <p:spPr>
          <a:xfrm>
            <a:off x="2158258" y="5699382"/>
            <a:ext cx="1224399" cy="277639"/>
          </a:xfrm>
          <a:prstGeom prst="rect">
            <a:avLst/>
          </a:prstGeom>
          <a:noFill/>
          <a:ln cap="flat">
            <a:noFill/>
            <a:prstDash val="solid"/>
          </a:ln>
        </p:spPr>
        <p:txBody>
          <a:bodyPr vert="horz" wrap="square" lIns="92070" tIns="46040" rIns="92070" bIns="46040" anchor="t" anchorCtr="0" compatLnSpc="1">
            <a:spAutoFit/>
          </a:bodyPr>
          <a:lstStyle/>
          <a:p>
            <a:pPr marL="0" marR="0" lvl="0" indent="0" algn="l" defTabSz="914400" rtl="0" fontAlgn="auto" hangingPunct="1">
              <a:lnSpc>
                <a:spcPct val="100000"/>
              </a:lnSpc>
              <a:spcBef>
                <a:spcPts val="700"/>
              </a:spcBef>
              <a:spcAft>
                <a:spcPts val="0"/>
              </a:spcAft>
              <a:buNone/>
              <a:tabLst/>
              <a:defRPr sz="1800" b="0" i="0" u="none" strike="noStrike" kern="0" cap="none" spc="0" baseline="0">
                <a:solidFill>
                  <a:srgbClr val="000000"/>
                </a:solidFill>
                <a:uFillTx/>
              </a:defRPr>
            </a:pPr>
            <a:r>
              <a:rPr lang="en-GB" sz="1200" b="0" i="0" u="none" strike="noStrike" kern="1200" cap="none" spc="0" baseline="0">
                <a:solidFill>
                  <a:srgbClr val="000000"/>
                </a:solidFill>
                <a:uFillTx/>
                <a:latin typeface="Calibri Light"/>
              </a:rPr>
              <a:t>Pseudonymised</a:t>
            </a:r>
          </a:p>
        </p:txBody>
      </p:sp>
      <p:pic>
        <p:nvPicPr>
          <p:cNvPr id="39" name="Picture 41" descr="Graphical user interface, text, application, chat or text message&#10;&#10;Description automatically generated">
            <a:extLst>
              <a:ext uri="{FF2B5EF4-FFF2-40B4-BE49-F238E27FC236}">
                <a16:creationId xmlns:a16="http://schemas.microsoft.com/office/drawing/2014/main" id="{2A5246EB-3205-3785-85CF-4701EDD7AF0F}"/>
              </a:ext>
            </a:extLst>
          </p:cNvPr>
          <p:cNvPicPr>
            <a:picLocks noChangeAspect="1"/>
          </p:cNvPicPr>
          <p:nvPr/>
        </p:nvPicPr>
        <p:blipFill>
          <a:blip r:embed="rId8"/>
          <a:stretch>
            <a:fillRect/>
          </a:stretch>
        </p:blipFill>
        <p:spPr>
          <a:xfrm>
            <a:off x="9995132" y="3485692"/>
            <a:ext cx="1011664" cy="482483"/>
          </a:xfrm>
          <a:prstGeom prst="rect">
            <a:avLst/>
          </a:prstGeom>
          <a:noFill/>
          <a:ln cap="flat">
            <a:noFill/>
          </a:ln>
        </p:spPr>
      </p:pic>
      <p:sp>
        <p:nvSpPr>
          <p:cNvPr id="40" name="Line 5">
            <a:extLst>
              <a:ext uri="{FF2B5EF4-FFF2-40B4-BE49-F238E27FC236}">
                <a16:creationId xmlns:a16="http://schemas.microsoft.com/office/drawing/2014/main" id="{3C2238AA-C5CE-245E-50E9-8740F0B34277}"/>
              </a:ext>
            </a:extLst>
          </p:cNvPr>
          <p:cNvSpPr/>
          <p:nvPr/>
        </p:nvSpPr>
        <p:spPr>
          <a:xfrm flipH="1">
            <a:off x="9368156" y="3895371"/>
            <a:ext cx="571015" cy="374968"/>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25402" cap="flat">
            <a:solidFill>
              <a:srgbClr val="325083"/>
            </a:solidFill>
            <a:prstDash val="solid"/>
            <a:round/>
            <a:tailEnd type="arrow"/>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13A3C9"/>
              </a:solidFill>
              <a:uFillTx/>
              <a:latin typeface="Calibri Light"/>
            </a:endParaRPr>
          </a:p>
        </p:txBody>
      </p:sp>
      <p:pic>
        <p:nvPicPr>
          <p:cNvPr id="41" name="Picture 30" descr="A paper with a pencil and checklist&#10;&#10;Description automatically generated">
            <a:extLst>
              <a:ext uri="{FF2B5EF4-FFF2-40B4-BE49-F238E27FC236}">
                <a16:creationId xmlns:a16="http://schemas.microsoft.com/office/drawing/2014/main" id="{C5C02030-A125-27CF-33FE-54E46826EBAE}"/>
              </a:ext>
            </a:extLst>
          </p:cNvPr>
          <p:cNvPicPr>
            <a:picLocks noChangeAspect="1"/>
          </p:cNvPicPr>
          <p:nvPr/>
        </p:nvPicPr>
        <p:blipFill>
          <a:blip r:embed="rId13"/>
          <a:stretch>
            <a:fillRect/>
          </a:stretch>
        </p:blipFill>
        <p:spPr>
          <a:xfrm>
            <a:off x="9951954" y="5997613"/>
            <a:ext cx="505827" cy="509814"/>
          </a:xfrm>
          <a:prstGeom prst="rect">
            <a:avLst/>
          </a:prstGeom>
          <a:noFill/>
          <a:ln cap="flat">
            <a:noFill/>
          </a:ln>
        </p:spPr>
      </p:pic>
      <p:sp>
        <p:nvSpPr>
          <p:cNvPr id="42" name="Line 5">
            <a:extLst>
              <a:ext uri="{FF2B5EF4-FFF2-40B4-BE49-F238E27FC236}">
                <a16:creationId xmlns:a16="http://schemas.microsoft.com/office/drawing/2014/main" id="{E02A7AC2-F0B9-26F5-61B5-E26FFE4E58F4}"/>
              </a:ext>
            </a:extLst>
          </p:cNvPr>
          <p:cNvSpPr/>
          <p:nvPr/>
        </p:nvSpPr>
        <p:spPr>
          <a:xfrm flipH="1" flipV="1">
            <a:off x="9138888" y="5884255"/>
            <a:ext cx="735753" cy="32232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25402" cap="flat">
            <a:solidFill>
              <a:srgbClr val="325083"/>
            </a:solidFill>
            <a:prstDash val="solid"/>
            <a:round/>
            <a:tailEnd type="arrow"/>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13A3C9"/>
              </a:solidFill>
              <a:uFillTx/>
              <a:latin typeface="Calibri Light"/>
            </a:endParaRPr>
          </a:p>
        </p:txBody>
      </p:sp>
    </p:spTree>
  </p:cSld>
  <p:clrMapOvr>
    <a:masterClrMapping/>
  </p:clrMapOvr>
  <p:transition spd="slow">
    <p:wipe dir="r"/>
  </p:transition>
</p:sld>
</file>

<file path=ppt/slides/slide36.xml><?xml version="1.0" encoding="utf-8"?>
<p:sld xmlns:a="http://schemas.openxmlformats.org/drawingml/2006/main" xmlns:r="http://schemas.openxmlformats.org/officeDocument/2006/relationships" xmlns:p="http://schemas.openxmlformats.org/presentationml/2006/main">
  <p:cSld name="Slide2147483142">
    <p:spTree>
      <p:nvGrpSpPr>
        <p:cNvPr id="1" name=""/>
        <p:cNvGrpSpPr/>
        <p:nvPr/>
      </p:nvGrpSpPr>
      <p:grpSpPr>
        <a:xfrm>
          <a:off x="0" y="0"/>
          <a:ext cx="0" cy="0"/>
          <a:chOff x="0" y="0"/>
          <a:chExt cx="0" cy="0"/>
        </a:xfrm>
      </p:grpSpPr>
      <p:sp>
        <p:nvSpPr>
          <p:cNvPr id="2" name="TextBox 3">
            <a:extLst>
              <a:ext uri="{FF2B5EF4-FFF2-40B4-BE49-F238E27FC236}">
                <a16:creationId xmlns:a16="http://schemas.microsoft.com/office/drawing/2014/main" id="{07AFD06B-98DE-974C-18BF-76A05DB4F913}"/>
              </a:ext>
            </a:extLst>
          </p:cNvPr>
          <p:cNvSpPr txBox="1"/>
          <p:nvPr/>
        </p:nvSpPr>
        <p:spPr>
          <a:xfrm>
            <a:off x="3007104" y="499518"/>
            <a:ext cx="9585975" cy="646334"/>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600" b="1" i="0" u="none" strike="noStrike" kern="1200" cap="none" spc="0" baseline="0">
                <a:solidFill>
                  <a:srgbClr val="002060"/>
                </a:solidFill>
                <a:uFillTx/>
                <a:latin typeface="Rubik" pitchFamily="2"/>
                <a:cs typeface="Rubik" pitchFamily="2"/>
              </a:rPr>
              <a:t>Supporting the GMS QI Projects</a:t>
            </a:r>
          </a:p>
        </p:txBody>
      </p:sp>
      <p:cxnSp>
        <p:nvCxnSpPr>
          <p:cNvPr id="3" name="Straight Connector 5">
            <a:extLst>
              <a:ext uri="{FF2B5EF4-FFF2-40B4-BE49-F238E27FC236}">
                <a16:creationId xmlns:a16="http://schemas.microsoft.com/office/drawing/2014/main" id="{23F20FD6-2589-E364-7393-314946DF8742}"/>
              </a:ext>
            </a:extLst>
          </p:cNvPr>
          <p:cNvCxnSpPr/>
          <p:nvPr/>
        </p:nvCxnSpPr>
        <p:spPr>
          <a:xfrm>
            <a:off x="3733193" y="2257223"/>
            <a:ext cx="0" cy="2459608"/>
          </a:xfrm>
          <a:prstGeom prst="straightConnector1">
            <a:avLst/>
          </a:prstGeom>
          <a:noFill/>
          <a:ln w="9528" cap="flat">
            <a:solidFill>
              <a:srgbClr val="FFFFFF"/>
            </a:solidFill>
            <a:prstDash val="solid"/>
            <a:miter/>
          </a:ln>
        </p:spPr>
      </p:cxnSp>
      <p:cxnSp>
        <p:nvCxnSpPr>
          <p:cNvPr id="4" name="Straight Connector 6">
            <a:extLst>
              <a:ext uri="{FF2B5EF4-FFF2-40B4-BE49-F238E27FC236}">
                <a16:creationId xmlns:a16="http://schemas.microsoft.com/office/drawing/2014/main" id="{9A9939C5-BC4B-84BF-445D-5F94D2E7FB91}"/>
              </a:ext>
            </a:extLst>
          </p:cNvPr>
          <p:cNvCxnSpPr/>
          <p:nvPr/>
        </p:nvCxnSpPr>
        <p:spPr>
          <a:xfrm flipH="1">
            <a:off x="3260850" y="3465511"/>
            <a:ext cx="472343" cy="0"/>
          </a:xfrm>
          <a:prstGeom prst="straightConnector1">
            <a:avLst/>
          </a:prstGeom>
          <a:noFill/>
          <a:ln w="9528" cap="flat">
            <a:solidFill>
              <a:srgbClr val="FFFFFF"/>
            </a:solidFill>
            <a:prstDash val="solid"/>
            <a:miter/>
          </a:ln>
        </p:spPr>
      </p:cxnSp>
      <p:sp>
        <p:nvSpPr>
          <p:cNvPr id="5" name="Rectangle 9">
            <a:extLst>
              <a:ext uri="{FF2B5EF4-FFF2-40B4-BE49-F238E27FC236}">
                <a16:creationId xmlns:a16="http://schemas.microsoft.com/office/drawing/2014/main" id="{81FE7A24-65B8-92A6-B216-4D494AAA208B}"/>
              </a:ext>
            </a:extLst>
          </p:cNvPr>
          <p:cNvSpPr/>
          <p:nvPr/>
        </p:nvSpPr>
        <p:spPr>
          <a:xfrm>
            <a:off x="766349" y="1334338"/>
            <a:ext cx="2494492" cy="4164378"/>
          </a:xfrm>
          <a:prstGeom prst="rect">
            <a:avLst/>
          </a:prstGeom>
          <a:noFill/>
          <a:ln w="9528"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ln w="0">
                <a:solidFill>
                  <a:srgbClr val="FFFFFF"/>
                </a:solidFill>
                <a:prstDash val="solid"/>
              </a:ln>
              <a:noFill/>
              <a:uFillTx/>
              <a:latin typeface="Calibri Light"/>
            </a:endParaRPr>
          </a:p>
        </p:txBody>
      </p:sp>
      <p:sp>
        <p:nvSpPr>
          <p:cNvPr id="6" name="TextBox 12">
            <a:extLst>
              <a:ext uri="{FF2B5EF4-FFF2-40B4-BE49-F238E27FC236}">
                <a16:creationId xmlns:a16="http://schemas.microsoft.com/office/drawing/2014/main" id="{9360E73A-AA83-25C4-962C-7081F13F17F1}"/>
              </a:ext>
            </a:extLst>
          </p:cNvPr>
          <p:cNvSpPr txBox="1"/>
          <p:nvPr/>
        </p:nvSpPr>
        <p:spPr>
          <a:xfrm>
            <a:off x="511323" y="2029647"/>
            <a:ext cx="11467316" cy="2735107"/>
          </a:xfrm>
          <a:prstGeom prst="rect">
            <a:avLst/>
          </a:prstGeom>
          <a:noFill/>
          <a:ln cap="flat">
            <a:noFill/>
          </a:ln>
        </p:spPr>
        <p:txBody>
          <a:bodyPr vert="horz" wrap="square" lIns="91440" tIns="45720" rIns="91440" bIns="45720" anchor="t" anchorCtr="0" compatLnSpc="1">
            <a:spAutoFit/>
          </a:bodyPr>
          <a:lstStyle/>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2060"/>
                </a:solidFill>
                <a:uFillTx/>
                <a:latin typeface="Rubik"/>
              </a:rPr>
              <a:t>Audit+ modules built in line with specs from sponsors</a:t>
            </a:r>
          </a:p>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2060"/>
                </a:solidFill>
                <a:uFillTx/>
                <a:latin typeface="Rubik"/>
              </a:rPr>
              <a:t>Clinical queries will need to be directed to the sponsors</a:t>
            </a:r>
          </a:p>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2060"/>
                </a:solidFill>
                <a:uFillTx/>
                <a:latin typeface="Rubik"/>
              </a:rPr>
              <a:t>Technical queries: </a:t>
            </a:r>
            <a:r>
              <a:rPr lang="en-GB" sz="2600" b="0" i="0" u="none" strike="noStrike" kern="1200" cap="none" spc="0" baseline="0">
                <a:solidFill>
                  <a:srgbClr val="FFFFFF"/>
                </a:solidFill>
                <a:uFillTx/>
                <a:latin typeface="Rubik"/>
                <a:hlinkClick r:id="rId3">
                  <a:extLst>
                    <a:ext uri="{A12FA001-AC4F-418D-AE19-62706E023703}">
                      <ahyp:hlinkClr xmlns:ahyp="http://schemas.microsoft.com/office/drawing/2018/hyperlinkcolor" val="tx"/>
                    </a:ext>
                  </a:extLst>
                </a:hlinkClick>
              </a:rPr>
              <a:t>support@ishealth.co.uk</a:t>
            </a:r>
            <a:endParaRPr lang="en-GB" sz="2600" b="0" i="0" u="none" strike="noStrike" kern="1200" cap="none" spc="0" baseline="0">
              <a:solidFill>
                <a:srgbClr val="FFFFFF"/>
              </a:solidFill>
              <a:uFillTx/>
              <a:latin typeface="Rubik"/>
            </a:endParaRPr>
          </a:p>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2060"/>
                </a:solidFill>
                <a:uFillTx/>
                <a:latin typeface="Rubik"/>
              </a:rPr>
              <a:t>Practices can produce their own queries to support their QI needs</a:t>
            </a:r>
          </a:p>
        </p:txBody>
      </p:sp>
      <p:grpSp>
        <p:nvGrpSpPr>
          <p:cNvPr id="7" name="Group 4">
            <a:extLst>
              <a:ext uri="{FF2B5EF4-FFF2-40B4-BE49-F238E27FC236}">
                <a16:creationId xmlns:a16="http://schemas.microsoft.com/office/drawing/2014/main" id="{FB00DD82-7018-CFAB-FAD5-63CBD96D52DE}"/>
              </a:ext>
            </a:extLst>
          </p:cNvPr>
          <p:cNvGrpSpPr/>
          <p:nvPr/>
        </p:nvGrpSpPr>
        <p:grpSpPr>
          <a:xfrm>
            <a:off x="0" y="286088"/>
            <a:ext cx="3491206" cy="1073203"/>
            <a:chOff x="0" y="286088"/>
            <a:chExt cx="3491206" cy="1073203"/>
          </a:xfrm>
        </p:grpSpPr>
        <p:pic>
          <p:nvPicPr>
            <p:cNvPr id="8" name="Picture 7">
              <a:extLst>
                <a:ext uri="{FF2B5EF4-FFF2-40B4-BE49-F238E27FC236}">
                  <a16:creationId xmlns:a16="http://schemas.microsoft.com/office/drawing/2014/main" id="{E60DCA32-6CC2-654F-C0AF-CB3ADCCCF4B4}"/>
                </a:ext>
              </a:extLst>
            </p:cNvPr>
            <p:cNvPicPr>
              <a:picLocks noChangeAspect="1"/>
            </p:cNvPicPr>
            <p:nvPr/>
          </p:nvPicPr>
          <p:blipFill>
            <a:blip r:embed="rId4"/>
            <a:stretch>
              <a:fillRect/>
            </a:stretch>
          </p:blipFill>
          <p:spPr>
            <a:xfrm>
              <a:off x="0" y="356789"/>
              <a:ext cx="2508199" cy="892344"/>
            </a:xfrm>
            <a:prstGeom prst="rect">
              <a:avLst/>
            </a:prstGeom>
            <a:noFill/>
            <a:ln cap="flat">
              <a:noFill/>
            </a:ln>
          </p:spPr>
        </p:pic>
        <p:pic>
          <p:nvPicPr>
            <p:cNvPr id="9" name="Picture 8">
              <a:extLst>
                <a:ext uri="{FF2B5EF4-FFF2-40B4-BE49-F238E27FC236}">
                  <a16:creationId xmlns:a16="http://schemas.microsoft.com/office/drawing/2014/main" id="{B4E8E9CD-5B4C-9AAE-DC8C-065734E95169}"/>
                </a:ext>
              </a:extLst>
            </p:cNvPr>
            <p:cNvPicPr>
              <a:picLocks noChangeAspect="1"/>
            </p:cNvPicPr>
            <p:nvPr/>
          </p:nvPicPr>
          <p:blipFill>
            <a:blip r:embed="rId5"/>
            <a:stretch>
              <a:fillRect/>
            </a:stretch>
          </p:blipFill>
          <p:spPr>
            <a:xfrm>
              <a:off x="2522994" y="286088"/>
              <a:ext cx="968212" cy="1073203"/>
            </a:xfrm>
            <a:prstGeom prst="rect">
              <a:avLst/>
            </a:prstGeom>
            <a:noFill/>
            <a:ln cap="flat">
              <a:noFill/>
            </a:ln>
          </p:spPr>
        </p:pic>
      </p:grpSp>
    </p:spTree>
  </p:cSld>
  <p:clrMapOvr>
    <a:masterClrMapping/>
  </p:clrMapOvr>
  <p:transition spd="slow">
    <p:wipe dir="r"/>
  </p:transition>
</p:sld>
</file>

<file path=ppt/slides/slide37.xml><?xml version="1.0" encoding="utf-8"?>
<p:sld xmlns:a="http://schemas.openxmlformats.org/drawingml/2006/main" xmlns:r="http://schemas.openxmlformats.org/officeDocument/2006/relationships" xmlns:p="http://schemas.openxmlformats.org/presentationml/2006/main">
  <p:cSld name="Slide2147483143">
    <p:spTree>
      <p:nvGrpSpPr>
        <p:cNvPr id="1" name=""/>
        <p:cNvGrpSpPr/>
        <p:nvPr/>
      </p:nvGrpSpPr>
      <p:grpSpPr>
        <a:xfrm>
          <a:off x="0" y="0"/>
          <a:ext cx="0" cy="0"/>
          <a:chOff x="0" y="0"/>
          <a:chExt cx="0" cy="0"/>
        </a:xfrm>
      </p:grpSpPr>
      <p:sp>
        <p:nvSpPr>
          <p:cNvPr id="2" name="TextBox 3">
            <a:extLst>
              <a:ext uri="{FF2B5EF4-FFF2-40B4-BE49-F238E27FC236}">
                <a16:creationId xmlns:a16="http://schemas.microsoft.com/office/drawing/2014/main" id="{5149AD33-53A3-1B0C-2E64-32B4559BA4E6}"/>
              </a:ext>
            </a:extLst>
          </p:cNvPr>
          <p:cNvSpPr txBox="1"/>
          <p:nvPr/>
        </p:nvSpPr>
        <p:spPr>
          <a:xfrm>
            <a:off x="1927491" y="372791"/>
            <a:ext cx="9585975" cy="646334"/>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600" b="1" i="0" u="none" strike="noStrike" kern="1200" cap="none" spc="0" baseline="0">
                <a:solidFill>
                  <a:srgbClr val="002060"/>
                </a:solidFill>
                <a:uFillTx/>
                <a:latin typeface="Rubik" pitchFamily="2"/>
                <a:cs typeface="Rubik" pitchFamily="2"/>
              </a:rPr>
              <a:t>Supporting the GMS QI Projects</a:t>
            </a:r>
          </a:p>
        </p:txBody>
      </p:sp>
      <p:cxnSp>
        <p:nvCxnSpPr>
          <p:cNvPr id="3" name="Straight Connector 5">
            <a:extLst>
              <a:ext uri="{FF2B5EF4-FFF2-40B4-BE49-F238E27FC236}">
                <a16:creationId xmlns:a16="http://schemas.microsoft.com/office/drawing/2014/main" id="{F2AB7AAB-7C6B-ECC7-34CF-3670494E0901}"/>
              </a:ext>
            </a:extLst>
          </p:cNvPr>
          <p:cNvCxnSpPr/>
          <p:nvPr/>
        </p:nvCxnSpPr>
        <p:spPr>
          <a:xfrm>
            <a:off x="3733193" y="2257223"/>
            <a:ext cx="0" cy="2459608"/>
          </a:xfrm>
          <a:prstGeom prst="straightConnector1">
            <a:avLst/>
          </a:prstGeom>
          <a:noFill/>
          <a:ln w="9528" cap="flat">
            <a:solidFill>
              <a:srgbClr val="FFFFFF"/>
            </a:solidFill>
            <a:prstDash val="solid"/>
            <a:miter/>
          </a:ln>
        </p:spPr>
      </p:cxnSp>
      <p:cxnSp>
        <p:nvCxnSpPr>
          <p:cNvPr id="4" name="Straight Connector 6">
            <a:extLst>
              <a:ext uri="{FF2B5EF4-FFF2-40B4-BE49-F238E27FC236}">
                <a16:creationId xmlns:a16="http://schemas.microsoft.com/office/drawing/2014/main" id="{185875F6-1EFA-189F-B97C-3C6F4B257CC8}"/>
              </a:ext>
            </a:extLst>
          </p:cNvPr>
          <p:cNvCxnSpPr/>
          <p:nvPr/>
        </p:nvCxnSpPr>
        <p:spPr>
          <a:xfrm flipH="1">
            <a:off x="3260850" y="3465511"/>
            <a:ext cx="472343" cy="0"/>
          </a:xfrm>
          <a:prstGeom prst="straightConnector1">
            <a:avLst/>
          </a:prstGeom>
          <a:noFill/>
          <a:ln w="9528" cap="flat">
            <a:solidFill>
              <a:srgbClr val="FFFFFF"/>
            </a:solidFill>
            <a:prstDash val="solid"/>
            <a:miter/>
          </a:ln>
        </p:spPr>
      </p:cxnSp>
      <p:sp>
        <p:nvSpPr>
          <p:cNvPr id="5" name="Rectangle 9">
            <a:extLst>
              <a:ext uri="{FF2B5EF4-FFF2-40B4-BE49-F238E27FC236}">
                <a16:creationId xmlns:a16="http://schemas.microsoft.com/office/drawing/2014/main" id="{A6951AE2-89A7-FACB-EE47-FC6E832E7879}"/>
              </a:ext>
            </a:extLst>
          </p:cNvPr>
          <p:cNvSpPr/>
          <p:nvPr/>
        </p:nvSpPr>
        <p:spPr>
          <a:xfrm>
            <a:off x="766349" y="1334338"/>
            <a:ext cx="2494492" cy="4164378"/>
          </a:xfrm>
          <a:prstGeom prst="rect">
            <a:avLst/>
          </a:prstGeom>
          <a:noFill/>
          <a:ln w="9528"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0" cap="none" spc="0" baseline="0">
              <a:ln w="0">
                <a:solidFill>
                  <a:srgbClr val="FFFFFF"/>
                </a:solidFill>
                <a:prstDash val="solid"/>
              </a:ln>
              <a:noFill/>
              <a:uFillTx/>
              <a:latin typeface="Calibri Light"/>
            </a:endParaRPr>
          </a:p>
        </p:txBody>
      </p:sp>
      <p:sp>
        <p:nvSpPr>
          <p:cNvPr id="6" name="TextBox 18">
            <a:extLst>
              <a:ext uri="{FF2B5EF4-FFF2-40B4-BE49-F238E27FC236}">
                <a16:creationId xmlns:a16="http://schemas.microsoft.com/office/drawing/2014/main" id="{0AC2FE2E-ABB6-EFE1-D7FC-E004C068B470}"/>
              </a:ext>
            </a:extLst>
          </p:cNvPr>
          <p:cNvSpPr txBox="1"/>
          <p:nvPr/>
        </p:nvSpPr>
        <p:spPr>
          <a:xfrm>
            <a:off x="259076" y="1529306"/>
            <a:ext cx="11932920" cy="4725079"/>
          </a:xfrm>
          <a:prstGeom prst="rect">
            <a:avLst/>
          </a:prstGeom>
          <a:noFill/>
          <a:ln cap="flat">
            <a:noFill/>
          </a:ln>
        </p:spPr>
        <p:txBody>
          <a:bodyPr vert="horz" wrap="square" lIns="91440" tIns="45720" rIns="91440" bIns="45720" anchor="t" anchorCtr="0" compatLnSpc="1">
            <a:spAutoFit/>
          </a:bodyPr>
          <a:lstStyle/>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endParaRPr lang="en-GB" sz="2800" b="0" i="0" u="none" strike="noStrike" kern="1200" cap="none" spc="0" baseline="0">
              <a:solidFill>
                <a:srgbClr val="002060"/>
              </a:solidFill>
              <a:uFillTx/>
              <a:latin typeface="Rubik"/>
            </a:endParaRPr>
          </a:p>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2060"/>
                </a:solidFill>
                <a:uFillTx/>
                <a:latin typeface="Rubik"/>
              </a:rPr>
              <a:t>Only Practices will see their own data</a:t>
            </a:r>
          </a:p>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2060"/>
                </a:solidFill>
                <a:uFillTx/>
                <a:latin typeface="Rubik"/>
              </a:rPr>
              <a:t>Ability for a Practice to grant others access within the PCIP</a:t>
            </a:r>
          </a:p>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2060"/>
                </a:solidFill>
                <a:uFillTx/>
                <a:latin typeface="Rubik"/>
              </a:rPr>
              <a:t>Data at Cluster, LHB and all-Wales level for all other PCIP users</a:t>
            </a:r>
          </a:p>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2060"/>
                </a:solidFill>
                <a:uFillTx/>
                <a:latin typeface="Rubik"/>
              </a:rPr>
              <a:t>QI points/payments based on QI poster requirement of GMS contract</a:t>
            </a:r>
          </a:p>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r>
              <a:rPr lang="en-GB" sz="2600" b="0" i="0" u="none" strike="noStrike" kern="1200" cap="none" spc="0" baseline="0">
                <a:solidFill>
                  <a:srgbClr val="002060"/>
                </a:solidFill>
                <a:uFillTx/>
                <a:latin typeface="Rubik"/>
              </a:rPr>
              <a:t>Queries: </a:t>
            </a:r>
            <a:r>
              <a:rPr lang="en-GB" sz="2600" b="0" i="0" u="sng" strike="noStrike" kern="1200" cap="none" spc="0" baseline="0">
                <a:solidFill>
                  <a:srgbClr val="325083"/>
                </a:solidFill>
                <a:uFillTx/>
                <a:latin typeface="Rubik"/>
                <a:hlinkClick r:id="rId3">
                  <a:extLst>
                    <a:ext uri="{A12FA001-AC4F-418D-AE19-62706E023703}">
                      <ahyp:hlinkClr xmlns:ahyp="http://schemas.microsoft.com/office/drawing/2018/hyperlinkcolor" val="tx"/>
                    </a:ext>
                  </a:extLst>
                </a:hlinkClick>
              </a:rPr>
              <a:t>DHCW.PrimaryCareInformationServices@wales.nhs.uk</a:t>
            </a:r>
            <a:endParaRPr lang="en-GB" sz="2600" b="0" i="0" u="none" strike="noStrike" kern="1200" cap="none" spc="0" baseline="0">
              <a:solidFill>
                <a:srgbClr val="002060"/>
              </a:solidFill>
              <a:uFillTx/>
              <a:latin typeface="Rubik"/>
            </a:endParaRPr>
          </a:p>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endParaRPr lang="en-GB" sz="1800" b="0" i="0" u="none" strike="noStrike" kern="1200" cap="none" spc="0" baseline="0">
              <a:solidFill>
                <a:srgbClr val="002060"/>
              </a:solidFill>
              <a:uFillTx/>
              <a:latin typeface="Rubik"/>
            </a:endParaRPr>
          </a:p>
        </p:txBody>
      </p:sp>
      <p:grpSp>
        <p:nvGrpSpPr>
          <p:cNvPr id="7" name="Group 21">
            <a:extLst>
              <a:ext uri="{FF2B5EF4-FFF2-40B4-BE49-F238E27FC236}">
                <a16:creationId xmlns:a16="http://schemas.microsoft.com/office/drawing/2014/main" id="{0746FE4B-1288-F143-527A-DE5483F9363F}"/>
              </a:ext>
            </a:extLst>
          </p:cNvPr>
          <p:cNvGrpSpPr/>
          <p:nvPr/>
        </p:nvGrpSpPr>
        <p:grpSpPr>
          <a:xfrm>
            <a:off x="294007" y="174604"/>
            <a:ext cx="2190116" cy="1913281"/>
            <a:chOff x="294007" y="174604"/>
            <a:chExt cx="2190116" cy="1913281"/>
          </a:xfrm>
        </p:grpSpPr>
        <p:pic>
          <p:nvPicPr>
            <p:cNvPr id="8" name="Picture 19">
              <a:extLst>
                <a:ext uri="{FF2B5EF4-FFF2-40B4-BE49-F238E27FC236}">
                  <a16:creationId xmlns:a16="http://schemas.microsoft.com/office/drawing/2014/main" id="{C188376B-EC51-F3D2-24F5-956F032B1A88}"/>
                </a:ext>
              </a:extLst>
            </p:cNvPr>
            <p:cNvPicPr>
              <a:picLocks noChangeAspect="1"/>
            </p:cNvPicPr>
            <p:nvPr/>
          </p:nvPicPr>
          <p:blipFill>
            <a:blip r:embed="rId4"/>
            <a:stretch>
              <a:fillRect/>
            </a:stretch>
          </p:blipFill>
          <p:spPr>
            <a:xfrm>
              <a:off x="294007" y="174604"/>
              <a:ext cx="2190116" cy="1913281"/>
            </a:xfrm>
            <a:prstGeom prst="rect">
              <a:avLst/>
            </a:prstGeom>
            <a:noFill/>
            <a:ln cap="flat">
              <a:noFill/>
            </a:ln>
          </p:spPr>
        </p:pic>
        <p:pic>
          <p:nvPicPr>
            <p:cNvPr id="9" name="Picture 20">
              <a:extLst>
                <a:ext uri="{FF2B5EF4-FFF2-40B4-BE49-F238E27FC236}">
                  <a16:creationId xmlns:a16="http://schemas.microsoft.com/office/drawing/2014/main" id="{E213AFF3-ACE9-C62A-3D69-AFD1B32001FC}"/>
                </a:ext>
              </a:extLst>
            </p:cNvPr>
            <p:cNvPicPr>
              <a:picLocks noChangeAspect="1"/>
            </p:cNvPicPr>
            <p:nvPr/>
          </p:nvPicPr>
          <p:blipFill>
            <a:blip r:embed="rId5"/>
            <a:stretch>
              <a:fillRect/>
            </a:stretch>
          </p:blipFill>
          <p:spPr>
            <a:xfrm>
              <a:off x="1448336" y="784354"/>
              <a:ext cx="865196" cy="569351"/>
            </a:xfrm>
            <a:prstGeom prst="rect">
              <a:avLst/>
            </a:prstGeom>
            <a:noFill/>
            <a:ln cap="flat">
              <a:noFill/>
            </a:ln>
          </p:spPr>
        </p:pic>
      </p:grpSp>
    </p:spTree>
  </p:cSld>
  <p:clrMapOvr>
    <a:masterClrMapping/>
  </p:clrMapOvr>
  <p:transition spd="slow">
    <p:wipe dir="r"/>
  </p:transition>
</p:sld>
</file>

<file path=ppt/slides/slide38.xml><?xml version="1.0" encoding="utf-8"?>
<p:sld xmlns:a="http://schemas.openxmlformats.org/drawingml/2006/main" xmlns:r="http://schemas.openxmlformats.org/officeDocument/2006/relationships" xmlns:p="http://schemas.openxmlformats.org/presentationml/2006/main">
  <p:cSld name="Slide2147483144">
    <p:spTree>
      <p:nvGrpSpPr>
        <p:cNvPr id="1" name=""/>
        <p:cNvGrpSpPr/>
        <p:nvPr/>
      </p:nvGrpSpPr>
      <p:grpSpPr>
        <a:xfrm>
          <a:off x="0" y="0"/>
          <a:ext cx="0" cy="0"/>
          <a:chOff x="0" y="0"/>
          <a:chExt cx="0" cy="0"/>
        </a:xfrm>
      </p:grpSpPr>
      <p:pic>
        <p:nvPicPr>
          <p:cNvPr id="2" name="Picture 7" descr="A screenshot of a computer&#10;&#10;AI-generated content may be incorrect.">
            <a:extLst>
              <a:ext uri="{FF2B5EF4-FFF2-40B4-BE49-F238E27FC236}">
                <a16:creationId xmlns:a16="http://schemas.microsoft.com/office/drawing/2014/main" id="{E0BA6BBE-00A2-F26A-A458-A08AB767685B}"/>
              </a:ext>
            </a:extLst>
          </p:cNvPr>
          <p:cNvPicPr>
            <a:picLocks noChangeAspect="1"/>
          </p:cNvPicPr>
          <p:nvPr/>
        </p:nvPicPr>
        <p:blipFill>
          <a:blip r:embed="rId3"/>
          <a:stretch>
            <a:fillRect/>
          </a:stretch>
        </p:blipFill>
        <p:spPr>
          <a:xfrm>
            <a:off x="0" y="122127"/>
            <a:ext cx="12191996" cy="6613745"/>
          </a:xfrm>
          <a:prstGeom prst="rect">
            <a:avLst/>
          </a:prstGeom>
          <a:noFill/>
          <a:ln cap="flat">
            <a:noFill/>
          </a:ln>
        </p:spPr>
      </p:pic>
      <p:sp>
        <p:nvSpPr>
          <p:cNvPr id="3" name="Rectangle 1">
            <a:extLst>
              <a:ext uri="{FF2B5EF4-FFF2-40B4-BE49-F238E27FC236}">
                <a16:creationId xmlns:a16="http://schemas.microsoft.com/office/drawing/2014/main" id="{4B8D17AE-F011-1F6A-F7B2-B1A4F78FDAA7}"/>
              </a:ext>
            </a:extLst>
          </p:cNvPr>
          <p:cNvSpPr/>
          <p:nvPr/>
        </p:nvSpPr>
        <p:spPr>
          <a:xfrm>
            <a:off x="1361441" y="690884"/>
            <a:ext cx="5252715" cy="1178561"/>
          </a:xfrm>
          <a:prstGeom prst="rect">
            <a:avLst/>
          </a:prstGeom>
          <a:noFill/>
          <a:ln w="38103" cap="flat">
            <a:solidFill>
              <a:srgbClr val="C0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Tree>
  </p:cSld>
  <p:clrMapOvr>
    <a:masterClrMapping/>
  </p:clrMapOvr>
  <p:transition spd="slow">
    <p:wipe dir="r"/>
  </p:transition>
</p:sld>
</file>

<file path=ppt/slides/slide39.xml><?xml version="1.0" encoding="utf-8"?>
<p:sld xmlns:a="http://schemas.openxmlformats.org/drawingml/2006/main" xmlns:r="http://schemas.openxmlformats.org/officeDocument/2006/relationships" xmlns:p="http://schemas.openxmlformats.org/presentationml/2006/main">
  <p:cSld name="Slide214748314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1F671-02E2-F52B-1C91-A5966CF98468}"/>
              </a:ext>
            </a:extLst>
          </p:cNvPr>
          <p:cNvSpPr txBox="1">
            <a:spLocks noGrp="1"/>
          </p:cNvSpPr>
          <p:nvPr>
            <p:ph type="title"/>
          </p:nvPr>
        </p:nvSpPr>
        <p:spPr>
          <a:xfrm>
            <a:off x="956060" y="330198"/>
            <a:ext cx="11235946" cy="1041401"/>
          </a:xfrm>
        </p:spPr>
        <p:txBody>
          <a:bodyPr anchorCtr="1"/>
          <a:lstStyle/>
          <a:p>
            <a:pPr lvl="0" algn="ctr"/>
            <a:r>
              <a:rPr lang="en-GB" sz="2300"/>
              <a:t> </a:t>
            </a:r>
            <a:r>
              <a:rPr lang="en-GB" sz="2300" b="1"/>
              <a:t>CVD Prevention in People with High Blood Pressure</a:t>
            </a:r>
            <a:br>
              <a:rPr lang="en-GB" sz="2300"/>
            </a:br>
            <a:r>
              <a:rPr lang="en-GB" sz="2300"/>
              <a:t> </a:t>
            </a:r>
            <a:r>
              <a:rPr lang="en-GB" sz="2000"/>
              <a:t>- </a:t>
            </a:r>
            <a:r>
              <a:rPr lang="en-GB" sz="2000" b="1"/>
              <a:t>prioritisation process for patients on the hypertension register </a:t>
            </a:r>
            <a:br>
              <a:rPr lang="en-GB" sz="2300"/>
            </a:br>
            <a:r>
              <a:rPr lang="en-GB" sz="2300" b="1"/>
              <a:t> </a:t>
            </a:r>
            <a:endParaRPr lang="en-GB" sz="2300"/>
          </a:p>
        </p:txBody>
      </p:sp>
      <p:pic>
        <p:nvPicPr>
          <p:cNvPr id="3" name="Picture 3">
            <a:extLst>
              <a:ext uri="{FF2B5EF4-FFF2-40B4-BE49-F238E27FC236}">
                <a16:creationId xmlns:a16="http://schemas.microsoft.com/office/drawing/2014/main" id="{F1483E84-0141-BE6B-53BE-B86BD59C3651}"/>
              </a:ext>
            </a:extLst>
          </p:cNvPr>
          <p:cNvPicPr>
            <a:picLocks noChangeAspect="1"/>
          </p:cNvPicPr>
          <p:nvPr/>
        </p:nvPicPr>
        <p:blipFill>
          <a:blip r:embed="rId2"/>
          <a:stretch>
            <a:fillRect/>
          </a:stretch>
        </p:blipFill>
        <p:spPr>
          <a:xfrm>
            <a:off x="203197" y="1867049"/>
            <a:ext cx="11375638" cy="3022448"/>
          </a:xfrm>
          <a:prstGeom prst="rect">
            <a:avLst/>
          </a:prstGeom>
          <a:noFill/>
          <a:ln cap="flat">
            <a:noFill/>
          </a:ln>
        </p:spPr>
      </p:pic>
      <p:pic>
        <p:nvPicPr>
          <p:cNvPr id="4" name="Picture 5" descr="A white heart in a blue background&#10;&#10;AI-generated content may be incorrect.">
            <a:extLst>
              <a:ext uri="{FF2B5EF4-FFF2-40B4-BE49-F238E27FC236}">
                <a16:creationId xmlns:a16="http://schemas.microsoft.com/office/drawing/2014/main" id="{CE789301-A0D3-557D-9E49-AF8001B2A5AF}"/>
              </a:ext>
            </a:extLst>
          </p:cNvPr>
          <p:cNvPicPr>
            <a:picLocks noChangeAspect="1"/>
          </p:cNvPicPr>
          <p:nvPr/>
        </p:nvPicPr>
        <p:blipFill>
          <a:blip r:embed="rId3"/>
          <a:stretch>
            <a:fillRect/>
          </a:stretch>
        </p:blipFill>
        <p:spPr>
          <a:xfrm>
            <a:off x="203197" y="226204"/>
            <a:ext cx="1372761" cy="1145395"/>
          </a:xfrm>
          <a:prstGeom prst="rect">
            <a:avLst/>
          </a:prstGeom>
          <a:noFill/>
          <a:ln cap="flat">
            <a:noFill/>
          </a:ln>
        </p:spPr>
      </p:pic>
      <p:pic>
        <p:nvPicPr>
          <p:cNvPr id="5" name="Picture 4">
            <a:extLst>
              <a:ext uri="{FF2B5EF4-FFF2-40B4-BE49-F238E27FC236}">
                <a16:creationId xmlns:a16="http://schemas.microsoft.com/office/drawing/2014/main" id="{753854F9-F590-F446-FC99-6B410112FE32}"/>
              </a:ext>
            </a:extLst>
          </p:cNvPr>
          <p:cNvPicPr>
            <a:picLocks noChangeAspect="1"/>
          </p:cNvPicPr>
          <p:nvPr/>
        </p:nvPicPr>
        <p:blipFill>
          <a:blip r:embed="rId4"/>
          <a:stretch>
            <a:fillRect/>
          </a:stretch>
        </p:blipFill>
        <p:spPr>
          <a:xfrm>
            <a:off x="3024359" y="4898340"/>
            <a:ext cx="5733315" cy="1350120"/>
          </a:xfrm>
          <a:prstGeom prst="rect">
            <a:avLst/>
          </a:prstGeom>
          <a:noFill/>
          <a:ln cap="flat">
            <a:noFill/>
          </a:ln>
        </p:spPr>
      </p:pic>
    </p:spTree>
  </p:cSld>
  <p:clrMapOvr>
    <a:masterClrMapping/>
  </p:clrMapOvr>
  <p:transition spd="slow">
    <p:wipe dir="r"/>
  </p:transition>
</p:sld>
</file>

<file path=ppt/slides/slide4.xml><?xml version="1.0" encoding="utf-8"?>
<p:sld xmlns:a="http://schemas.openxmlformats.org/drawingml/2006/main" xmlns:r="http://schemas.openxmlformats.org/officeDocument/2006/relationships" xmlns:p="http://schemas.openxmlformats.org/presentationml/2006/main">
  <p:cSld name="Slide2147483134">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9A173BD0-9E53-362B-AC8C-A542947D949D}"/>
              </a:ext>
            </a:extLst>
          </p:cNvPr>
          <p:cNvPicPr>
            <a:picLocks noChangeAspect="1"/>
          </p:cNvPicPr>
          <p:nvPr/>
        </p:nvPicPr>
        <p:blipFill>
          <a:blip r:embed="rId2"/>
          <a:stretch>
            <a:fillRect/>
          </a:stretch>
        </p:blipFill>
        <p:spPr>
          <a:xfrm>
            <a:off x="3995626" y="472269"/>
            <a:ext cx="4200744" cy="2325273"/>
          </a:xfrm>
          <a:prstGeom prst="rect">
            <a:avLst/>
          </a:prstGeom>
          <a:noFill/>
          <a:ln cap="flat">
            <a:noFill/>
          </a:ln>
        </p:spPr>
      </p:pic>
      <p:sp>
        <p:nvSpPr>
          <p:cNvPr id="3" name="TextBox 4">
            <a:extLst>
              <a:ext uri="{FF2B5EF4-FFF2-40B4-BE49-F238E27FC236}">
                <a16:creationId xmlns:a16="http://schemas.microsoft.com/office/drawing/2014/main" id="{D891D9DF-247F-DC96-1F8E-B141C5F81369}"/>
              </a:ext>
            </a:extLst>
          </p:cNvPr>
          <p:cNvSpPr txBox="1"/>
          <p:nvPr/>
        </p:nvSpPr>
        <p:spPr>
          <a:xfrm>
            <a:off x="572752" y="3225518"/>
            <a:ext cx="11306491" cy="523219"/>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800" b="1" i="0" u="none" strike="noStrike" kern="1200" cap="none" spc="0" baseline="0">
                <a:solidFill>
                  <a:srgbClr val="FF0000"/>
                </a:solidFill>
                <a:uFillTx/>
                <a:latin typeface="Aptos"/>
              </a:rPr>
              <a:t>High Blood pressure is a major risk factor for Chronic Kidney disease</a:t>
            </a:r>
          </a:p>
        </p:txBody>
      </p:sp>
      <p:sp>
        <p:nvSpPr>
          <p:cNvPr id="4" name="TextBox 7">
            <a:extLst>
              <a:ext uri="{FF2B5EF4-FFF2-40B4-BE49-F238E27FC236}">
                <a16:creationId xmlns:a16="http://schemas.microsoft.com/office/drawing/2014/main" id="{07BED6A9-607A-B819-3744-D2131309DBDF}"/>
              </a:ext>
            </a:extLst>
          </p:cNvPr>
          <p:cNvSpPr txBox="1"/>
          <p:nvPr/>
        </p:nvSpPr>
        <p:spPr>
          <a:xfrm>
            <a:off x="680935" y="4176714"/>
            <a:ext cx="9922218" cy="83099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7030A0"/>
                </a:solidFill>
                <a:uFillTx/>
                <a:latin typeface="Aptos"/>
              </a:rPr>
              <a:t>CKD is associated with 1:8 cardiovascular deaths in Wales</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7030A0"/>
                </a:solidFill>
                <a:uFillTx/>
                <a:latin typeface="Aptos"/>
              </a:rPr>
              <a:t>Cardiovascular disease and CKD share many of the same risk factors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0"/>
                                          </p:val>
                                        </p:tav>
                                        <p:tav tm="100000">
                                          <p:val>
                                            <p:strVal val="#ppt_w"/>
                                          </p:val>
                                        </p:tav>
                                      </p:tavLst>
                                    </p:anim>
                                    <p:anim calcmode="lin" valueType="num">
                                      <p:cBhvr>
                                        <p:cTn id="8" dur="1000" fill="hold"/>
                                        <p:tgtEl>
                                          <p:spTgt spid="2"/>
                                        </p:tgtEl>
                                        <p:attrNameLst>
                                          <p:attrName>ppt_h</p:attrName>
                                        </p:attrNameLst>
                                      </p:cBhvr>
                                      <p:tavLst>
                                        <p:tav tm="0">
                                          <p:val>
                                            <p:strVal val="0"/>
                                          </p:val>
                                        </p:tav>
                                        <p:tav tm="100000">
                                          <p:val>
                                            <p:strVal val="#ppt_h"/>
                                          </p:val>
                                        </p:tav>
                                      </p:tavLst>
                                    </p:anim>
                                    <p:anim calcmode="lin" valueType="num">
                                      <p:cBhvr>
                                        <p:cTn id="9" dur="1000" fill="hold"/>
                                        <p:tgtEl>
                                          <p:spTgt spid="2"/>
                                        </p:tgtEl>
                                        <p:attrNameLst>
                                          <p:attrName>r</p:attrName>
                                        </p:attrNameLst>
                                      </p:cBhvr>
                                      <p:tavLst>
                                        <p:tav tm="0">
                                          <p:val>
                                            <p:strVal val="90"/>
                                          </p:val>
                                        </p:tav>
                                        <p:tav tm="100000">
                                          <p:val>
                                            <p:str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strVal val="0"/>
                                          </p:val>
                                        </p:tav>
                                        <p:tav tm="100000">
                                          <p:val>
                                            <p:strVal val="#ppt_w"/>
                                          </p:val>
                                        </p:tav>
                                      </p:tavLst>
                                    </p:anim>
                                    <p:anim calcmode="lin" valueType="num">
                                      <p:cBhvr>
                                        <p:cTn id="16" dur="1000" fill="hold"/>
                                        <p:tgtEl>
                                          <p:spTgt spid="3"/>
                                        </p:tgtEl>
                                        <p:attrNameLst>
                                          <p:attrName>ppt_h</p:attrName>
                                        </p:attrNameLst>
                                      </p:cBhvr>
                                      <p:tavLst>
                                        <p:tav tm="0">
                                          <p:val>
                                            <p:strVal val="0"/>
                                          </p:val>
                                        </p:tav>
                                        <p:tav tm="100000">
                                          <p:val>
                                            <p:strVal val="#ppt_h"/>
                                          </p:val>
                                        </p:tav>
                                      </p:tavLst>
                                    </p:anim>
                                    <p:anim calcmode="lin" valueType="num">
                                      <p:cBhvr>
                                        <p:cTn id="17" dur="1000" fill="hold"/>
                                        <p:tgtEl>
                                          <p:spTgt spid="3"/>
                                        </p:tgtEl>
                                        <p:attrNameLst>
                                          <p:attrName>r</p:attrName>
                                        </p:attrNameLst>
                                      </p:cBhvr>
                                      <p:tavLst>
                                        <p:tav tm="0">
                                          <p:val>
                                            <p:strVal val="90"/>
                                          </p:val>
                                        </p:tav>
                                        <p:tav tm="100000">
                                          <p:val>
                                            <p:strVal val="0"/>
                                          </p:val>
                                        </p:tav>
                                      </p:tavLst>
                                    </p:anim>
                                    <p:animEffect transition="in" filter="fade">
                                      <p:cBhvr>
                                        <p:cTn id="18" dur="1000"/>
                                        <p:tgtEl>
                                          <p:spTgt spid="3"/>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strVal val="0"/>
                                          </p:val>
                                        </p:tav>
                                        <p:tav tm="100000">
                                          <p:val>
                                            <p:strVal val="#ppt_w"/>
                                          </p:val>
                                        </p:tav>
                                      </p:tavLst>
                                    </p:anim>
                                    <p:anim calcmode="lin" valueType="num">
                                      <p:cBhvr>
                                        <p:cTn id="22" dur="1000" fill="hold"/>
                                        <p:tgtEl>
                                          <p:spTgt spid="4"/>
                                        </p:tgtEl>
                                        <p:attrNameLst>
                                          <p:attrName>ppt_h</p:attrName>
                                        </p:attrNameLst>
                                      </p:cBhvr>
                                      <p:tavLst>
                                        <p:tav tm="0">
                                          <p:val>
                                            <p:strVal val="0"/>
                                          </p:val>
                                        </p:tav>
                                        <p:tav tm="100000">
                                          <p:val>
                                            <p:strVal val="#ppt_h"/>
                                          </p:val>
                                        </p:tav>
                                      </p:tavLst>
                                    </p:anim>
                                    <p:anim calcmode="lin" valueType="num">
                                      <p:cBhvr>
                                        <p:cTn id="23" dur="1000" fill="hold"/>
                                        <p:tgtEl>
                                          <p:spTgt spid="4"/>
                                        </p:tgtEl>
                                        <p:attrNameLst>
                                          <p:attrName>r</p:attrName>
                                        </p:attrNameLst>
                                      </p:cBhvr>
                                      <p:tavLst>
                                        <p:tav tm="0">
                                          <p:val>
                                            <p:strVal val="90"/>
                                          </p:val>
                                        </p:tav>
                                        <p:tav tm="100000">
                                          <p:val>
                                            <p:strVal val="0"/>
                                          </p:val>
                                        </p:tav>
                                      </p:tavLst>
                                    </p:anim>
                                    <p:animEffect transition="in" filter="fade">
                                      <p:cBhvr>
                                        <p:cTn id="2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name="Slide2147483146">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9EEF896F-201C-2D99-6B28-D023895E5173}"/>
              </a:ext>
            </a:extLst>
          </p:cNvPr>
          <p:cNvPicPr>
            <a:picLocks noChangeAspect="1"/>
          </p:cNvPicPr>
          <p:nvPr/>
        </p:nvPicPr>
        <p:blipFill>
          <a:blip r:embed="rId2"/>
          <a:stretch>
            <a:fillRect/>
          </a:stretch>
        </p:blipFill>
        <p:spPr>
          <a:xfrm>
            <a:off x="235988" y="704362"/>
            <a:ext cx="11720020" cy="5684852"/>
          </a:xfrm>
          <a:prstGeom prst="rect">
            <a:avLst/>
          </a:prstGeom>
          <a:noFill/>
          <a:ln cap="flat">
            <a:noFill/>
          </a:ln>
        </p:spPr>
      </p:pic>
      <p:sp>
        <p:nvSpPr>
          <p:cNvPr id="3" name="Oval 1">
            <a:extLst>
              <a:ext uri="{FF2B5EF4-FFF2-40B4-BE49-F238E27FC236}">
                <a16:creationId xmlns:a16="http://schemas.microsoft.com/office/drawing/2014/main" id="{37912A69-FB14-E883-8586-2F06FBE6D7AE}"/>
              </a:ext>
            </a:extLst>
          </p:cNvPr>
          <p:cNvSpPr/>
          <p:nvPr/>
        </p:nvSpPr>
        <p:spPr>
          <a:xfrm>
            <a:off x="10253917" y="4962046"/>
            <a:ext cx="1219196" cy="1178561"/>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noFill/>
          <a:ln w="38103" cap="flat">
            <a:solidFill>
              <a:srgbClr val="C0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4" name="Title 1">
            <a:extLst>
              <a:ext uri="{FF2B5EF4-FFF2-40B4-BE49-F238E27FC236}">
                <a16:creationId xmlns:a16="http://schemas.microsoft.com/office/drawing/2014/main" id="{70BAE47E-F4DA-E06E-C5BB-BDEA73E7CA99}"/>
              </a:ext>
            </a:extLst>
          </p:cNvPr>
          <p:cNvSpPr txBox="1">
            <a:spLocks noGrp="1"/>
          </p:cNvSpPr>
          <p:nvPr>
            <p:ph type="title"/>
          </p:nvPr>
        </p:nvSpPr>
        <p:spPr>
          <a:xfrm>
            <a:off x="838203" y="167134"/>
            <a:ext cx="10515600" cy="597048"/>
          </a:xfrm>
        </p:spPr>
        <p:txBody>
          <a:bodyPr anchorCtr="1"/>
          <a:lstStyle/>
          <a:p>
            <a:pPr lvl="0" algn="ctr"/>
            <a:r>
              <a:rPr lang="en-GB"/>
              <a:t>Audit+ Module – Initial Dashboard</a:t>
            </a:r>
          </a:p>
        </p:txBody>
      </p:sp>
    </p:spTree>
  </p:cSld>
  <p:clrMapOvr>
    <a:masterClrMapping/>
  </p:clrMapOvr>
  <p:transition spd="slow">
    <p:wipe dir="r"/>
  </p:transition>
</p:sld>
</file>

<file path=ppt/slides/slide41.xml><?xml version="1.0" encoding="utf-8"?>
<p:sld xmlns:a="http://schemas.openxmlformats.org/drawingml/2006/main" xmlns:r="http://schemas.openxmlformats.org/officeDocument/2006/relationships" xmlns:p="http://schemas.openxmlformats.org/presentationml/2006/main">
  <p:cSld name="Slide2147483147">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66F7D068-D649-BF6D-D4C8-C97B2BCAA051}"/>
              </a:ext>
            </a:extLst>
          </p:cNvPr>
          <p:cNvPicPr>
            <a:picLocks noChangeAspect="1"/>
          </p:cNvPicPr>
          <p:nvPr/>
        </p:nvPicPr>
        <p:blipFill>
          <a:blip r:embed="rId2"/>
          <a:stretch>
            <a:fillRect/>
          </a:stretch>
        </p:blipFill>
        <p:spPr>
          <a:xfrm>
            <a:off x="210385" y="1263664"/>
            <a:ext cx="11785601" cy="4871054"/>
          </a:xfrm>
          <a:prstGeom prst="rect">
            <a:avLst/>
          </a:prstGeom>
          <a:noFill/>
          <a:ln cap="flat">
            <a:noFill/>
          </a:ln>
        </p:spPr>
      </p:pic>
      <p:sp>
        <p:nvSpPr>
          <p:cNvPr id="3" name="Title 1">
            <a:extLst>
              <a:ext uri="{FF2B5EF4-FFF2-40B4-BE49-F238E27FC236}">
                <a16:creationId xmlns:a16="http://schemas.microsoft.com/office/drawing/2014/main" id="{8A29D138-1001-2462-D45A-5725CCE1F442}"/>
              </a:ext>
            </a:extLst>
          </p:cNvPr>
          <p:cNvSpPr txBox="1">
            <a:spLocks noGrp="1"/>
          </p:cNvSpPr>
          <p:nvPr>
            <p:ph type="title"/>
          </p:nvPr>
        </p:nvSpPr>
        <p:spPr>
          <a:xfrm>
            <a:off x="838203" y="299209"/>
            <a:ext cx="10515600" cy="597048"/>
          </a:xfrm>
        </p:spPr>
        <p:txBody>
          <a:bodyPr/>
          <a:lstStyle/>
          <a:p>
            <a:pPr lvl="0"/>
            <a:r>
              <a:rPr lang="en-GB"/>
              <a:t>Priority 1	 - BP &gt;180/120</a:t>
            </a:r>
          </a:p>
        </p:txBody>
      </p:sp>
      <p:sp>
        <p:nvSpPr>
          <p:cNvPr id="4" name="Rectangle 5">
            <a:extLst>
              <a:ext uri="{FF2B5EF4-FFF2-40B4-BE49-F238E27FC236}">
                <a16:creationId xmlns:a16="http://schemas.microsoft.com/office/drawing/2014/main" id="{A69D2C3E-0ECF-5D2E-CD53-AA00F9DB6D90}"/>
              </a:ext>
            </a:extLst>
          </p:cNvPr>
          <p:cNvSpPr/>
          <p:nvPr/>
        </p:nvSpPr>
        <p:spPr>
          <a:xfrm>
            <a:off x="1446032" y="1860694"/>
            <a:ext cx="552891" cy="1137687"/>
          </a:xfrm>
          <a:prstGeom prst="rect">
            <a:avLst/>
          </a:prstGeom>
          <a:noFill/>
          <a:ln w="38103" cap="flat">
            <a:solidFill>
              <a:srgbClr val="C0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Tree>
  </p:cSld>
  <p:clrMapOvr>
    <a:masterClrMapping/>
  </p:clrMapOvr>
  <p:transition spd="slow">
    <p:wipe dir="r"/>
  </p:transition>
</p:sld>
</file>

<file path=ppt/slides/slide42.xml><?xml version="1.0" encoding="utf-8"?>
<p:sld xmlns:a="http://schemas.openxmlformats.org/drawingml/2006/main" xmlns:r="http://schemas.openxmlformats.org/officeDocument/2006/relationships" xmlns:p="http://schemas.openxmlformats.org/presentationml/2006/main">
  <p:cSld name="Slide2147483148">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182BE883-0898-BE1B-06E3-7B02C1613E8F}"/>
              </a:ext>
            </a:extLst>
          </p:cNvPr>
          <p:cNvPicPr>
            <a:picLocks noChangeAspect="1"/>
          </p:cNvPicPr>
          <p:nvPr/>
        </p:nvPicPr>
        <p:blipFill>
          <a:blip r:embed="rId2"/>
          <a:stretch>
            <a:fillRect/>
          </a:stretch>
        </p:blipFill>
        <p:spPr>
          <a:xfrm>
            <a:off x="326989" y="450963"/>
            <a:ext cx="11538008" cy="5956081"/>
          </a:xfrm>
          <a:prstGeom prst="rect">
            <a:avLst/>
          </a:prstGeom>
          <a:noFill/>
          <a:ln cap="flat">
            <a:noFill/>
          </a:ln>
        </p:spPr>
      </p:pic>
      <p:sp>
        <p:nvSpPr>
          <p:cNvPr id="3" name="Oval 5">
            <a:extLst>
              <a:ext uri="{FF2B5EF4-FFF2-40B4-BE49-F238E27FC236}">
                <a16:creationId xmlns:a16="http://schemas.microsoft.com/office/drawing/2014/main" id="{BC46020D-2B84-8830-56D1-9223DB23B750}"/>
              </a:ext>
            </a:extLst>
          </p:cNvPr>
          <p:cNvSpPr/>
          <p:nvPr/>
        </p:nvSpPr>
        <p:spPr>
          <a:xfrm>
            <a:off x="2791096" y="5851583"/>
            <a:ext cx="503998" cy="5039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noFill/>
          <a:ln w="38103" cap="flat">
            <a:solidFill>
              <a:srgbClr val="C0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4" name="Oval 9">
            <a:extLst>
              <a:ext uri="{FF2B5EF4-FFF2-40B4-BE49-F238E27FC236}">
                <a16:creationId xmlns:a16="http://schemas.microsoft.com/office/drawing/2014/main" id="{4E464BF7-7CCC-85C8-9FC9-3C09895A28AF}"/>
              </a:ext>
            </a:extLst>
          </p:cNvPr>
          <p:cNvSpPr/>
          <p:nvPr/>
        </p:nvSpPr>
        <p:spPr>
          <a:xfrm>
            <a:off x="4775197" y="5851666"/>
            <a:ext cx="503998" cy="5039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noFill/>
          <a:ln w="38103" cap="flat">
            <a:solidFill>
              <a:srgbClr val="C0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5" name="Oval 10">
            <a:extLst>
              <a:ext uri="{FF2B5EF4-FFF2-40B4-BE49-F238E27FC236}">
                <a16:creationId xmlns:a16="http://schemas.microsoft.com/office/drawing/2014/main" id="{FD4DFF7C-3CEC-880C-2F60-1440E6E098EA}"/>
              </a:ext>
            </a:extLst>
          </p:cNvPr>
          <p:cNvSpPr/>
          <p:nvPr/>
        </p:nvSpPr>
        <p:spPr>
          <a:xfrm>
            <a:off x="3295095" y="5851583"/>
            <a:ext cx="503998" cy="5039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noFill/>
          <a:ln w="38103" cap="flat">
            <a:solidFill>
              <a:srgbClr val="C0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6" name="TextBox 2">
            <a:extLst>
              <a:ext uri="{FF2B5EF4-FFF2-40B4-BE49-F238E27FC236}">
                <a16:creationId xmlns:a16="http://schemas.microsoft.com/office/drawing/2014/main" id="{859B01E1-F061-BA25-CA05-C0B8F2893AD4}"/>
              </a:ext>
            </a:extLst>
          </p:cNvPr>
          <p:cNvSpPr txBox="1"/>
          <p:nvPr/>
        </p:nvSpPr>
        <p:spPr>
          <a:xfrm>
            <a:off x="556604" y="2360688"/>
            <a:ext cx="1637955"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325083"/>
                </a:solidFill>
                <a:uFillTx/>
                <a:latin typeface="Rubik"/>
              </a:rPr>
              <a:t>Dummy Data</a:t>
            </a:r>
          </a:p>
        </p:txBody>
      </p:sp>
    </p:spTree>
  </p:cSld>
  <p:clrMapOvr>
    <a:masterClrMapping/>
  </p:clrMapOvr>
  <p:transition spd="slow">
    <p:wipe dir="r"/>
  </p:transition>
</p:sld>
</file>

<file path=ppt/slides/slide43.xml><?xml version="1.0" encoding="utf-8"?>
<p:sld xmlns:a="http://schemas.openxmlformats.org/drawingml/2006/main" xmlns:r="http://schemas.openxmlformats.org/officeDocument/2006/relationships" xmlns:p="http://schemas.openxmlformats.org/presentationml/2006/main">
  <p:cSld name="Slide2147483149">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C823101F-B6E9-5D00-8740-CC241C1CDE2D}"/>
              </a:ext>
            </a:extLst>
          </p:cNvPr>
          <p:cNvPicPr>
            <a:picLocks noChangeAspect="1"/>
          </p:cNvPicPr>
          <p:nvPr/>
        </p:nvPicPr>
        <p:blipFill>
          <a:blip r:embed="rId2"/>
          <a:stretch>
            <a:fillRect/>
          </a:stretch>
        </p:blipFill>
        <p:spPr>
          <a:xfrm>
            <a:off x="91440" y="61593"/>
            <a:ext cx="12009116" cy="6755129"/>
          </a:xfrm>
          <a:prstGeom prst="rect">
            <a:avLst/>
          </a:prstGeom>
          <a:noFill/>
          <a:ln cap="flat">
            <a:noFill/>
          </a:ln>
        </p:spPr>
      </p:pic>
      <p:sp>
        <p:nvSpPr>
          <p:cNvPr id="3" name="TextBox 2">
            <a:extLst>
              <a:ext uri="{FF2B5EF4-FFF2-40B4-BE49-F238E27FC236}">
                <a16:creationId xmlns:a16="http://schemas.microsoft.com/office/drawing/2014/main" id="{2F9E0871-B227-BFA8-15DF-ED57413367E1}"/>
              </a:ext>
            </a:extLst>
          </p:cNvPr>
          <p:cNvSpPr txBox="1"/>
          <p:nvPr/>
        </p:nvSpPr>
        <p:spPr>
          <a:xfrm>
            <a:off x="838203" y="4585734"/>
            <a:ext cx="1637955"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325083"/>
                </a:solidFill>
                <a:uFillTx/>
                <a:latin typeface="Rubik"/>
              </a:rPr>
              <a:t>Dummy Data</a:t>
            </a:r>
          </a:p>
        </p:txBody>
      </p:sp>
    </p:spTree>
  </p:cSld>
  <p:clrMapOvr>
    <a:masterClrMapping/>
  </p:clrMapOvr>
  <p:transition spd="slow">
    <p:wipe dir="r"/>
  </p:transition>
</p:sld>
</file>

<file path=ppt/slides/slide44.xml><?xml version="1.0" encoding="utf-8"?>
<p:sld xmlns:a="http://schemas.openxmlformats.org/drawingml/2006/main" xmlns:r="http://schemas.openxmlformats.org/officeDocument/2006/relationships" xmlns:p="http://schemas.openxmlformats.org/presentationml/2006/main">
  <p:cSld name="Slide214748315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9D43C-0F31-3B02-D06F-09FCA81D7F19}"/>
              </a:ext>
            </a:extLst>
          </p:cNvPr>
          <p:cNvSpPr txBox="1">
            <a:spLocks noGrp="1"/>
          </p:cNvSpPr>
          <p:nvPr>
            <p:ph type="title"/>
          </p:nvPr>
        </p:nvSpPr>
        <p:spPr/>
        <p:txBody>
          <a:bodyPr/>
          <a:lstStyle/>
          <a:p>
            <a:endParaRPr lang="en-GB"/>
          </a:p>
        </p:txBody>
      </p:sp>
      <p:pic>
        <p:nvPicPr>
          <p:cNvPr id="3" name="Picture 3" descr="A computer screen shot of a computer screen&#10;&#10;AI-generated content may be incorrect.">
            <a:extLst>
              <a:ext uri="{FF2B5EF4-FFF2-40B4-BE49-F238E27FC236}">
                <a16:creationId xmlns:a16="http://schemas.microsoft.com/office/drawing/2014/main" id="{644AA44E-495B-DC0D-73D3-3F396327269C}"/>
              </a:ext>
            </a:extLst>
          </p:cNvPr>
          <p:cNvPicPr>
            <a:picLocks noChangeAspect="1"/>
          </p:cNvPicPr>
          <p:nvPr/>
        </p:nvPicPr>
        <p:blipFill>
          <a:blip r:embed="rId2"/>
          <a:stretch>
            <a:fillRect/>
          </a:stretch>
        </p:blipFill>
        <p:spPr>
          <a:xfrm>
            <a:off x="0" y="0"/>
            <a:ext cx="12191996" cy="6858000"/>
          </a:xfrm>
          <a:prstGeom prst="rect">
            <a:avLst/>
          </a:prstGeom>
          <a:noFill/>
          <a:ln cap="flat">
            <a:noFill/>
          </a:ln>
        </p:spPr>
      </p:pic>
      <p:sp>
        <p:nvSpPr>
          <p:cNvPr id="4" name="TextBox 2">
            <a:extLst>
              <a:ext uri="{FF2B5EF4-FFF2-40B4-BE49-F238E27FC236}">
                <a16:creationId xmlns:a16="http://schemas.microsoft.com/office/drawing/2014/main" id="{FE5E1AD2-4B71-9D35-81C0-8A38E07533BD}"/>
              </a:ext>
            </a:extLst>
          </p:cNvPr>
          <p:cNvSpPr txBox="1"/>
          <p:nvPr/>
        </p:nvSpPr>
        <p:spPr>
          <a:xfrm>
            <a:off x="3208364" y="1629168"/>
            <a:ext cx="1637955"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325083"/>
                </a:solidFill>
                <a:uFillTx/>
                <a:latin typeface="Rubik"/>
              </a:rPr>
              <a:t>Dummy Data</a:t>
            </a:r>
          </a:p>
        </p:txBody>
      </p:sp>
    </p:spTree>
  </p:cSld>
  <p:clrMapOvr>
    <a:masterClrMapping/>
  </p:clrMapOvr>
  <p:transition spd="slow">
    <p:wipe dir="r"/>
  </p:transition>
</p:sld>
</file>

<file path=ppt/slides/slide45.xml><?xml version="1.0" encoding="utf-8"?>
<p:sld xmlns:a="http://schemas.openxmlformats.org/drawingml/2006/main" xmlns:r="http://schemas.openxmlformats.org/officeDocument/2006/relationships" xmlns:p="http://schemas.openxmlformats.org/presentationml/2006/main">
  <p:cSld name="Slide2147483151">
    <p:spTree>
      <p:nvGrpSpPr>
        <p:cNvPr id="1" name=""/>
        <p:cNvGrpSpPr/>
        <p:nvPr/>
      </p:nvGrpSpPr>
      <p:grpSpPr>
        <a:xfrm>
          <a:off x="0" y="0"/>
          <a:ext cx="0" cy="0"/>
          <a:chOff x="0" y="0"/>
          <a:chExt cx="0" cy="0"/>
        </a:xfrm>
      </p:grpSpPr>
      <p:pic>
        <p:nvPicPr>
          <p:cNvPr id="2" name="Picture 3" descr="A screenshot of a graph&#10;&#10;AI-generated content may be incorrect.">
            <a:extLst>
              <a:ext uri="{FF2B5EF4-FFF2-40B4-BE49-F238E27FC236}">
                <a16:creationId xmlns:a16="http://schemas.microsoft.com/office/drawing/2014/main" id="{089789B4-505D-34C6-D86D-1BBDE0F21FAF}"/>
              </a:ext>
            </a:extLst>
          </p:cNvPr>
          <p:cNvPicPr>
            <a:picLocks noChangeAspect="1"/>
          </p:cNvPicPr>
          <p:nvPr/>
        </p:nvPicPr>
        <p:blipFill>
          <a:blip r:embed="rId2"/>
          <a:stretch>
            <a:fillRect/>
          </a:stretch>
        </p:blipFill>
        <p:spPr>
          <a:xfrm>
            <a:off x="142875" y="1483357"/>
            <a:ext cx="11906246" cy="4828717"/>
          </a:xfrm>
          <a:prstGeom prst="rect">
            <a:avLst/>
          </a:prstGeom>
          <a:noFill/>
          <a:ln cap="flat">
            <a:noFill/>
          </a:ln>
        </p:spPr>
      </p:pic>
      <p:sp>
        <p:nvSpPr>
          <p:cNvPr id="3" name="Title 4">
            <a:extLst>
              <a:ext uri="{FF2B5EF4-FFF2-40B4-BE49-F238E27FC236}">
                <a16:creationId xmlns:a16="http://schemas.microsoft.com/office/drawing/2014/main" id="{3D0E7B15-57F8-9D92-0BFC-FC8314495471}"/>
              </a:ext>
            </a:extLst>
          </p:cNvPr>
          <p:cNvSpPr txBox="1">
            <a:spLocks noGrp="1"/>
          </p:cNvSpPr>
          <p:nvPr>
            <p:ph type="title"/>
          </p:nvPr>
        </p:nvSpPr>
        <p:spPr>
          <a:xfrm>
            <a:off x="838203" y="104397"/>
            <a:ext cx="10515600" cy="1303714"/>
          </a:xfrm>
        </p:spPr>
        <p:txBody>
          <a:bodyPr/>
          <a:lstStyle/>
          <a:p>
            <a:pPr lvl="0"/>
            <a:r>
              <a:rPr lang="en-GB" sz="2300"/>
              <a:t>Priority 2	- 	(2a) BP&gt;160/100</a:t>
            </a:r>
            <a:br>
              <a:rPr lang="en-GB" sz="2300"/>
            </a:br>
            <a:r>
              <a:rPr lang="en-GB" sz="2300"/>
              <a:t>		-	(2b) BP&gt;140/90 &amp; co-morbidities</a:t>
            </a:r>
            <a:br>
              <a:rPr lang="en-GB" sz="2300"/>
            </a:br>
            <a:r>
              <a:rPr lang="en-GB" sz="2300"/>
              <a:t>		-	(2c) No BP reading in last 15 months</a:t>
            </a:r>
            <a:br>
              <a:rPr lang="en-GB" sz="2300"/>
            </a:br>
            <a:endParaRPr lang="en-GB" sz="2300"/>
          </a:p>
        </p:txBody>
      </p:sp>
    </p:spTree>
  </p:cSld>
  <p:clrMapOvr>
    <a:masterClrMapping/>
  </p:clrMapOvr>
  <p:transition spd="slow">
    <p:wipe dir="r"/>
  </p:transition>
</p:sld>
</file>

<file path=ppt/slides/slide46.xml><?xml version="1.0" encoding="utf-8"?>
<p:sld xmlns:a="http://schemas.openxmlformats.org/drawingml/2006/main" xmlns:r="http://schemas.openxmlformats.org/officeDocument/2006/relationships" xmlns:p="http://schemas.openxmlformats.org/presentationml/2006/main">
  <p:cSld name="Slide2147483152">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3E536164-565F-BDC8-F60D-2B97C7DC85B1}"/>
              </a:ext>
            </a:extLst>
          </p:cNvPr>
          <p:cNvPicPr>
            <a:picLocks noChangeAspect="1"/>
          </p:cNvPicPr>
          <p:nvPr/>
        </p:nvPicPr>
        <p:blipFill>
          <a:blip r:embed="rId2"/>
          <a:stretch>
            <a:fillRect/>
          </a:stretch>
        </p:blipFill>
        <p:spPr>
          <a:xfrm>
            <a:off x="107469" y="1270001"/>
            <a:ext cx="11977058" cy="5009275"/>
          </a:xfrm>
          <a:prstGeom prst="rect">
            <a:avLst/>
          </a:prstGeom>
          <a:noFill/>
          <a:ln cap="flat">
            <a:noFill/>
          </a:ln>
        </p:spPr>
      </p:pic>
      <p:sp>
        <p:nvSpPr>
          <p:cNvPr id="3" name="Title 4">
            <a:extLst>
              <a:ext uri="{FF2B5EF4-FFF2-40B4-BE49-F238E27FC236}">
                <a16:creationId xmlns:a16="http://schemas.microsoft.com/office/drawing/2014/main" id="{D97222D4-DC9C-92A4-5582-8F5E40BCC3CF}"/>
              </a:ext>
            </a:extLst>
          </p:cNvPr>
          <p:cNvSpPr txBox="1">
            <a:spLocks noGrp="1"/>
          </p:cNvSpPr>
          <p:nvPr>
            <p:ph type="title"/>
          </p:nvPr>
        </p:nvSpPr>
        <p:spPr>
          <a:xfrm>
            <a:off x="838203" y="185422"/>
            <a:ext cx="10515600" cy="597048"/>
          </a:xfrm>
        </p:spPr>
        <p:txBody>
          <a:bodyPr/>
          <a:lstStyle/>
          <a:p>
            <a:pPr lvl="0"/>
            <a:r>
              <a:rPr lang="en-GB" sz="2300"/>
              <a:t>Priority 3 	–	BP &gt;= 140/90</a:t>
            </a:r>
            <a:br>
              <a:rPr lang="en-GB" sz="2300"/>
            </a:br>
            <a:r>
              <a:rPr lang="en-GB" sz="2300"/>
              <a:t>		-	BP &gt;= 150/90 (&gt; 80 years)	</a:t>
            </a:r>
          </a:p>
        </p:txBody>
      </p:sp>
    </p:spTree>
  </p:cSld>
  <p:clrMapOvr>
    <a:masterClrMapping/>
  </p:clrMapOvr>
  <p:transition spd="slow">
    <p:wipe dir="r"/>
  </p:transition>
</p:sld>
</file>

<file path=ppt/slides/slide47.xml><?xml version="1.0" encoding="utf-8"?>
<p:sld xmlns:a="http://schemas.openxmlformats.org/drawingml/2006/main" xmlns:r="http://schemas.openxmlformats.org/officeDocument/2006/relationships" xmlns:p="http://schemas.openxmlformats.org/presentationml/2006/main">
  <p:cSld name="Slide2147483153">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BDDB4D91-AEBE-C7F8-D1E8-05782D15823A}"/>
              </a:ext>
            </a:extLst>
          </p:cNvPr>
          <p:cNvPicPr>
            <a:picLocks noChangeAspect="1"/>
          </p:cNvPicPr>
          <p:nvPr/>
        </p:nvPicPr>
        <p:blipFill>
          <a:blip r:embed="rId2"/>
          <a:stretch>
            <a:fillRect/>
          </a:stretch>
        </p:blipFill>
        <p:spPr>
          <a:xfrm>
            <a:off x="101598" y="1320064"/>
            <a:ext cx="11988798" cy="4925872"/>
          </a:xfrm>
          <a:prstGeom prst="rect">
            <a:avLst/>
          </a:prstGeom>
          <a:noFill/>
          <a:ln cap="flat">
            <a:noFill/>
          </a:ln>
        </p:spPr>
      </p:pic>
      <p:sp>
        <p:nvSpPr>
          <p:cNvPr id="3" name="Title 4">
            <a:extLst>
              <a:ext uri="{FF2B5EF4-FFF2-40B4-BE49-F238E27FC236}">
                <a16:creationId xmlns:a16="http://schemas.microsoft.com/office/drawing/2014/main" id="{543798B3-F46A-A147-BB5A-042A78717B60}"/>
              </a:ext>
            </a:extLst>
          </p:cNvPr>
          <p:cNvSpPr txBox="1">
            <a:spLocks noGrp="1"/>
          </p:cNvSpPr>
          <p:nvPr>
            <p:ph type="title"/>
          </p:nvPr>
        </p:nvSpPr>
        <p:spPr>
          <a:xfrm>
            <a:off x="838203" y="185422"/>
            <a:ext cx="10515600" cy="597048"/>
          </a:xfrm>
        </p:spPr>
        <p:txBody>
          <a:bodyPr/>
          <a:lstStyle/>
          <a:p>
            <a:pPr lvl="0"/>
            <a:r>
              <a:rPr lang="en-GB" sz="2300"/>
              <a:t>Priority 4 	–	BP &lt; 140/90</a:t>
            </a:r>
            <a:br>
              <a:rPr lang="en-GB" sz="2300"/>
            </a:br>
            <a:r>
              <a:rPr lang="en-GB" sz="2300"/>
              <a:t>		-	BP &lt; 150/90 (&gt;80 years)	</a:t>
            </a:r>
          </a:p>
        </p:txBody>
      </p:sp>
    </p:spTree>
  </p:cSld>
  <p:clrMapOvr>
    <a:masterClrMapping/>
  </p:clrMapOvr>
  <p:transition spd="slow">
    <p:wipe dir="r"/>
  </p:transition>
</p:sld>
</file>

<file path=ppt/slides/slide48.xml><?xml version="1.0" encoding="utf-8"?>
<p:sld xmlns:a="http://schemas.openxmlformats.org/drawingml/2006/main" xmlns:r="http://schemas.openxmlformats.org/officeDocument/2006/relationships" xmlns:p="http://schemas.openxmlformats.org/presentationml/2006/main">
  <p:cSld name="Slide2147483154">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id="{788C6753-C323-066E-40B2-CA33303982B1}"/>
              </a:ext>
            </a:extLst>
          </p:cNvPr>
          <p:cNvSpPr txBox="1">
            <a:spLocks noGrp="1"/>
          </p:cNvSpPr>
          <p:nvPr>
            <p:ph type="title"/>
          </p:nvPr>
        </p:nvSpPr>
        <p:spPr>
          <a:xfrm>
            <a:off x="838203" y="161592"/>
            <a:ext cx="10515600" cy="597048"/>
          </a:xfrm>
        </p:spPr>
        <p:txBody>
          <a:bodyPr anchorCtr="1"/>
          <a:lstStyle/>
          <a:p>
            <a:pPr lvl="0" algn="ctr"/>
            <a:r>
              <a:rPr lang="en-GB"/>
              <a:t>Looking at Previous Results in Audit+</a:t>
            </a:r>
          </a:p>
        </p:txBody>
      </p:sp>
      <p:pic>
        <p:nvPicPr>
          <p:cNvPr id="3" name="Picture 4" descr="A screenshot of a computer&#10;&#10;AI-generated content may be incorrect.">
            <a:extLst>
              <a:ext uri="{FF2B5EF4-FFF2-40B4-BE49-F238E27FC236}">
                <a16:creationId xmlns:a16="http://schemas.microsoft.com/office/drawing/2014/main" id="{7240D466-3036-5C89-200C-50DE518B77DC}"/>
              </a:ext>
            </a:extLst>
          </p:cNvPr>
          <p:cNvPicPr>
            <a:picLocks noChangeAspect="1"/>
          </p:cNvPicPr>
          <p:nvPr/>
        </p:nvPicPr>
        <p:blipFill>
          <a:blip r:embed="rId2"/>
          <a:stretch>
            <a:fillRect/>
          </a:stretch>
        </p:blipFill>
        <p:spPr>
          <a:xfrm>
            <a:off x="757214" y="758641"/>
            <a:ext cx="10677567" cy="5679438"/>
          </a:xfrm>
          <a:prstGeom prst="rect">
            <a:avLst/>
          </a:prstGeom>
          <a:noFill/>
          <a:ln cap="flat">
            <a:noFill/>
          </a:ln>
        </p:spPr>
      </p:pic>
      <p:sp>
        <p:nvSpPr>
          <p:cNvPr id="4" name="Rectangle 7">
            <a:extLst>
              <a:ext uri="{FF2B5EF4-FFF2-40B4-BE49-F238E27FC236}">
                <a16:creationId xmlns:a16="http://schemas.microsoft.com/office/drawing/2014/main" id="{870B095C-5722-0150-C3C2-C74E5494F69C}"/>
              </a:ext>
            </a:extLst>
          </p:cNvPr>
          <p:cNvSpPr/>
          <p:nvPr/>
        </p:nvSpPr>
        <p:spPr>
          <a:xfrm>
            <a:off x="757214" y="1085950"/>
            <a:ext cx="450607" cy="711979"/>
          </a:xfrm>
          <a:prstGeom prst="rect">
            <a:avLst/>
          </a:prstGeom>
          <a:noFill/>
          <a:ln w="38103" cap="flat">
            <a:solidFill>
              <a:srgbClr val="C0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
        <p:nvSpPr>
          <p:cNvPr id="5" name="Rectangle 1">
            <a:extLst>
              <a:ext uri="{FF2B5EF4-FFF2-40B4-BE49-F238E27FC236}">
                <a16:creationId xmlns:a16="http://schemas.microsoft.com/office/drawing/2014/main" id="{F6EAB32A-7141-9061-A729-52E11D0114F4}"/>
              </a:ext>
            </a:extLst>
          </p:cNvPr>
          <p:cNvSpPr/>
          <p:nvPr/>
        </p:nvSpPr>
        <p:spPr>
          <a:xfrm>
            <a:off x="4082192" y="2039816"/>
            <a:ext cx="407740" cy="222738"/>
          </a:xfrm>
          <a:prstGeom prst="rect">
            <a:avLst/>
          </a:prstGeom>
          <a:noFill/>
          <a:ln w="38103" cap="flat">
            <a:solidFill>
              <a:srgbClr val="C0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Rubik"/>
            </a:endParaRPr>
          </a:p>
        </p:txBody>
      </p:sp>
    </p:spTree>
  </p:cSld>
  <p:clrMapOvr>
    <a:masterClrMapping/>
  </p:clrMapOvr>
  <p:transition spd="slow">
    <p:wipe dir="r"/>
  </p:transition>
</p:sld>
</file>

<file path=ppt/slides/slide49.xml><?xml version="1.0" encoding="utf-8"?>
<p:sld xmlns:a="http://schemas.openxmlformats.org/drawingml/2006/main" xmlns:r="http://schemas.openxmlformats.org/officeDocument/2006/relationships" xmlns:p="http://schemas.openxmlformats.org/presentationml/2006/main">
  <p:cSld name="Slide2147483155">
    <p:spTree>
      <p:nvGrpSpPr>
        <p:cNvPr id="1" name=""/>
        <p:cNvGrpSpPr/>
        <p:nvPr/>
      </p:nvGrpSpPr>
      <p:grpSpPr>
        <a:xfrm>
          <a:off x="0" y="0"/>
          <a:ext cx="0" cy="0"/>
          <a:chOff x="0" y="0"/>
          <a:chExt cx="0" cy="0"/>
        </a:xfrm>
      </p:grpSpPr>
      <p:grpSp>
        <p:nvGrpSpPr>
          <p:cNvPr id="2" name="Group 14">
            <a:extLst>
              <a:ext uri="{FF2B5EF4-FFF2-40B4-BE49-F238E27FC236}">
                <a16:creationId xmlns:a16="http://schemas.microsoft.com/office/drawing/2014/main" id="{88B1F112-1509-7AB0-51E7-29D8AC124458}"/>
              </a:ext>
            </a:extLst>
          </p:cNvPr>
          <p:cNvGrpSpPr/>
          <p:nvPr/>
        </p:nvGrpSpPr>
        <p:grpSpPr>
          <a:xfrm>
            <a:off x="5409517" y="163293"/>
            <a:ext cx="6094704" cy="6237222"/>
            <a:chOff x="5409517" y="163293"/>
            <a:chExt cx="6094704" cy="6237222"/>
          </a:xfrm>
        </p:grpSpPr>
        <p:pic>
          <p:nvPicPr>
            <p:cNvPr id="3" name="Picture 5" descr="A screenshot of a computer&#10;&#10;AI-generated content may be incorrect.">
              <a:extLst>
                <a:ext uri="{FF2B5EF4-FFF2-40B4-BE49-F238E27FC236}">
                  <a16:creationId xmlns:a16="http://schemas.microsoft.com/office/drawing/2014/main" id="{1326D5E0-BEF3-4D65-C079-3CB7D50CB6E1}"/>
                </a:ext>
              </a:extLst>
            </p:cNvPr>
            <p:cNvPicPr>
              <a:picLocks noChangeAspect="1"/>
            </p:cNvPicPr>
            <p:nvPr/>
          </p:nvPicPr>
          <p:blipFill>
            <a:blip r:embed="rId2"/>
            <a:stretch>
              <a:fillRect/>
            </a:stretch>
          </p:blipFill>
          <p:spPr>
            <a:xfrm>
              <a:off x="5409517" y="163293"/>
              <a:ext cx="6094704" cy="3462713"/>
            </a:xfrm>
            <a:prstGeom prst="rect">
              <a:avLst/>
            </a:prstGeom>
            <a:noFill/>
            <a:ln cap="flat">
              <a:noFill/>
            </a:ln>
          </p:spPr>
        </p:pic>
        <p:pic>
          <p:nvPicPr>
            <p:cNvPr id="4" name="Picture 7" descr="A screenshot of a computer&#10;&#10;AI-generated content may be incorrect.">
              <a:extLst>
                <a:ext uri="{FF2B5EF4-FFF2-40B4-BE49-F238E27FC236}">
                  <a16:creationId xmlns:a16="http://schemas.microsoft.com/office/drawing/2014/main" id="{B9881A82-423A-FB52-82A3-9A8895362BAA}"/>
                </a:ext>
              </a:extLst>
            </p:cNvPr>
            <p:cNvPicPr>
              <a:picLocks noChangeAspect="1"/>
            </p:cNvPicPr>
            <p:nvPr/>
          </p:nvPicPr>
          <p:blipFill>
            <a:blip r:embed="rId3"/>
            <a:stretch>
              <a:fillRect/>
            </a:stretch>
          </p:blipFill>
          <p:spPr>
            <a:xfrm>
              <a:off x="5434946" y="3420971"/>
              <a:ext cx="6069275" cy="2979544"/>
            </a:xfrm>
            <a:prstGeom prst="rect">
              <a:avLst/>
            </a:prstGeom>
            <a:noFill/>
            <a:ln cap="flat">
              <a:noFill/>
            </a:ln>
          </p:spPr>
        </p:pic>
      </p:grpSp>
      <p:grpSp>
        <p:nvGrpSpPr>
          <p:cNvPr id="5" name="Group 12">
            <a:extLst>
              <a:ext uri="{FF2B5EF4-FFF2-40B4-BE49-F238E27FC236}">
                <a16:creationId xmlns:a16="http://schemas.microsoft.com/office/drawing/2014/main" id="{85B33490-9503-9B99-82DC-1C2B162FA07C}"/>
              </a:ext>
            </a:extLst>
          </p:cNvPr>
          <p:cNvGrpSpPr/>
          <p:nvPr/>
        </p:nvGrpSpPr>
        <p:grpSpPr>
          <a:xfrm>
            <a:off x="486277" y="397745"/>
            <a:ext cx="4172919" cy="3832113"/>
            <a:chOff x="486277" y="397745"/>
            <a:chExt cx="4172919" cy="3832113"/>
          </a:xfrm>
        </p:grpSpPr>
        <p:pic>
          <p:nvPicPr>
            <p:cNvPr id="6" name="Picture 8">
              <a:extLst>
                <a:ext uri="{FF2B5EF4-FFF2-40B4-BE49-F238E27FC236}">
                  <a16:creationId xmlns:a16="http://schemas.microsoft.com/office/drawing/2014/main" id="{0F3F9ACF-E4CA-63BE-37A6-29DEC8BC001F}"/>
                </a:ext>
              </a:extLst>
            </p:cNvPr>
            <p:cNvPicPr>
              <a:picLocks noChangeAspect="1"/>
            </p:cNvPicPr>
            <p:nvPr/>
          </p:nvPicPr>
          <p:blipFill>
            <a:blip r:embed="rId4"/>
            <a:stretch>
              <a:fillRect/>
            </a:stretch>
          </p:blipFill>
          <p:spPr>
            <a:xfrm>
              <a:off x="486277" y="397745"/>
              <a:ext cx="4172919" cy="3832113"/>
            </a:xfrm>
            <a:prstGeom prst="rect">
              <a:avLst/>
            </a:prstGeom>
            <a:noFill/>
            <a:ln cap="flat">
              <a:noFill/>
            </a:ln>
          </p:spPr>
        </p:pic>
        <p:pic>
          <p:nvPicPr>
            <p:cNvPr id="7" name="Picture 9">
              <a:extLst>
                <a:ext uri="{FF2B5EF4-FFF2-40B4-BE49-F238E27FC236}">
                  <a16:creationId xmlns:a16="http://schemas.microsoft.com/office/drawing/2014/main" id="{F8C57775-0363-C442-9879-3A722A8A5CF7}"/>
                </a:ext>
              </a:extLst>
            </p:cNvPr>
            <p:cNvPicPr>
              <a:picLocks noChangeAspect="1"/>
            </p:cNvPicPr>
            <p:nvPr/>
          </p:nvPicPr>
          <p:blipFill>
            <a:blip r:embed="rId5"/>
            <a:stretch>
              <a:fillRect/>
            </a:stretch>
          </p:blipFill>
          <p:spPr>
            <a:xfrm>
              <a:off x="2685675" y="1619027"/>
              <a:ext cx="1648489" cy="1140357"/>
            </a:xfrm>
            <a:prstGeom prst="rect">
              <a:avLst/>
            </a:prstGeom>
            <a:noFill/>
            <a:ln cap="flat">
              <a:noFill/>
            </a:ln>
          </p:spPr>
        </p:pic>
      </p:grpSp>
      <p:sp>
        <p:nvSpPr>
          <p:cNvPr id="8" name="Title 1">
            <a:extLst>
              <a:ext uri="{FF2B5EF4-FFF2-40B4-BE49-F238E27FC236}">
                <a16:creationId xmlns:a16="http://schemas.microsoft.com/office/drawing/2014/main" id="{2B5613D1-FFF8-E05A-9BD5-FC884201B04B}"/>
              </a:ext>
            </a:extLst>
          </p:cNvPr>
          <p:cNvSpPr txBox="1"/>
          <p:nvPr/>
        </p:nvSpPr>
        <p:spPr>
          <a:xfrm>
            <a:off x="268211" y="4859121"/>
            <a:ext cx="4609033" cy="1184029"/>
          </a:xfrm>
          <a:prstGeom prst="rect">
            <a:avLst/>
          </a:prstGeom>
          <a:noFill/>
          <a:ln cap="flat">
            <a:noFill/>
          </a:ln>
        </p:spPr>
        <p:txBody>
          <a:bodyPr vert="horz" wrap="square" lIns="91440" tIns="45720" rIns="91440" bIns="45720" anchor="t" anchorCtr="1" compatLnSpc="1">
            <a:norm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GB" sz="3600" b="1" i="0" u="none" strike="noStrike" kern="0" cap="none" spc="0" baseline="0">
                <a:solidFill>
                  <a:srgbClr val="002060"/>
                </a:solidFill>
                <a:effectLst>
                  <a:outerShdw dist="38096" dir="2700000">
                    <a:srgbClr val="000000"/>
                  </a:outerShdw>
                </a:effectLst>
                <a:uFillTx/>
                <a:latin typeface="Calibri"/>
              </a:rPr>
              <a:t>CVD Prevention</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GB" sz="3600" b="1" i="0" u="none" strike="noStrike" kern="0" cap="none" spc="0" baseline="0">
                <a:solidFill>
                  <a:srgbClr val="002060"/>
                </a:solidFill>
                <a:effectLst>
                  <a:outerShdw dist="38096" dir="2700000">
                    <a:srgbClr val="000000"/>
                  </a:outerShdw>
                </a:effectLst>
                <a:uFillTx/>
                <a:latin typeface="Calibri"/>
              </a:rPr>
              <a:t>- Screenshots</a:t>
            </a:r>
          </a:p>
        </p:txBody>
      </p:sp>
      <p:sp>
        <p:nvSpPr>
          <p:cNvPr id="9" name="TextBox 16">
            <a:extLst>
              <a:ext uri="{FF2B5EF4-FFF2-40B4-BE49-F238E27FC236}">
                <a16:creationId xmlns:a16="http://schemas.microsoft.com/office/drawing/2014/main" id="{CD53AD2E-4B1B-2256-D7A3-F9D873721929}"/>
              </a:ext>
            </a:extLst>
          </p:cNvPr>
          <p:cNvSpPr txBox="1"/>
          <p:nvPr/>
        </p:nvSpPr>
        <p:spPr>
          <a:xfrm>
            <a:off x="759171" y="4359822"/>
            <a:ext cx="3627123"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325083"/>
                </a:solidFill>
                <a:uFillTx/>
                <a:latin typeface="Rubik"/>
                <a:hlinkClick r:id="rId6">
                  <a:extLst>
                    <a:ext uri="{A12FA001-AC4F-418D-AE19-62706E023703}">
                      <ahyp:hlinkClr xmlns:ahyp="http://schemas.microsoft.com/office/drawing/2018/hyperlinkcolor" val="tx"/>
                    </a:ext>
                  </a:extLst>
                </a:hlinkClick>
              </a:rPr>
              <a:t>Primary Care Information Portal</a:t>
            </a:r>
            <a:endParaRPr lang="en-GB" sz="1800" b="0" i="0" u="none" strike="noStrike" kern="1200" cap="none" spc="0" baseline="0">
              <a:solidFill>
                <a:srgbClr val="325083"/>
              </a:solidFill>
              <a:uFillTx/>
              <a:latin typeface="Rubik"/>
            </a:endParaRPr>
          </a:p>
        </p:txBody>
      </p:sp>
    </p:spTree>
  </p:cSld>
  <p:clrMapOvr>
    <a:masterClrMapping/>
  </p:clrMapOvr>
  <p:transition spd="slow">
    <p:wipe dir="r"/>
  </p:transition>
</p:sld>
</file>

<file path=ppt/slides/slide5.xml><?xml version="1.0" encoding="utf-8"?>
<p:sld xmlns:a="http://schemas.openxmlformats.org/drawingml/2006/main" xmlns:r="http://schemas.openxmlformats.org/officeDocument/2006/relationships" xmlns:p="http://schemas.openxmlformats.org/presentationml/2006/main">
  <p:cSld name="Slide2147483135">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A22FE244-301D-D59F-016B-CDCCC92EFDC4}"/>
              </a:ext>
            </a:extLst>
          </p:cNvPr>
          <p:cNvPicPr>
            <a:picLocks noChangeAspect="1"/>
          </p:cNvPicPr>
          <p:nvPr/>
        </p:nvPicPr>
        <p:blipFill>
          <a:blip r:embed="rId2"/>
          <a:stretch>
            <a:fillRect/>
          </a:stretch>
        </p:blipFill>
        <p:spPr>
          <a:xfrm>
            <a:off x="434202" y="184324"/>
            <a:ext cx="5976234" cy="5852160"/>
          </a:xfrm>
          <a:prstGeom prst="rect">
            <a:avLst/>
          </a:prstGeom>
          <a:noFill/>
          <a:ln cap="flat">
            <a:noFill/>
          </a:ln>
        </p:spPr>
      </p:pic>
      <p:sp>
        <p:nvSpPr>
          <p:cNvPr id="3" name="Rectangle 3">
            <a:extLst>
              <a:ext uri="{FF2B5EF4-FFF2-40B4-BE49-F238E27FC236}">
                <a16:creationId xmlns:a16="http://schemas.microsoft.com/office/drawing/2014/main" id="{B5B153D7-F171-E675-43A3-B4764D82E1A4}"/>
              </a:ext>
            </a:extLst>
          </p:cNvPr>
          <p:cNvSpPr/>
          <p:nvPr/>
        </p:nvSpPr>
        <p:spPr>
          <a:xfrm>
            <a:off x="6410437" y="987158"/>
            <a:ext cx="6096003" cy="2062100"/>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0" cap="none" spc="0" baseline="0">
                <a:solidFill>
                  <a:srgbClr val="000000"/>
                </a:solidFill>
                <a:uFillTx/>
                <a:latin typeface="Calibri"/>
              </a:rPr>
              <a:t>Pre-pandemic</a:t>
            </a: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0" cap="none" spc="0" baseline="0">
                <a:solidFill>
                  <a:srgbClr val="000000"/>
                </a:solidFill>
                <a:uFillTx/>
                <a:latin typeface="Calibri"/>
              </a:rPr>
              <a:t>Dramatic fall in ASMR has plateaued since 2011</a:t>
            </a:r>
            <a:r>
              <a:rPr lang="en-GB" sz="1800" b="0" i="0" u="none" strike="noStrike" kern="0" cap="none" spc="0" baseline="30000">
                <a:solidFill>
                  <a:srgbClr val="000000"/>
                </a:solidFill>
                <a:uFillTx/>
                <a:latin typeface="Calibri"/>
              </a:rPr>
              <a:t>1</a:t>
            </a: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0" cap="none" spc="0" baseline="0">
                <a:solidFill>
                  <a:srgbClr val="000000"/>
                </a:solidFill>
                <a:uFillTx/>
                <a:latin typeface="Calibri"/>
              </a:rPr>
              <a:t>Due to slowing of CVD incidence decline</a:t>
            </a:r>
            <a:r>
              <a:rPr lang="en-GB" sz="1800" b="0" i="0" u="none" strike="noStrike" kern="0" cap="none" spc="0" baseline="30000">
                <a:solidFill>
                  <a:srgbClr val="000000"/>
                </a:solidFill>
                <a:uFillTx/>
                <a:latin typeface="Calibri"/>
              </a:rPr>
              <a:t>1,2</a:t>
            </a: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0" cap="none" spc="0" baseline="0">
                <a:solidFill>
                  <a:srgbClr val="000000"/>
                </a:solidFill>
                <a:uFillTx/>
                <a:latin typeface="Calibri"/>
              </a:rPr>
              <a:t>Unclear cause but:</a:t>
            </a:r>
          </a:p>
          <a:p>
            <a:pPr marL="467999" marR="0" lvl="1"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0" cap="none" spc="0" baseline="0">
                <a:solidFill>
                  <a:srgbClr val="000000"/>
                </a:solidFill>
                <a:uFillTx/>
                <a:latin typeface="Calibri"/>
              </a:rPr>
              <a:t>Rise in obesity and type 2 DM, may be cancelling out benefit in decline of smoking and BP prevalence</a:t>
            </a: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1" i="0" u="none" strike="noStrike" kern="0" cap="none" spc="0" baseline="0">
                <a:solidFill>
                  <a:srgbClr val="000000"/>
                </a:solidFill>
                <a:uFillTx/>
                <a:latin typeface="Calibri"/>
              </a:rPr>
              <a:t>Cost next 10 years £54 Billion</a:t>
            </a:r>
            <a:r>
              <a:rPr lang="en-GB" sz="1800" b="0" i="0" u="none" strike="noStrike" kern="0" cap="none" spc="0" baseline="30000">
                <a:solidFill>
                  <a:srgbClr val="000000"/>
                </a:solidFill>
                <a:uFillTx/>
                <a:latin typeface="Calibri"/>
              </a:rPr>
              <a:t>3</a:t>
            </a:r>
          </a:p>
        </p:txBody>
      </p:sp>
      <p:sp>
        <p:nvSpPr>
          <p:cNvPr id="4" name="Rectangle 4">
            <a:extLst>
              <a:ext uri="{FF2B5EF4-FFF2-40B4-BE49-F238E27FC236}">
                <a16:creationId xmlns:a16="http://schemas.microsoft.com/office/drawing/2014/main" id="{ED43544B-3D80-A3CB-B706-69A1A6993F69}"/>
              </a:ext>
            </a:extLst>
          </p:cNvPr>
          <p:cNvSpPr/>
          <p:nvPr/>
        </p:nvSpPr>
        <p:spPr>
          <a:xfrm>
            <a:off x="6410437" y="3510966"/>
            <a:ext cx="5642222" cy="1508101"/>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0" cap="none" spc="0" baseline="0">
                <a:solidFill>
                  <a:srgbClr val="000000"/>
                </a:solidFill>
                <a:uFillTx/>
                <a:latin typeface="Calibri"/>
              </a:rPr>
              <a:t>COVID pandemic</a:t>
            </a:r>
            <a:r>
              <a:rPr lang="en-GB" sz="2000" b="1" i="0" u="none" strike="noStrike" kern="0" cap="none" spc="0" baseline="30000">
                <a:solidFill>
                  <a:srgbClr val="000000"/>
                </a:solidFill>
                <a:uFillTx/>
                <a:latin typeface="Calibri"/>
              </a:rPr>
              <a:t>4</a:t>
            </a: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0" cap="none" spc="0" baseline="0">
                <a:solidFill>
                  <a:srgbClr val="000000"/>
                </a:solidFill>
                <a:uFillTx/>
                <a:latin typeface="Calibri"/>
              </a:rPr>
              <a:t>Worse outcomes from Covid-19 for those with pre-existing CVD</a:t>
            </a: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GB" sz="1800" b="0" i="0" u="none" strike="noStrike" kern="0" cap="none" spc="0" baseline="0">
                <a:solidFill>
                  <a:srgbClr val="000000"/>
                </a:solidFill>
                <a:uFillTx/>
                <a:latin typeface="Calibri"/>
              </a:rPr>
              <a:t>Excess death rates have persisted since pandemic and appear to be largely driven by excess CVD deaths</a:t>
            </a:r>
          </a:p>
        </p:txBody>
      </p:sp>
      <p:sp>
        <p:nvSpPr>
          <p:cNvPr id="5" name="Rectangle 5">
            <a:extLst>
              <a:ext uri="{FF2B5EF4-FFF2-40B4-BE49-F238E27FC236}">
                <a16:creationId xmlns:a16="http://schemas.microsoft.com/office/drawing/2014/main" id="{E2EA7D40-A252-CA13-13F2-52766C91580A}"/>
              </a:ext>
            </a:extLst>
          </p:cNvPr>
          <p:cNvSpPr/>
          <p:nvPr/>
        </p:nvSpPr>
        <p:spPr>
          <a:xfrm>
            <a:off x="269967" y="6392972"/>
            <a:ext cx="11922029" cy="630945"/>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700" b="0" i="0" u="none" strike="noStrike" kern="0" cap="none" spc="0" baseline="0">
                <a:solidFill>
                  <a:srgbClr val="000000"/>
                </a:solidFill>
                <a:uFillTx/>
                <a:latin typeface="Calibri"/>
              </a:rPr>
              <a:t>ASMR, age-standardised mortality rate; BP, blood pressure; CVD, cardiovascular disease; DM, diabetes mellitus.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700" b="0" i="0" u="none" strike="noStrike" kern="0" cap="none" spc="0" baseline="0">
                <a:solidFill>
                  <a:srgbClr val="FFFFFF"/>
                </a:solidFill>
                <a:uFillTx/>
                <a:latin typeface="Calibri"/>
              </a:rPr>
              <a:t>1. British Heart Foundation. Death rates – over time. Available at: </a:t>
            </a:r>
            <a:r>
              <a:rPr lang="en-GB" sz="700" b="0" i="0" u="none" strike="noStrike" kern="0" cap="none" spc="0" baseline="0">
                <a:solidFill>
                  <a:srgbClr val="FFFFFF"/>
                </a:solidFill>
                <a:uFillTx/>
                <a:latin typeface="Calibri"/>
                <a:hlinkClick r:id="rId3">
                  <a:extLst>
                    <a:ext uri="{A12FA001-AC4F-418D-AE19-62706E023703}">
                      <ahyp:hlinkClr xmlns:ahyp="http://schemas.microsoft.com/office/drawing/2018/hyperlinkcolor" val="tx"/>
                    </a:ext>
                  </a:extLst>
                </a:hlinkClick>
              </a:rPr>
              <a:t>https://www.bhf.org.uk/what-we-do/our-research/heart-and-circulatory-diseases-in-numbers/death-rates-over-time</a:t>
            </a:r>
            <a:r>
              <a:rPr lang="en-GB" sz="700" b="0" i="0" u="none" strike="noStrike" kern="0" cap="none" spc="0" baseline="0">
                <a:solidFill>
                  <a:srgbClr val="FFFFFF"/>
                </a:solidFill>
                <a:uFillTx/>
                <a:latin typeface="Calibri"/>
              </a:rPr>
              <a:t>. Accessed April 2024;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700" b="0" i="0" u="none" strike="noStrike" kern="0" cap="none" spc="0" baseline="0">
                <a:solidFill>
                  <a:srgbClr val="FFFFFF"/>
                </a:solidFill>
                <a:uFillTx/>
                <a:latin typeface="Calibri"/>
              </a:rPr>
              <a:t>2. British Heart Foundation. UK Factsheet – April 2023. Available at: https://www.bhf.org.uk/what-we-do/our-research/heart-statistics. Accessed April 2024;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700" b="0" i="0" u="none" strike="noStrike" kern="0" cap="none" spc="0" baseline="0">
                <a:solidFill>
                  <a:srgbClr val="FFFFFF"/>
                </a:solidFill>
                <a:uFillTx/>
                <a:latin typeface="Calibri"/>
              </a:rPr>
              <a:t>3. Collins et al., PLoS One 2022; </a:t>
            </a:r>
            <a:r>
              <a:rPr lang="en-GB" sz="700" b="0" i="0" u="none" strike="noStrike" kern="0" cap="none" spc="0" baseline="0">
                <a:solidFill>
                  <a:srgbClr val="FFFFFF"/>
                </a:solidFill>
                <a:uFillTx/>
                <a:latin typeface="Calibri"/>
                <a:hlinkClick r:id="rId4">
                  <a:extLst>
                    <a:ext uri="{A12FA001-AC4F-418D-AE19-62706E023703}">
                      <ahyp:hlinkClr xmlns:ahyp="http://schemas.microsoft.com/office/drawing/2018/hyperlinkcolor" val="tx"/>
                    </a:ext>
                  </a:extLst>
                </a:hlinkClick>
              </a:rPr>
              <a:t>https://doi.org/10.1371/journal.pone.0268766</a:t>
            </a:r>
            <a:r>
              <a:rPr lang="en-GB" sz="700" b="0" i="0" u="none" strike="noStrike" kern="0" cap="none" spc="0" baseline="0">
                <a:solidFill>
                  <a:srgbClr val="FFFFFF"/>
                </a:solidFill>
                <a:uFillTx/>
                <a:latin typeface="Calibri"/>
              </a:rPr>
              <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700" b="0" i="0" u="none" strike="noStrike" kern="0" cap="none" spc="0" baseline="0">
                <a:solidFill>
                  <a:srgbClr val="FFFFFF"/>
                </a:solidFill>
                <a:uFillTx/>
                <a:latin typeface="Calibri"/>
              </a:rPr>
              <a:t>4. British Heart Foundation. Tipping Point. Available at: </a:t>
            </a:r>
            <a:r>
              <a:rPr lang="en-GB" sz="700" b="0" i="0" u="none" strike="noStrike" kern="0" cap="none" spc="0" baseline="0">
                <a:solidFill>
                  <a:srgbClr val="FFFFFF"/>
                </a:solidFill>
                <a:uFillTx/>
                <a:latin typeface="Calibri"/>
                <a:hlinkClick r:id="rId5">
                  <a:extLst>
                    <a:ext uri="{A12FA001-AC4F-418D-AE19-62706E023703}">
                      <ahyp:hlinkClr xmlns:ahyp="http://schemas.microsoft.com/office/drawing/2018/hyperlinkcolor" val="tx"/>
                    </a:ext>
                  </a:extLst>
                </a:hlinkClick>
              </a:rPr>
              <a:t>https://www.bhf.org.uk/what-we-do/policy-and-public-affairs/tipping-point</a:t>
            </a:r>
            <a:r>
              <a:rPr lang="en-GB" sz="700" b="0" i="0" u="none" strike="noStrike" kern="0" cap="none" spc="0" baseline="0">
                <a:solidFill>
                  <a:srgbClr val="FFFFFF"/>
                </a:solidFill>
                <a:uFillTx/>
                <a:latin typeface="Calibri"/>
              </a:rPr>
              <a:t>. Accessed April 2024.</a:t>
            </a:r>
          </a:p>
        </p:txBody>
      </p:sp>
      <p:sp>
        <p:nvSpPr>
          <p:cNvPr id="6" name="Oval 1">
            <a:extLst>
              <a:ext uri="{FF2B5EF4-FFF2-40B4-BE49-F238E27FC236}">
                <a16:creationId xmlns:a16="http://schemas.microsoft.com/office/drawing/2014/main" id="{4A06B7A9-6CFB-F19A-8B92-23ECADAAD653}"/>
              </a:ext>
            </a:extLst>
          </p:cNvPr>
          <p:cNvSpPr/>
          <p:nvPr/>
        </p:nvSpPr>
        <p:spPr>
          <a:xfrm>
            <a:off x="5403070" y="4310143"/>
            <a:ext cx="1385855" cy="113045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noFill/>
          <a:ln w="57150" cap="flat">
            <a:solidFill>
              <a:srgbClr val="FF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2147483156">
    <p:spTree>
      <p:nvGrpSpPr>
        <p:cNvPr id="1" name=""/>
        <p:cNvGrpSpPr/>
        <p:nvPr/>
      </p:nvGrpSpPr>
      <p:grpSpPr>
        <a:xfrm>
          <a:off x="0" y="0"/>
          <a:ext cx="0" cy="0"/>
          <a:chOff x="0" y="0"/>
          <a:chExt cx="0" cy="0"/>
        </a:xfrm>
      </p:grpSpPr>
      <p:pic>
        <p:nvPicPr>
          <p:cNvPr id="2" name="Picture 5" descr="A screenshot of a computer&#10;&#10;AI-generated content may be incorrect.">
            <a:extLst>
              <a:ext uri="{FF2B5EF4-FFF2-40B4-BE49-F238E27FC236}">
                <a16:creationId xmlns:a16="http://schemas.microsoft.com/office/drawing/2014/main" id="{B93667B4-E851-370C-72F5-F7C318DB1E02}"/>
              </a:ext>
            </a:extLst>
          </p:cNvPr>
          <p:cNvPicPr>
            <a:picLocks noChangeAspect="1"/>
          </p:cNvPicPr>
          <p:nvPr/>
        </p:nvPicPr>
        <p:blipFill>
          <a:blip r:embed="rId3"/>
          <a:stretch>
            <a:fillRect/>
          </a:stretch>
        </p:blipFill>
        <p:spPr>
          <a:xfrm>
            <a:off x="396099" y="1055080"/>
            <a:ext cx="11399797" cy="5253612"/>
          </a:xfrm>
          <a:prstGeom prst="rect">
            <a:avLst/>
          </a:prstGeom>
          <a:noFill/>
          <a:ln cap="flat">
            <a:noFill/>
          </a:ln>
        </p:spPr>
      </p:pic>
      <p:sp>
        <p:nvSpPr>
          <p:cNvPr id="3" name="Title 4">
            <a:extLst>
              <a:ext uri="{FF2B5EF4-FFF2-40B4-BE49-F238E27FC236}">
                <a16:creationId xmlns:a16="http://schemas.microsoft.com/office/drawing/2014/main" id="{8015EA48-4748-FEFE-E1C7-802C7F6348A1}"/>
              </a:ext>
            </a:extLst>
          </p:cNvPr>
          <p:cNvSpPr txBox="1">
            <a:spLocks noGrp="1"/>
          </p:cNvSpPr>
          <p:nvPr>
            <p:ph type="title"/>
          </p:nvPr>
        </p:nvSpPr>
        <p:spPr>
          <a:xfrm>
            <a:off x="838203" y="349538"/>
            <a:ext cx="10515600" cy="597048"/>
          </a:xfrm>
        </p:spPr>
        <p:txBody>
          <a:bodyPr anchorCtr="1"/>
          <a:lstStyle/>
          <a:p>
            <a:pPr lvl="0" algn="ctr"/>
            <a:r>
              <a:rPr lang="en-GB"/>
              <a:t>PCIP	– CVD Priority Groups &amp; Patients treated to target</a:t>
            </a:r>
          </a:p>
        </p:txBody>
      </p:sp>
    </p:spTree>
  </p:cSld>
  <p:clrMapOvr>
    <a:masterClrMapping/>
  </p:clrMapOvr>
  <p:transition spd="slow">
    <p:wipe dir="r"/>
  </p:transition>
</p:sld>
</file>

<file path=ppt/slides/slide51.xml><?xml version="1.0" encoding="utf-8"?>
<p:sld xmlns:a="http://schemas.openxmlformats.org/drawingml/2006/main" xmlns:r="http://schemas.openxmlformats.org/officeDocument/2006/relationships" xmlns:p="http://schemas.openxmlformats.org/presentationml/2006/main">
  <p:cSld name="Slide2147483157">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E348B4F2-77A9-CE55-2460-DB3A2FB69A40}"/>
              </a:ext>
            </a:extLst>
          </p:cNvPr>
          <p:cNvSpPr txBox="1">
            <a:spLocks noGrp="1"/>
          </p:cNvSpPr>
          <p:nvPr>
            <p:ph type="title"/>
          </p:nvPr>
        </p:nvSpPr>
        <p:spPr>
          <a:xfrm>
            <a:off x="182139" y="250426"/>
            <a:ext cx="11786835" cy="753182"/>
          </a:xfrm>
        </p:spPr>
        <p:txBody>
          <a:bodyPr anchorCtr="1">
            <a:noAutofit/>
          </a:bodyPr>
          <a:lstStyle/>
          <a:p>
            <a:pPr lvl="0" algn="ctr"/>
            <a:r>
              <a:rPr lang="en-GB" sz="2400"/>
              <a:t>Patients with Hypertension – Priority Group 1 (Cluster level Comparison)</a:t>
            </a:r>
            <a:endParaRPr lang="en-GB"/>
          </a:p>
        </p:txBody>
      </p:sp>
      <p:pic>
        <p:nvPicPr>
          <p:cNvPr id="3" name="Picture 6" descr="A screenshot of a computer&#10;&#10;AI-generated content may be incorrect.">
            <a:extLst>
              <a:ext uri="{FF2B5EF4-FFF2-40B4-BE49-F238E27FC236}">
                <a16:creationId xmlns:a16="http://schemas.microsoft.com/office/drawing/2014/main" id="{3604611A-932B-4B59-C649-6A241A42619E}"/>
              </a:ext>
            </a:extLst>
          </p:cNvPr>
          <p:cNvPicPr>
            <a:picLocks noChangeAspect="1"/>
          </p:cNvPicPr>
          <p:nvPr/>
        </p:nvPicPr>
        <p:blipFill>
          <a:blip r:embed="rId2"/>
          <a:stretch>
            <a:fillRect/>
          </a:stretch>
        </p:blipFill>
        <p:spPr>
          <a:xfrm>
            <a:off x="223022" y="795381"/>
            <a:ext cx="11786835" cy="5547116"/>
          </a:xfrm>
          <a:prstGeom prst="rect">
            <a:avLst/>
          </a:prstGeom>
          <a:noFill/>
          <a:ln cap="flat">
            <a:noFill/>
          </a:ln>
        </p:spPr>
      </p:pic>
    </p:spTree>
  </p:cSld>
  <p:clrMapOvr>
    <a:masterClrMapping/>
  </p:clrMapOvr>
  <p:transition spd="slow">
    <p:wipe dir="r"/>
  </p:transition>
</p:sld>
</file>

<file path=ppt/slides/slide52.xml><?xml version="1.0" encoding="utf-8"?>
<p:sld xmlns:a="http://schemas.openxmlformats.org/drawingml/2006/main" xmlns:r="http://schemas.openxmlformats.org/officeDocument/2006/relationships" xmlns:p="http://schemas.openxmlformats.org/presentationml/2006/main">
  <p:cSld name="Slide2147483158">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0B22D45B-7B9A-1531-B247-3927DE792D59}"/>
              </a:ext>
            </a:extLst>
          </p:cNvPr>
          <p:cNvPicPr>
            <a:picLocks noChangeAspect="1"/>
          </p:cNvPicPr>
          <p:nvPr/>
        </p:nvPicPr>
        <p:blipFill>
          <a:blip r:embed="rId2"/>
          <a:stretch>
            <a:fillRect/>
          </a:stretch>
        </p:blipFill>
        <p:spPr>
          <a:xfrm>
            <a:off x="118204" y="1304693"/>
            <a:ext cx="11955587" cy="4743861"/>
          </a:xfrm>
          <a:prstGeom prst="rect">
            <a:avLst/>
          </a:prstGeom>
          <a:noFill/>
          <a:ln cap="flat">
            <a:noFill/>
          </a:ln>
        </p:spPr>
      </p:pic>
      <p:sp>
        <p:nvSpPr>
          <p:cNvPr id="3" name="Title 4">
            <a:extLst>
              <a:ext uri="{FF2B5EF4-FFF2-40B4-BE49-F238E27FC236}">
                <a16:creationId xmlns:a16="http://schemas.microsoft.com/office/drawing/2014/main" id="{2BCBDB9D-C58D-F3D4-6DB6-280D522D6645}"/>
              </a:ext>
            </a:extLst>
          </p:cNvPr>
          <p:cNvSpPr txBox="1">
            <a:spLocks noGrp="1"/>
          </p:cNvSpPr>
          <p:nvPr>
            <p:ph type="title"/>
          </p:nvPr>
        </p:nvSpPr>
        <p:spPr>
          <a:xfrm>
            <a:off x="202576" y="283884"/>
            <a:ext cx="11786835" cy="753182"/>
          </a:xfrm>
        </p:spPr>
        <p:txBody>
          <a:bodyPr anchorCtr="1">
            <a:noAutofit/>
          </a:bodyPr>
          <a:lstStyle/>
          <a:p>
            <a:pPr lvl="0" algn="ctr"/>
            <a:r>
              <a:rPr lang="en-GB" sz="2400"/>
              <a:t>Patients with Hypertension – Priority Group 1 </a:t>
            </a:r>
            <a:br>
              <a:rPr lang="en-GB" sz="2400"/>
            </a:br>
            <a:r>
              <a:rPr lang="en-GB" sz="2400"/>
              <a:t>(Cluster, LHB and all-Wales level Comparison)</a:t>
            </a:r>
            <a:endParaRPr lang="en-GB"/>
          </a:p>
        </p:txBody>
      </p:sp>
    </p:spTree>
  </p:cSld>
  <p:clrMapOvr>
    <a:masterClrMapping/>
  </p:clrMapOvr>
  <p:transition spd="slow">
    <p:wipe dir="r"/>
  </p:transition>
</p:sld>
</file>

<file path=ppt/slides/slide53.xml><?xml version="1.0" encoding="utf-8"?>
<p:sld xmlns:a="http://schemas.openxmlformats.org/drawingml/2006/main" xmlns:r="http://schemas.openxmlformats.org/officeDocument/2006/relationships" xmlns:p="http://schemas.openxmlformats.org/presentationml/2006/main">
  <p:cSld name="Slide214748315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6F21D-6C18-BCAA-B82D-6969120F5DAB}"/>
              </a:ext>
            </a:extLst>
          </p:cNvPr>
          <p:cNvSpPr txBox="1">
            <a:spLocks noGrp="1"/>
          </p:cNvSpPr>
          <p:nvPr>
            <p:ph type="title"/>
          </p:nvPr>
        </p:nvSpPr>
        <p:spPr>
          <a:xfrm>
            <a:off x="1940164" y="649233"/>
            <a:ext cx="4343400" cy="597048"/>
          </a:xfrm>
        </p:spPr>
        <p:txBody>
          <a:bodyPr>
            <a:noAutofit/>
          </a:bodyPr>
          <a:lstStyle/>
          <a:p>
            <a:pPr lvl="0"/>
            <a:r>
              <a:rPr lang="en-GB" sz="4000"/>
              <a:t>CKD QI Project</a:t>
            </a:r>
          </a:p>
        </p:txBody>
      </p:sp>
      <p:pic>
        <p:nvPicPr>
          <p:cNvPr id="3" name="Picture 3" descr="A white outline of a kidney&#10;&#10;AI-generated content may be incorrect.">
            <a:extLst>
              <a:ext uri="{FF2B5EF4-FFF2-40B4-BE49-F238E27FC236}">
                <a16:creationId xmlns:a16="http://schemas.microsoft.com/office/drawing/2014/main" id="{6432C83C-D3FE-2C56-21B4-75B452D70092}"/>
              </a:ext>
            </a:extLst>
          </p:cNvPr>
          <p:cNvPicPr>
            <a:picLocks noChangeAspect="1"/>
          </p:cNvPicPr>
          <p:nvPr/>
        </p:nvPicPr>
        <p:blipFill>
          <a:blip r:embed="rId2"/>
          <a:stretch>
            <a:fillRect/>
          </a:stretch>
        </p:blipFill>
        <p:spPr>
          <a:xfrm>
            <a:off x="428423" y="544351"/>
            <a:ext cx="1428375" cy="1145395"/>
          </a:xfrm>
          <a:prstGeom prst="rect">
            <a:avLst/>
          </a:prstGeom>
          <a:noFill/>
          <a:ln cap="flat">
            <a:noFill/>
          </a:ln>
        </p:spPr>
      </p:pic>
      <p:pic>
        <p:nvPicPr>
          <p:cNvPr id="4" name="Picture 5">
            <a:extLst>
              <a:ext uri="{FF2B5EF4-FFF2-40B4-BE49-F238E27FC236}">
                <a16:creationId xmlns:a16="http://schemas.microsoft.com/office/drawing/2014/main" id="{2D22260D-4CC6-3B73-1392-D15DA9C896E0}"/>
              </a:ext>
            </a:extLst>
          </p:cNvPr>
          <p:cNvPicPr>
            <a:picLocks noChangeAspect="1"/>
          </p:cNvPicPr>
          <p:nvPr/>
        </p:nvPicPr>
        <p:blipFill>
          <a:blip r:embed="rId3"/>
          <a:stretch>
            <a:fillRect/>
          </a:stretch>
        </p:blipFill>
        <p:spPr>
          <a:xfrm>
            <a:off x="7126065" y="947748"/>
            <a:ext cx="4825078" cy="5220949"/>
          </a:xfrm>
          <a:prstGeom prst="rect">
            <a:avLst/>
          </a:prstGeom>
          <a:noFill/>
          <a:ln cap="flat">
            <a:noFill/>
          </a:ln>
        </p:spPr>
      </p:pic>
      <p:sp>
        <p:nvSpPr>
          <p:cNvPr id="5" name="TextBox 2">
            <a:extLst>
              <a:ext uri="{FF2B5EF4-FFF2-40B4-BE49-F238E27FC236}">
                <a16:creationId xmlns:a16="http://schemas.microsoft.com/office/drawing/2014/main" id="{DC26EB5D-4DD9-9B55-9715-929755980EE6}"/>
              </a:ext>
            </a:extLst>
          </p:cNvPr>
          <p:cNvSpPr txBox="1"/>
          <p:nvPr/>
        </p:nvSpPr>
        <p:spPr>
          <a:xfrm>
            <a:off x="10945" y="2649867"/>
            <a:ext cx="6600093" cy="1816711"/>
          </a:xfrm>
          <a:prstGeom prst="rect">
            <a:avLst/>
          </a:prstGeom>
          <a:noFill/>
          <a:ln cap="flat">
            <a:noFill/>
          </a:ln>
        </p:spPr>
        <p:txBody>
          <a:bodyPr vert="horz" wrap="square" lIns="91440" tIns="45720" rIns="91440" bIns="45720" anchor="t" anchorCtr="0" compatLnSpc="1">
            <a:spAutoFit/>
          </a:bodyPr>
          <a:lstStyle/>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FFFFFF"/>
                </a:solidFill>
                <a:uFillTx/>
                <a:latin typeface="Rubik"/>
              </a:rPr>
              <a:t>Screenshots - current deployed module</a:t>
            </a:r>
          </a:p>
          <a:p>
            <a:pPr marL="285750" marR="0" lvl="0" indent="-285750" algn="l" defTabSz="914400" rtl="0" fontAlgn="auto" hangingPunct="1">
              <a:lnSpc>
                <a:spcPct val="150000"/>
              </a:lnSpc>
              <a:spcBef>
                <a:spcPts val="0"/>
              </a:spcBef>
              <a:spcAft>
                <a:spcPts val="800"/>
              </a:spcAft>
              <a:buSzPct val="100000"/>
              <a:buFont typeface="Arial" pitchFamily="34"/>
              <a:buChar char="•"/>
              <a:tabLst/>
              <a:defRPr sz="1800" b="0" i="0" u="none" strike="noStrike" kern="0" cap="none" spc="0" baseline="0">
                <a:solidFill>
                  <a:srgbClr val="000000"/>
                </a:solidFill>
                <a:uFillTx/>
              </a:defRPr>
            </a:pPr>
            <a:r>
              <a:rPr lang="en-GB" sz="2400" b="0" i="0" u="none" strike="noStrike" kern="1200" cap="none" spc="0" baseline="0">
                <a:solidFill>
                  <a:srgbClr val="FFFFFF"/>
                </a:solidFill>
                <a:uFillTx/>
                <a:latin typeface="Rubik"/>
              </a:rPr>
              <a:t>“Core” &amp; “Detailed” modules to be deployed</a:t>
            </a:r>
          </a:p>
          <a:p>
            <a:pPr marL="457200" marR="0" lvl="1" indent="0" algn="l" defTabSz="914400" rtl="0" fontAlgn="auto" hangingPunct="1">
              <a:lnSpc>
                <a:spcPct val="150000"/>
              </a:lnSpc>
              <a:spcBef>
                <a:spcPts val="0"/>
              </a:spcBef>
              <a:spcAft>
                <a:spcPts val="800"/>
              </a:spcAft>
              <a:buNone/>
              <a:tabLst/>
              <a:defRPr sz="1800" b="0" i="0" u="none" strike="noStrike" kern="0" cap="none" spc="0" baseline="0">
                <a:solidFill>
                  <a:srgbClr val="000000"/>
                </a:solidFill>
                <a:uFillTx/>
              </a:defRPr>
            </a:pPr>
            <a:r>
              <a:rPr lang="en-GB" sz="2000" b="0" i="0" u="none" strike="noStrike" kern="1200" cap="none" spc="0" baseline="0">
                <a:solidFill>
                  <a:srgbClr val="FFFFFF"/>
                </a:solidFill>
                <a:uFillTx/>
                <a:latin typeface="Rubik"/>
              </a:rPr>
              <a:t>- Currently in testing and validation process</a:t>
            </a:r>
          </a:p>
        </p:txBody>
      </p:sp>
    </p:spTree>
  </p:cSld>
  <p:clrMapOvr>
    <a:masterClrMapping/>
  </p:clrMapOvr>
  <p:transition spd="slow">
    <p:wipe dir="r"/>
  </p:transition>
</p:sld>
</file>

<file path=ppt/slides/slide54.xml><?xml version="1.0" encoding="utf-8"?>
<p:sld xmlns:a="http://schemas.openxmlformats.org/drawingml/2006/main" xmlns:r="http://schemas.openxmlformats.org/officeDocument/2006/relationships" xmlns:p="http://schemas.openxmlformats.org/presentationml/2006/main">
  <p:cSld name="Slide2147483160">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B1DDD392-FC86-DB21-B048-27A2545EDA00}"/>
              </a:ext>
            </a:extLst>
          </p:cNvPr>
          <p:cNvPicPr>
            <a:picLocks noChangeAspect="1"/>
          </p:cNvPicPr>
          <p:nvPr/>
        </p:nvPicPr>
        <p:blipFill>
          <a:blip r:embed="rId2"/>
          <a:stretch>
            <a:fillRect/>
          </a:stretch>
        </p:blipFill>
        <p:spPr>
          <a:xfrm>
            <a:off x="257906" y="1216837"/>
            <a:ext cx="11652738" cy="4900918"/>
          </a:xfrm>
          <a:prstGeom prst="rect">
            <a:avLst/>
          </a:prstGeom>
          <a:noFill/>
          <a:ln cap="flat">
            <a:noFill/>
          </a:ln>
        </p:spPr>
      </p:pic>
      <p:sp>
        <p:nvSpPr>
          <p:cNvPr id="3" name="Title 1">
            <a:extLst>
              <a:ext uri="{FF2B5EF4-FFF2-40B4-BE49-F238E27FC236}">
                <a16:creationId xmlns:a16="http://schemas.microsoft.com/office/drawing/2014/main" id="{5AC9BB24-9061-49FA-696B-3BF7E92CEEA5}"/>
              </a:ext>
            </a:extLst>
          </p:cNvPr>
          <p:cNvSpPr txBox="1">
            <a:spLocks noGrp="1"/>
          </p:cNvSpPr>
          <p:nvPr>
            <p:ph type="title"/>
          </p:nvPr>
        </p:nvSpPr>
        <p:spPr/>
        <p:txBody>
          <a:bodyPr anchorCtr="1"/>
          <a:lstStyle/>
          <a:p>
            <a:pPr lvl="0" algn="ctr"/>
            <a:r>
              <a:rPr lang="en-GB"/>
              <a:t>Audit+ Module – Initial Dashboard</a:t>
            </a:r>
          </a:p>
        </p:txBody>
      </p:sp>
    </p:spTree>
  </p:cSld>
  <p:clrMapOvr>
    <a:masterClrMapping/>
  </p:clrMapOvr>
  <p:transition spd="slow">
    <p:wipe dir="r"/>
  </p:transition>
</p:sld>
</file>

<file path=ppt/slides/slide55.xml><?xml version="1.0" encoding="utf-8"?>
<p:sld xmlns:a="http://schemas.openxmlformats.org/drawingml/2006/main" xmlns:r="http://schemas.openxmlformats.org/officeDocument/2006/relationships" xmlns:p="http://schemas.openxmlformats.org/presentationml/2006/main">
  <p:cSld name="Slide2147483161">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5669B1E3-FE0C-6846-EC60-AD3E4AAB3E8E}"/>
              </a:ext>
            </a:extLst>
          </p:cNvPr>
          <p:cNvPicPr>
            <a:picLocks noChangeAspect="1"/>
          </p:cNvPicPr>
          <p:nvPr/>
        </p:nvPicPr>
        <p:blipFill>
          <a:blip r:embed="rId2"/>
          <a:stretch>
            <a:fillRect/>
          </a:stretch>
        </p:blipFill>
        <p:spPr>
          <a:xfrm>
            <a:off x="1518982" y="764182"/>
            <a:ext cx="9397883" cy="5613894"/>
          </a:xfrm>
          <a:prstGeom prst="rect">
            <a:avLst/>
          </a:prstGeom>
          <a:noFill/>
          <a:ln cap="flat">
            <a:noFill/>
          </a:ln>
        </p:spPr>
      </p:pic>
      <p:sp>
        <p:nvSpPr>
          <p:cNvPr id="3" name="Title 1">
            <a:extLst>
              <a:ext uri="{FF2B5EF4-FFF2-40B4-BE49-F238E27FC236}">
                <a16:creationId xmlns:a16="http://schemas.microsoft.com/office/drawing/2014/main" id="{EBAA40A5-305C-0F90-A57A-B8337EAD38E6}"/>
              </a:ext>
            </a:extLst>
          </p:cNvPr>
          <p:cNvSpPr txBox="1"/>
          <p:nvPr/>
        </p:nvSpPr>
        <p:spPr>
          <a:xfrm>
            <a:off x="960120" y="167134"/>
            <a:ext cx="10515600" cy="597048"/>
          </a:xfrm>
          <a:prstGeom prst="rect">
            <a:avLst/>
          </a:prstGeom>
          <a:noFill/>
          <a:ln cap="flat">
            <a:noFill/>
          </a:ln>
        </p:spPr>
        <p:txBody>
          <a:bodyPr vert="horz" wrap="square" lIns="91440" tIns="45720" rIns="91440" bIns="45720" anchor="t" anchorCtr="1" compatLnSpc="1">
            <a:norm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GB" sz="3200" b="0" i="0" u="none" strike="noStrike" kern="1200" cap="none" spc="0" baseline="0">
                <a:solidFill>
                  <a:srgbClr val="FFFFFF"/>
                </a:solidFill>
                <a:uFillTx/>
                <a:latin typeface="Rubik SemiBold"/>
              </a:rPr>
              <a:t>SGLT2i Prescribing</a:t>
            </a:r>
          </a:p>
        </p:txBody>
      </p:sp>
    </p:spTree>
  </p:cSld>
  <p:clrMapOvr>
    <a:masterClrMapping/>
  </p:clrMapOvr>
  <p:transition spd="slow">
    <p:wipe dir="r"/>
  </p:transition>
</p:sld>
</file>

<file path=ppt/slides/slide56.xml><?xml version="1.0" encoding="utf-8"?>
<p:sld xmlns:a="http://schemas.openxmlformats.org/drawingml/2006/main" xmlns:r="http://schemas.openxmlformats.org/officeDocument/2006/relationships" xmlns:p="http://schemas.openxmlformats.org/presentationml/2006/main">
  <p:cSld name="Slide2147483162">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E6ABD90C-5D93-2CAB-9A8E-88672FB763C1}"/>
              </a:ext>
            </a:extLst>
          </p:cNvPr>
          <p:cNvPicPr>
            <a:picLocks noChangeAspect="1"/>
          </p:cNvPicPr>
          <p:nvPr/>
        </p:nvPicPr>
        <p:blipFill>
          <a:blip r:embed="rId2"/>
          <a:stretch>
            <a:fillRect/>
          </a:stretch>
        </p:blipFill>
        <p:spPr>
          <a:xfrm>
            <a:off x="450543" y="1422751"/>
            <a:ext cx="11290919" cy="4490371"/>
          </a:xfrm>
          <a:prstGeom prst="rect">
            <a:avLst/>
          </a:prstGeom>
          <a:noFill/>
          <a:ln cap="flat">
            <a:noFill/>
          </a:ln>
        </p:spPr>
      </p:pic>
      <p:sp>
        <p:nvSpPr>
          <p:cNvPr id="3" name="Title 1">
            <a:extLst>
              <a:ext uri="{FF2B5EF4-FFF2-40B4-BE49-F238E27FC236}">
                <a16:creationId xmlns:a16="http://schemas.microsoft.com/office/drawing/2014/main" id="{F9ED128C-BE00-F18B-B7A2-B9564279C9F4}"/>
              </a:ext>
            </a:extLst>
          </p:cNvPr>
          <p:cNvSpPr txBox="1"/>
          <p:nvPr/>
        </p:nvSpPr>
        <p:spPr>
          <a:xfrm>
            <a:off x="838203" y="347837"/>
            <a:ext cx="10515600" cy="597048"/>
          </a:xfrm>
          <a:prstGeom prst="rect">
            <a:avLst/>
          </a:prstGeom>
          <a:noFill/>
          <a:ln cap="flat">
            <a:noFill/>
          </a:ln>
        </p:spPr>
        <p:txBody>
          <a:bodyPr vert="horz" wrap="square" lIns="91440" tIns="45720" rIns="91440" bIns="45720" anchor="t" anchorCtr="1" compatLnSpc="1">
            <a:norm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GB" sz="3200" b="0" i="0" u="none" strike="noStrike" kern="1200" cap="none" spc="0" baseline="0">
                <a:solidFill>
                  <a:srgbClr val="FFFFFF"/>
                </a:solidFill>
                <a:uFillTx/>
                <a:latin typeface="Rubik SemiBold"/>
              </a:rPr>
              <a:t>ACR/PCR Recording</a:t>
            </a:r>
          </a:p>
        </p:txBody>
      </p:sp>
    </p:spTree>
  </p:cSld>
  <p:clrMapOvr>
    <a:masterClrMapping/>
  </p:clrMapOvr>
  <p:transition spd="slow">
    <p:wipe dir="r"/>
  </p:transition>
</p:sld>
</file>

<file path=ppt/slides/slide57.xml><?xml version="1.0" encoding="utf-8"?>
<p:sld xmlns:a="http://schemas.openxmlformats.org/drawingml/2006/main" xmlns:r="http://schemas.openxmlformats.org/officeDocument/2006/relationships" xmlns:p="http://schemas.openxmlformats.org/presentationml/2006/main">
  <p:cSld name="Slide2147483163">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AFC4C846-AC69-57D9-6947-3F024E644D50}"/>
              </a:ext>
            </a:extLst>
          </p:cNvPr>
          <p:cNvPicPr>
            <a:picLocks noChangeAspect="1"/>
          </p:cNvPicPr>
          <p:nvPr/>
        </p:nvPicPr>
        <p:blipFill>
          <a:blip r:embed="rId2"/>
          <a:stretch>
            <a:fillRect/>
          </a:stretch>
        </p:blipFill>
        <p:spPr>
          <a:xfrm>
            <a:off x="838203" y="981544"/>
            <a:ext cx="10515600" cy="5279334"/>
          </a:xfrm>
          <a:prstGeom prst="rect">
            <a:avLst/>
          </a:prstGeom>
          <a:noFill/>
          <a:ln cap="flat">
            <a:noFill/>
          </a:ln>
        </p:spPr>
      </p:pic>
      <p:sp>
        <p:nvSpPr>
          <p:cNvPr id="3" name="Title 1">
            <a:extLst>
              <a:ext uri="{FF2B5EF4-FFF2-40B4-BE49-F238E27FC236}">
                <a16:creationId xmlns:a16="http://schemas.microsoft.com/office/drawing/2014/main" id="{E5A13122-7B09-6930-45F2-DB5505B3A00B}"/>
              </a:ext>
            </a:extLst>
          </p:cNvPr>
          <p:cNvSpPr txBox="1"/>
          <p:nvPr/>
        </p:nvSpPr>
        <p:spPr>
          <a:xfrm>
            <a:off x="944876" y="256397"/>
            <a:ext cx="10515600" cy="597048"/>
          </a:xfrm>
          <a:prstGeom prst="rect">
            <a:avLst/>
          </a:prstGeom>
          <a:noFill/>
          <a:ln cap="flat">
            <a:noFill/>
          </a:ln>
        </p:spPr>
        <p:txBody>
          <a:bodyPr vert="horz" wrap="square" lIns="91440" tIns="45720" rIns="91440" bIns="45720" anchor="t" anchorCtr="1" compatLnSpc="1">
            <a:norm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GB" sz="3200" b="0" i="0" u="none" strike="noStrike" kern="1200" cap="none" spc="0" baseline="0">
                <a:solidFill>
                  <a:srgbClr val="FFFFFF"/>
                </a:solidFill>
                <a:uFillTx/>
                <a:latin typeface="Rubik SemiBold"/>
              </a:rPr>
              <a:t>eGFR Creatinine Recording</a:t>
            </a:r>
          </a:p>
        </p:txBody>
      </p:sp>
    </p:spTree>
  </p:cSld>
  <p:clrMapOvr>
    <a:masterClrMapping/>
  </p:clrMapOvr>
  <p:transition spd="slow">
    <p:wipe dir="r"/>
  </p:transition>
</p:sld>
</file>

<file path=ppt/slides/slide58.xml><?xml version="1.0" encoding="utf-8"?>
<p:sld xmlns:a="http://schemas.openxmlformats.org/drawingml/2006/main" xmlns:r="http://schemas.openxmlformats.org/officeDocument/2006/relationships" xmlns:p="http://schemas.openxmlformats.org/presentationml/2006/main">
  <p:cSld name="Slide2147483164">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001176EC-23A2-5FA2-B035-C6FBA520E267}"/>
              </a:ext>
            </a:extLst>
          </p:cNvPr>
          <p:cNvPicPr>
            <a:picLocks noChangeAspect="1"/>
          </p:cNvPicPr>
          <p:nvPr/>
        </p:nvPicPr>
        <p:blipFill>
          <a:blip r:embed="rId2"/>
          <a:stretch>
            <a:fillRect/>
          </a:stretch>
        </p:blipFill>
        <p:spPr>
          <a:xfrm>
            <a:off x="648016" y="1096475"/>
            <a:ext cx="10895962" cy="4999527"/>
          </a:xfrm>
          <a:prstGeom prst="rect">
            <a:avLst/>
          </a:prstGeom>
          <a:noFill/>
          <a:ln cap="flat">
            <a:noFill/>
          </a:ln>
        </p:spPr>
      </p:pic>
      <p:sp>
        <p:nvSpPr>
          <p:cNvPr id="3" name="Title 1">
            <a:extLst>
              <a:ext uri="{FF2B5EF4-FFF2-40B4-BE49-F238E27FC236}">
                <a16:creationId xmlns:a16="http://schemas.microsoft.com/office/drawing/2014/main" id="{38570FAE-E9EF-23D8-D74E-4CAE14B914A7}"/>
              </a:ext>
            </a:extLst>
          </p:cNvPr>
          <p:cNvSpPr txBox="1"/>
          <p:nvPr/>
        </p:nvSpPr>
        <p:spPr>
          <a:xfrm>
            <a:off x="944876" y="256397"/>
            <a:ext cx="10515600" cy="597048"/>
          </a:xfrm>
          <a:prstGeom prst="rect">
            <a:avLst/>
          </a:prstGeom>
          <a:noFill/>
          <a:ln cap="flat">
            <a:noFill/>
          </a:ln>
        </p:spPr>
        <p:txBody>
          <a:bodyPr vert="horz" wrap="square" lIns="91440" tIns="45720" rIns="91440" bIns="45720" anchor="t" anchorCtr="1" compatLnSpc="1">
            <a:norm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GB" sz="3200" b="0" i="0" u="none" strike="noStrike" kern="1200" cap="none" spc="0" baseline="0">
                <a:solidFill>
                  <a:srgbClr val="FFFFFF"/>
                </a:solidFill>
                <a:uFillTx/>
                <a:latin typeface="Rubik SemiBold"/>
              </a:rPr>
              <a:t>Statin Prescribing</a:t>
            </a:r>
          </a:p>
        </p:txBody>
      </p:sp>
    </p:spTree>
  </p:cSld>
  <p:clrMapOvr>
    <a:masterClrMapping/>
  </p:clrMapOvr>
  <p:transition spd="slow">
    <p:wipe dir="r"/>
  </p:transition>
</p:sld>
</file>

<file path=ppt/slides/slide59.xml><?xml version="1.0" encoding="utf-8"?>
<p:sld xmlns:a="http://schemas.openxmlformats.org/drawingml/2006/main" xmlns:r="http://schemas.openxmlformats.org/officeDocument/2006/relationships" xmlns:p="http://schemas.openxmlformats.org/presentationml/2006/main">
  <p:cSld name="Slide2147483165">
    <p:spTree>
      <p:nvGrpSpPr>
        <p:cNvPr id="1" name=""/>
        <p:cNvGrpSpPr/>
        <p:nvPr/>
      </p:nvGrpSpPr>
      <p:grpSpPr>
        <a:xfrm>
          <a:off x="0" y="0"/>
          <a:ext cx="0" cy="0"/>
          <a:chOff x="0" y="0"/>
          <a:chExt cx="0" cy="0"/>
        </a:xfrm>
      </p:grpSpPr>
      <p:pic>
        <p:nvPicPr>
          <p:cNvPr id="2" name="Picture 3" descr="A screenshot of a computer&#10;&#10;AI-generated content may be incorrect.">
            <a:extLst>
              <a:ext uri="{FF2B5EF4-FFF2-40B4-BE49-F238E27FC236}">
                <a16:creationId xmlns:a16="http://schemas.microsoft.com/office/drawing/2014/main" id="{7B51483A-DE56-E4F5-6241-CAB9A80BFE02}"/>
              </a:ext>
            </a:extLst>
          </p:cNvPr>
          <p:cNvPicPr>
            <a:picLocks noChangeAspect="1"/>
          </p:cNvPicPr>
          <p:nvPr/>
        </p:nvPicPr>
        <p:blipFill>
          <a:blip r:embed="rId2"/>
          <a:stretch>
            <a:fillRect/>
          </a:stretch>
        </p:blipFill>
        <p:spPr>
          <a:xfrm>
            <a:off x="396236" y="1583356"/>
            <a:ext cx="11399523" cy="4098103"/>
          </a:xfrm>
          <a:prstGeom prst="rect">
            <a:avLst/>
          </a:prstGeom>
          <a:noFill/>
          <a:ln cap="flat">
            <a:noFill/>
          </a:ln>
        </p:spPr>
      </p:pic>
      <p:sp>
        <p:nvSpPr>
          <p:cNvPr id="3" name="Title 1">
            <a:extLst>
              <a:ext uri="{FF2B5EF4-FFF2-40B4-BE49-F238E27FC236}">
                <a16:creationId xmlns:a16="http://schemas.microsoft.com/office/drawing/2014/main" id="{047E13BC-59CE-A9E2-BDBE-C6D081237200}"/>
              </a:ext>
            </a:extLst>
          </p:cNvPr>
          <p:cNvSpPr txBox="1"/>
          <p:nvPr/>
        </p:nvSpPr>
        <p:spPr>
          <a:xfrm>
            <a:off x="990596" y="502407"/>
            <a:ext cx="10515600" cy="597048"/>
          </a:xfrm>
          <a:prstGeom prst="rect">
            <a:avLst/>
          </a:prstGeom>
          <a:noFill/>
          <a:ln cap="flat">
            <a:noFill/>
          </a:ln>
        </p:spPr>
        <p:txBody>
          <a:bodyPr vert="horz" wrap="square" lIns="91440" tIns="45720" rIns="91440" bIns="45720" anchor="t" anchorCtr="1" compatLnSpc="1">
            <a:norm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GB" sz="3200" b="0" i="0" u="none" strike="noStrike" kern="1200" cap="none" spc="0" baseline="0">
                <a:solidFill>
                  <a:srgbClr val="FFFFFF"/>
                </a:solidFill>
                <a:uFillTx/>
                <a:latin typeface="Rubik SemiBold"/>
              </a:rPr>
              <a:t>ACEi/ARB Prescribing</a:t>
            </a:r>
          </a:p>
        </p:txBody>
      </p:sp>
    </p:spTree>
  </p:cSld>
  <p:clrMapOvr>
    <a:masterClrMapping/>
  </p:clrMapOvr>
  <p:transition spd="slow">
    <p:wipe dir="r"/>
  </p:transition>
</p:sld>
</file>

<file path=ppt/slides/slide6.xml><?xml version="1.0" encoding="utf-8"?>
<p:sld xmlns:a="http://schemas.openxmlformats.org/drawingml/2006/main" xmlns:r="http://schemas.openxmlformats.org/officeDocument/2006/relationships" xmlns:p="http://schemas.openxmlformats.org/presentationml/2006/main">
  <p:cSld name="Slide2147483136">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826A4C2A-3FA3-489E-FBEA-D0D184A8AF16}"/>
              </a:ext>
            </a:extLst>
          </p:cNvPr>
          <p:cNvPicPr>
            <a:picLocks noChangeAspect="1"/>
          </p:cNvPicPr>
          <p:nvPr/>
        </p:nvPicPr>
        <p:blipFill>
          <a:blip r:embed="rId2"/>
          <a:stretch>
            <a:fillRect/>
          </a:stretch>
        </p:blipFill>
        <p:spPr>
          <a:xfrm>
            <a:off x="226588" y="1140823"/>
            <a:ext cx="11884017" cy="4632963"/>
          </a:xfrm>
          <a:prstGeom prst="rect">
            <a:avLst/>
          </a:prstGeom>
          <a:noFill/>
          <a:ln cap="flat">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2147483166">
    <p:spTree>
      <p:nvGrpSpPr>
        <p:cNvPr id="1" name=""/>
        <p:cNvGrpSpPr/>
        <p:nvPr/>
      </p:nvGrpSpPr>
      <p:grpSpPr>
        <a:xfrm>
          <a:off x="0" y="0"/>
          <a:ext cx="0" cy="0"/>
          <a:chOff x="0" y="0"/>
          <a:chExt cx="0" cy="0"/>
        </a:xfrm>
      </p:grpSpPr>
      <p:pic>
        <p:nvPicPr>
          <p:cNvPr id="2" name="Picture 3" descr="A screen shot of a graph&#10;&#10;AI-generated content may be incorrect.">
            <a:extLst>
              <a:ext uri="{FF2B5EF4-FFF2-40B4-BE49-F238E27FC236}">
                <a16:creationId xmlns:a16="http://schemas.microsoft.com/office/drawing/2014/main" id="{7C4AB930-4D2D-5948-B377-F17A763702D6}"/>
              </a:ext>
            </a:extLst>
          </p:cNvPr>
          <p:cNvPicPr>
            <a:picLocks noChangeAspect="1"/>
          </p:cNvPicPr>
          <p:nvPr/>
        </p:nvPicPr>
        <p:blipFill>
          <a:blip r:embed="rId2"/>
          <a:stretch>
            <a:fillRect/>
          </a:stretch>
        </p:blipFill>
        <p:spPr>
          <a:xfrm>
            <a:off x="472443" y="1894755"/>
            <a:ext cx="11186156" cy="3141521"/>
          </a:xfrm>
          <a:prstGeom prst="rect">
            <a:avLst/>
          </a:prstGeom>
          <a:noFill/>
          <a:ln cap="flat">
            <a:noFill/>
          </a:ln>
        </p:spPr>
      </p:pic>
      <p:sp>
        <p:nvSpPr>
          <p:cNvPr id="3" name="Title 1">
            <a:extLst>
              <a:ext uri="{FF2B5EF4-FFF2-40B4-BE49-F238E27FC236}">
                <a16:creationId xmlns:a16="http://schemas.microsoft.com/office/drawing/2014/main" id="{38A1A68B-DCF6-04DE-22E2-A1E9CE0C841C}"/>
              </a:ext>
            </a:extLst>
          </p:cNvPr>
          <p:cNvSpPr txBox="1"/>
          <p:nvPr/>
        </p:nvSpPr>
        <p:spPr>
          <a:xfrm>
            <a:off x="838203" y="548127"/>
            <a:ext cx="10515600" cy="597048"/>
          </a:xfrm>
          <a:prstGeom prst="rect">
            <a:avLst/>
          </a:prstGeom>
          <a:noFill/>
          <a:ln cap="flat">
            <a:noFill/>
          </a:ln>
        </p:spPr>
        <p:txBody>
          <a:bodyPr vert="horz" wrap="square" lIns="91440" tIns="45720" rIns="91440" bIns="45720" anchor="t" anchorCtr="1" compatLnSpc="1">
            <a:norm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GB" sz="3200" b="0" i="0" u="none" strike="noStrike" kern="1200" cap="none" spc="0" baseline="0">
                <a:solidFill>
                  <a:srgbClr val="FFFFFF"/>
                </a:solidFill>
                <a:uFillTx/>
                <a:latin typeface="Rubik SemiBold"/>
              </a:rPr>
              <a:t>Blood Pressure</a:t>
            </a:r>
          </a:p>
        </p:txBody>
      </p:sp>
    </p:spTree>
  </p:cSld>
  <p:clrMapOvr>
    <a:masterClrMapping/>
  </p:clrMapOvr>
  <p:transition spd="slow">
    <p:wipe dir="r"/>
  </p:transition>
</p:sld>
</file>

<file path=ppt/slides/slide61.xml><?xml version="1.0" encoding="utf-8"?>
<p:sld xmlns:a="http://schemas.openxmlformats.org/drawingml/2006/main" xmlns:r="http://schemas.openxmlformats.org/officeDocument/2006/relationships" xmlns:p="http://schemas.openxmlformats.org/presentationml/2006/main">
  <p:cSld name="Slide1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7FFDE-519D-B0A2-E229-9B3F11CF412B}"/>
              </a:ext>
            </a:extLst>
          </p:cNvPr>
          <p:cNvSpPr txBox="1">
            <a:spLocks noGrp="1"/>
          </p:cNvSpPr>
          <p:nvPr>
            <p:ph type="title"/>
          </p:nvPr>
        </p:nvSpPr>
        <p:spPr/>
        <p:txBody>
          <a:bodyPr>
            <a:noAutofit/>
          </a:bodyPr>
          <a:lstStyle/>
          <a:p>
            <a:pPr lvl="0"/>
            <a:r>
              <a:rPr lang="en-GB" sz="4400"/>
              <a:t>Improving CKD and CVD outcomes using a Quality Improvement Approach </a:t>
            </a:r>
            <a:endParaRPr lang="en-US" sz="4400"/>
          </a:p>
        </p:txBody>
      </p:sp>
      <p:sp>
        <p:nvSpPr>
          <p:cNvPr id="3" name="Subtitle 2">
            <a:extLst>
              <a:ext uri="{FF2B5EF4-FFF2-40B4-BE49-F238E27FC236}">
                <a16:creationId xmlns:a16="http://schemas.microsoft.com/office/drawing/2014/main" id="{C3C53EDC-B7E2-892E-DCB9-5314FAAB8AEC}"/>
              </a:ext>
            </a:extLst>
          </p:cNvPr>
          <p:cNvSpPr txBox="1">
            <a:spLocks noGrp="1"/>
          </p:cNvSpPr>
          <p:nvPr>
            <p:ph type="subTitle" idx="4294967295"/>
          </p:nvPr>
        </p:nvSpPr>
        <p:spPr>
          <a:xfrm>
            <a:off x="452198" y="4112075"/>
            <a:ext cx="8543952" cy="1269242"/>
          </a:xfrm>
        </p:spPr>
        <p:txBody>
          <a:bodyPr/>
          <a:lstStyle/>
          <a:p>
            <a:pPr marL="0" lvl="0" indent="0">
              <a:buNone/>
            </a:pPr>
            <a:r>
              <a:rPr lang="en-US" sz="2400">
                <a:solidFill>
                  <a:srgbClr val="00375B"/>
                </a:solidFill>
              </a:rPr>
              <a:t>Tom Damsell</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03C52-3264-48CE-E1DB-5B1D272DEC3A}"/>
              </a:ext>
            </a:extLst>
          </p:cNvPr>
          <p:cNvSpPr txBox="1">
            <a:spLocks noGrp="1"/>
          </p:cNvSpPr>
          <p:nvPr>
            <p:ph type="title"/>
          </p:nvPr>
        </p:nvSpPr>
        <p:spPr/>
        <p:txBody>
          <a:bodyPr/>
          <a:lstStyle/>
          <a:p>
            <a:pPr lvl="0"/>
            <a:r>
              <a:rPr lang="en-US"/>
              <a:t>Session Aim </a:t>
            </a:r>
          </a:p>
        </p:txBody>
      </p:sp>
      <p:sp>
        <p:nvSpPr>
          <p:cNvPr id="3" name="Content Placeholder 2">
            <a:extLst>
              <a:ext uri="{FF2B5EF4-FFF2-40B4-BE49-F238E27FC236}">
                <a16:creationId xmlns:a16="http://schemas.microsoft.com/office/drawing/2014/main" id="{7C2713A6-1B37-7EA4-B5BA-FE6C86852A63}"/>
              </a:ext>
            </a:extLst>
          </p:cNvPr>
          <p:cNvSpPr txBox="1">
            <a:spLocks noGrp="1"/>
          </p:cNvSpPr>
          <p:nvPr>
            <p:ph idx="1"/>
          </p:nvPr>
        </p:nvSpPr>
        <p:spPr>
          <a:xfrm>
            <a:off x="297948" y="2016672"/>
            <a:ext cx="5641564" cy="4841327"/>
          </a:xfrm>
        </p:spPr>
        <p:txBody>
          <a:bodyPr/>
          <a:lstStyle/>
          <a:p>
            <a:pPr marL="0" lvl="0" indent="0">
              <a:buNone/>
            </a:pPr>
            <a:r>
              <a:rPr lang="en-GB">
                <a:solidFill>
                  <a:srgbClr val="0E2841"/>
                </a:solidFill>
              </a:rPr>
              <a:t>This presentation will use a case study approach to illustrate 9 stages of a Quality Improvement project. </a:t>
            </a:r>
          </a:p>
          <a:p>
            <a:pPr marL="0" lvl="0" indent="0">
              <a:buNone/>
            </a:pPr>
            <a:endParaRPr lang="en-GB">
              <a:solidFill>
                <a:srgbClr val="0E2841"/>
              </a:solidFill>
            </a:endParaRPr>
          </a:p>
          <a:p>
            <a:pPr marL="0" lvl="0" indent="0">
              <a:buNone/>
            </a:pPr>
            <a:r>
              <a:rPr lang="en-GB">
                <a:solidFill>
                  <a:srgbClr val="0E2841"/>
                </a:solidFill>
              </a:rPr>
              <a:t>The session aim is to guide the submission of high-quality GMS Improvement Projects in 2025/26.</a:t>
            </a:r>
          </a:p>
          <a:p>
            <a:pPr lvl="0"/>
            <a:endParaRPr lang="en-US"/>
          </a:p>
        </p:txBody>
      </p:sp>
      <p:pic>
        <p:nvPicPr>
          <p:cNvPr id="4" name="Graphic 4" descr="Bullseye outline">
            <a:extLst>
              <a:ext uri="{FF2B5EF4-FFF2-40B4-BE49-F238E27FC236}">
                <a16:creationId xmlns:a16="http://schemas.microsoft.com/office/drawing/2014/main" id="{909BD6BC-30BD-9F0B-A5B2-6B6A12E647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96003" y="1395474"/>
            <a:ext cx="5323115" cy="5323115"/>
          </a:xfrm>
          <a:prstGeom prst="rect">
            <a:avLst/>
          </a:prstGeom>
          <a:noFill/>
          <a:ln cap="flat">
            <a:noFill/>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name="Slide2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4D3B3-FC98-46DA-93CB-B9DA78B6824C}"/>
              </a:ext>
            </a:extLst>
          </p:cNvPr>
          <p:cNvSpPr txBox="1">
            <a:spLocks noGrp="1"/>
          </p:cNvSpPr>
          <p:nvPr>
            <p:ph type="title"/>
          </p:nvPr>
        </p:nvSpPr>
        <p:spPr/>
        <p:txBody>
          <a:bodyPr/>
          <a:lstStyle/>
          <a:p>
            <a:pPr lvl="0"/>
            <a:r>
              <a:rPr lang="en-GB"/>
              <a:t>In a Nutshell </a:t>
            </a:r>
          </a:p>
        </p:txBody>
      </p:sp>
      <p:sp>
        <p:nvSpPr>
          <p:cNvPr id="3" name="Content Placeholder 2">
            <a:extLst>
              <a:ext uri="{FF2B5EF4-FFF2-40B4-BE49-F238E27FC236}">
                <a16:creationId xmlns:a16="http://schemas.microsoft.com/office/drawing/2014/main" id="{2F6CF4FF-42A4-50FB-3530-569ECC9DA478}"/>
              </a:ext>
            </a:extLst>
          </p:cNvPr>
          <p:cNvSpPr txBox="1">
            <a:spLocks noGrp="1"/>
          </p:cNvSpPr>
          <p:nvPr>
            <p:ph idx="1"/>
          </p:nvPr>
        </p:nvSpPr>
        <p:spPr>
          <a:xfrm>
            <a:off x="2781303" y="1908078"/>
            <a:ext cx="3683002" cy="4841327"/>
          </a:xfrm>
        </p:spPr>
        <p:txBody>
          <a:bodyPr anchorCtr="1"/>
          <a:lstStyle/>
          <a:p>
            <a:pPr marL="0" lvl="0" indent="0" algn="ctr">
              <a:buNone/>
            </a:pPr>
            <a:r>
              <a:rPr lang="en-GB" sz="2200">
                <a:solidFill>
                  <a:srgbClr val="0E2841"/>
                </a:solidFill>
              </a:rPr>
              <a:t>CVD and CKD place a heavy but largely preventable burden on our patients and services. Quality Improvement offers a practical, team-based way for practices to make measurable improvements in care.</a:t>
            </a:r>
          </a:p>
        </p:txBody>
      </p:sp>
      <p:pic>
        <p:nvPicPr>
          <p:cNvPr id="4" name="Graphic 4" descr="Magnifying glass outline">
            <a:extLst>
              <a:ext uri="{FF2B5EF4-FFF2-40B4-BE49-F238E27FC236}">
                <a16:creationId xmlns:a16="http://schemas.microsoft.com/office/drawing/2014/main" id="{9FCCE439-F403-04D8-11D1-ADA94C84646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1075038">
            <a:off x="1621479" y="345058"/>
            <a:ext cx="8030004" cy="7626196"/>
          </a:xfrm>
          <a:prstGeom prst="rect">
            <a:avLst/>
          </a:prstGeom>
          <a:noFill/>
          <a:ln cap="flat">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name="Slide2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ACE59-995A-8150-4655-F1B49457051E}"/>
              </a:ext>
            </a:extLst>
          </p:cNvPr>
          <p:cNvSpPr txBox="1">
            <a:spLocks noGrp="1"/>
          </p:cNvSpPr>
          <p:nvPr>
            <p:ph type="title"/>
          </p:nvPr>
        </p:nvSpPr>
        <p:spPr/>
        <p:txBody>
          <a:bodyPr/>
          <a:lstStyle/>
          <a:p>
            <a:pPr lvl="0"/>
            <a:r>
              <a:rPr lang="en-GB"/>
              <a:t>The Quality Improvement Journey </a:t>
            </a:r>
          </a:p>
        </p:txBody>
      </p:sp>
      <p:sp>
        <p:nvSpPr>
          <p:cNvPr id="3" name="Content Placeholder 2">
            <a:extLst>
              <a:ext uri="{FF2B5EF4-FFF2-40B4-BE49-F238E27FC236}">
                <a16:creationId xmlns:a16="http://schemas.microsoft.com/office/drawing/2014/main" id="{FBED3178-59E6-466B-B558-78F70D25ABA9}"/>
              </a:ext>
            </a:extLst>
          </p:cNvPr>
          <p:cNvSpPr txBox="1">
            <a:spLocks noGrp="1"/>
          </p:cNvSpPr>
          <p:nvPr>
            <p:ph idx="1"/>
          </p:nvPr>
        </p:nvSpPr>
        <p:spPr>
          <a:xfrm>
            <a:off x="297948" y="1455386"/>
            <a:ext cx="11558427" cy="4841327"/>
          </a:xfrm>
        </p:spPr>
        <p:txBody>
          <a:bodyPr/>
          <a:lstStyle/>
          <a:p>
            <a:pPr marL="457200" lvl="0" indent="-457200">
              <a:lnSpc>
                <a:spcPct val="70000"/>
              </a:lnSpc>
              <a:buAutoNum type="arabicPeriod"/>
            </a:pPr>
            <a:endParaRPr lang="en-GB" sz="2000"/>
          </a:p>
          <a:p>
            <a:pPr marL="457200" lvl="0" indent="-457200">
              <a:lnSpc>
                <a:spcPct val="70000"/>
              </a:lnSpc>
              <a:buAutoNum type="arabicPeriod"/>
            </a:pPr>
            <a:r>
              <a:rPr lang="en-GB" sz="2000">
                <a:solidFill>
                  <a:srgbClr val="0E2841"/>
                </a:solidFill>
              </a:rPr>
              <a:t>The Problem Statement</a:t>
            </a:r>
          </a:p>
          <a:p>
            <a:pPr marL="457200" lvl="0" indent="-457200">
              <a:lnSpc>
                <a:spcPct val="70000"/>
              </a:lnSpc>
              <a:buAutoNum type="arabicPeriod"/>
            </a:pPr>
            <a:r>
              <a:rPr lang="en-GB" sz="2000">
                <a:solidFill>
                  <a:srgbClr val="0E2841"/>
                </a:solidFill>
              </a:rPr>
              <a:t>Creating Conditions</a:t>
            </a:r>
          </a:p>
          <a:p>
            <a:pPr marL="457200" lvl="0" indent="-457200">
              <a:lnSpc>
                <a:spcPct val="70000"/>
              </a:lnSpc>
              <a:buAutoNum type="arabicPeriod"/>
            </a:pPr>
            <a:r>
              <a:rPr lang="en-GB" sz="2000">
                <a:solidFill>
                  <a:srgbClr val="0E2841"/>
                </a:solidFill>
              </a:rPr>
              <a:t>Understanding the Problem</a:t>
            </a:r>
          </a:p>
          <a:p>
            <a:pPr marL="457200" lvl="0" indent="-457200">
              <a:lnSpc>
                <a:spcPct val="70000"/>
              </a:lnSpc>
              <a:buAutoNum type="arabicPeriod"/>
            </a:pPr>
            <a:r>
              <a:rPr lang="en-GB" sz="2000">
                <a:solidFill>
                  <a:srgbClr val="0E2841"/>
                </a:solidFill>
              </a:rPr>
              <a:t>Selecting an Aim </a:t>
            </a:r>
          </a:p>
          <a:p>
            <a:pPr marL="457200" lvl="0" indent="-457200">
              <a:lnSpc>
                <a:spcPct val="70000"/>
              </a:lnSpc>
              <a:buAutoNum type="arabicPeriod"/>
            </a:pPr>
            <a:r>
              <a:rPr lang="en-GB" sz="2000">
                <a:solidFill>
                  <a:srgbClr val="0E2841"/>
                </a:solidFill>
              </a:rPr>
              <a:t>Deciding Measures</a:t>
            </a:r>
          </a:p>
          <a:p>
            <a:pPr marL="457200" lvl="0" indent="-457200">
              <a:lnSpc>
                <a:spcPct val="70000"/>
              </a:lnSpc>
              <a:buAutoNum type="arabicPeriod"/>
            </a:pPr>
            <a:r>
              <a:rPr lang="en-GB" sz="2000">
                <a:solidFill>
                  <a:srgbClr val="0E2841"/>
                </a:solidFill>
              </a:rPr>
              <a:t>Testing Changes </a:t>
            </a:r>
          </a:p>
          <a:p>
            <a:pPr marL="457200" lvl="0" indent="-457200">
              <a:lnSpc>
                <a:spcPct val="70000"/>
              </a:lnSpc>
              <a:buAutoNum type="arabicPeriod"/>
            </a:pPr>
            <a:r>
              <a:rPr lang="en-GB" sz="2000">
                <a:solidFill>
                  <a:srgbClr val="0E2841"/>
                </a:solidFill>
              </a:rPr>
              <a:t>Displaying Results</a:t>
            </a:r>
          </a:p>
          <a:p>
            <a:pPr marL="457200" lvl="0" indent="-457200">
              <a:lnSpc>
                <a:spcPct val="70000"/>
              </a:lnSpc>
              <a:buAutoNum type="arabicPeriod"/>
            </a:pPr>
            <a:r>
              <a:rPr lang="en-GB" sz="2000">
                <a:solidFill>
                  <a:srgbClr val="0E2841"/>
                </a:solidFill>
              </a:rPr>
              <a:t>Standardisation</a:t>
            </a:r>
          </a:p>
          <a:p>
            <a:pPr marL="457200" lvl="0" indent="-457200">
              <a:lnSpc>
                <a:spcPct val="70000"/>
              </a:lnSpc>
              <a:buAutoNum type="arabicPeriod"/>
            </a:pPr>
            <a:r>
              <a:rPr lang="en-GB" sz="2000">
                <a:solidFill>
                  <a:srgbClr val="0E2841"/>
                </a:solidFill>
              </a:rPr>
              <a:t>Reflections and Planning Next Steps</a:t>
            </a:r>
          </a:p>
          <a:p>
            <a:pPr marL="457200" lvl="0" indent="-457200">
              <a:lnSpc>
                <a:spcPct val="70000"/>
              </a:lnSpc>
              <a:buAutoNum type="arabicPeriod"/>
            </a:pPr>
            <a:endParaRPr lang="en-GB" sz="2000">
              <a:solidFill>
                <a:srgbClr val="0E2841"/>
              </a:solidFill>
            </a:endParaRPr>
          </a:p>
          <a:p>
            <a:pPr marL="457200" lvl="0" indent="-457200">
              <a:lnSpc>
                <a:spcPct val="70000"/>
              </a:lnSpc>
              <a:buAutoNum type="arabicPeriod"/>
            </a:pPr>
            <a:endParaRPr lang="en-GB" sz="2000">
              <a:solidFill>
                <a:srgbClr val="0E2841"/>
              </a:solidFill>
            </a:endParaRPr>
          </a:p>
          <a:p>
            <a:pPr marL="0" lvl="0" indent="0">
              <a:lnSpc>
                <a:spcPct val="70000"/>
              </a:lnSpc>
              <a:buNone/>
            </a:pPr>
            <a:r>
              <a:rPr lang="en-GB" sz="2000">
                <a:solidFill>
                  <a:srgbClr val="0E2841"/>
                </a:solidFill>
              </a:rPr>
              <a:t>A new poster template is available which will be structured around these nine stages, providing a practical framework to guide project design and delivery.</a:t>
            </a:r>
          </a:p>
        </p:txBody>
      </p:sp>
      <p:pic>
        <p:nvPicPr>
          <p:cNvPr id="4" name="Graphic 4" descr="Shoe footprints outline">
            <a:extLst>
              <a:ext uri="{FF2B5EF4-FFF2-40B4-BE49-F238E27FC236}">
                <a16:creationId xmlns:a16="http://schemas.microsoft.com/office/drawing/2014/main" id="{C9300694-6289-986A-0444-4941D3E118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77166" y="1797052"/>
            <a:ext cx="3263895" cy="3263895"/>
          </a:xfrm>
          <a:prstGeom prst="rect">
            <a:avLst/>
          </a:prstGeom>
          <a:noFill/>
          <a:ln cap="flat">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Slide2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C9457-853E-5390-9C45-ABAA19AFAC98}"/>
              </a:ext>
            </a:extLst>
          </p:cNvPr>
          <p:cNvSpPr txBox="1">
            <a:spLocks noGrp="1"/>
          </p:cNvSpPr>
          <p:nvPr>
            <p:ph type="title"/>
          </p:nvPr>
        </p:nvSpPr>
        <p:spPr/>
        <p:txBody>
          <a:bodyPr/>
          <a:lstStyle/>
          <a:p>
            <a:pPr lvl="0"/>
            <a:r>
              <a:rPr lang="en-GB"/>
              <a:t>The Problem Statement</a:t>
            </a:r>
          </a:p>
        </p:txBody>
      </p:sp>
      <p:sp>
        <p:nvSpPr>
          <p:cNvPr id="3" name="Content Placeholder 2">
            <a:extLst>
              <a:ext uri="{FF2B5EF4-FFF2-40B4-BE49-F238E27FC236}">
                <a16:creationId xmlns:a16="http://schemas.microsoft.com/office/drawing/2014/main" id="{E1BD1D05-7E56-4A5D-E093-522B740676E2}"/>
              </a:ext>
            </a:extLst>
          </p:cNvPr>
          <p:cNvSpPr txBox="1">
            <a:spLocks noGrp="1"/>
          </p:cNvSpPr>
          <p:nvPr>
            <p:ph idx="1"/>
          </p:nvPr>
        </p:nvSpPr>
        <p:spPr/>
        <p:txBody>
          <a:bodyPr/>
          <a:lstStyle/>
          <a:p>
            <a:pPr lvl="0">
              <a:lnSpc>
                <a:spcPct val="70000"/>
              </a:lnSpc>
            </a:pPr>
            <a:endParaRPr lang="en-GB" sz="2600"/>
          </a:p>
          <a:p>
            <a:pPr lvl="0">
              <a:lnSpc>
                <a:spcPct val="70000"/>
              </a:lnSpc>
            </a:pPr>
            <a:r>
              <a:rPr lang="en-GB" sz="2600">
                <a:solidFill>
                  <a:srgbClr val="0E2841"/>
                </a:solidFill>
              </a:rPr>
              <a:t>Clearly describe the issue and its impact on patients, staff, or systems — why it matters and what’s at stake.</a:t>
            </a:r>
          </a:p>
          <a:p>
            <a:pPr lvl="0">
              <a:lnSpc>
                <a:spcPct val="70000"/>
              </a:lnSpc>
            </a:pPr>
            <a:endParaRPr lang="en-GB" sz="2600">
              <a:solidFill>
                <a:srgbClr val="0E2841"/>
              </a:solidFill>
            </a:endParaRPr>
          </a:p>
          <a:p>
            <a:pPr lvl="0">
              <a:lnSpc>
                <a:spcPct val="70000"/>
              </a:lnSpc>
            </a:pPr>
            <a:r>
              <a:rPr lang="en-US" sz="2600">
                <a:solidFill>
                  <a:srgbClr val="0E2841"/>
                </a:solidFill>
              </a:rPr>
              <a:t>A succinct problem statement focuses the project and conveys urgency to all stakeholders.</a:t>
            </a:r>
          </a:p>
          <a:p>
            <a:pPr lvl="0">
              <a:lnSpc>
                <a:spcPct val="70000"/>
              </a:lnSpc>
            </a:pPr>
            <a:endParaRPr lang="en-US" sz="2600">
              <a:solidFill>
                <a:srgbClr val="0E2841"/>
              </a:solidFill>
            </a:endParaRPr>
          </a:p>
          <a:p>
            <a:pPr marL="0" lvl="0" indent="0">
              <a:lnSpc>
                <a:spcPct val="70000"/>
              </a:lnSpc>
              <a:buNone/>
            </a:pPr>
            <a:r>
              <a:rPr lang="en-US" sz="2600" b="1">
                <a:solidFill>
                  <a:srgbClr val="0E2841"/>
                </a:solidFill>
              </a:rPr>
              <a:t>Example</a:t>
            </a:r>
          </a:p>
          <a:p>
            <a:pPr marL="0" lvl="0" indent="0">
              <a:lnSpc>
                <a:spcPct val="70000"/>
              </a:lnSpc>
              <a:buNone/>
            </a:pPr>
            <a:r>
              <a:rPr lang="en-GB" sz="2600" b="1">
                <a:solidFill>
                  <a:srgbClr val="0E2841"/>
                </a:solidFill>
              </a:rPr>
              <a:t>In the practice, only 62% of registered hypertensive patients are at target BP (as of 15 Aug 2025), leaving ~38% of patients at higher risk of stroke and MI.</a:t>
            </a:r>
            <a:endParaRPr lang="en-US" sz="2600" b="1">
              <a:solidFill>
                <a:srgbClr val="0E2841"/>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name="Slide2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46431-A107-E8BC-158B-17825371EEA1}"/>
              </a:ext>
            </a:extLst>
          </p:cNvPr>
          <p:cNvSpPr txBox="1">
            <a:spLocks noGrp="1"/>
          </p:cNvSpPr>
          <p:nvPr>
            <p:ph type="title"/>
          </p:nvPr>
        </p:nvSpPr>
        <p:spPr/>
        <p:txBody>
          <a:bodyPr/>
          <a:lstStyle/>
          <a:p>
            <a:pPr lvl="0"/>
            <a:r>
              <a:rPr lang="en-GB"/>
              <a:t>Creating Conditions</a:t>
            </a:r>
          </a:p>
        </p:txBody>
      </p:sp>
      <p:sp>
        <p:nvSpPr>
          <p:cNvPr id="3" name="Content Placeholder 2">
            <a:extLst>
              <a:ext uri="{FF2B5EF4-FFF2-40B4-BE49-F238E27FC236}">
                <a16:creationId xmlns:a16="http://schemas.microsoft.com/office/drawing/2014/main" id="{E4012750-5AB7-085A-B5A9-A2307C3F8655}"/>
              </a:ext>
            </a:extLst>
          </p:cNvPr>
          <p:cNvSpPr txBox="1">
            <a:spLocks noGrp="1"/>
          </p:cNvSpPr>
          <p:nvPr>
            <p:ph idx="1"/>
          </p:nvPr>
        </p:nvSpPr>
        <p:spPr/>
        <p:txBody>
          <a:bodyPr/>
          <a:lstStyle/>
          <a:p>
            <a:pPr lvl="0">
              <a:lnSpc>
                <a:spcPct val="80000"/>
              </a:lnSpc>
            </a:pPr>
            <a:endParaRPr lang="en-GB"/>
          </a:p>
          <a:p>
            <a:pPr lvl="0">
              <a:lnSpc>
                <a:spcPct val="80000"/>
              </a:lnSpc>
            </a:pPr>
            <a:r>
              <a:rPr lang="en-GB">
                <a:solidFill>
                  <a:srgbClr val="0E2841"/>
                </a:solidFill>
              </a:rPr>
              <a:t>Create the conditions for change: strong leadership, a small cross-role team, patient insight, and simple communication that builds urgency and shared ownership.</a:t>
            </a:r>
          </a:p>
          <a:p>
            <a:pPr lvl="0">
              <a:lnSpc>
                <a:spcPct val="80000"/>
              </a:lnSpc>
            </a:pPr>
            <a:endParaRPr lang="en-GB">
              <a:solidFill>
                <a:srgbClr val="0E2841"/>
              </a:solidFill>
            </a:endParaRPr>
          </a:p>
          <a:p>
            <a:pPr lvl="0">
              <a:lnSpc>
                <a:spcPct val="80000"/>
              </a:lnSpc>
            </a:pPr>
            <a:endParaRPr lang="en-GB">
              <a:solidFill>
                <a:srgbClr val="0E2841"/>
              </a:solidFill>
            </a:endParaRPr>
          </a:p>
          <a:p>
            <a:pPr marL="0" lvl="0" indent="0">
              <a:lnSpc>
                <a:spcPct val="80000"/>
              </a:lnSpc>
              <a:buNone/>
            </a:pPr>
            <a:r>
              <a:rPr lang="en-GB" b="1">
                <a:solidFill>
                  <a:srgbClr val="0E2841"/>
                </a:solidFill>
              </a:rPr>
              <a:t>Example</a:t>
            </a:r>
          </a:p>
          <a:p>
            <a:pPr marL="0" lvl="0" indent="0">
              <a:lnSpc>
                <a:spcPct val="80000"/>
              </a:lnSpc>
              <a:buNone/>
            </a:pPr>
            <a:r>
              <a:rPr lang="en-GB" b="1">
                <a:solidFill>
                  <a:srgbClr val="0E2841"/>
                </a:solidFill>
              </a:rPr>
              <a:t>GP lead formed a small team (nurse, admin, manager), agreed roles, and shared the plan and rationale with the wider practice before starting weekly huddles and building a patient list.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name="Slide2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A9D94-9C18-541D-A381-A47E7F2EAA95}"/>
              </a:ext>
            </a:extLst>
          </p:cNvPr>
          <p:cNvSpPr txBox="1">
            <a:spLocks noGrp="1"/>
          </p:cNvSpPr>
          <p:nvPr>
            <p:ph type="title"/>
          </p:nvPr>
        </p:nvSpPr>
        <p:spPr/>
        <p:txBody>
          <a:bodyPr/>
          <a:lstStyle/>
          <a:p>
            <a:pPr lvl="0"/>
            <a:r>
              <a:rPr lang="en-GB"/>
              <a:t>Understanding the Problem </a:t>
            </a:r>
          </a:p>
        </p:txBody>
      </p:sp>
      <p:sp>
        <p:nvSpPr>
          <p:cNvPr id="3" name="Content Placeholder 2">
            <a:extLst>
              <a:ext uri="{FF2B5EF4-FFF2-40B4-BE49-F238E27FC236}">
                <a16:creationId xmlns:a16="http://schemas.microsoft.com/office/drawing/2014/main" id="{9DD3993D-9992-D35F-8FBE-D4554FF8FBE9}"/>
              </a:ext>
            </a:extLst>
          </p:cNvPr>
          <p:cNvSpPr txBox="1">
            <a:spLocks noGrp="1"/>
          </p:cNvSpPr>
          <p:nvPr>
            <p:ph idx="1"/>
          </p:nvPr>
        </p:nvSpPr>
        <p:spPr>
          <a:xfrm>
            <a:off x="122675" y="1012725"/>
            <a:ext cx="11908971" cy="5551715"/>
          </a:xfrm>
        </p:spPr>
        <p:txBody>
          <a:bodyPr/>
          <a:lstStyle/>
          <a:p>
            <a:pPr lvl="0">
              <a:lnSpc>
                <a:spcPct val="70000"/>
              </a:lnSpc>
            </a:pPr>
            <a:endParaRPr lang="en-GB" sz="2600">
              <a:solidFill>
                <a:srgbClr val="0E2841"/>
              </a:solidFill>
            </a:endParaRPr>
          </a:p>
          <a:p>
            <a:pPr lvl="0">
              <a:lnSpc>
                <a:spcPct val="70000"/>
              </a:lnSpc>
            </a:pPr>
            <a:r>
              <a:rPr lang="en-GB" sz="2600">
                <a:solidFill>
                  <a:srgbClr val="0E2841"/>
                </a:solidFill>
              </a:rPr>
              <a:t>Take time to understand the problem so you fix causes—not symptoms—and make improvements that stick. </a:t>
            </a:r>
            <a:endParaRPr lang="en-US" sz="2600">
              <a:solidFill>
                <a:srgbClr val="0E2841"/>
              </a:solidFill>
            </a:endParaRPr>
          </a:p>
          <a:p>
            <a:pPr marL="0" lvl="0" indent="0">
              <a:lnSpc>
                <a:spcPct val="70000"/>
              </a:lnSpc>
              <a:buNone/>
            </a:pPr>
            <a:endParaRPr lang="en-GB" sz="2600">
              <a:solidFill>
                <a:srgbClr val="0E2841"/>
              </a:solidFill>
            </a:endParaRPr>
          </a:p>
          <a:p>
            <a:pPr lvl="0">
              <a:lnSpc>
                <a:spcPct val="70000"/>
              </a:lnSpc>
            </a:pPr>
            <a:r>
              <a:rPr lang="en-GB" sz="2600">
                <a:solidFill>
                  <a:srgbClr val="0E2841"/>
                </a:solidFill>
              </a:rPr>
              <a:t>Quality Improvement uses structured tools to deepen understanding of the problem. For example, process mapping can show how care actually flows in your practice—steps, handoffs, delays. Fishbone diagrams and 5 Whys help identify and explore possible causes. Pareto charts use data to prioritise the most frequent or impactful causes that should be addressed first.</a:t>
            </a:r>
          </a:p>
          <a:p>
            <a:pPr lvl="0">
              <a:lnSpc>
                <a:spcPct val="70000"/>
              </a:lnSpc>
            </a:pPr>
            <a:endParaRPr lang="en-GB" sz="2600">
              <a:solidFill>
                <a:srgbClr val="0E2841"/>
              </a:solidFill>
            </a:endParaRPr>
          </a:p>
          <a:p>
            <a:pPr marL="0" lvl="0" indent="0">
              <a:lnSpc>
                <a:spcPct val="70000"/>
              </a:lnSpc>
              <a:buNone/>
            </a:pPr>
            <a:r>
              <a:rPr lang="en-GB" sz="2600" b="1">
                <a:solidFill>
                  <a:srgbClr val="0E2841"/>
                </a:solidFill>
              </a:rPr>
              <a:t>Example</a:t>
            </a:r>
          </a:p>
          <a:p>
            <a:pPr marL="0" lvl="0" indent="0">
              <a:lnSpc>
                <a:spcPct val="70000"/>
              </a:lnSpc>
              <a:buNone/>
            </a:pPr>
            <a:r>
              <a:rPr lang="en-GB" sz="2600" b="1">
                <a:solidFill>
                  <a:srgbClr val="0E2841"/>
                </a:solidFill>
              </a:rPr>
              <a:t>The last 50 patients with raised BP reviewed and recall process mapped. This highlighted gaps in access to home BP kits, inconsistent documentation using the BP template, and delays in decision-making around medication changes during clinics.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name="Slide2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08979-38E8-1BDD-3C43-93DCA7A546B5}"/>
              </a:ext>
            </a:extLst>
          </p:cNvPr>
          <p:cNvSpPr txBox="1">
            <a:spLocks noGrp="1"/>
          </p:cNvSpPr>
          <p:nvPr>
            <p:ph type="title"/>
          </p:nvPr>
        </p:nvSpPr>
        <p:spPr/>
        <p:txBody>
          <a:bodyPr/>
          <a:lstStyle/>
          <a:p>
            <a:pPr lvl="0"/>
            <a:r>
              <a:rPr lang="en-GB"/>
              <a:t>Selecting an Aim </a:t>
            </a:r>
          </a:p>
        </p:txBody>
      </p:sp>
      <p:sp>
        <p:nvSpPr>
          <p:cNvPr id="3" name="Content Placeholder 2">
            <a:extLst>
              <a:ext uri="{FF2B5EF4-FFF2-40B4-BE49-F238E27FC236}">
                <a16:creationId xmlns:a16="http://schemas.microsoft.com/office/drawing/2014/main" id="{E806BB55-6C53-C7E7-DA68-F72317E83B53}"/>
              </a:ext>
            </a:extLst>
          </p:cNvPr>
          <p:cNvSpPr txBox="1">
            <a:spLocks noGrp="1"/>
          </p:cNvSpPr>
          <p:nvPr>
            <p:ph idx="1"/>
          </p:nvPr>
        </p:nvSpPr>
        <p:spPr/>
        <p:txBody>
          <a:bodyPr/>
          <a:lstStyle/>
          <a:p>
            <a:pPr lvl="0">
              <a:lnSpc>
                <a:spcPct val="70000"/>
              </a:lnSpc>
            </a:pPr>
            <a:r>
              <a:rPr lang="en-GB" sz="2600">
                <a:solidFill>
                  <a:srgbClr val="0E2841"/>
                </a:solidFill>
              </a:rPr>
              <a:t>Thoroughly understanding the problem helps clarify what your improvement project must achieve to make a meaningful difference.</a:t>
            </a:r>
          </a:p>
          <a:p>
            <a:pPr lvl="0">
              <a:lnSpc>
                <a:spcPct val="70000"/>
              </a:lnSpc>
            </a:pPr>
            <a:endParaRPr lang="en-GB" sz="2600">
              <a:solidFill>
                <a:srgbClr val="0E2841"/>
              </a:solidFill>
            </a:endParaRPr>
          </a:p>
          <a:p>
            <a:pPr lvl="0">
              <a:lnSpc>
                <a:spcPct val="70000"/>
              </a:lnSpc>
            </a:pPr>
            <a:r>
              <a:rPr lang="en-GB" sz="2600">
                <a:solidFill>
                  <a:srgbClr val="0E2841"/>
                </a:solidFill>
              </a:rPr>
              <a:t>Making your aim SMART (Specific, Measurable, Achievable, Relevant and Timebound) will make it easier to track progress, evaluate success, and keep everyone aligned.</a:t>
            </a:r>
          </a:p>
          <a:p>
            <a:pPr marL="0" lvl="0" indent="0">
              <a:lnSpc>
                <a:spcPct val="70000"/>
              </a:lnSpc>
              <a:buNone/>
            </a:pPr>
            <a:endParaRPr lang="en-GB" sz="2600">
              <a:solidFill>
                <a:srgbClr val="0E2841"/>
              </a:solidFill>
            </a:endParaRPr>
          </a:p>
          <a:p>
            <a:pPr marL="0" lvl="0" indent="0">
              <a:lnSpc>
                <a:spcPct val="70000"/>
              </a:lnSpc>
              <a:buNone/>
            </a:pPr>
            <a:endParaRPr lang="en-GB" sz="2600">
              <a:solidFill>
                <a:srgbClr val="0E2841"/>
              </a:solidFill>
            </a:endParaRPr>
          </a:p>
          <a:p>
            <a:pPr marL="0" lvl="0" indent="0">
              <a:lnSpc>
                <a:spcPct val="70000"/>
              </a:lnSpc>
              <a:buNone/>
            </a:pPr>
            <a:r>
              <a:rPr lang="en-GB" sz="2600" b="1">
                <a:solidFill>
                  <a:srgbClr val="0E2841"/>
                </a:solidFill>
              </a:rPr>
              <a:t>Example</a:t>
            </a:r>
          </a:p>
          <a:p>
            <a:pPr marL="0" lvl="0" indent="0">
              <a:lnSpc>
                <a:spcPct val="70000"/>
              </a:lnSpc>
              <a:buNone/>
            </a:pPr>
            <a:r>
              <a:rPr lang="en-GB" sz="2600" b="1">
                <a:solidFill>
                  <a:srgbClr val="0E2841"/>
                </a:solidFill>
              </a:rPr>
              <a:t>Increase the percentage of registered hypertensive patients at BP target from 62% to 75% within 12 weeks.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name="Slide2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71786-7702-6C50-3498-96F9337B698D}"/>
              </a:ext>
            </a:extLst>
          </p:cNvPr>
          <p:cNvSpPr txBox="1">
            <a:spLocks noGrp="1"/>
          </p:cNvSpPr>
          <p:nvPr>
            <p:ph type="title"/>
          </p:nvPr>
        </p:nvSpPr>
        <p:spPr/>
        <p:txBody>
          <a:bodyPr/>
          <a:lstStyle/>
          <a:p>
            <a:pPr lvl="0"/>
            <a:r>
              <a:rPr lang="en-GB"/>
              <a:t>Deciding Measures </a:t>
            </a:r>
          </a:p>
        </p:txBody>
      </p:sp>
      <p:sp>
        <p:nvSpPr>
          <p:cNvPr id="3" name="Content Placeholder 2">
            <a:extLst>
              <a:ext uri="{FF2B5EF4-FFF2-40B4-BE49-F238E27FC236}">
                <a16:creationId xmlns:a16="http://schemas.microsoft.com/office/drawing/2014/main" id="{B99A3EF0-5B97-4838-C43B-6E0098C50DE0}"/>
              </a:ext>
            </a:extLst>
          </p:cNvPr>
          <p:cNvSpPr txBox="1">
            <a:spLocks noGrp="1"/>
          </p:cNvSpPr>
          <p:nvPr>
            <p:ph idx="1"/>
          </p:nvPr>
        </p:nvSpPr>
        <p:spPr/>
        <p:txBody>
          <a:bodyPr/>
          <a:lstStyle/>
          <a:p>
            <a:pPr lvl="0">
              <a:lnSpc>
                <a:spcPct val="70000"/>
              </a:lnSpc>
            </a:pPr>
            <a:r>
              <a:rPr lang="en-GB" sz="2600">
                <a:solidFill>
                  <a:srgbClr val="0E2841"/>
                </a:solidFill>
              </a:rPr>
              <a:t>What measures will you track to know if your change has led to an improvement? 			</a:t>
            </a:r>
            <a:r>
              <a:rPr lang="en-GB" sz="2600" b="1">
                <a:solidFill>
                  <a:srgbClr val="0E2841"/>
                </a:solidFill>
              </a:rPr>
              <a:t>(Outcome Measures) </a:t>
            </a:r>
          </a:p>
          <a:p>
            <a:pPr lvl="0">
              <a:lnSpc>
                <a:spcPct val="70000"/>
              </a:lnSpc>
            </a:pPr>
            <a:endParaRPr lang="en-GB" sz="2600" b="1">
              <a:solidFill>
                <a:srgbClr val="0E2841"/>
              </a:solidFill>
            </a:endParaRPr>
          </a:p>
          <a:p>
            <a:pPr lvl="0">
              <a:lnSpc>
                <a:spcPct val="70000"/>
              </a:lnSpc>
            </a:pPr>
            <a:r>
              <a:rPr lang="en-GB" sz="2600">
                <a:solidFill>
                  <a:srgbClr val="0E2841"/>
                </a:solidFill>
              </a:rPr>
              <a:t>What will you measure to check whether you're doing things differently? 			</a:t>
            </a:r>
            <a:r>
              <a:rPr lang="en-GB" sz="2600" b="1">
                <a:solidFill>
                  <a:srgbClr val="0E2841"/>
                </a:solidFill>
              </a:rPr>
              <a:t>(Process Measures)</a:t>
            </a:r>
          </a:p>
          <a:p>
            <a:pPr lvl="0">
              <a:lnSpc>
                <a:spcPct val="70000"/>
              </a:lnSpc>
            </a:pPr>
            <a:endParaRPr lang="en-GB" sz="2600" b="1">
              <a:solidFill>
                <a:srgbClr val="0E2841"/>
              </a:solidFill>
            </a:endParaRPr>
          </a:p>
          <a:p>
            <a:pPr lvl="0">
              <a:lnSpc>
                <a:spcPct val="70000"/>
              </a:lnSpc>
            </a:pPr>
            <a:r>
              <a:rPr lang="en-GB" sz="2600">
                <a:solidFill>
                  <a:srgbClr val="0E2841"/>
                </a:solidFill>
              </a:rPr>
              <a:t>What might be negatively affected by your change, and how will you monitor it? 			</a:t>
            </a:r>
            <a:r>
              <a:rPr lang="en-GB" sz="2600" b="1">
                <a:solidFill>
                  <a:srgbClr val="0E2841"/>
                </a:solidFill>
              </a:rPr>
              <a:t>(Balancing Measures)</a:t>
            </a:r>
          </a:p>
          <a:p>
            <a:pPr lvl="0">
              <a:lnSpc>
                <a:spcPct val="70000"/>
              </a:lnSpc>
            </a:pPr>
            <a:endParaRPr lang="en-GB" sz="2600" b="1">
              <a:solidFill>
                <a:srgbClr val="0E2841"/>
              </a:solidFill>
            </a:endParaRPr>
          </a:p>
          <a:p>
            <a:pPr lvl="0">
              <a:lnSpc>
                <a:spcPct val="70000"/>
              </a:lnSpc>
            </a:pPr>
            <a:r>
              <a:rPr lang="en-GB" sz="2600">
                <a:solidFill>
                  <a:srgbClr val="0E2841"/>
                </a:solidFill>
              </a:rPr>
              <a:t>How will you ensure your measures are collected consistently, accurately, and over time 	</a:t>
            </a:r>
            <a:r>
              <a:rPr lang="en-GB" sz="2600" b="1">
                <a:solidFill>
                  <a:srgbClr val="0E2841"/>
                </a:solidFill>
              </a:rPr>
              <a:t>(Data Collection Plan)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2147483137">
    <p:spTree>
      <p:nvGrpSpPr>
        <p:cNvPr id="1" name=""/>
        <p:cNvGrpSpPr/>
        <p:nvPr/>
      </p:nvGrpSpPr>
      <p:grpSpPr>
        <a:xfrm>
          <a:off x="0" y="0"/>
          <a:ext cx="0" cy="0"/>
          <a:chOff x="0" y="0"/>
          <a:chExt cx="0" cy="0"/>
        </a:xfrm>
      </p:grpSpPr>
      <p:sp>
        <p:nvSpPr>
          <p:cNvPr id="2" name="TextBox 3">
            <a:extLst>
              <a:ext uri="{FF2B5EF4-FFF2-40B4-BE49-F238E27FC236}">
                <a16:creationId xmlns:a16="http://schemas.microsoft.com/office/drawing/2014/main" id="{4B337598-49F2-445E-3586-BA04045C5174}"/>
              </a:ext>
            </a:extLst>
          </p:cNvPr>
          <p:cNvSpPr txBox="1"/>
          <p:nvPr/>
        </p:nvSpPr>
        <p:spPr>
          <a:xfrm>
            <a:off x="223735" y="686760"/>
            <a:ext cx="11877470" cy="120033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a:rPr>
              <a:t>There is currently no reliable data on the numbers of people in Wales with hypertension who are optimally treated, but it is estimated that </a:t>
            </a:r>
            <a:r>
              <a:rPr lang="en-GB" sz="2400" b="1" i="0" u="none" strike="noStrike" kern="1200" cap="none" spc="0" baseline="0">
                <a:solidFill>
                  <a:srgbClr val="FF0000"/>
                </a:solidFill>
                <a:uFillTx/>
                <a:latin typeface="Aptos"/>
              </a:rPr>
              <a:t>only around 50% are treated to target.</a:t>
            </a:r>
          </a:p>
        </p:txBody>
      </p:sp>
      <p:sp>
        <p:nvSpPr>
          <p:cNvPr id="3" name="TextBox 5">
            <a:extLst>
              <a:ext uri="{FF2B5EF4-FFF2-40B4-BE49-F238E27FC236}">
                <a16:creationId xmlns:a16="http://schemas.microsoft.com/office/drawing/2014/main" id="{0C555CF3-2279-5CF7-2284-DCF884FA90E0}"/>
              </a:ext>
            </a:extLst>
          </p:cNvPr>
          <p:cNvSpPr txBox="1"/>
          <p:nvPr/>
        </p:nvSpPr>
        <p:spPr>
          <a:xfrm>
            <a:off x="235083" y="2679969"/>
            <a:ext cx="11721830" cy="83099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FF0000"/>
                </a:solidFill>
                <a:uFillTx/>
                <a:latin typeface="Aptos" pitchFamily="34"/>
                <a:ea typeface="Aptos" pitchFamily="34"/>
                <a:cs typeface="Times New Roman" pitchFamily="18"/>
              </a:rPr>
              <a:t>Treatment</a:t>
            </a:r>
            <a:r>
              <a:rPr lang="en-GB" sz="2400" b="1" i="0" u="none" strike="noStrike" kern="1200" cap="none" spc="0" baseline="0">
                <a:solidFill>
                  <a:srgbClr val="000000"/>
                </a:solidFill>
                <a:uFillTx/>
                <a:latin typeface="Aptos" pitchFamily="34"/>
                <a:ea typeface="Aptos" pitchFamily="34"/>
                <a:cs typeface="Times New Roman" pitchFamily="18"/>
              </a:rPr>
              <a:t> for high blood pressure significantly </a:t>
            </a:r>
            <a:r>
              <a:rPr lang="en-GB" sz="2400" b="1" i="0" u="none" strike="noStrike" kern="1200" cap="none" spc="0" baseline="0">
                <a:solidFill>
                  <a:srgbClr val="FF0000"/>
                </a:solidFill>
                <a:uFillTx/>
                <a:latin typeface="Aptos" pitchFamily="34"/>
                <a:ea typeface="Aptos" pitchFamily="34"/>
                <a:cs typeface="Times New Roman" pitchFamily="18"/>
              </a:rPr>
              <a:t>reduces the risk </a:t>
            </a:r>
            <a:r>
              <a:rPr lang="en-GB" sz="2400" b="1" i="0" u="none" strike="noStrike" kern="1200" cap="none" spc="0" baseline="0">
                <a:solidFill>
                  <a:srgbClr val="000000"/>
                </a:solidFill>
                <a:uFillTx/>
                <a:latin typeface="Aptos" pitchFamily="34"/>
                <a:ea typeface="Aptos" pitchFamily="34"/>
                <a:cs typeface="Times New Roman" pitchFamily="18"/>
              </a:rPr>
              <a:t>of heart attack, stroke, heart failure, progression of CKD, and all-cause mortality. </a:t>
            </a:r>
            <a:endParaRPr lang="en-GB" sz="2400" b="1" i="0" u="none" strike="noStrike" kern="1200" cap="none" spc="0" baseline="0">
              <a:solidFill>
                <a:srgbClr val="000000"/>
              </a:solidFill>
              <a:uFillTx/>
              <a:latin typeface="Aptos"/>
            </a:endParaRPr>
          </a:p>
        </p:txBody>
      </p:sp>
      <p:sp>
        <p:nvSpPr>
          <p:cNvPr id="4" name="TextBox 7">
            <a:extLst>
              <a:ext uri="{FF2B5EF4-FFF2-40B4-BE49-F238E27FC236}">
                <a16:creationId xmlns:a16="http://schemas.microsoft.com/office/drawing/2014/main" id="{454B6D51-758F-2119-F88B-3B0281652DCA}"/>
              </a:ext>
            </a:extLst>
          </p:cNvPr>
          <p:cNvSpPr txBox="1"/>
          <p:nvPr/>
        </p:nvSpPr>
        <p:spPr>
          <a:xfrm>
            <a:off x="314526" y="4039691"/>
            <a:ext cx="11877470" cy="83099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pitchFamily="34"/>
                <a:ea typeface="Aptos" pitchFamily="34"/>
                <a:cs typeface="Times New Roman" pitchFamily="18"/>
              </a:rPr>
              <a:t>Every </a:t>
            </a:r>
            <a:r>
              <a:rPr lang="en-GB" sz="2400" b="1" i="0" u="none" strike="noStrike" kern="1200" cap="none" spc="0" baseline="0">
                <a:solidFill>
                  <a:srgbClr val="FF0000"/>
                </a:solidFill>
                <a:uFillTx/>
                <a:latin typeface="Aptos" pitchFamily="34"/>
                <a:ea typeface="Aptos" pitchFamily="34"/>
                <a:cs typeface="Times New Roman" pitchFamily="18"/>
              </a:rPr>
              <a:t>10-mmHg reduction </a:t>
            </a:r>
            <a:r>
              <a:rPr lang="en-GB" sz="2400" b="1" i="0" u="none" strike="noStrike" kern="1200" cap="none" spc="0" baseline="0">
                <a:solidFill>
                  <a:srgbClr val="000000"/>
                </a:solidFill>
                <a:uFillTx/>
                <a:latin typeface="Aptos" pitchFamily="34"/>
                <a:ea typeface="Aptos" pitchFamily="34"/>
                <a:cs typeface="Times New Roman" pitchFamily="18"/>
              </a:rPr>
              <a:t>in systolic blood pressure </a:t>
            </a:r>
            <a:r>
              <a:rPr lang="en-GB" sz="2400" b="1" i="0" u="none" strike="noStrike" kern="1200" cap="none" spc="0" baseline="0">
                <a:solidFill>
                  <a:srgbClr val="FF0000"/>
                </a:solidFill>
                <a:uFillTx/>
                <a:latin typeface="Aptos" pitchFamily="34"/>
                <a:ea typeface="Aptos" pitchFamily="34"/>
                <a:cs typeface="Times New Roman" pitchFamily="18"/>
              </a:rPr>
              <a:t>reduces the risk of major cardiovascular events by 20%. </a:t>
            </a:r>
            <a:endParaRPr lang="en-GB" sz="2400" b="1" i="0" u="none" strike="noStrike" kern="1200" cap="none" spc="0" baseline="0">
              <a:solidFill>
                <a:srgbClr val="FF0000"/>
              </a:solidFill>
              <a:uFillTx/>
              <a:latin typeface="Aptos"/>
            </a:endParaRPr>
          </a:p>
        </p:txBody>
      </p:sp>
      <p:sp>
        <p:nvSpPr>
          <p:cNvPr id="5" name="TextBox 9">
            <a:extLst>
              <a:ext uri="{FF2B5EF4-FFF2-40B4-BE49-F238E27FC236}">
                <a16:creationId xmlns:a16="http://schemas.microsoft.com/office/drawing/2014/main" id="{36524E64-C84C-8D17-EE88-9E59BB5CACC9}"/>
              </a:ext>
            </a:extLst>
          </p:cNvPr>
          <p:cNvSpPr txBox="1"/>
          <p:nvPr/>
        </p:nvSpPr>
        <p:spPr>
          <a:xfrm>
            <a:off x="314526" y="5399413"/>
            <a:ext cx="11721830" cy="86914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7000"/>
              </a:lnSpc>
              <a:spcBef>
                <a:spcPts val="0"/>
              </a:spcBef>
              <a:spcAft>
                <a:spcPts val="800"/>
              </a:spcAft>
              <a:buNone/>
              <a:tabLst/>
              <a:defRPr sz="1800" b="0" i="0" u="none" strike="noStrike" kern="0" cap="none" spc="0" baseline="0">
                <a:solidFill>
                  <a:srgbClr val="000000"/>
                </a:solidFill>
                <a:uFillTx/>
              </a:defRPr>
            </a:pPr>
            <a:r>
              <a:rPr lang="en-GB" sz="2400" b="1" i="0" u="none" strike="noStrike" kern="1200" cap="none" spc="0" baseline="0">
                <a:solidFill>
                  <a:srgbClr val="000000"/>
                </a:solidFill>
                <a:uFillTx/>
                <a:latin typeface="Aptos" pitchFamily="34"/>
                <a:ea typeface="Aptos" pitchFamily="34"/>
                <a:cs typeface="Times New Roman" pitchFamily="18"/>
              </a:rPr>
              <a:t>Optimal treatment is very effective at lowering blood pressure and at improving cardiovascular outcomes.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0"/>
                                          </p:val>
                                        </p:tav>
                                        <p:tav tm="100000">
                                          <p:val>
                                            <p:strVal val="#ppt_w"/>
                                          </p:val>
                                        </p:tav>
                                      </p:tavLst>
                                    </p:anim>
                                    <p:anim calcmode="lin" valueType="num">
                                      <p:cBhvr>
                                        <p:cTn id="8" dur="1000" fill="hold"/>
                                        <p:tgtEl>
                                          <p:spTgt spid="2"/>
                                        </p:tgtEl>
                                        <p:attrNameLst>
                                          <p:attrName>ppt_h</p:attrName>
                                        </p:attrNameLst>
                                      </p:cBhvr>
                                      <p:tavLst>
                                        <p:tav tm="0">
                                          <p:val>
                                            <p:strVal val="0"/>
                                          </p:val>
                                        </p:tav>
                                        <p:tav tm="100000">
                                          <p:val>
                                            <p:strVal val="#ppt_h"/>
                                          </p:val>
                                        </p:tav>
                                      </p:tavLst>
                                    </p:anim>
                                    <p:anim calcmode="lin" valueType="num">
                                      <p:cBhvr>
                                        <p:cTn id="9" dur="1000" fill="hold"/>
                                        <p:tgtEl>
                                          <p:spTgt spid="2"/>
                                        </p:tgtEl>
                                        <p:attrNameLst>
                                          <p:attrName>r</p:attrName>
                                        </p:attrNameLst>
                                      </p:cBhvr>
                                      <p:tavLst>
                                        <p:tav tm="0">
                                          <p:val>
                                            <p:strVal val="90"/>
                                          </p:val>
                                        </p:tav>
                                        <p:tav tm="100000">
                                          <p:val>
                                            <p:str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strVal val="0"/>
                                          </p:val>
                                        </p:tav>
                                        <p:tav tm="100000">
                                          <p:val>
                                            <p:strVal val="#ppt_w"/>
                                          </p:val>
                                        </p:tav>
                                      </p:tavLst>
                                    </p:anim>
                                    <p:anim calcmode="lin" valueType="num">
                                      <p:cBhvr>
                                        <p:cTn id="16" dur="1000" fill="hold"/>
                                        <p:tgtEl>
                                          <p:spTgt spid="3"/>
                                        </p:tgtEl>
                                        <p:attrNameLst>
                                          <p:attrName>ppt_h</p:attrName>
                                        </p:attrNameLst>
                                      </p:cBhvr>
                                      <p:tavLst>
                                        <p:tav tm="0">
                                          <p:val>
                                            <p:strVal val="0"/>
                                          </p:val>
                                        </p:tav>
                                        <p:tav tm="100000">
                                          <p:val>
                                            <p:strVal val="#ppt_h"/>
                                          </p:val>
                                        </p:tav>
                                      </p:tavLst>
                                    </p:anim>
                                    <p:anim calcmode="lin" valueType="num">
                                      <p:cBhvr>
                                        <p:cTn id="17" dur="1000" fill="hold"/>
                                        <p:tgtEl>
                                          <p:spTgt spid="3"/>
                                        </p:tgtEl>
                                        <p:attrNameLst>
                                          <p:attrName>r</p:attrName>
                                        </p:attrNameLst>
                                      </p:cBhvr>
                                      <p:tavLst>
                                        <p:tav tm="0">
                                          <p:val>
                                            <p:strVal val="90"/>
                                          </p:val>
                                        </p:tav>
                                        <p:tav tm="100000">
                                          <p:val>
                                            <p:strVal val="0"/>
                                          </p:val>
                                        </p:tav>
                                      </p:tavLst>
                                    </p:anim>
                                    <p:animEffect transition="in" filter="fade">
                                      <p:cBhvr>
                                        <p:cTn id="18" dur="1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strVal val="0"/>
                                          </p:val>
                                        </p:tav>
                                        <p:tav tm="100000">
                                          <p:val>
                                            <p:strVal val="#ppt_w"/>
                                          </p:val>
                                        </p:tav>
                                      </p:tavLst>
                                    </p:anim>
                                    <p:anim calcmode="lin" valueType="num">
                                      <p:cBhvr>
                                        <p:cTn id="24" dur="1000" fill="hold"/>
                                        <p:tgtEl>
                                          <p:spTgt spid="4"/>
                                        </p:tgtEl>
                                        <p:attrNameLst>
                                          <p:attrName>ppt_h</p:attrName>
                                        </p:attrNameLst>
                                      </p:cBhvr>
                                      <p:tavLst>
                                        <p:tav tm="0">
                                          <p:val>
                                            <p:strVal val="0"/>
                                          </p:val>
                                        </p:tav>
                                        <p:tav tm="100000">
                                          <p:val>
                                            <p:strVal val="#ppt_h"/>
                                          </p:val>
                                        </p:tav>
                                      </p:tavLst>
                                    </p:anim>
                                    <p:anim calcmode="lin" valueType="num">
                                      <p:cBhvr>
                                        <p:cTn id="25" dur="1000" fill="hold"/>
                                        <p:tgtEl>
                                          <p:spTgt spid="4"/>
                                        </p:tgtEl>
                                        <p:attrNameLst>
                                          <p:attrName>r</p:attrName>
                                        </p:attrNameLst>
                                      </p:cBhvr>
                                      <p:tavLst>
                                        <p:tav tm="0">
                                          <p:val>
                                            <p:strVal val="90"/>
                                          </p:val>
                                        </p:tav>
                                        <p:tav tm="100000">
                                          <p:val>
                                            <p:strVal val="0"/>
                                          </p:val>
                                        </p:tav>
                                      </p:tavLst>
                                    </p:anim>
                                    <p:animEffect transition="in" filter="fade">
                                      <p:cBhvr>
                                        <p:cTn id="26" dur="10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1000" fill="hold"/>
                                        <p:tgtEl>
                                          <p:spTgt spid="5"/>
                                        </p:tgtEl>
                                        <p:attrNameLst>
                                          <p:attrName>ppt_w</p:attrName>
                                        </p:attrNameLst>
                                      </p:cBhvr>
                                      <p:tavLst>
                                        <p:tav tm="0">
                                          <p:val>
                                            <p:strVal val="0"/>
                                          </p:val>
                                        </p:tav>
                                        <p:tav tm="100000">
                                          <p:val>
                                            <p:strVal val="#ppt_w"/>
                                          </p:val>
                                        </p:tav>
                                      </p:tavLst>
                                    </p:anim>
                                    <p:anim calcmode="lin" valueType="num">
                                      <p:cBhvr>
                                        <p:cTn id="32" dur="1000" fill="hold"/>
                                        <p:tgtEl>
                                          <p:spTgt spid="5"/>
                                        </p:tgtEl>
                                        <p:attrNameLst>
                                          <p:attrName>ppt_h</p:attrName>
                                        </p:attrNameLst>
                                      </p:cBhvr>
                                      <p:tavLst>
                                        <p:tav tm="0">
                                          <p:val>
                                            <p:strVal val="0"/>
                                          </p:val>
                                        </p:tav>
                                        <p:tav tm="100000">
                                          <p:val>
                                            <p:strVal val="#ppt_h"/>
                                          </p:val>
                                        </p:tav>
                                      </p:tavLst>
                                    </p:anim>
                                    <p:anim calcmode="lin" valueType="num">
                                      <p:cBhvr>
                                        <p:cTn id="33" dur="1000" fill="hold"/>
                                        <p:tgtEl>
                                          <p:spTgt spid="5"/>
                                        </p:tgtEl>
                                        <p:attrNameLst>
                                          <p:attrName>r</p:attrName>
                                        </p:attrNameLst>
                                      </p:cBhvr>
                                      <p:tavLst>
                                        <p:tav tm="0">
                                          <p:val>
                                            <p:strVal val="90"/>
                                          </p:val>
                                        </p:tav>
                                        <p:tav tm="100000">
                                          <p:val>
                                            <p:strVal val="0"/>
                                          </p:val>
                                        </p:tav>
                                      </p:tavLst>
                                    </p:anim>
                                    <p:animEffect transition="in" filter="fade">
                                      <p:cBhvr>
                                        <p:cTn id="3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70.xml><?xml version="1.0" encoding="utf-8"?>
<p:sld xmlns:a="http://schemas.openxmlformats.org/drawingml/2006/main" xmlns:r="http://schemas.openxmlformats.org/officeDocument/2006/relationships" xmlns:p="http://schemas.openxmlformats.org/presentationml/2006/main">
  <p:cSld name="Slide3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681DB-ADDC-DE7B-7F87-D1D73523089C}"/>
              </a:ext>
            </a:extLst>
          </p:cNvPr>
          <p:cNvSpPr txBox="1">
            <a:spLocks noGrp="1"/>
          </p:cNvSpPr>
          <p:nvPr>
            <p:ph type="title"/>
          </p:nvPr>
        </p:nvSpPr>
        <p:spPr/>
        <p:txBody>
          <a:bodyPr/>
          <a:lstStyle/>
          <a:p>
            <a:pPr lvl="0"/>
            <a:r>
              <a:rPr lang="en-GB"/>
              <a:t>Deciding Measures</a:t>
            </a:r>
          </a:p>
        </p:txBody>
      </p:sp>
      <p:sp>
        <p:nvSpPr>
          <p:cNvPr id="3" name="Content Placeholder 2">
            <a:extLst>
              <a:ext uri="{FF2B5EF4-FFF2-40B4-BE49-F238E27FC236}">
                <a16:creationId xmlns:a16="http://schemas.microsoft.com/office/drawing/2014/main" id="{B97DD637-79C5-03EC-D71B-BA67031806DF}"/>
              </a:ext>
            </a:extLst>
          </p:cNvPr>
          <p:cNvSpPr txBox="1">
            <a:spLocks noGrp="1"/>
          </p:cNvSpPr>
          <p:nvPr>
            <p:ph idx="1"/>
          </p:nvPr>
        </p:nvSpPr>
        <p:spPr>
          <a:xfrm>
            <a:off x="101598" y="1117597"/>
            <a:ext cx="12230100" cy="6210303"/>
          </a:xfrm>
        </p:spPr>
        <p:txBody>
          <a:bodyPr/>
          <a:lstStyle/>
          <a:p>
            <a:pPr marL="0" lvl="0" indent="0">
              <a:lnSpc>
                <a:spcPct val="70000"/>
              </a:lnSpc>
              <a:buNone/>
            </a:pPr>
            <a:r>
              <a:rPr lang="en-GB" sz="2400" b="1">
                <a:solidFill>
                  <a:srgbClr val="0E2841"/>
                </a:solidFill>
              </a:rPr>
              <a:t>Example</a:t>
            </a:r>
          </a:p>
          <a:p>
            <a:pPr marL="0" lvl="0" indent="0">
              <a:lnSpc>
                <a:spcPct val="70000"/>
              </a:lnSpc>
              <a:buNone/>
            </a:pPr>
            <a:r>
              <a:rPr lang="en-GB" sz="2400" b="1">
                <a:solidFill>
                  <a:srgbClr val="0E2841"/>
                </a:solidFill>
              </a:rPr>
              <a:t>Outcome Measure:</a:t>
            </a:r>
            <a:r>
              <a:rPr lang="en-GB" sz="2400">
                <a:solidFill>
                  <a:srgbClr val="0E2841"/>
                </a:solidFill>
              </a:rPr>
              <a:t> </a:t>
            </a:r>
          </a:p>
          <a:p>
            <a:pPr marL="0" lvl="0" indent="0">
              <a:lnSpc>
                <a:spcPct val="70000"/>
              </a:lnSpc>
              <a:buNone/>
            </a:pPr>
            <a:r>
              <a:rPr lang="en-GB" sz="2400">
                <a:solidFill>
                  <a:srgbClr val="0E2841"/>
                </a:solidFill>
              </a:rPr>
              <a:t>% of diagnosed hypertensive patients at target (latest valid clinic or averaged home BP in last 6 months, recorded on BP log).</a:t>
            </a:r>
          </a:p>
          <a:p>
            <a:pPr marL="0" lvl="0" indent="0">
              <a:lnSpc>
                <a:spcPct val="70000"/>
              </a:lnSpc>
              <a:buNone/>
            </a:pPr>
            <a:br>
              <a:rPr lang="en-GB" sz="2400">
                <a:solidFill>
                  <a:srgbClr val="0E2841"/>
                </a:solidFill>
              </a:rPr>
            </a:br>
            <a:r>
              <a:rPr lang="en-GB" sz="2400" b="1">
                <a:solidFill>
                  <a:srgbClr val="0E2841"/>
                </a:solidFill>
              </a:rPr>
              <a:t>Process Measure:</a:t>
            </a:r>
            <a:br>
              <a:rPr lang="en-GB" sz="2400">
                <a:solidFill>
                  <a:srgbClr val="0E2841"/>
                </a:solidFill>
              </a:rPr>
            </a:br>
            <a:r>
              <a:rPr lang="en-GB" sz="2400">
                <a:solidFill>
                  <a:srgbClr val="0E2841"/>
                </a:solidFill>
              </a:rPr>
              <a:t>• % of patients with raised clinic BP who return a valid 7‑day home average within 14 days (tracked on a simple return log)</a:t>
            </a:r>
            <a:br>
              <a:rPr lang="en-GB" sz="2400">
                <a:solidFill>
                  <a:srgbClr val="0E2841"/>
                </a:solidFill>
              </a:rPr>
            </a:br>
            <a:r>
              <a:rPr lang="en-GB" sz="2400">
                <a:solidFill>
                  <a:srgbClr val="0E2841"/>
                </a:solidFill>
              </a:rPr>
              <a:t>• % of eligible patients with treatment intensified within 28 days (noted on a tally sheet)</a:t>
            </a:r>
          </a:p>
          <a:p>
            <a:pPr marL="0" lvl="0" indent="0">
              <a:lnSpc>
                <a:spcPct val="70000"/>
              </a:lnSpc>
              <a:buNone/>
            </a:pPr>
            <a:br>
              <a:rPr lang="en-GB" sz="2400">
                <a:solidFill>
                  <a:srgbClr val="0E2841"/>
                </a:solidFill>
              </a:rPr>
            </a:br>
            <a:r>
              <a:rPr lang="en-GB" sz="2400" b="1">
                <a:solidFill>
                  <a:srgbClr val="0E2841"/>
                </a:solidFill>
              </a:rPr>
              <a:t>Balancing Measure:</a:t>
            </a:r>
            <a:r>
              <a:rPr lang="en-GB" sz="2400">
                <a:solidFill>
                  <a:srgbClr val="0E2841"/>
                </a:solidFill>
              </a:rPr>
              <a:t> </a:t>
            </a:r>
          </a:p>
          <a:p>
            <a:pPr marL="0" lvl="0" indent="0">
              <a:lnSpc>
                <a:spcPct val="70000"/>
              </a:lnSpc>
              <a:buNone/>
            </a:pPr>
            <a:r>
              <a:rPr lang="en-GB" sz="2400">
                <a:solidFill>
                  <a:srgbClr val="0E2841"/>
                </a:solidFill>
              </a:rPr>
              <a:t>DNA rate for BP appointments; average call‑queue time during recall weeks (from phone system notes or manual sample).</a:t>
            </a:r>
          </a:p>
          <a:p>
            <a:pPr marL="0" lvl="0" indent="0">
              <a:lnSpc>
                <a:spcPct val="70000"/>
              </a:lnSpc>
              <a:buNone/>
            </a:pPr>
            <a:endParaRPr lang="en-GB" sz="2400">
              <a:solidFill>
                <a:srgbClr val="0E2841"/>
              </a:solidFill>
            </a:endParaRPr>
          </a:p>
          <a:p>
            <a:pPr marL="0" lvl="0" indent="0">
              <a:lnSpc>
                <a:spcPct val="70000"/>
              </a:lnSpc>
              <a:buNone/>
            </a:pPr>
            <a:r>
              <a:rPr lang="en-GB" sz="2400" b="1">
                <a:solidFill>
                  <a:srgbClr val="0E2841"/>
                </a:solidFill>
              </a:rPr>
              <a:t>Data Collection Plan:</a:t>
            </a:r>
          </a:p>
          <a:p>
            <a:pPr marL="0" lvl="0" indent="0">
              <a:lnSpc>
                <a:spcPct val="70000"/>
              </a:lnSpc>
              <a:buNone/>
            </a:pPr>
            <a:r>
              <a:rPr lang="en-GB" sz="2400">
                <a:solidFill>
                  <a:srgbClr val="0E2841"/>
                </a:solidFill>
              </a:rPr>
              <a:t>Define each measure clearly. Use simple tools (logs, tally sheets, system notes). Collect weekly. Review monthly for trends. Validate quarterly for consistency. Assign clear roles and ensure data is stored accessibly.</a:t>
            </a:r>
          </a:p>
          <a:p>
            <a:pPr marL="0" lvl="0" indent="0">
              <a:lnSpc>
                <a:spcPct val="70000"/>
              </a:lnSpc>
              <a:buNone/>
            </a:pPr>
            <a:r>
              <a:rPr lang="en-GB" sz="2400">
                <a:solidFill>
                  <a:srgbClr val="0E2841"/>
                </a:solidFill>
              </a:rPr>
              <a:t>:</a:t>
            </a:r>
          </a:p>
          <a:p>
            <a:pPr marL="0" lvl="0" indent="0">
              <a:lnSpc>
                <a:spcPct val="70000"/>
              </a:lnSpc>
              <a:buNone/>
            </a:pPr>
            <a:endParaRPr lang="en-GB" sz="2400"/>
          </a:p>
          <a:p>
            <a:pPr marL="0" lvl="0" indent="0">
              <a:lnSpc>
                <a:spcPct val="70000"/>
              </a:lnSpc>
              <a:buNone/>
            </a:pPr>
            <a:endParaRPr lang="en-GB" sz="2400" b="1"/>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name="Slide2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7EB4A-E37F-61B6-16BE-15D80ED0EF8D}"/>
              </a:ext>
            </a:extLst>
          </p:cNvPr>
          <p:cNvSpPr txBox="1">
            <a:spLocks noGrp="1"/>
          </p:cNvSpPr>
          <p:nvPr>
            <p:ph type="title"/>
          </p:nvPr>
        </p:nvSpPr>
        <p:spPr/>
        <p:txBody>
          <a:bodyPr/>
          <a:lstStyle/>
          <a:p>
            <a:pPr lvl="0"/>
            <a:r>
              <a:rPr lang="en-GB"/>
              <a:t>Testing Changes  </a:t>
            </a:r>
          </a:p>
        </p:txBody>
      </p:sp>
      <p:sp>
        <p:nvSpPr>
          <p:cNvPr id="3" name="Content Placeholder 2">
            <a:extLst>
              <a:ext uri="{FF2B5EF4-FFF2-40B4-BE49-F238E27FC236}">
                <a16:creationId xmlns:a16="http://schemas.microsoft.com/office/drawing/2014/main" id="{4F2F8430-ABF0-C9CD-9FF4-AA2F196D9663}"/>
              </a:ext>
            </a:extLst>
          </p:cNvPr>
          <p:cNvSpPr txBox="1">
            <a:spLocks noGrp="1"/>
          </p:cNvSpPr>
          <p:nvPr>
            <p:ph idx="1"/>
          </p:nvPr>
        </p:nvSpPr>
        <p:spPr>
          <a:xfrm>
            <a:off x="297948" y="1651552"/>
            <a:ext cx="11558427" cy="4841327"/>
          </a:xfrm>
        </p:spPr>
        <p:txBody>
          <a:bodyPr/>
          <a:lstStyle/>
          <a:p>
            <a:pPr marL="0" lvl="0" indent="0">
              <a:buNone/>
            </a:pPr>
            <a:endParaRPr lang="en-GB">
              <a:solidFill>
                <a:srgbClr val="0E2841"/>
              </a:solidFill>
            </a:endParaRPr>
          </a:p>
          <a:p>
            <a:pPr lvl="0"/>
            <a:r>
              <a:rPr lang="en-GB">
                <a:solidFill>
                  <a:srgbClr val="0E2841"/>
                </a:solidFill>
              </a:rPr>
              <a:t>In complex systems like healthcare, testing change ideas on a small scale first helps teams reduce risk, uncover unintended consequences, and adapt quickly before wider implementation. Iterative testing allows teams to learn and refine as they go, protecting patients, staff, and resources while building confidence in the change.</a:t>
            </a:r>
          </a:p>
          <a:p>
            <a:pPr lvl="0"/>
            <a:endParaRPr lang="en-GB"/>
          </a:p>
          <a:p>
            <a:pPr lvl="0"/>
            <a:endParaRPr lang="en-GB"/>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name="Slide3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338F1-3BC8-0878-3A7E-2F6C7F285A5F}"/>
              </a:ext>
            </a:extLst>
          </p:cNvPr>
          <p:cNvSpPr txBox="1">
            <a:spLocks noGrp="1"/>
          </p:cNvSpPr>
          <p:nvPr>
            <p:ph type="title"/>
          </p:nvPr>
        </p:nvSpPr>
        <p:spPr/>
        <p:txBody>
          <a:bodyPr/>
          <a:lstStyle/>
          <a:p>
            <a:pPr lvl="0"/>
            <a:r>
              <a:rPr lang="en-GB"/>
              <a:t>Testing Changes: PDSA Cycles </a:t>
            </a:r>
          </a:p>
        </p:txBody>
      </p:sp>
      <p:pic>
        <p:nvPicPr>
          <p:cNvPr id="3" name="Content Placeholder 3">
            <a:extLst>
              <a:ext uri="{FF2B5EF4-FFF2-40B4-BE49-F238E27FC236}">
                <a16:creationId xmlns:a16="http://schemas.microsoft.com/office/drawing/2014/main" id="{B6FFCAF6-3F03-3CFF-ADC1-17DB0CB7C9CE}"/>
              </a:ext>
            </a:extLst>
          </p:cNvPr>
          <p:cNvPicPr>
            <a:picLocks noGrp="1" noChangeAspect="1"/>
          </p:cNvPicPr>
          <p:nvPr>
            <p:ph idx="1"/>
          </p:nvPr>
        </p:nvPicPr>
        <p:blipFill>
          <a:blip r:embed="rId2"/>
          <a:srcRect l="49583" t="65423" r="37996" b="12014"/>
          <a:stretch>
            <a:fillRect/>
          </a:stretch>
        </p:blipFill>
        <p:spPr>
          <a:xfrm rot="17211251">
            <a:off x="659" y="1394343"/>
            <a:ext cx="4677823" cy="4779504"/>
          </a:xfrm>
        </p:spPr>
      </p:pic>
      <p:sp>
        <p:nvSpPr>
          <p:cNvPr id="4" name="TextBox 4">
            <a:extLst>
              <a:ext uri="{FF2B5EF4-FFF2-40B4-BE49-F238E27FC236}">
                <a16:creationId xmlns:a16="http://schemas.microsoft.com/office/drawing/2014/main" id="{61C7EF4C-68CE-45F2-8B65-D44D4E78E62F}"/>
              </a:ext>
            </a:extLst>
          </p:cNvPr>
          <p:cNvSpPr txBox="1"/>
          <p:nvPr/>
        </p:nvSpPr>
        <p:spPr>
          <a:xfrm>
            <a:off x="3829754" y="958099"/>
            <a:ext cx="8209839" cy="6155530"/>
          </a:xfrm>
          <a:prstGeom prst="rect">
            <a:avLst/>
          </a:prstGeom>
          <a:noFill/>
          <a:ln cap="flat">
            <a:noFill/>
          </a:ln>
        </p:spPr>
        <p:txBody>
          <a:bodyPr vert="horz" wrap="square" lIns="91440" tIns="45720" rIns="91440" bIns="45720" anchor="t" anchorCtr="0" compatLnSpc="1">
            <a:spAutoFit/>
          </a:bodyPr>
          <a:lstStyle/>
          <a:p>
            <a:pPr marL="1162046" marR="0" lvl="0" indent="-1162046"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2000" b="1" i="0" u="none" strike="noStrike" kern="1200" cap="none" spc="0" baseline="0">
                <a:solidFill>
                  <a:srgbClr val="0E2841"/>
                </a:solidFill>
                <a:uFillTx/>
                <a:latin typeface="Verdana" pitchFamily="34"/>
                <a:ea typeface="Verdana" pitchFamily="34"/>
                <a:cs typeface="Arial" pitchFamily="34"/>
              </a:rPr>
              <a:t>	</a:t>
            </a:r>
          </a:p>
          <a:p>
            <a:pPr marL="1162046" marR="0" lvl="0" indent="-1162046"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2400" b="1" i="0" u="none" strike="noStrike" kern="1200" cap="none" spc="0" baseline="0">
              <a:solidFill>
                <a:srgbClr val="0E2841"/>
              </a:solidFill>
              <a:uFillTx/>
              <a:latin typeface="Verdana" pitchFamily="34"/>
              <a:ea typeface="Verdana" pitchFamily="34"/>
              <a:cs typeface="Arial" pitchFamily="34"/>
            </a:endParaRPr>
          </a:p>
          <a:p>
            <a:pPr marL="1162046" marR="0" lvl="0" indent="-1162046"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E2841"/>
                </a:solidFill>
                <a:uFillTx/>
                <a:latin typeface="Verdana" pitchFamily="34"/>
                <a:ea typeface="Verdana" pitchFamily="34"/>
                <a:cs typeface="Arial" pitchFamily="34"/>
              </a:rPr>
              <a:t>           Plan </a:t>
            </a:r>
            <a:r>
              <a:rPr lang="en-GB" sz="2400" b="0" i="0" u="none" strike="noStrike" kern="1200" cap="none" spc="0" baseline="0">
                <a:solidFill>
                  <a:srgbClr val="0E2841"/>
                </a:solidFill>
                <a:uFillTx/>
                <a:latin typeface="Verdana" pitchFamily="34"/>
                <a:ea typeface="Verdana" pitchFamily="34"/>
                <a:cs typeface="Arial" pitchFamily="34"/>
              </a:rPr>
              <a:t>your test. What is your change idea and what do you predict will happen when you test it? </a:t>
            </a:r>
          </a:p>
          <a:p>
            <a:pPr marL="1162046" marR="0" lvl="0" indent="-1162046"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2400" b="0" i="0" u="none" strike="noStrike" kern="1200" cap="none" spc="0" baseline="0">
              <a:solidFill>
                <a:srgbClr val="0E2841"/>
              </a:solidFill>
              <a:uFillTx/>
              <a:latin typeface="Verdana" pitchFamily="34"/>
              <a:ea typeface="Verdana" pitchFamily="34"/>
              <a:cs typeface="Arial" pitchFamily="34"/>
            </a:endParaRPr>
          </a:p>
          <a:p>
            <a:pPr marL="1162046" marR="0" lvl="0" indent="-1162046"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E2841"/>
                </a:solidFill>
                <a:uFillTx/>
                <a:latin typeface="Verdana" pitchFamily="34"/>
                <a:ea typeface="Verdana" pitchFamily="34"/>
                <a:cs typeface="Arial" pitchFamily="34"/>
              </a:rPr>
              <a:t>           	Do</a:t>
            </a:r>
            <a:r>
              <a:rPr lang="en-GB" sz="2400" b="0" i="0" u="none" strike="noStrike" kern="1200" cap="none" spc="0" baseline="0">
                <a:solidFill>
                  <a:srgbClr val="0E2841"/>
                </a:solidFill>
                <a:uFillTx/>
                <a:latin typeface="Verdana" pitchFamily="34"/>
                <a:ea typeface="Verdana" pitchFamily="34"/>
                <a:cs typeface="Arial" pitchFamily="34"/>
              </a:rPr>
              <a:t> the test and collect the data. </a:t>
            </a:r>
          </a:p>
          <a:p>
            <a:pPr marL="1162046" marR="0" lvl="0" indent="-1162046"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2400" b="0" i="0" u="none" strike="noStrike" kern="1200" cap="none" spc="0" baseline="0">
              <a:solidFill>
                <a:srgbClr val="0E2841"/>
              </a:solidFill>
              <a:uFillTx/>
              <a:latin typeface="Verdana" pitchFamily="34"/>
              <a:ea typeface="Verdana" pitchFamily="34"/>
              <a:cs typeface="Arial" pitchFamily="34"/>
            </a:endParaRPr>
          </a:p>
          <a:p>
            <a:pPr marL="1162046" marR="0" lvl="0" indent="-1162046"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2400" b="1" i="0" u="none" strike="noStrike" kern="1200" cap="none" spc="0" baseline="0">
                <a:solidFill>
                  <a:srgbClr val="0E2841"/>
                </a:solidFill>
                <a:uFillTx/>
                <a:latin typeface="Verdana" pitchFamily="34"/>
                <a:ea typeface="Verdana" pitchFamily="34"/>
                <a:cs typeface="Arial" pitchFamily="34"/>
              </a:rPr>
              <a:t>           	Study</a:t>
            </a:r>
            <a:r>
              <a:rPr lang="en-GB" sz="2400" b="0" i="0" u="none" strike="noStrike" kern="1200" cap="none" spc="0" baseline="0">
                <a:solidFill>
                  <a:srgbClr val="0E2841"/>
                </a:solidFill>
                <a:uFillTx/>
                <a:latin typeface="Verdana" pitchFamily="34"/>
                <a:ea typeface="Verdana" pitchFamily="34"/>
                <a:cs typeface="Arial" pitchFamily="34"/>
              </a:rPr>
              <a:t> the data. Did the results match your predictions? If not, why not?</a:t>
            </a:r>
          </a:p>
          <a:p>
            <a:pPr marL="1162046" marR="0" lvl="0" indent="-1162046"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2400" b="0" i="0" u="none" strike="noStrike" kern="1200" cap="none" spc="0" baseline="0">
              <a:solidFill>
                <a:srgbClr val="0E2841"/>
              </a:solidFill>
              <a:uFillTx/>
              <a:latin typeface="Verdana" pitchFamily="34"/>
              <a:ea typeface="Verdana" pitchFamily="34"/>
              <a:cs typeface="Arial" pitchFamily="34"/>
            </a:endParaRPr>
          </a:p>
          <a:p>
            <a:pPr marL="1162046" marR="0" lvl="0" indent="-1162046"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2400" b="0" i="0" u="none" strike="noStrike" kern="1200" cap="none" spc="0" baseline="0">
                <a:solidFill>
                  <a:srgbClr val="0E2841"/>
                </a:solidFill>
                <a:uFillTx/>
                <a:latin typeface="Verdana" pitchFamily="34"/>
                <a:ea typeface="Verdana" pitchFamily="34"/>
                <a:cs typeface="Arial" pitchFamily="34"/>
              </a:rPr>
              <a:t>	</a:t>
            </a:r>
            <a:r>
              <a:rPr lang="en-GB" sz="2400" b="1" i="0" u="none" strike="noStrike" kern="1200" cap="none" spc="0" baseline="0">
                <a:solidFill>
                  <a:srgbClr val="0E2841"/>
                </a:solidFill>
                <a:uFillTx/>
                <a:latin typeface="Verdana" pitchFamily="34"/>
                <a:ea typeface="Verdana" pitchFamily="34"/>
                <a:cs typeface="Arial" pitchFamily="34"/>
              </a:rPr>
              <a:t>Act </a:t>
            </a:r>
            <a:r>
              <a:rPr lang="en-GB" sz="2400" b="0" i="0" u="none" strike="noStrike" kern="1200" cap="none" spc="0" baseline="0">
                <a:solidFill>
                  <a:srgbClr val="0E2841"/>
                </a:solidFill>
                <a:uFillTx/>
                <a:latin typeface="Verdana" pitchFamily="34"/>
                <a:ea typeface="Verdana" pitchFamily="34"/>
                <a:cs typeface="Arial" pitchFamily="34"/>
              </a:rPr>
              <a:t>on what you have learned. Are you going to </a:t>
            </a:r>
            <a:r>
              <a:rPr lang="en-GB" sz="2400" b="0" i="1" u="none" strike="noStrike" kern="1200" cap="none" spc="0" baseline="0">
                <a:solidFill>
                  <a:srgbClr val="0E2841"/>
                </a:solidFill>
                <a:uFillTx/>
                <a:latin typeface="Verdana" pitchFamily="34"/>
                <a:ea typeface="Verdana" pitchFamily="34"/>
                <a:cs typeface="Arial" pitchFamily="34"/>
              </a:rPr>
              <a:t>adapt</a:t>
            </a:r>
            <a:r>
              <a:rPr lang="en-GB" sz="2400" b="0" i="0" u="none" strike="noStrike" kern="1200" cap="none" spc="0" baseline="0">
                <a:solidFill>
                  <a:srgbClr val="0E2841"/>
                </a:solidFill>
                <a:uFillTx/>
                <a:latin typeface="Verdana" pitchFamily="34"/>
                <a:ea typeface="Verdana" pitchFamily="34"/>
                <a:cs typeface="Arial" pitchFamily="34"/>
              </a:rPr>
              <a:t> your idea for another PDSA cycle, </a:t>
            </a:r>
            <a:r>
              <a:rPr lang="en-GB" sz="2400" b="0" i="1" u="none" strike="noStrike" kern="1200" cap="none" spc="0" baseline="0">
                <a:solidFill>
                  <a:srgbClr val="0E2841"/>
                </a:solidFill>
                <a:uFillTx/>
                <a:latin typeface="Verdana" pitchFamily="34"/>
                <a:ea typeface="Verdana" pitchFamily="34"/>
                <a:cs typeface="Arial" pitchFamily="34"/>
              </a:rPr>
              <a:t>adopt</a:t>
            </a:r>
            <a:r>
              <a:rPr lang="en-GB" sz="2400" b="0" i="0" u="none" strike="noStrike" kern="1200" cap="none" spc="0" baseline="0">
                <a:solidFill>
                  <a:srgbClr val="0E2841"/>
                </a:solidFill>
                <a:uFillTx/>
                <a:latin typeface="Verdana" pitchFamily="34"/>
                <a:ea typeface="Verdana" pitchFamily="34"/>
                <a:cs typeface="Arial" pitchFamily="34"/>
              </a:rPr>
              <a:t> it into practice or </a:t>
            </a:r>
            <a:r>
              <a:rPr lang="en-GB" sz="2400" b="0" i="1" u="none" strike="noStrike" kern="1200" cap="none" spc="0" baseline="0">
                <a:solidFill>
                  <a:srgbClr val="0E2841"/>
                </a:solidFill>
                <a:uFillTx/>
                <a:latin typeface="Verdana" pitchFamily="34"/>
                <a:ea typeface="Verdana" pitchFamily="34"/>
                <a:cs typeface="Arial" pitchFamily="34"/>
              </a:rPr>
              <a:t>abandon</a:t>
            </a:r>
            <a:r>
              <a:rPr lang="en-GB" sz="2400" b="0" i="0" u="none" strike="noStrike" kern="1200" cap="none" spc="0" baseline="0">
                <a:solidFill>
                  <a:srgbClr val="0E2841"/>
                </a:solidFill>
                <a:uFillTx/>
                <a:latin typeface="Verdana" pitchFamily="34"/>
                <a:ea typeface="Verdana" pitchFamily="34"/>
                <a:cs typeface="Arial" pitchFamily="34"/>
              </a:rPr>
              <a:t> it altogether.</a:t>
            </a:r>
          </a:p>
          <a:p>
            <a:pPr marL="1162046" marR="0" lvl="0" indent="-1162046"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rial" pitchFamily="34"/>
              <a:ea typeface="ヒラギノ角ゴ Pro W3"/>
              <a:cs typeface="Arial" pitchFamily="34"/>
            </a:endParaRPr>
          </a:p>
          <a:p>
            <a:pPr marL="1162046" marR="0" lvl="0" indent="-1162046"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n-GB" sz="2000" b="0" i="0" u="none" strike="noStrike" kern="1200" cap="none" spc="0" baseline="0">
                <a:solidFill>
                  <a:srgbClr val="000000"/>
                </a:solidFill>
                <a:uFillTx/>
                <a:latin typeface="Arial" pitchFamily="34"/>
                <a:ea typeface="ヒラギノ角ゴ Pro W3"/>
                <a:cs typeface="Arial" pitchFamily="34"/>
              </a:rPr>
              <a:t>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name="Slide3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7A982-A6BE-42F6-466C-F16C4CD8E6B6}"/>
              </a:ext>
            </a:extLst>
          </p:cNvPr>
          <p:cNvSpPr txBox="1">
            <a:spLocks noGrp="1"/>
          </p:cNvSpPr>
          <p:nvPr>
            <p:ph type="title"/>
          </p:nvPr>
        </p:nvSpPr>
        <p:spPr/>
        <p:txBody>
          <a:bodyPr/>
          <a:lstStyle/>
          <a:p>
            <a:pPr lvl="0"/>
            <a:r>
              <a:rPr lang="en-GB"/>
              <a:t>Testing Changes</a:t>
            </a:r>
          </a:p>
        </p:txBody>
      </p:sp>
      <p:sp>
        <p:nvSpPr>
          <p:cNvPr id="3" name="Content Placeholder 2">
            <a:extLst>
              <a:ext uri="{FF2B5EF4-FFF2-40B4-BE49-F238E27FC236}">
                <a16:creationId xmlns:a16="http://schemas.microsoft.com/office/drawing/2014/main" id="{0298C705-4F84-6671-4A8C-D93E151E525D}"/>
              </a:ext>
            </a:extLst>
          </p:cNvPr>
          <p:cNvSpPr txBox="1">
            <a:spLocks noGrp="1"/>
          </p:cNvSpPr>
          <p:nvPr>
            <p:ph idx="1"/>
          </p:nvPr>
        </p:nvSpPr>
        <p:spPr/>
        <p:txBody>
          <a:bodyPr/>
          <a:lstStyle/>
          <a:p>
            <a:pPr marL="0" lvl="0" indent="0">
              <a:buNone/>
            </a:pPr>
            <a:r>
              <a:rPr lang="en-GB" b="1">
                <a:solidFill>
                  <a:srgbClr val="0E2841"/>
                </a:solidFill>
              </a:rPr>
              <a:t>Example</a:t>
            </a:r>
          </a:p>
          <a:p>
            <a:pPr marL="0" lvl="0" indent="0">
              <a:buNone/>
            </a:pPr>
            <a:endParaRPr lang="en-GB">
              <a:solidFill>
                <a:srgbClr val="0E2841"/>
              </a:solidFill>
            </a:endParaRPr>
          </a:p>
          <a:p>
            <a:pPr marL="0" lvl="0" indent="0">
              <a:buNone/>
            </a:pPr>
            <a:r>
              <a:rPr lang="en-GB" b="1">
                <a:solidFill>
                  <a:srgbClr val="0E2841"/>
                </a:solidFill>
              </a:rPr>
              <a:t>Change idea:</a:t>
            </a:r>
            <a:r>
              <a:rPr lang="en-GB">
                <a:solidFill>
                  <a:srgbClr val="0E2841"/>
                </a:solidFill>
              </a:rPr>
              <a:t> Use a simple text template to increase home BP kit returns. </a:t>
            </a:r>
          </a:p>
          <a:p>
            <a:pPr marL="0" lvl="0" indent="0">
              <a:buNone/>
            </a:pPr>
            <a:r>
              <a:rPr lang="en-GB" b="1">
                <a:solidFill>
                  <a:srgbClr val="0E2841"/>
                </a:solidFill>
              </a:rPr>
              <a:t>Prediction:</a:t>
            </a:r>
            <a:r>
              <a:rPr lang="en-GB">
                <a:solidFill>
                  <a:srgbClr val="0E2841"/>
                </a:solidFill>
              </a:rPr>
              <a:t> ≥70% of patients texted will return a valid 7-day home BP average within 14 days (vs. our current ~40%). </a:t>
            </a:r>
          </a:p>
          <a:p>
            <a:pPr marL="0" lvl="0" indent="0">
              <a:buNone/>
            </a:pPr>
            <a:r>
              <a:rPr lang="en-GB" b="1">
                <a:solidFill>
                  <a:srgbClr val="0E2841"/>
                </a:solidFill>
              </a:rPr>
              <a:t>Test:</a:t>
            </a:r>
            <a:r>
              <a:rPr lang="en-GB">
                <a:solidFill>
                  <a:srgbClr val="0E2841"/>
                </a:solidFill>
              </a:rPr>
              <a:t> Send the new text message to 10 patients with raised BP who have a kit at home. Track returns on the log. </a:t>
            </a:r>
          </a:p>
          <a:p>
            <a:pPr marL="0" lvl="0" indent="0">
              <a:buNone/>
            </a:pPr>
            <a:r>
              <a:rPr lang="en-GB" b="1">
                <a:solidFill>
                  <a:srgbClr val="0E2841"/>
                </a:solidFill>
              </a:rPr>
              <a:t>Measure:</a:t>
            </a:r>
            <a:r>
              <a:rPr lang="en-GB">
                <a:solidFill>
                  <a:srgbClr val="0E2841"/>
                </a:solidFill>
              </a:rPr>
              <a:t> % of those 10 who return readings within 14 days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name="Slide2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6201C-0661-B45F-3C93-275D0C4158EE}"/>
              </a:ext>
            </a:extLst>
          </p:cNvPr>
          <p:cNvSpPr txBox="1">
            <a:spLocks noGrp="1"/>
          </p:cNvSpPr>
          <p:nvPr>
            <p:ph type="title"/>
          </p:nvPr>
        </p:nvSpPr>
        <p:spPr/>
        <p:txBody>
          <a:bodyPr/>
          <a:lstStyle/>
          <a:p>
            <a:pPr lvl="0"/>
            <a:r>
              <a:rPr lang="en-GB"/>
              <a:t>Displaying Results </a:t>
            </a:r>
          </a:p>
        </p:txBody>
      </p:sp>
      <p:sp>
        <p:nvSpPr>
          <p:cNvPr id="3" name="Content Placeholder 2">
            <a:extLst>
              <a:ext uri="{FF2B5EF4-FFF2-40B4-BE49-F238E27FC236}">
                <a16:creationId xmlns:a16="http://schemas.microsoft.com/office/drawing/2014/main" id="{3A308293-DB72-BAE7-1F7D-E63330752952}"/>
              </a:ext>
            </a:extLst>
          </p:cNvPr>
          <p:cNvSpPr txBox="1">
            <a:spLocks noGrp="1"/>
          </p:cNvSpPr>
          <p:nvPr>
            <p:ph idx="1"/>
          </p:nvPr>
        </p:nvSpPr>
        <p:spPr>
          <a:xfrm>
            <a:off x="183648" y="2016672"/>
            <a:ext cx="11558427" cy="4841327"/>
          </a:xfrm>
        </p:spPr>
        <p:txBody>
          <a:bodyPr/>
          <a:lstStyle/>
          <a:p>
            <a:pPr lvl="0"/>
            <a:r>
              <a:rPr lang="en-GB"/>
              <a:t>Use run charts to track progress over time. Time series data reveals patterns and the impact of changes, which static data — including before/after snapshots and aggregated averages — can hide. Plot a simple line with a median, annotate PDSAs, and use iterative testing to learn and adapt as you go.</a:t>
            </a:r>
          </a:p>
          <a:p>
            <a:pPr lvl="0"/>
            <a:endParaRPr lang="en-GB"/>
          </a:p>
          <a:p>
            <a:pPr marL="0" lvl="0" indent="0">
              <a:buNone/>
            </a:pPr>
            <a:endParaRPr lang="en-GB"/>
          </a:p>
          <a:p>
            <a:pPr lvl="0"/>
            <a:endParaRPr lang="en-GB"/>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name="Slide3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1E6DD-444A-676F-38E5-A1E01AEE9DED}"/>
              </a:ext>
            </a:extLst>
          </p:cNvPr>
          <p:cNvSpPr txBox="1">
            <a:spLocks noGrp="1"/>
          </p:cNvSpPr>
          <p:nvPr>
            <p:ph type="title"/>
          </p:nvPr>
        </p:nvSpPr>
        <p:spPr>
          <a:xfrm>
            <a:off x="844594" y="0"/>
            <a:ext cx="10515600" cy="1325559"/>
          </a:xfrm>
        </p:spPr>
        <p:txBody>
          <a:bodyPr/>
          <a:lstStyle/>
          <a:p>
            <a:pPr lvl="0"/>
            <a:r>
              <a:rPr lang="en-GB"/>
              <a:t>Displaying Results </a:t>
            </a:r>
          </a:p>
        </p:txBody>
      </p:sp>
      <p:pic>
        <p:nvPicPr>
          <p:cNvPr id="3" name="Picture 4">
            <a:extLst>
              <a:ext uri="{FF2B5EF4-FFF2-40B4-BE49-F238E27FC236}">
                <a16:creationId xmlns:a16="http://schemas.microsoft.com/office/drawing/2014/main" id="{05B8F2A5-F857-A877-ED49-3CEF396EAF64}"/>
              </a:ext>
            </a:extLst>
          </p:cNvPr>
          <p:cNvPicPr>
            <a:picLocks noChangeAspect="1"/>
          </p:cNvPicPr>
          <p:nvPr/>
        </p:nvPicPr>
        <p:blipFill>
          <a:blip r:embed="rId2"/>
          <a:stretch>
            <a:fillRect/>
          </a:stretch>
        </p:blipFill>
        <p:spPr>
          <a:xfrm>
            <a:off x="844594" y="1081451"/>
            <a:ext cx="10502807" cy="5776548"/>
          </a:xfrm>
          <a:prstGeom prst="rect">
            <a:avLst/>
          </a:prstGeom>
          <a:noFill/>
          <a:ln cap="flat">
            <a:noFill/>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name="Slide3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6440E-F674-9646-2B52-DB8D3498A63A}"/>
              </a:ext>
            </a:extLst>
          </p:cNvPr>
          <p:cNvSpPr txBox="1">
            <a:spLocks noGrp="1"/>
          </p:cNvSpPr>
          <p:nvPr>
            <p:ph type="title"/>
          </p:nvPr>
        </p:nvSpPr>
        <p:spPr/>
        <p:txBody>
          <a:bodyPr/>
          <a:lstStyle/>
          <a:p>
            <a:pPr lvl="0"/>
            <a:r>
              <a:rPr lang="en-GB"/>
              <a:t>Standardisation</a:t>
            </a:r>
          </a:p>
        </p:txBody>
      </p:sp>
      <p:sp>
        <p:nvSpPr>
          <p:cNvPr id="3" name="Content Placeholder 2">
            <a:extLst>
              <a:ext uri="{FF2B5EF4-FFF2-40B4-BE49-F238E27FC236}">
                <a16:creationId xmlns:a16="http://schemas.microsoft.com/office/drawing/2014/main" id="{3225D218-36C7-A594-ABAB-E1DDCED9923D}"/>
              </a:ext>
            </a:extLst>
          </p:cNvPr>
          <p:cNvSpPr txBox="1">
            <a:spLocks noGrp="1"/>
          </p:cNvSpPr>
          <p:nvPr>
            <p:ph idx="1"/>
          </p:nvPr>
        </p:nvSpPr>
        <p:spPr/>
        <p:txBody>
          <a:bodyPr/>
          <a:lstStyle/>
          <a:p>
            <a:pPr lvl="0">
              <a:lnSpc>
                <a:spcPct val="70000"/>
              </a:lnSpc>
            </a:pPr>
            <a:r>
              <a:rPr lang="en-GB" sz="2600">
                <a:solidFill>
                  <a:srgbClr val="0E2841"/>
                </a:solidFill>
              </a:rPr>
              <a:t>Lock in what worked so performance doesn’t drift—create simple standard work, agree roles, and keep a light weekly check. </a:t>
            </a:r>
          </a:p>
          <a:p>
            <a:pPr marL="0" lvl="0" indent="0">
              <a:lnSpc>
                <a:spcPct val="70000"/>
              </a:lnSpc>
              <a:buNone/>
            </a:pPr>
            <a:endParaRPr lang="en-GB" sz="2600">
              <a:solidFill>
                <a:srgbClr val="0E2841"/>
              </a:solidFill>
            </a:endParaRPr>
          </a:p>
          <a:p>
            <a:pPr marL="0" lvl="0" indent="0">
              <a:lnSpc>
                <a:spcPct val="70000"/>
              </a:lnSpc>
              <a:buNone/>
            </a:pPr>
            <a:r>
              <a:rPr lang="en-GB" sz="2600" b="1">
                <a:solidFill>
                  <a:srgbClr val="0E2841"/>
                </a:solidFill>
              </a:rPr>
              <a:t>Example</a:t>
            </a:r>
          </a:p>
          <a:p>
            <a:pPr lvl="0">
              <a:lnSpc>
                <a:spcPct val="70000"/>
              </a:lnSpc>
            </a:pPr>
            <a:endParaRPr lang="en-GB" sz="2600">
              <a:solidFill>
                <a:srgbClr val="0E2841"/>
              </a:solidFill>
            </a:endParaRPr>
          </a:p>
          <a:p>
            <a:pPr lvl="0">
              <a:lnSpc>
                <a:spcPct val="70000"/>
              </a:lnSpc>
            </a:pPr>
            <a:r>
              <a:rPr lang="en-GB" sz="2600">
                <a:solidFill>
                  <a:srgbClr val="0E2841"/>
                </a:solidFill>
              </a:rPr>
              <a:t>Create a one‑page “BP Optimisation Workflow” showing:</a:t>
            </a:r>
          </a:p>
          <a:p>
            <a:pPr lvl="0">
              <a:lnSpc>
                <a:spcPct val="70000"/>
              </a:lnSpc>
            </a:pPr>
            <a:r>
              <a:rPr lang="en-GB" sz="2600" b="1">
                <a:solidFill>
                  <a:srgbClr val="0E2841"/>
                </a:solidFill>
              </a:rPr>
              <a:t>Roles:</a:t>
            </a:r>
            <a:r>
              <a:rPr lang="en-GB" sz="2600">
                <a:solidFill>
                  <a:srgbClr val="0E2841"/>
                </a:solidFill>
              </a:rPr>
              <a:t> Admin recalls patients, nurse logs home BP and follows up, GP adjusts medication.</a:t>
            </a:r>
          </a:p>
          <a:p>
            <a:pPr lvl="0">
              <a:lnSpc>
                <a:spcPct val="70000"/>
              </a:lnSpc>
            </a:pPr>
            <a:r>
              <a:rPr lang="en-GB" sz="2600" b="1">
                <a:solidFill>
                  <a:srgbClr val="0E2841"/>
                </a:solidFill>
              </a:rPr>
              <a:t>Standard tools:</a:t>
            </a:r>
            <a:r>
              <a:rPr lang="en-GB" sz="2600">
                <a:solidFill>
                  <a:srgbClr val="0E2841"/>
                </a:solidFill>
              </a:rPr>
              <a:t> Agreed text template, shared BP log, medication script.</a:t>
            </a:r>
          </a:p>
          <a:p>
            <a:pPr lvl="0">
              <a:lnSpc>
                <a:spcPct val="70000"/>
              </a:lnSpc>
            </a:pPr>
            <a:r>
              <a:rPr lang="en-GB" sz="2600" b="1">
                <a:solidFill>
                  <a:srgbClr val="0E2841"/>
                </a:solidFill>
              </a:rPr>
              <a:t>Check:</a:t>
            </a:r>
            <a:r>
              <a:rPr lang="en-GB" sz="2600">
                <a:solidFill>
                  <a:srgbClr val="0E2841"/>
                </a:solidFill>
              </a:rPr>
              <a:t> 10‑minute weekly huddle reviewing two measures—home BP return rate and % at BP target—with a plan in place in case they slip.</a:t>
            </a:r>
          </a:p>
          <a:p>
            <a:pPr marL="0" lvl="0" indent="0">
              <a:lnSpc>
                <a:spcPct val="70000"/>
              </a:lnSpc>
              <a:buNone/>
            </a:pPr>
            <a:endParaRPr lang="en-GB" sz="260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name="Slide3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5E514-70F0-FBB3-7917-D68820FBFC77}"/>
              </a:ext>
            </a:extLst>
          </p:cNvPr>
          <p:cNvSpPr txBox="1">
            <a:spLocks noGrp="1"/>
          </p:cNvSpPr>
          <p:nvPr>
            <p:ph type="title"/>
          </p:nvPr>
        </p:nvSpPr>
        <p:spPr/>
        <p:txBody>
          <a:bodyPr/>
          <a:lstStyle/>
          <a:p>
            <a:pPr lvl="0"/>
            <a:r>
              <a:rPr lang="en-GB"/>
              <a:t>Reflections and Planning Next Steps </a:t>
            </a:r>
          </a:p>
        </p:txBody>
      </p:sp>
      <p:sp>
        <p:nvSpPr>
          <p:cNvPr id="3" name="Content Placeholder 2">
            <a:extLst>
              <a:ext uri="{FF2B5EF4-FFF2-40B4-BE49-F238E27FC236}">
                <a16:creationId xmlns:a16="http://schemas.microsoft.com/office/drawing/2014/main" id="{6B309D38-D87A-11C1-1093-750FC6BC0C3F}"/>
              </a:ext>
            </a:extLst>
          </p:cNvPr>
          <p:cNvSpPr txBox="1">
            <a:spLocks noGrp="1"/>
          </p:cNvSpPr>
          <p:nvPr>
            <p:ph idx="1"/>
          </p:nvPr>
        </p:nvSpPr>
        <p:spPr/>
        <p:txBody>
          <a:bodyPr/>
          <a:lstStyle/>
          <a:p>
            <a:pPr marL="0" lvl="0" indent="0">
              <a:lnSpc>
                <a:spcPct val="70000"/>
              </a:lnSpc>
              <a:buNone/>
            </a:pPr>
            <a:r>
              <a:rPr lang="en-GB" sz="2600">
                <a:solidFill>
                  <a:srgbClr val="0E2841"/>
                </a:solidFill>
              </a:rPr>
              <a:t>Reflect on what worked well and what didn’t, including any impact on access, workload, or equity. Capture lessons learned and unintended consequences. Use insights to plan the next 90 days—focusing on sustaining gains, spreading successful changes, and addressing remaining gaps.</a:t>
            </a:r>
          </a:p>
          <a:p>
            <a:pPr marL="0" lvl="0" indent="0">
              <a:lnSpc>
                <a:spcPct val="70000"/>
              </a:lnSpc>
              <a:buNone/>
            </a:pPr>
            <a:endParaRPr lang="en-GB" sz="2600">
              <a:solidFill>
                <a:srgbClr val="0E2841"/>
              </a:solidFill>
            </a:endParaRPr>
          </a:p>
          <a:p>
            <a:pPr marL="0" lvl="0" indent="0">
              <a:lnSpc>
                <a:spcPct val="70000"/>
              </a:lnSpc>
              <a:buNone/>
            </a:pPr>
            <a:r>
              <a:rPr lang="en-GB" sz="2600" b="1">
                <a:solidFill>
                  <a:srgbClr val="0E2841"/>
                </a:solidFill>
              </a:rPr>
              <a:t>Example</a:t>
            </a:r>
          </a:p>
          <a:p>
            <a:pPr marL="0" lvl="0" indent="0">
              <a:lnSpc>
                <a:spcPct val="70000"/>
              </a:lnSpc>
              <a:buNone/>
            </a:pPr>
            <a:endParaRPr lang="en-GB" sz="2600">
              <a:solidFill>
                <a:srgbClr val="0E2841"/>
              </a:solidFill>
            </a:endParaRPr>
          </a:p>
          <a:p>
            <a:pPr marL="0" lvl="0" indent="0">
              <a:lnSpc>
                <a:spcPct val="70000"/>
              </a:lnSpc>
              <a:buNone/>
            </a:pPr>
            <a:r>
              <a:rPr lang="en-GB" sz="2600">
                <a:solidFill>
                  <a:srgbClr val="0E2841"/>
                </a:solidFill>
              </a:rPr>
              <a:t>New workflow and text template increased home BP returns and treatment intensification, with early signs of improved BP control. Admin workload rose during recall weeks and some patients struggled with kit use. Over the next 90 days, the team will refine recall timing, offer brief kit support, and share learning with neighbouring practices.</a:t>
            </a:r>
          </a:p>
          <a:p>
            <a:pPr marL="0" lvl="0" indent="0">
              <a:lnSpc>
                <a:spcPct val="70000"/>
              </a:lnSpc>
              <a:buNone/>
            </a:pPr>
            <a:endParaRPr lang="en-GB" sz="260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name="Slide214748313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D3F71-AAAD-F948-CCE5-94DA734D77CD}"/>
              </a:ext>
            </a:extLst>
          </p:cNvPr>
          <p:cNvSpPr txBox="1">
            <a:spLocks noGrp="1"/>
          </p:cNvSpPr>
          <p:nvPr>
            <p:ph type="title"/>
          </p:nvPr>
        </p:nvSpPr>
        <p:spPr/>
        <p:txBody>
          <a:bodyPr/>
          <a:lstStyle/>
          <a:p>
            <a:pPr lvl="0"/>
            <a:r>
              <a:rPr lang="en-GB"/>
              <a:t>Additional Resources </a:t>
            </a:r>
          </a:p>
        </p:txBody>
      </p:sp>
      <p:pic>
        <p:nvPicPr>
          <p:cNvPr id="3" name="Content Placeholder 3" descr="A qr code on a white background&#10;&#10;Description automatically generated">
            <a:extLst>
              <a:ext uri="{FF2B5EF4-FFF2-40B4-BE49-F238E27FC236}">
                <a16:creationId xmlns:a16="http://schemas.microsoft.com/office/drawing/2014/main" id="{EA3171AA-BD7F-92A1-F9B9-780007F4780C}"/>
              </a:ext>
            </a:extLst>
          </p:cNvPr>
          <p:cNvPicPr>
            <a:picLocks noChangeAspect="1"/>
          </p:cNvPicPr>
          <p:nvPr/>
        </p:nvPicPr>
        <p:blipFill>
          <a:blip r:embed="rId2"/>
          <a:stretch>
            <a:fillRect/>
          </a:stretch>
        </p:blipFill>
        <p:spPr>
          <a:xfrm>
            <a:off x="4648992" y="1963399"/>
            <a:ext cx="3221376" cy="3221376"/>
          </a:xfrm>
          <a:prstGeom prst="rect">
            <a:avLst/>
          </a:prstGeom>
          <a:noFill/>
          <a:ln cap="flat">
            <a:noFill/>
          </a:ln>
        </p:spPr>
      </p:pic>
      <p:sp>
        <p:nvSpPr>
          <p:cNvPr id="4" name="TextBox 4">
            <a:extLst>
              <a:ext uri="{FF2B5EF4-FFF2-40B4-BE49-F238E27FC236}">
                <a16:creationId xmlns:a16="http://schemas.microsoft.com/office/drawing/2014/main" id="{36354813-8E68-2B4E-60C7-CF34A3A2F855}"/>
              </a:ext>
            </a:extLst>
          </p:cNvPr>
          <p:cNvSpPr txBox="1"/>
          <p:nvPr/>
        </p:nvSpPr>
        <p:spPr>
          <a:xfrm>
            <a:off x="2890153" y="5153028"/>
            <a:ext cx="8762996"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Aptos"/>
                <a:hlinkClick r:id="rId3">
                  <a:extLst>
                    <a:ext uri="{A12FA001-AC4F-418D-AE19-62706E023703}">
                      <ahyp:hlinkClr xmlns:ahyp="http://schemas.microsoft.com/office/drawing/2018/hyperlinkcolor" val="tx"/>
                    </a:ext>
                  </a:extLst>
                </a:hlinkClick>
              </a:rPr>
              <a:t>Academy Resource Library - NHS Performance and Improvement</a:t>
            </a:r>
            <a:endParaRPr lang="en-GB" sz="1800" b="0" i="0" u="none" strike="noStrike" kern="1200" cap="none" spc="0" baseline="0">
              <a:solidFill>
                <a:srgbClr val="000000"/>
              </a:solidFill>
              <a:uFillTx/>
              <a:latin typeface="Aptos"/>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name="Slide2147483131">
    <p:spTree>
      <p:nvGrpSpPr>
        <p:cNvPr id="1" name=""/>
        <p:cNvGrpSpPr/>
        <p:nvPr/>
      </p:nvGrpSpPr>
      <p:grpSpPr>
        <a:xfrm>
          <a:off x="0" y="0"/>
          <a:ext cx="0" cy="0"/>
          <a:chOff x="0" y="0"/>
          <a:chExt cx="0" cy="0"/>
        </a:xfrm>
      </p:grpSpPr>
      <p:pic>
        <p:nvPicPr>
          <p:cNvPr id="2" name="object 2">
            <a:extLst>
              <a:ext uri="{FF2B5EF4-FFF2-40B4-BE49-F238E27FC236}">
                <a16:creationId xmlns:a16="http://schemas.microsoft.com/office/drawing/2014/main" id="{40A2D315-7270-57A0-30FB-35C18D943ECD}"/>
              </a:ext>
            </a:extLst>
          </p:cNvPr>
          <p:cNvPicPr>
            <a:picLocks noChangeAspect="1"/>
          </p:cNvPicPr>
          <p:nvPr/>
        </p:nvPicPr>
        <p:blipFill>
          <a:blip r:embed="rId2"/>
          <a:stretch>
            <a:fillRect/>
          </a:stretch>
        </p:blipFill>
        <p:spPr>
          <a:xfrm>
            <a:off x="429" y="0"/>
            <a:ext cx="12191146" cy="6857524"/>
          </a:xfrm>
          <a:prstGeom prst="rect">
            <a:avLst/>
          </a:prstGeom>
          <a:noFill/>
          <a:ln cap="flat">
            <a:noFill/>
          </a:ln>
        </p:spPr>
      </p:pic>
      <p:grpSp>
        <p:nvGrpSpPr>
          <p:cNvPr id="3" name="object 5">
            <a:extLst>
              <a:ext uri="{FF2B5EF4-FFF2-40B4-BE49-F238E27FC236}">
                <a16:creationId xmlns:a16="http://schemas.microsoft.com/office/drawing/2014/main" id="{1D4C7331-37DB-DDF6-D6B7-CF940E4AA510}"/>
              </a:ext>
            </a:extLst>
          </p:cNvPr>
          <p:cNvGrpSpPr/>
          <p:nvPr/>
        </p:nvGrpSpPr>
        <p:grpSpPr>
          <a:xfrm>
            <a:off x="476640" y="634968"/>
            <a:ext cx="11238881" cy="5746336"/>
            <a:chOff x="476640" y="634968"/>
            <a:chExt cx="11238881" cy="5746336"/>
          </a:xfrm>
        </p:grpSpPr>
        <p:sp>
          <p:nvSpPr>
            <p:cNvPr id="4" name="object 6">
              <a:extLst>
                <a:ext uri="{FF2B5EF4-FFF2-40B4-BE49-F238E27FC236}">
                  <a16:creationId xmlns:a16="http://schemas.microsoft.com/office/drawing/2014/main" id="{64D63270-B24F-6F2C-6E53-11C078C1372D}"/>
                </a:ext>
              </a:extLst>
            </p:cNvPr>
            <p:cNvSpPr/>
            <p:nvPr/>
          </p:nvSpPr>
          <p:spPr>
            <a:xfrm>
              <a:off x="755742" y="706264"/>
              <a:ext cx="505206" cy="505206"/>
            </a:xfrm>
            <a:custGeom>
              <a:avLst/>
              <a:gdLst>
                <a:gd name="f0" fmla="val w"/>
                <a:gd name="f1" fmla="val h"/>
                <a:gd name="f2" fmla="val 0"/>
                <a:gd name="f3" fmla="val 833119"/>
                <a:gd name="f4" fmla="val 302158"/>
                <a:gd name="f5" fmla="val 832662"/>
                <a:gd name="f6" fmla="val 298348"/>
                <a:gd name="f7" fmla="val 818870"/>
                <a:gd name="f8" fmla="val 295554"/>
                <a:gd name="f9" fmla="val 804684"/>
                <a:gd name="f10" fmla="val 293852"/>
                <a:gd name="f11" fmla="val 790143"/>
                <a:gd name="f12" fmla="val 293268"/>
                <a:gd name="f13" fmla="val 775284"/>
                <a:gd name="f14" fmla="val 767295"/>
                <a:gd name="f15" fmla="val 293725"/>
                <a:gd name="f16" fmla="val 759434"/>
                <a:gd name="f17" fmla="val 294690"/>
                <a:gd name="f18" fmla="val 751674"/>
                <a:gd name="f19" fmla="val 246976"/>
                <a:gd name="f20" fmla="val 730224"/>
                <a:gd name="f21" fmla="val 203263"/>
                <a:gd name="f22" fmla="val 702246"/>
                <a:gd name="f23" fmla="val 164198"/>
                <a:gd name="f24" fmla="val 668388"/>
                <a:gd name="f25" fmla="val 130403"/>
                <a:gd name="f26" fmla="val 629259"/>
                <a:gd name="f27" fmla="val 102476"/>
                <a:gd name="f28" fmla="val 585508"/>
                <a:gd name="f29" fmla="val 81064"/>
                <a:gd name="f30" fmla="val 537756"/>
                <a:gd name="f31" fmla="val 73647"/>
                <a:gd name="f32" fmla="val 538632"/>
                <a:gd name="f33" fmla="val 66065"/>
                <a:gd name="f34" fmla="val 538848"/>
                <a:gd name="f35" fmla="val 58432"/>
                <a:gd name="f36" fmla="val 43281"/>
                <a:gd name="f37" fmla="val 538264"/>
                <a:gd name="f38" fmla="val 28460"/>
                <a:gd name="f39" fmla="val 536536"/>
                <a:gd name="f40" fmla="val 14008"/>
                <a:gd name="f41" fmla="val 533666"/>
                <a:gd name="f42" fmla="val 529717"/>
                <a:gd name="f43" fmla="val 16027"/>
                <a:gd name="f44" fmla="val 577469"/>
                <a:gd name="f45" fmla="val 37299"/>
                <a:gd name="f46" fmla="val 622566"/>
                <a:gd name="f47" fmla="val 63436"/>
                <a:gd name="f48" fmla="val 664629"/>
                <a:gd name="f49" fmla="val 94094"/>
                <a:gd name="f50" fmla="val 703275"/>
                <a:gd name="f51" fmla="val 128879"/>
                <a:gd name="f52" fmla="val 738162"/>
                <a:gd name="f53" fmla="val 167449"/>
                <a:gd name="f54" fmla="val 768908"/>
                <a:gd name="f55" fmla="val 209423"/>
                <a:gd name="f56" fmla="val 795159"/>
                <a:gd name="f57" fmla="val 254457"/>
                <a:gd name="f58" fmla="val 816533"/>
                <a:gd name="f59" fmla="val 303149"/>
                <a:gd name="f60" fmla="val 255384"/>
                <a:gd name="f61" fmla="val 210286"/>
                <a:gd name="f62" fmla="val 168236"/>
                <a:gd name="f63" fmla="val 129578"/>
                <a:gd name="f64" fmla="val 94081"/>
                <a:gd name="f65" fmla="val 94691"/>
                <a:gd name="f66" fmla="val 128866"/>
                <a:gd name="f67" fmla="val 63944"/>
                <a:gd name="f68" fmla="val 167436"/>
                <a:gd name="f69" fmla="val 37706"/>
                <a:gd name="f70" fmla="val 16332"/>
                <a:gd name="f71" fmla="val 254444"/>
                <a:gd name="f72" fmla="val 190"/>
                <a:gd name="f73" fmla="val 302145"/>
                <a:gd name="f74" fmla="val 13982"/>
                <a:gd name="f75" fmla="val 298335"/>
                <a:gd name="f76" fmla="val 28168"/>
                <a:gd name="f77" fmla="val 295541"/>
                <a:gd name="f78" fmla="val 42710"/>
                <a:gd name="f79" fmla="val 293827"/>
                <a:gd name="f80" fmla="val 57569"/>
                <a:gd name="f81" fmla="val 293255"/>
                <a:gd name="f82" fmla="val 65582"/>
                <a:gd name="f83" fmla="val 73431"/>
                <a:gd name="f84" fmla="val 293712"/>
                <a:gd name="f85" fmla="val 81191"/>
                <a:gd name="f86" fmla="val 294678"/>
                <a:gd name="f87" fmla="val 102654"/>
                <a:gd name="f88" fmla="val 246951"/>
                <a:gd name="f89" fmla="val 130619"/>
                <a:gd name="f90" fmla="val 203250"/>
                <a:gd name="f91" fmla="val 164477"/>
                <a:gd name="f92" fmla="val 203606"/>
                <a:gd name="f93" fmla="val 130390"/>
                <a:gd name="f94" fmla="val 247345"/>
                <a:gd name="f95" fmla="val 295109"/>
                <a:gd name="f96" fmla="val 294208"/>
                <a:gd name="f97" fmla="val 293979"/>
                <a:gd name="f98" fmla="val 66078"/>
                <a:gd name="f99" fmla="val 58407"/>
                <a:gd name="f100" fmla="val 294576"/>
                <a:gd name="f101" fmla="val 43268"/>
                <a:gd name="f102" fmla="val 296316"/>
                <a:gd name="f103" fmla="val 28448"/>
                <a:gd name="f104" fmla="val 299186"/>
                <a:gd name="f105" fmla="val 832675"/>
                <a:gd name="f106" fmla="val 530682"/>
                <a:gd name="f107" fmla="val 818896"/>
                <a:gd name="f108" fmla="val 534504"/>
                <a:gd name="f109" fmla="val 804710"/>
                <a:gd name="f110" fmla="val 537298"/>
                <a:gd name="f111" fmla="val 790155"/>
                <a:gd name="f112" fmla="val 539000"/>
                <a:gd name="f113" fmla="val 775296"/>
                <a:gd name="f114" fmla="val 539572"/>
                <a:gd name="f115" fmla="val 759421"/>
                <a:gd name="f116" fmla="val 539140"/>
                <a:gd name="f117" fmla="val 751687"/>
                <a:gd name="f118" fmla="val 538149"/>
                <a:gd name="f119" fmla="val 730211"/>
                <a:gd name="f120" fmla="val 585876"/>
                <a:gd name="f121" fmla="val 629589"/>
                <a:gd name="f122" fmla="val 668655"/>
                <a:gd name="f123" fmla="val 629272"/>
                <a:gd name="f124" fmla="val 702462"/>
                <a:gd name="f125" fmla="val 585520"/>
                <a:gd name="f126" fmla="val 730377"/>
                <a:gd name="f127" fmla="val 537781"/>
                <a:gd name="f128" fmla="val 751789"/>
                <a:gd name="f129" fmla="val 538657"/>
                <a:gd name="f130" fmla="val 759206"/>
                <a:gd name="f131" fmla="val 804405"/>
                <a:gd name="f132" fmla="val 529742"/>
                <a:gd name="f133" fmla="val 832853"/>
                <a:gd name="f134" fmla="val 577494"/>
                <a:gd name="f135" fmla="val 816825"/>
                <a:gd name="f136" fmla="val 622579"/>
                <a:gd name="f137" fmla="val 795566"/>
                <a:gd name="f138" fmla="val 664641"/>
                <a:gd name="f139" fmla="val 769416"/>
                <a:gd name="f140" fmla="val 703287"/>
                <a:gd name="f141" fmla="val 738771"/>
                <a:gd name="f142" fmla="val 738174"/>
                <a:gd name="f143" fmla="val 703973"/>
                <a:gd name="f144" fmla="val 768921"/>
                <a:gd name="f145" fmla="val 665403"/>
                <a:gd name="f146" fmla="val 623430"/>
                <a:gd name="f147" fmla="val 578396"/>
                <a:gd name="f148" fmla="val 832878"/>
                <a:gd name="f149" fmla="val 303110"/>
                <a:gd name="f150" fmla="val 816838"/>
                <a:gd name="f151" fmla="val 255358"/>
                <a:gd name="f152" fmla="val 210273"/>
                <a:gd name="f153" fmla="val 769429"/>
                <a:gd name="f154" fmla="val 168211"/>
                <a:gd name="f155" fmla="val 129565"/>
                <a:gd name="f156" fmla="val 578408"/>
                <a:gd name="f157" fmla="val 530694"/>
                <a:gd name="f158" fmla="val 534517"/>
                <a:gd name="f159" fmla="val 13970"/>
                <a:gd name="f160" fmla="val 537311"/>
                <a:gd name="f161" fmla="val 28155"/>
                <a:gd name="f162" fmla="val 539026"/>
                <a:gd name="f163" fmla="val 539597"/>
                <a:gd name="f164" fmla="val 57556"/>
                <a:gd name="f165" fmla="val 65557"/>
                <a:gd name="f166" fmla="val 73418"/>
                <a:gd name="f167" fmla="val 538187"/>
                <a:gd name="f168" fmla="val 81178"/>
                <a:gd name="f169" fmla="val 585901"/>
                <a:gd name="f170" fmla="val 102641"/>
                <a:gd name="f171" fmla="val 629602"/>
                <a:gd name="f172" fmla="val 130606"/>
                <a:gd name="f173" fmla="val 668667"/>
                <a:gd name="f174" fmla="val 164465"/>
                <a:gd name="f175" fmla="val 203581"/>
                <a:gd name="f176" fmla="val 247319"/>
                <a:gd name="f177" fmla="val 295071"/>
                <a:gd name="f178" fmla="val 294182"/>
                <a:gd name="f179" fmla="val 774446"/>
                <a:gd name="f180" fmla="val 789584"/>
                <a:gd name="f181" fmla="val 818845"/>
                <a:gd name="f182" fmla="val 299173"/>
                <a:gd name="f183" fmla="*/ f0 1 833119"/>
                <a:gd name="f184" fmla="*/ f1 1 833119"/>
                <a:gd name="f185" fmla="+- f3 0 f2"/>
                <a:gd name="f186" fmla="*/ f185 1 833119"/>
                <a:gd name="f187" fmla="*/ f2 1 f186"/>
                <a:gd name="f188" fmla="*/ f3 1 f186"/>
                <a:gd name="f189" fmla="*/ f187 f183 1"/>
                <a:gd name="f190" fmla="*/ f188 f183 1"/>
                <a:gd name="f191" fmla="*/ f188 f184 1"/>
                <a:gd name="f192" fmla="*/ f187 f184 1"/>
              </a:gdLst>
              <a:ahLst/>
              <a:cxnLst>
                <a:cxn ang="3cd4">
                  <a:pos x="hc" y="t"/>
                </a:cxn>
                <a:cxn ang="0">
                  <a:pos x="r" y="vc"/>
                </a:cxn>
                <a:cxn ang="cd4">
                  <a:pos x="hc" y="b"/>
                </a:cxn>
                <a:cxn ang="cd2">
                  <a:pos x="l" y="vc"/>
                </a:cxn>
              </a:cxnLst>
              <a:rect l="f189" t="f192" r="f190" b="f191"/>
              <a:pathLst>
                <a:path w="833119" h="833119">
                  <a:moveTo>
                    <a:pt x="f4" y="f5"/>
                  </a:moveTo>
                  <a:lnTo>
                    <a:pt x="f6" y="f7"/>
                  </a:lnTo>
                  <a:lnTo>
                    <a:pt x="f8" y="f9"/>
                  </a:lnTo>
                  <a:lnTo>
                    <a:pt x="f10" y="f11"/>
                  </a:lnTo>
                  <a:lnTo>
                    <a:pt x="f12" y="f13"/>
                  </a:lnTo>
                  <a:lnTo>
                    <a:pt x="f12"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4"/>
                  </a:lnTo>
                  <a:lnTo>
                    <a:pt x="f36" y="f37"/>
                  </a:lnTo>
                  <a:lnTo>
                    <a:pt x="f38" y="f39"/>
                  </a:lnTo>
                  <a:lnTo>
                    <a:pt x="f40" y="f41"/>
                  </a:lnTo>
                  <a:lnTo>
                    <a:pt x="f2" y="f42"/>
                  </a:lnTo>
                  <a:lnTo>
                    <a:pt x="f43" y="f44"/>
                  </a:lnTo>
                  <a:lnTo>
                    <a:pt x="f45" y="f46"/>
                  </a:lnTo>
                  <a:lnTo>
                    <a:pt x="f47" y="f48"/>
                  </a:lnTo>
                  <a:lnTo>
                    <a:pt x="f49" y="f50"/>
                  </a:lnTo>
                  <a:lnTo>
                    <a:pt x="f51" y="f52"/>
                  </a:lnTo>
                  <a:lnTo>
                    <a:pt x="f53" y="f54"/>
                  </a:lnTo>
                  <a:lnTo>
                    <a:pt x="f55" y="f56"/>
                  </a:lnTo>
                  <a:lnTo>
                    <a:pt x="f57" y="f58"/>
                  </a:lnTo>
                  <a:lnTo>
                    <a:pt x="f4" y="f5"/>
                  </a:lnTo>
                  <a:close/>
                </a:path>
                <a:path w="833119" h="833119">
                  <a:moveTo>
                    <a:pt x="f59" y="f2"/>
                  </a:moveTo>
                  <a:lnTo>
                    <a:pt x="f60" y="f43"/>
                  </a:lnTo>
                  <a:lnTo>
                    <a:pt x="f61" y="f45"/>
                  </a:lnTo>
                  <a:lnTo>
                    <a:pt x="f62" y="f47"/>
                  </a:lnTo>
                  <a:lnTo>
                    <a:pt x="f63" y="f64"/>
                  </a:lnTo>
                  <a:lnTo>
                    <a:pt x="f65" y="f66"/>
                  </a:lnTo>
                  <a:lnTo>
                    <a:pt x="f67" y="f68"/>
                  </a:lnTo>
                  <a:lnTo>
                    <a:pt x="f69" y="f55"/>
                  </a:lnTo>
                  <a:lnTo>
                    <a:pt x="f70" y="f71"/>
                  </a:lnTo>
                  <a:lnTo>
                    <a:pt x="f72" y="f73"/>
                  </a:lnTo>
                  <a:lnTo>
                    <a:pt x="f74" y="f75"/>
                  </a:lnTo>
                  <a:lnTo>
                    <a:pt x="f76" y="f77"/>
                  </a:lnTo>
                  <a:lnTo>
                    <a:pt x="f78" y="f79"/>
                  </a:lnTo>
                  <a:lnTo>
                    <a:pt x="f80" y="f81"/>
                  </a:lnTo>
                  <a:lnTo>
                    <a:pt x="f82" y="f81"/>
                  </a:lnTo>
                  <a:lnTo>
                    <a:pt x="f83" y="f84"/>
                  </a:lnTo>
                  <a:lnTo>
                    <a:pt x="f85" y="f86"/>
                  </a:lnTo>
                  <a:lnTo>
                    <a:pt x="f87" y="f88"/>
                  </a:lnTo>
                  <a:lnTo>
                    <a:pt x="f89" y="f90"/>
                  </a:lnTo>
                  <a:lnTo>
                    <a:pt x="f91" y="f23"/>
                  </a:lnTo>
                  <a:lnTo>
                    <a:pt x="f92" y="f93"/>
                  </a:lnTo>
                  <a:lnTo>
                    <a:pt x="f94" y="f27"/>
                  </a:lnTo>
                  <a:lnTo>
                    <a:pt x="f95" y="f29"/>
                  </a:lnTo>
                  <a:lnTo>
                    <a:pt x="f96" y="f31"/>
                  </a:lnTo>
                  <a:lnTo>
                    <a:pt x="f97" y="f98"/>
                  </a:lnTo>
                  <a:lnTo>
                    <a:pt x="f97" y="f99"/>
                  </a:lnTo>
                  <a:lnTo>
                    <a:pt x="f100" y="f101"/>
                  </a:lnTo>
                  <a:lnTo>
                    <a:pt x="f102" y="f103"/>
                  </a:lnTo>
                  <a:lnTo>
                    <a:pt x="f104" y="f40"/>
                  </a:lnTo>
                  <a:lnTo>
                    <a:pt x="f59" y="f2"/>
                  </a:lnTo>
                  <a:close/>
                </a:path>
                <a:path w="833119" h="833119">
                  <a:moveTo>
                    <a:pt x="f105" y="f106"/>
                  </a:moveTo>
                  <a:lnTo>
                    <a:pt x="f107" y="f108"/>
                  </a:lnTo>
                  <a:lnTo>
                    <a:pt x="f109" y="f110"/>
                  </a:lnTo>
                  <a:lnTo>
                    <a:pt x="f111" y="f112"/>
                  </a:lnTo>
                  <a:lnTo>
                    <a:pt x="f113" y="f114"/>
                  </a:lnTo>
                  <a:lnTo>
                    <a:pt x="f14" y="f114"/>
                  </a:lnTo>
                  <a:lnTo>
                    <a:pt x="f115" y="f116"/>
                  </a:lnTo>
                  <a:lnTo>
                    <a:pt x="f117" y="f118"/>
                  </a:lnTo>
                  <a:lnTo>
                    <a:pt x="f119" y="f120"/>
                  </a:lnTo>
                  <a:lnTo>
                    <a:pt x="f22" y="f121"/>
                  </a:lnTo>
                  <a:lnTo>
                    <a:pt x="f24" y="f122"/>
                  </a:lnTo>
                  <a:lnTo>
                    <a:pt x="f123" y="f124"/>
                  </a:lnTo>
                  <a:lnTo>
                    <a:pt x="f125" y="f126"/>
                  </a:lnTo>
                  <a:lnTo>
                    <a:pt x="f127" y="f128"/>
                  </a:lnTo>
                  <a:lnTo>
                    <a:pt x="f129" y="f130"/>
                  </a:lnTo>
                  <a:lnTo>
                    <a:pt x="f39" y="f131"/>
                  </a:lnTo>
                  <a:lnTo>
                    <a:pt x="f132" y="f133"/>
                  </a:lnTo>
                  <a:lnTo>
                    <a:pt x="f134" y="f135"/>
                  </a:lnTo>
                  <a:lnTo>
                    <a:pt x="f136" y="f137"/>
                  </a:lnTo>
                  <a:lnTo>
                    <a:pt x="f138" y="f139"/>
                  </a:lnTo>
                  <a:lnTo>
                    <a:pt x="f140" y="f141"/>
                  </a:lnTo>
                  <a:lnTo>
                    <a:pt x="f142" y="f143"/>
                  </a:lnTo>
                  <a:lnTo>
                    <a:pt x="f144" y="f145"/>
                  </a:lnTo>
                  <a:lnTo>
                    <a:pt x="f56" y="f146"/>
                  </a:lnTo>
                  <a:lnTo>
                    <a:pt x="f58" y="f147"/>
                  </a:lnTo>
                  <a:lnTo>
                    <a:pt x="f105" y="f106"/>
                  </a:lnTo>
                  <a:close/>
                </a:path>
                <a:path w="833119" h="833119">
                  <a:moveTo>
                    <a:pt x="f148" y="f149"/>
                  </a:moveTo>
                  <a:lnTo>
                    <a:pt x="f150" y="f151"/>
                  </a:lnTo>
                  <a:lnTo>
                    <a:pt x="f137" y="f152"/>
                  </a:lnTo>
                  <a:lnTo>
                    <a:pt x="f153" y="f154"/>
                  </a:lnTo>
                  <a:lnTo>
                    <a:pt x="f141" y="f155"/>
                  </a:lnTo>
                  <a:lnTo>
                    <a:pt x="f143" y="f65"/>
                  </a:lnTo>
                  <a:lnTo>
                    <a:pt x="f145" y="f67"/>
                  </a:lnTo>
                  <a:lnTo>
                    <a:pt x="f146" y="f69"/>
                  </a:lnTo>
                  <a:lnTo>
                    <a:pt x="f156" y="f70"/>
                  </a:lnTo>
                  <a:lnTo>
                    <a:pt x="f157" y="f72"/>
                  </a:lnTo>
                  <a:lnTo>
                    <a:pt x="f158" y="f159"/>
                  </a:lnTo>
                  <a:lnTo>
                    <a:pt x="f160" y="f161"/>
                  </a:lnTo>
                  <a:lnTo>
                    <a:pt x="f162" y="f78"/>
                  </a:lnTo>
                  <a:lnTo>
                    <a:pt x="f163" y="f164"/>
                  </a:lnTo>
                  <a:lnTo>
                    <a:pt x="f163" y="f165"/>
                  </a:lnTo>
                  <a:lnTo>
                    <a:pt x="f116" y="f166"/>
                  </a:lnTo>
                  <a:lnTo>
                    <a:pt x="f167" y="f168"/>
                  </a:lnTo>
                  <a:lnTo>
                    <a:pt x="f169" y="f170"/>
                  </a:lnTo>
                  <a:lnTo>
                    <a:pt x="f171" y="f172"/>
                  </a:lnTo>
                  <a:lnTo>
                    <a:pt x="f173" y="f174"/>
                  </a:lnTo>
                  <a:lnTo>
                    <a:pt x="f124" y="f175"/>
                  </a:lnTo>
                  <a:lnTo>
                    <a:pt x="f126" y="f176"/>
                  </a:lnTo>
                  <a:lnTo>
                    <a:pt x="f128" y="f177"/>
                  </a:lnTo>
                  <a:lnTo>
                    <a:pt x="f130" y="f178"/>
                  </a:lnTo>
                  <a:lnTo>
                    <a:pt x="f179" y="f97"/>
                  </a:lnTo>
                  <a:lnTo>
                    <a:pt x="f180" y="f100"/>
                  </a:lnTo>
                  <a:lnTo>
                    <a:pt x="f131" y="f102"/>
                  </a:lnTo>
                  <a:lnTo>
                    <a:pt x="f181" y="f182"/>
                  </a:lnTo>
                  <a:lnTo>
                    <a:pt x="f148" y="f149"/>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5" name="object 7">
              <a:extLst>
                <a:ext uri="{FF2B5EF4-FFF2-40B4-BE49-F238E27FC236}">
                  <a16:creationId xmlns:a16="http://schemas.microsoft.com/office/drawing/2014/main" id="{B49841B9-0B5A-9F8C-162D-A7BA4CE91B21}"/>
                </a:ext>
              </a:extLst>
            </p:cNvPr>
            <p:cNvPicPr>
              <a:picLocks noChangeAspect="1"/>
            </p:cNvPicPr>
            <p:nvPr/>
          </p:nvPicPr>
          <p:blipFill>
            <a:blip r:embed="rId3"/>
            <a:stretch>
              <a:fillRect/>
            </a:stretch>
          </p:blipFill>
          <p:spPr>
            <a:xfrm>
              <a:off x="1398474" y="706108"/>
              <a:ext cx="433736" cy="536780"/>
            </a:xfrm>
            <a:prstGeom prst="rect">
              <a:avLst/>
            </a:prstGeom>
            <a:noFill/>
            <a:ln cap="flat">
              <a:noFill/>
            </a:ln>
          </p:spPr>
        </p:pic>
        <p:sp>
          <p:nvSpPr>
            <p:cNvPr id="6" name="object 8">
              <a:extLst>
                <a:ext uri="{FF2B5EF4-FFF2-40B4-BE49-F238E27FC236}">
                  <a16:creationId xmlns:a16="http://schemas.microsoft.com/office/drawing/2014/main" id="{AE08F427-9B03-1BE2-9840-094F0BA712B8}"/>
                </a:ext>
              </a:extLst>
            </p:cNvPr>
            <p:cNvSpPr/>
            <p:nvPr/>
          </p:nvSpPr>
          <p:spPr>
            <a:xfrm>
              <a:off x="684437" y="634968"/>
              <a:ext cx="1332326" cy="647678"/>
            </a:xfrm>
            <a:custGeom>
              <a:avLst/>
              <a:gdLst>
                <a:gd name="f0" fmla="val w"/>
                <a:gd name="f1" fmla="val h"/>
                <a:gd name="f2" fmla="val 0"/>
                <a:gd name="f3" fmla="val 2197100"/>
                <a:gd name="f4" fmla="val 1068070"/>
                <a:gd name="f5" fmla="val 388213"/>
                <a:gd name="f6" fmla="val 419315"/>
                <a:gd name="f7" fmla="val 355752"/>
                <a:gd name="f8" fmla="val 438188"/>
                <a:gd name="f9" fmla="val 335140"/>
                <a:gd name="f10" fmla="val 452475"/>
                <a:gd name="f11" fmla="val 317538"/>
                <a:gd name="f12" fmla="val 469328"/>
                <a:gd name="f13" fmla="val 294132"/>
                <a:gd name="f14" fmla="val 495947"/>
                <a:gd name="f15" fmla="val 263321"/>
                <a:gd name="f16" fmla="val 526796"/>
                <a:gd name="f17" fmla="val 226364"/>
                <a:gd name="f18" fmla="val 552526"/>
                <a:gd name="f19" fmla="val 185635"/>
                <a:gd name="f20" fmla="val 566661"/>
                <a:gd name="f21" fmla="val 143484"/>
                <a:gd name="f22" fmla="val 562673"/>
                <a:gd name="f23" fmla="val 102273"/>
                <a:gd name="f24" fmla="val 534085"/>
                <a:gd name="f25" fmla="val 136931"/>
                <a:gd name="f26" fmla="val 508139"/>
                <a:gd name="f27" fmla="val 172516"/>
                <a:gd name="f28" fmla="val 500468"/>
                <a:gd name="f29" fmla="val 207619"/>
                <a:gd name="f30" fmla="val 507136"/>
                <a:gd name="f31" fmla="val 240830"/>
                <a:gd name="f32" fmla="val 524243"/>
                <a:gd name="f33" fmla="val 247230"/>
                <a:gd name="f34" fmla="val 521843"/>
                <a:gd name="f35" fmla="val 253796"/>
                <a:gd name="f36" fmla="val 517105"/>
                <a:gd name="f37" fmla="val 264464"/>
                <a:gd name="f38" fmla="val 506463"/>
                <a:gd name="f39" fmla="val 287883"/>
                <a:gd name="f40" fmla="val 481380"/>
                <a:gd name="f41" fmla="val 292277"/>
                <a:gd name="f42" fmla="val 477443"/>
                <a:gd name="f43" fmla="val 295770"/>
                <a:gd name="f44" fmla="val 472897"/>
                <a:gd name="f45" fmla="val 257644"/>
                <a:gd name="f46" fmla="val 448729"/>
                <a:gd name="f47" fmla="val 219862"/>
                <a:gd name="f48" fmla="val 433298"/>
                <a:gd name="f49" fmla="val 182435"/>
                <a:gd name="f50" fmla="val 426783"/>
                <a:gd name="f51" fmla="val 145351"/>
                <a:gd name="f52" fmla="val 429361"/>
                <a:gd name="f53" fmla="val 108572"/>
                <a:gd name="f54" fmla="val 441198"/>
                <a:gd name="f55" fmla="val 72097"/>
                <a:gd name="f56" fmla="val 462483"/>
                <a:gd name="f57" fmla="val 35915"/>
                <a:gd name="f58" fmla="val 493382"/>
                <a:gd name="f59" fmla="val 38481"/>
                <a:gd name="f60" fmla="val 577240"/>
                <a:gd name="f61" fmla="val 77152"/>
                <a:gd name="f62" fmla="val 609130"/>
                <a:gd name="f63" fmla="val 115912"/>
                <a:gd name="f64" fmla="val 630174"/>
                <a:gd name="f65" fmla="val 154686"/>
                <a:gd name="f66" fmla="val 640778"/>
                <a:gd name="f67" fmla="val 193408"/>
                <a:gd name="f68" fmla="val 641375"/>
                <a:gd name="f69" fmla="val 231965"/>
                <a:gd name="f70" fmla="val 632383"/>
                <a:gd name="f71" fmla="val 270294"/>
                <a:gd name="f72" fmla="val 614210"/>
                <a:gd name="f73" fmla="val 308305"/>
                <a:gd name="f74" fmla="val 587298"/>
                <a:gd name="f75" fmla="val 340321"/>
                <a:gd name="f76" fmla="val 556082"/>
                <a:gd name="f77" fmla="val 361581"/>
                <a:gd name="f78" fmla="val 361505"/>
                <a:gd name="f79" fmla="val 506666"/>
                <a:gd name="f80" fmla="val 364261"/>
                <a:gd name="f81" fmla="val 485584"/>
                <a:gd name="f82" fmla="val 372325"/>
                <a:gd name="f83" fmla="val 460044"/>
                <a:gd name="f84" fmla="val 521716"/>
                <a:gd name="f85" fmla="val 370547"/>
                <a:gd name="f86" fmla="val 469442"/>
                <a:gd name="f87" fmla="val 318236"/>
                <a:gd name="f88" fmla="val 462508"/>
                <a:gd name="f89" fmla="val 325094"/>
                <a:gd name="f90" fmla="val 445770"/>
                <a:gd name="f91" fmla="val 344068"/>
                <a:gd name="f92" fmla="val 407225"/>
                <a:gd name="f93" fmla="val 408736"/>
                <a:gd name="f94" fmla="val 393941"/>
                <a:gd name="f95" fmla="val 445998"/>
                <a:gd name="f96" fmla="val 383806"/>
                <a:gd name="f97" fmla="val 485749"/>
                <a:gd name="f98" fmla="val 377101"/>
                <a:gd name="f99" fmla="val 533539"/>
                <a:gd name="f100" fmla="val 384238"/>
                <a:gd name="f101" fmla="val 539242"/>
                <a:gd name="f102" fmla="val 402132"/>
                <a:gd name="f103" fmla="val 552323"/>
                <a:gd name="f104" fmla="val 425488"/>
                <a:gd name="f105" fmla="val 566699"/>
                <a:gd name="f106" fmla="val 448983"/>
                <a:gd name="f107" fmla="val 576287"/>
                <a:gd name="f108" fmla="val 449529"/>
                <a:gd name="f109" fmla="val 567143"/>
                <a:gd name="f110" fmla="val 452005"/>
                <a:gd name="f111" fmla="val 542925"/>
                <a:gd name="f112" fmla="val 467956"/>
                <a:gd name="f113" fmla="val 468541"/>
                <a:gd name="f114" fmla="val 489127"/>
                <a:gd name="f115" fmla="val 410298"/>
                <a:gd name="f116" fmla="val 501472"/>
                <a:gd name="f117" fmla="val 392709"/>
                <a:gd name="f118" fmla="val 619023"/>
                <a:gd name="f119" fmla="val 508444"/>
                <a:gd name="f120" fmla="val 610285"/>
                <a:gd name="f121" fmla="val 600049"/>
                <a:gd name="f122" fmla="val 410311"/>
                <a:gd name="f123" fmla="val 578866"/>
                <a:gd name="f124" fmla="val 370560"/>
                <a:gd name="f125" fmla="val 546303"/>
                <a:gd name="f126" fmla="val 598563"/>
                <a:gd name="f127" fmla="val 372757"/>
                <a:gd name="f128" fmla="val 642683"/>
                <a:gd name="f129" fmla="val 408762"/>
                <a:gd name="f130" fmla="val 660768"/>
                <a:gd name="f131" fmla="val 446011"/>
                <a:gd name="f132" fmla="val 674052"/>
                <a:gd name="f133" fmla="val 485762"/>
                <a:gd name="f134" fmla="val 684187"/>
                <a:gd name="f135" fmla="val 533552"/>
                <a:gd name="f136" fmla="val 690918"/>
                <a:gd name="f137" fmla="val 539254"/>
                <a:gd name="f138" fmla="val 683768"/>
                <a:gd name="f139" fmla="val 552335"/>
                <a:gd name="f140" fmla="val 665861"/>
                <a:gd name="f141" fmla="val 566712"/>
                <a:gd name="f142" fmla="val 642518"/>
                <a:gd name="f143" fmla="val 874598"/>
                <a:gd name="f144" fmla="val 836041"/>
                <a:gd name="f145" fmla="val 614222"/>
                <a:gd name="f146" fmla="val 797712"/>
                <a:gd name="f147" fmla="val 587311"/>
                <a:gd name="f148" fmla="val 759714"/>
                <a:gd name="f149" fmla="val 556094"/>
                <a:gd name="f150" fmla="val 727684"/>
                <a:gd name="f151" fmla="val 706424"/>
                <a:gd name="f152" fmla="val 506679"/>
                <a:gd name="f153" fmla="val 706501"/>
                <a:gd name="f154" fmla="val 703745"/>
                <a:gd name="f155" fmla="val 460057"/>
                <a:gd name="f156" fmla="val 695680"/>
                <a:gd name="f157" fmla="val 679805"/>
                <a:gd name="f158" fmla="val 438200"/>
                <a:gd name="f159" fmla="val 712254"/>
                <a:gd name="f160" fmla="val 732866"/>
                <a:gd name="f161" fmla="val 750468"/>
                <a:gd name="f162" fmla="val 773874"/>
                <a:gd name="f163" fmla="val 526808"/>
                <a:gd name="f164" fmla="val 804697"/>
                <a:gd name="f165" fmla="val 552551"/>
                <a:gd name="f166" fmla="val 841641"/>
                <a:gd name="f167" fmla="val 566674"/>
                <a:gd name="f168" fmla="val 882383"/>
                <a:gd name="f169" fmla="val 562686"/>
                <a:gd name="f170" fmla="val 924534"/>
                <a:gd name="f171" fmla="val 965746"/>
                <a:gd name="f172" fmla="val 508152"/>
                <a:gd name="f173" fmla="val 931087"/>
                <a:gd name="f174" fmla="val 895502"/>
                <a:gd name="f175" fmla="val 507149"/>
                <a:gd name="f176" fmla="val 860399"/>
                <a:gd name="f177" fmla="val 524256"/>
                <a:gd name="f178" fmla="val 827189"/>
                <a:gd name="f179" fmla="val 521868"/>
                <a:gd name="f180" fmla="val 820775"/>
                <a:gd name="f181" fmla="val 517118"/>
                <a:gd name="f182" fmla="val 814222"/>
                <a:gd name="f183" fmla="val 506488"/>
                <a:gd name="f184" fmla="val 803541"/>
                <a:gd name="f185" fmla="val 481406"/>
                <a:gd name="f186" fmla="val 780135"/>
                <a:gd name="f187" fmla="val 477456"/>
                <a:gd name="f188" fmla="val 775728"/>
                <a:gd name="f189" fmla="val 772236"/>
                <a:gd name="f190" fmla="val 810361"/>
                <a:gd name="f191" fmla="val 433311"/>
                <a:gd name="f192" fmla="val 848131"/>
                <a:gd name="f193" fmla="val 426796"/>
                <a:gd name="f194" fmla="val 885558"/>
                <a:gd name="f195" fmla="val 922655"/>
                <a:gd name="f196" fmla="val 441210"/>
                <a:gd name="f197" fmla="val 959434"/>
                <a:gd name="f198" fmla="val 995921"/>
                <a:gd name="f199" fmla="val 1032103"/>
                <a:gd name="f200" fmla="val 1068019"/>
                <a:gd name="f201" fmla="val 1029525"/>
                <a:gd name="f202" fmla="val 990866"/>
                <a:gd name="f203" fmla="val 952093"/>
                <a:gd name="f204" fmla="val 913320"/>
                <a:gd name="f205" fmla="val 648690"/>
                <a:gd name="f206" fmla="val 388188"/>
                <a:gd name="f207" fmla="val 629818"/>
                <a:gd name="f208" fmla="val 355739"/>
                <a:gd name="f209" fmla="val 615543"/>
                <a:gd name="f210" fmla="val 335127"/>
                <a:gd name="f211" fmla="val 598690"/>
                <a:gd name="f212" fmla="val 317512"/>
                <a:gd name="f213" fmla="val 572071"/>
                <a:gd name="f214" fmla="val 294106"/>
                <a:gd name="f215" fmla="val 541210"/>
                <a:gd name="f216" fmla="val 263296"/>
                <a:gd name="f217" fmla="val 515467"/>
                <a:gd name="f218" fmla="val 226352"/>
                <a:gd name="f219" fmla="val 501345"/>
                <a:gd name="f220" fmla="val 185623"/>
                <a:gd name="f221" fmla="val 505333"/>
                <a:gd name="f222" fmla="val 143471"/>
                <a:gd name="f223" fmla="val 533946"/>
                <a:gd name="f224" fmla="val 102260"/>
                <a:gd name="f225" fmla="val 559866"/>
                <a:gd name="f226" fmla="val 136918"/>
                <a:gd name="f227" fmla="val 567537"/>
                <a:gd name="f228" fmla="val 172504"/>
                <a:gd name="f229" fmla="val 560870"/>
                <a:gd name="f230" fmla="val 207606"/>
                <a:gd name="f231" fmla="val 543763"/>
                <a:gd name="f232" fmla="val 240792"/>
                <a:gd name="f233" fmla="val 546163"/>
                <a:gd name="f234" fmla="val 247218"/>
                <a:gd name="f235" fmla="val 550900"/>
                <a:gd name="f236" fmla="val 253784"/>
                <a:gd name="f237" fmla="val 561530"/>
                <a:gd name="f238" fmla="val 586625"/>
                <a:gd name="f239" fmla="val 590550"/>
                <a:gd name="f240" fmla="val 292252"/>
                <a:gd name="f241" fmla="val 595109"/>
                <a:gd name="f242" fmla="val 619277"/>
                <a:gd name="f243" fmla="val 257632"/>
                <a:gd name="f244" fmla="val 634707"/>
                <a:gd name="f245" fmla="val 641223"/>
                <a:gd name="f246" fmla="val 638657"/>
                <a:gd name="f247" fmla="val 145338"/>
                <a:gd name="f248" fmla="val 626821"/>
                <a:gd name="f249" fmla="val 108559"/>
                <a:gd name="f250" fmla="val 605536"/>
                <a:gd name="f251" fmla="val 72085"/>
                <a:gd name="f252" fmla="val 574636"/>
                <a:gd name="f253" fmla="val 35902"/>
                <a:gd name="f254" fmla="val 490778"/>
                <a:gd name="f255" fmla="val 458876"/>
                <a:gd name="f256" fmla="val 77139"/>
                <a:gd name="f257" fmla="val 437845"/>
                <a:gd name="f258" fmla="val 427228"/>
                <a:gd name="f259" fmla="val 426631"/>
                <a:gd name="f260" fmla="val 435622"/>
                <a:gd name="f261" fmla="val 453783"/>
                <a:gd name="f262" fmla="val 480695"/>
                <a:gd name="f263" fmla="val 511924"/>
                <a:gd name="f264" fmla="val 361569"/>
                <a:gd name="f265" fmla="val 561340"/>
                <a:gd name="f266" fmla="val 582422"/>
                <a:gd name="f267" fmla="val 364248"/>
                <a:gd name="f268" fmla="val 607961"/>
                <a:gd name="f269" fmla="val 372313"/>
                <a:gd name="f270" fmla="val 534454"/>
                <a:gd name="f271" fmla="val 528739"/>
                <a:gd name="f272" fmla="val 665873"/>
                <a:gd name="f273" fmla="val 515658"/>
                <a:gd name="f274" fmla="val 642531"/>
                <a:gd name="f275" fmla="val 501294"/>
                <a:gd name="f276" fmla="val 619036"/>
                <a:gd name="f277" fmla="val 491705"/>
                <a:gd name="f278" fmla="val 618490"/>
                <a:gd name="f279" fmla="val 500849"/>
                <a:gd name="f280" fmla="val 616013"/>
                <a:gd name="f281" fmla="val 525068"/>
                <a:gd name="f282" fmla="val 600075"/>
                <a:gd name="f283" fmla="val 599465"/>
                <a:gd name="f284" fmla="val 578878"/>
                <a:gd name="f285" fmla="val 657682"/>
                <a:gd name="f286" fmla="val 697445"/>
                <a:gd name="f287" fmla="val 749769"/>
                <a:gd name="f288" fmla="val 642708"/>
                <a:gd name="f289" fmla="val 695248"/>
                <a:gd name="f290" fmla="val 660793"/>
                <a:gd name="f291" fmla="val 659257"/>
                <a:gd name="f292" fmla="val 674065"/>
                <a:gd name="f293" fmla="val 621995"/>
                <a:gd name="f294" fmla="val 684199"/>
                <a:gd name="f295" fmla="val 582244"/>
                <a:gd name="f296" fmla="val 469430"/>
                <a:gd name="f297" fmla="val 695261"/>
                <a:gd name="f298" fmla="val 425310"/>
                <a:gd name="f299" fmla="val 659282"/>
                <a:gd name="f300" fmla="val 622020"/>
                <a:gd name="f301" fmla="val 582256"/>
                <a:gd name="f302" fmla="val 534479"/>
                <a:gd name="f303" fmla="val 377088"/>
                <a:gd name="f304" fmla="val 528764"/>
                <a:gd name="f305" fmla="val 515670"/>
                <a:gd name="f306" fmla="val 501307"/>
                <a:gd name="f307" fmla="val 491718"/>
                <a:gd name="f308" fmla="val 500862"/>
                <a:gd name="f309" fmla="val 449516"/>
                <a:gd name="f310" fmla="val 525081"/>
                <a:gd name="f311" fmla="val 599478"/>
                <a:gd name="f312" fmla="val 467944"/>
                <a:gd name="f313" fmla="val 657694"/>
                <a:gd name="f314" fmla="val 489140"/>
                <a:gd name="f315" fmla="val 1068006"/>
                <a:gd name="f316" fmla="val 533933"/>
                <a:gd name="f317" fmla="val 490766"/>
                <a:gd name="f318" fmla="val 437832"/>
                <a:gd name="f319" fmla="val 874610"/>
                <a:gd name="f320" fmla="val 759701"/>
                <a:gd name="f321" fmla="val 480707"/>
                <a:gd name="f322" fmla="val 727697"/>
                <a:gd name="f323" fmla="val 706437"/>
                <a:gd name="f324" fmla="val 561314"/>
                <a:gd name="f325" fmla="val 703757"/>
                <a:gd name="f326" fmla="val 582409"/>
                <a:gd name="f327" fmla="val 695693"/>
                <a:gd name="f328" fmla="val 607949"/>
                <a:gd name="f329" fmla="val 648703"/>
                <a:gd name="f330" fmla="val 712266"/>
                <a:gd name="f331" fmla="val 732878"/>
                <a:gd name="f332" fmla="val 615530"/>
                <a:gd name="f333" fmla="val 750481"/>
                <a:gd name="f334" fmla="val 598665"/>
                <a:gd name="f335" fmla="val 773887"/>
                <a:gd name="f336" fmla="val 572046"/>
                <a:gd name="f337" fmla="val 541197"/>
                <a:gd name="f338" fmla="val 501332"/>
                <a:gd name="f339" fmla="val 505320"/>
                <a:gd name="f340" fmla="val 560857"/>
                <a:gd name="f341" fmla="val 827214"/>
                <a:gd name="f342" fmla="val 543750"/>
                <a:gd name="f343" fmla="val 820788"/>
                <a:gd name="f344" fmla="val 546138"/>
                <a:gd name="f345" fmla="val 550887"/>
                <a:gd name="f346" fmla="val 780122"/>
                <a:gd name="f347" fmla="val 586600"/>
                <a:gd name="f348" fmla="val 775741"/>
                <a:gd name="f349" fmla="val 772223"/>
                <a:gd name="f350" fmla="val 619264"/>
                <a:gd name="f351" fmla="val 848144"/>
                <a:gd name="f352" fmla="val 634695"/>
                <a:gd name="f353" fmla="val 885571"/>
                <a:gd name="f354" fmla="val 641210"/>
                <a:gd name="f355" fmla="val 922667"/>
                <a:gd name="f356" fmla="val 638632"/>
                <a:gd name="f357" fmla="val 626795"/>
                <a:gd name="f358" fmla="val 995908"/>
                <a:gd name="f359" fmla="val 605523"/>
                <a:gd name="f360" fmla="val 574624"/>
                <a:gd name="f361" fmla="val 2055495"/>
                <a:gd name="f362" fmla="val 117335"/>
                <a:gd name="f363" fmla="val 2037956"/>
                <a:gd name="f364" fmla="val 1002334"/>
                <a:gd name="f365" fmla="val 2196884"/>
                <a:gd name="f366" fmla="val 130492"/>
                <a:gd name="f367" fmla="val 2178164"/>
                <a:gd name="f368" fmla="val 261162"/>
                <a:gd name="f369" fmla="*/ f0 1 2197100"/>
                <a:gd name="f370" fmla="*/ f1 1 1068070"/>
                <a:gd name="f371" fmla="+- f4 0 f2"/>
                <a:gd name="f372" fmla="+- f3 0 f2"/>
                <a:gd name="f373" fmla="*/ f372 1 2197100"/>
                <a:gd name="f374" fmla="*/ f371 1 1068070"/>
                <a:gd name="f375" fmla="*/ f2 1 f373"/>
                <a:gd name="f376" fmla="*/ f3 1 f373"/>
                <a:gd name="f377" fmla="*/ f2 1 f374"/>
                <a:gd name="f378" fmla="*/ f4 1 f374"/>
                <a:gd name="f379" fmla="*/ f375 f369 1"/>
                <a:gd name="f380" fmla="*/ f376 f369 1"/>
                <a:gd name="f381" fmla="*/ f378 f370 1"/>
                <a:gd name="f382" fmla="*/ f377 f370 1"/>
              </a:gdLst>
              <a:ahLst/>
              <a:cxnLst>
                <a:cxn ang="3cd4">
                  <a:pos x="hc" y="t"/>
                </a:cxn>
                <a:cxn ang="0">
                  <a:pos x="r" y="vc"/>
                </a:cxn>
                <a:cxn ang="cd4">
                  <a:pos x="hc" y="b"/>
                </a:cxn>
                <a:cxn ang="cd2">
                  <a:pos x="l" y="vc"/>
                </a:cxn>
              </a:cxnLst>
              <a:rect l="f379" t="f382" r="f380" b="f381"/>
              <a:pathLst>
                <a:path w="2197100" h="1068070">
                  <a:moveTo>
                    <a:pt x="f5" y="f6"/>
                  </a:move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50"/>
                  </a:lnTo>
                  <a:lnTo>
                    <a:pt x="f51" y="f52"/>
                  </a:lnTo>
                  <a:lnTo>
                    <a:pt x="f53" y="f54"/>
                  </a:lnTo>
                  <a:lnTo>
                    <a:pt x="f55" y="f56"/>
                  </a:lnTo>
                  <a:lnTo>
                    <a:pt x="f57" y="f58"/>
                  </a:lnTo>
                  <a:lnTo>
                    <a:pt x="f2" y="f24"/>
                  </a:lnTo>
                  <a:lnTo>
                    <a:pt x="f59" y="f60"/>
                  </a:lnTo>
                  <a:lnTo>
                    <a:pt x="f61" y="f62"/>
                  </a:lnTo>
                  <a:lnTo>
                    <a:pt x="f63" y="f64"/>
                  </a:lnTo>
                  <a:lnTo>
                    <a:pt x="f65" y="f66"/>
                  </a:lnTo>
                  <a:lnTo>
                    <a:pt x="f67" y="f68"/>
                  </a:lnTo>
                  <a:lnTo>
                    <a:pt x="f69" y="f70"/>
                  </a:lnTo>
                  <a:lnTo>
                    <a:pt x="f71" y="f72"/>
                  </a:lnTo>
                  <a:lnTo>
                    <a:pt x="f73" y="f74"/>
                  </a:lnTo>
                  <a:lnTo>
                    <a:pt x="f75" y="f76"/>
                  </a:lnTo>
                  <a:lnTo>
                    <a:pt x="f77" y="f24"/>
                  </a:lnTo>
                  <a:lnTo>
                    <a:pt x="f78" y="f79"/>
                  </a:lnTo>
                  <a:lnTo>
                    <a:pt x="f80" y="f81"/>
                  </a:lnTo>
                  <a:lnTo>
                    <a:pt x="f82" y="f83"/>
                  </a:lnTo>
                  <a:lnTo>
                    <a:pt x="f5" y="f6"/>
                  </a:lnTo>
                  <a:close/>
                </a:path>
                <a:path w="2197100" h="1068070">
                  <a:moveTo>
                    <a:pt x="f84" y="f85"/>
                  </a:moveTo>
                  <a:lnTo>
                    <a:pt x="f86" y="f87"/>
                  </a:lnTo>
                  <a:lnTo>
                    <a:pt x="f88" y="f89"/>
                  </a:lnTo>
                  <a:lnTo>
                    <a:pt x="f90" y="f91"/>
                  </a:lnTo>
                  <a:lnTo>
                    <a:pt x="f92" y="f93"/>
                  </a:lnTo>
                  <a:lnTo>
                    <a:pt x="f94" y="f95"/>
                  </a:lnTo>
                  <a:lnTo>
                    <a:pt x="f96" y="f97"/>
                  </a:lnTo>
                  <a:lnTo>
                    <a:pt x="f98" y="f99"/>
                  </a:lnTo>
                  <a:lnTo>
                    <a:pt x="f100" y="f101"/>
                  </a:lnTo>
                  <a:lnTo>
                    <a:pt x="f102" y="f103"/>
                  </a:lnTo>
                  <a:lnTo>
                    <a:pt x="f104" y="f105"/>
                  </a:lnTo>
                  <a:lnTo>
                    <a:pt x="f106" y="f107"/>
                  </a:lnTo>
                  <a:lnTo>
                    <a:pt x="f108" y="f109"/>
                  </a:lnTo>
                  <a:lnTo>
                    <a:pt x="f110" y="f111"/>
                  </a:lnTo>
                  <a:lnTo>
                    <a:pt x="f112" y="f113"/>
                  </a:lnTo>
                  <a:lnTo>
                    <a:pt x="f114" y="f115"/>
                  </a:lnTo>
                  <a:lnTo>
                    <a:pt x="f116" y="f117"/>
                  </a:lnTo>
                  <a:lnTo>
                    <a:pt x="f84" y="f85"/>
                  </a:lnTo>
                  <a:close/>
                </a:path>
                <a:path w="2197100" h="1068070">
                  <a:moveTo>
                    <a:pt x="f107" y="f118"/>
                  </a:moveTo>
                  <a:lnTo>
                    <a:pt x="f119" y="f120"/>
                  </a:lnTo>
                  <a:lnTo>
                    <a:pt x="f113" y="f121"/>
                  </a:lnTo>
                  <a:lnTo>
                    <a:pt x="f122" y="f123"/>
                  </a:lnTo>
                  <a:lnTo>
                    <a:pt x="f124" y="f125"/>
                  </a:lnTo>
                  <a:lnTo>
                    <a:pt x="f87" y="f126"/>
                  </a:lnTo>
                  <a:lnTo>
                    <a:pt x="f127" y="f128"/>
                  </a:lnTo>
                  <a:lnTo>
                    <a:pt x="f129" y="f130"/>
                  </a:lnTo>
                  <a:lnTo>
                    <a:pt x="f131" y="f132"/>
                  </a:lnTo>
                  <a:lnTo>
                    <a:pt x="f133" y="f134"/>
                  </a:lnTo>
                  <a:lnTo>
                    <a:pt x="f135" y="f136"/>
                  </a:lnTo>
                  <a:lnTo>
                    <a:pt x="f137" y="f138"/>
                  </a:lnTo>
                  <a:lnTo>
                    <a:pt x="f139" y="f140"/>
                  </a:lnTo>
                  <a:lnTo>
                    <a:pt x="f141" y="f142"/>
                  </a:lnTo>
                  <a:lnTo>
                    <a:pt x="f107" y="f118"/>
                  </a:lnTo>
                  <a:close/>
                </a:path>
                <a:path w="2197100" h="1068070">
                  <a:moveTo>
                    <a:pt x="f68" y="f143"/>
                  </a:moveTo>
                  <a:lnTo>
                    <a:pt x="f70" y="f144"/>
                  </a:lnTo>
                  <a:lnTo>
                    <a:pt x="f145" y="f146"/>
                  </a:lnTo>
                  <a:lnTo>
                    <a:pt x="f147" y="f148"/>
                  </a:lnTo>
                  <a:lnTo>
                    <a:pt x="f149" y="f150"/>
                  </a:lnTo>
                  <a:lnTo>
                    <a:pt x="f24" y="f151"/>
                  </a:lnTo>
                  <a:lnTo>
                    <a:pt x="f152" y="f153"/>
                  </a:lnTo>
                  <a:lnTo>
                    <a:pt x="f81" y="f154"/>
                  </a:lnTo>
                  <a:lnTo>
                    <a:pt x="f155" y="f156"/>
                  </a:lnTo>
                  <a:lnTo>
                    <a:pt x="f6" y="f157"/>
                  </a:lnTo>
                  <a:lnTo>
                    <a:pt x="f158" y="f159"/>
                  </a:lnTo>
                  <a:lnTo>
                    <a:pt x="f10" y="f160"/>
                  </a:lnTo>
                  <a:lnTo>
                    <a:pt x="f12" y="f161"/>
                  </a:lnTo>
                  <a:lnTo>
                    <a:pt x="f14" y="f162"/>
                  </a:lnTo>
                  <a:lnTo>
                    <a:pt x="f163" y="f164"/>
                  </a:lnTo>
                  <a:lnTo>
                    <a:pt x="f165" y="f166"/>
                  </a:lnTo>
                  <a:lnTo>
                    <a:pt x="f167" y="f168"/>
                  </a:lnTo>
                  <a:lnTo>
                    <a:pt x="f169" y="f170"/>
                  </a:lnTo>
                  <a:lnTo>
                    <a:pt x="f24" y="f171"/>
                  </a:lnTo>
                  <a:lnTo>
                    <a:pt x="f172" y="f173"/>
                  </a:lnTo>
                  <a:lnTo>
                    <a:pt x="f28" y="f174"/>
                  </a:lnTo>
                  <a:lnTo>
                    <a:pt x="f175" y="f176"/>
                  </a:lnTo>
                  <a:lnTo>
                    <a:pt x="f177" y="f178"/>
                  </a:lnTo>
                  <a:lnTo>
                    <a:pt x="f179" y="f180"/>
                  </a:lnTo>
                  <a:lnTo>
                    <a:pt x="f181" y="f182"/>
                  </a:lnTo>
                  <a:lnTo>
                    <a:pt x="f183" y="f184"/>
                  </a:lnTo>
                  <a:lnTo>
                    <a:pt x="f185" y="f186"/>
                  </a:lnTo>
                  <a:lnTo>
                    <a:pt x="f187" y="f188"/>
                  </a:lnTo>
                  <a:lnTo>
                    <a:pt x="f44" y="f189"/>
                  </a:lnTo>
                  <a:lnTo>
                    <a:pt x="f46" y="f190"/>
                  </a:lnTo>
                  <a:lnTo>
                    <a:pt x="f191" y="f192"/>
                  </a:lnTo>
                  <a:lnTo>
                    <a:pt x="f193" y="f194"/>
                  </a:lnTo>
                  <a:lnTo>
                    <a:pt x="f52" y="f195"/>
                  </a:lnTo>
                  <a:lnTo>
                    <a:pt x="f196" y="f197"/>
                  </a:lnTo>
                  <a:lnTo>
                    <a:pt x="f56" y="f198"/>
                  </a:lnTo>
                  <a:lnTo>
                    <a:pt x="f58" y="f199"/>
                  </a:lnTo>
                  <a:lnTo>
                    <a:pt x="f24" y="f200"/>
                  </a:lnTo>
                  <a:lnTo>
                    <a:pt x="f60" y="f201"/>
                  </a:lnTo>
                  <a:lnTo>
                    <a:pt x="f62" y="f202"/>
                  </a:lnTo>
                  <a:lnTo>
                    <a:pt x="f64" y="f203"/>
                  </a:lnTo>
                  <a:lnTo>
                    <a:pt x="f66" y="f204"/>
                  </a:lnTo>
                  <a:lnTo>
                    <a:pt x="f68" y="f143"/>
                  </a:lnTo>
                  <a:close/>
                </a:path>
                <a:path w="2197100" h="1068070">
                  <a:moveTo>
                    <a:pt x="f205" y="f206"/>
                  </a:moveTo>
                  <a:lnTo>
                    <a:pt x="f207" y="f208"/>
                  </a:lnTo>
                  <a:lnTo>
                    <a:pt x="f209" y="f210"/>
                  </a:lnTo>
                  <a:lnTo>
                    <a:pt x="f211" y="f212"/>
                  </a:lnTo>
                  <a:lnTo>
                    <a:pt x="f213" y="f214"/>
                  </a:lnTo>
                  <a:lnTo>
                    <a:pt x="f215" y="f216"/>
                  </a:lnTo>
                  <a:lnTo>
                    <a:pt x="f217" y="f218"/>
                  </a:lnTo>
                  <a:lnTo>
                    <a:pt x="f219" y="f220"/>
                  </a:lnTo>
                  <a:lnTo>
                    <a:pt x="f221" y="f222"/>
                  </a:lnTo>
                  <a:lnTo>
                    <a:pt x="f223" y="f224"/>
                  </a:lnTo>
                  <a:lnTo>
                    <a:pt x="f225" y="f226"/>
                  </a:lnTo>
                  <a:lnTo>
                    <a:pt x="f227" y="f228"/>
                  </a:lnTo>
                  <a:lnTo>
                    <a:pt x="f229" y="f230"/>
                  </a:lnTo>
                  <a:lnTo>
                    <a:pt x="f231" y="f232"/>
                  </a:lnTo>
                  <a:lnTo>
                    <a:pt x="f233" y="f234"/>
                  </a:lnTo>
                  <a:lnTo>
                    <a:pt x="f235" y="f236"/>
                  </a:lnTo>
                  <a:lnTo>
                    <a:pt x="f237" y="f37"/>
                  </a:lnTo>
                  <a:lnTo>
                    <a:pt x="f238" y="f39"/>
                  </a:lnTo>
                  <a:lnTo>
                    <a:pt x="f239" y="f240"/>
                  </a:lnTo>
                  <a:lnTo>
                    <a:pt x="f241" y="f43"/>
                  </a:lnTo>
                  <a:lnTo>
                    <a:pt x="f242" y="f243"/>
                  </a:lnTo>
                  <a:lnTo>
                    <a:pt x="f244" y="f47"/>
                  </a:lnTo>
                  <a:lnTo>
                    <a:pt x="f245" y="f49"/>
                  </a:lnTo>
                  <a:lnTo>
                    <a:pt x="f246" y="f247"/>
                  </a:lnTo>
                  <a:lnTo>
                    <a:pt x="f248" y="f249"/>
                  </a:lnTo>
                  <a:lnTo>
                    <a:pt x="f250" y="f251"/>
                  </a:lnTo>
                  <a:lnTo>
                    <a:pt x="f252" y="f253"/>
                  </a:lnTo>
                  <a:lnTo>
                    <a:pt x="f223" y="f2"/>
                  </a:lnTo>
                  <a:lnTo>
                    <a:pt x="f254" y="f59"/>
                  </a:lnTo>
                  <a:lnTo>
                    <a:pt x="f255" y="f256"/>
                  </a:lnTo>
                  <a:lnTo>
                    <a:pt x="f257" y="f63"/>
                  </a:lnTo>
                  <a:lnTo>
                    <a:pt x="f258" y="f65"/>
                  </a:lnTo>
                  <a:lnTo>
                    <a:pt x="f259" y="f67"/>
                  </a:lnTo>
                  <a:lnTo>
                    <a:pt x="f260" y="f69"/>
                  </a:lnTo>
                  <a:lnTo>
                    <a:pt x="f261" y="f71"/>
                  </a:lnTo>
                  <a:lnTo>
                    <a:pt x="f262" y="f73"/>
                  </a:lnTo>
                  <a:lnTo>
                    <a:pt x="f263" y="f75"/>
                  </a:lnTo>
                  <a:lnTo>
                    <a:pt x="f223" y="f264"/>
                  </a:lnTo>
                  <a:lnTo>
                    <a:pt x="f265" y="f78"/>
                  </a:lnTo>
                  <a:lnTo>
                    <a:pt x="f266" y="f267"/>
                  </a:lnTo>
                  <a:lnTo>
                    <a:pt x="f268" y="f269"/>
                  </a:lnTo>
                  <a:lnTo>
                    <a:pt x="f205" y="f206"/>
                  </a:lnTo>
                  <a:close/>
                </a:path>
                <a:path w="2197100" h="1068070">
                  <a:moveTo>
                    <a:pt x="f136" y="f270"/>
                  </a:moveTo>
                  <a:lnTo>
                    <a:pt x="f138" y="f271"/>
                  </a:lnTo>
                  <a:lnTo>
                    <a:pt x="f272" y="f273"/>
                  </a:lnTo>
                  <a:lnTo>
                    <a:pt x="f274" y="f275"/>
                  </a:lnTo>
                  <a:lnTo>
                    <a:pt x="f276" y="f277"/>
                  </a:lnTo>
                  <a:lnTo>
                    <a:pt x="f278" y="f279"/>
                  </a:lnTo>
                  <a:lnTo>
                    <a:pt x="f280" y="f281"/>
                  </a:lnTo>
                  <a:lnTo>
                    <a:pt x="f282" y="f283"/>
                  </a:lnTo>
                  <a:lnTo>
                    <a:pt x="f284" y="f285"/>
                  </a:lnTo>
                  <a:lnTo>
                    <a:pt x="f125" y="f286"/>
                  </a:lnTo>
                  <a:lnTo>
                    <a:pt x="f126" y="f287"/>
                  </a:lnTo>
                  <a:lnTo>
                    <a:pt x="f288" y="f289"/>
                  </a:lnTo>
                  <a:lnTo>
                    <a:pt x="f290" y="f291"/>
                  </a:lnTo>
                  <a:lnTo>
                    <a:pt x="f292" y="f293"/>
                  </a:lnTo>
                  <a:lnTo>
                    <a:pt x="f294" y="f295"/>
                  </a:lnTo>
                  <a:lnTo>
                    <a:pt x="f136" y="f270"/>
                  </a:lnTo>
                  <a:close/>
                </a:path>
                <a:path w="2197100" h="1068070">
                  <a:moveTo>
                    <a:pt x="f287" y="f296"/>
                  </a:moveTo>
                  <a:lnTo>
                    <a:pt x="f297" y="f298"/>
                  </a:lnTo>
                  <a:lnTo>
                    <a:pt x="f299" y="f92"/>
                  </a:lnTo>
                  <a:lnTo>
                    <a:pt x="f300" y="f94"/>
                  </a:lnTo>
                  <a:lnTo>
                    <a:pt x="f301" y="f96"/>
                  </a:lnTo>
                  <a:lnTo>
                    <a:pt x="f302" y="f303"/>
                  </a:lnTo>
                  <a:lnTo>
                    <a:pt x="f304" y="f100"/>
                  </a:lnTo>
                  <a:lnTo>
                    <a:pt x="f305" y="f102"/>
                  </a:lnTo>
                  <a:lnTo>
                    <a:pt x="f306" y="f104"/>
                  </a:lnTo>
                  <a:lnTo>
                    <a:pt x="f307" y="f106"/>
                  </a:lnTo>
                  <a:lnTo>
                    <a:pt x="f308" y="f309"/>
                  </a:lnTo>
                  <a:lnTo>
                    <a:pt x="f310" y="f110"/>
                  </a:lnTo>
                  <a:lnTo>
                    <a:pt x="f311" y="f312"/>
                  </a:lnTo>
                  <a:lnTo>
                    <a:pt x="f313" y="f314"/>
                  </a:lnTo>
                  <a:lnTo>
                    <a:pt x="f286" y="f84"/>
                  </a:lnTo>
                  <a:lnTo>
                    <a:pt x="f287" y="f296"/>
                  </a:lnTo>
                  <a:close/>
                </a:path>
                <a:path w="2197100" h="1068070">
                  <a:moveTo>
                    <a:pt x="f315" y="f316"/>
                  </a:moveTo>
                  <a:lnTo>
                    <a:pt x="f201" y="f317"/>
                  </a:lnTo>
                  <a:lnTo>
                    <a:pt x="f202" y="f255"/>
                  </a:lnTo>
                  <a:lnTo>
                    <a:pt x="f203" y="f318"/>
                  </a:lnTo>
                  <a:lnTo>
                    <a:pt x="f204" y="f258"/>
                  </a:lnTo>
                  <a:lnTo>
                    <a:pt x="f319" y="f259"/>
                  </a:lnTo>
                  <a:lnTo>
                    <a:pt x="f144" y="f260"/>
                  </a:lnTo>
                  <a:lnTo>
                    <a:pt x="f146" y="f261"/>
                  </a:lnTo>
                  <a:lnTo>
                    <a:pt x="f320" y="f321"/>
                  </a:lnTo>
                  <a:lnTo>
                    <a:pt x="f322" y="f263"/>
                  </a:lnTo>
                  <a:lnTo>
                    <a:pt x="f323" y="f316"/>
                  </a:lnTo>
                  <a:lnTo>
                    <a:pt x="f153" y="f324"/>
                  </a:lnTo>
                  <a:lnTo>
                    <a:pt x="f325" y="f326"/>
                  </a:lnTo>
                  <a:lnTo>
                    <a:pt x="f327" y="f328"/>
                  </a:lnTo>
                  <a:lnTo>
                    <a:pt x="f157" y="f329"/>
                  </a:lnTo>
                  <a:lnTo>
                    <a:pt x="f330" y="f207"/>
                  </a:lnTo>
                  <a:lnTo>
                    <a:pt x="f331" y="f332"/>
                  </a:lnTo>
                  <a:lnTo>
                    <a:pt x="f333" y="f334"/>
                  </a:lnTo>
                  <a:lnTo>
                    <a:pt x="f335" y="f336"/>
                  </a:lnTo>
                  <a:lnTo>
                    <a:pt x="f164" y="f337"/>
                  </a:lnTo>
                  <a:lnTo>
                    <a:pt x="f166" y="f217"/>
                  </a:lnTo>
                  <a:lnTo>
                    <a:pt x="f168" y="f338"/>
                  </a:lnTo>
                  <a:lnTo>
                    <a:pt x="f170" y="f339"/>
                  </a:lnTo>
                  <a:lnTo>
                    <a:pt x="f171" y="f316"/>
                  </a:lnTo>
                  <a:lnTo>
                    <a:pt x="f173" y="f225"/>
                  </a:lnTo>
                  <a:lnTo>
                    <a:pt x="f174" y="f227"/>
                  </a:lnTo>
                  <a:lnTo>
                    <a:pt x="f176" y="f340"/>
                  </a:lnTo>
                  <a:lnTo>
                    <a:pt x="f341" y="f342"/>
                  </a:lnTo>
                  <a:lnTo>
                    <a:pt x="f343" y="f344"/>
                  </a:lnTo>
                  <a:lnTo>
                    <a:pt x="f182" y="f345"/>
                  </a:lnTo>
                  <a:lnTo>
                    <a:pt x="f184" y="f237"/>
                  </a:lnTo>
                  <a:lnTo>
                    <a:pt x="f346" y="f347"/>
                  </a:lnTo>
                  <a:lnTo>
                    <a:pt x="f348" y="f239"/>
                  </a:lnTo>
                  <a:lnTo>
                    <a:pt x="f349" y="f241"/>
                  </a:lnTo>
                  <a:lnTo>
                    <a:pt x="f190" y="f350"/>
                  </a:lnTo>
                  <a:lnTo>
                    <a:pt x="f351" y="f352"/>
                  </a:lnTo>
                  <a:lnTo>
                    <a:pt x="f353" y="f354"/>
                  </a:lnTo>
                  <a:lnTo>
                    <a:pt x="f355" y="f356"/>
                  </a:lnTo>
                  <a:lnTo>
                    <a:pt x="f197" y="f357"/>
                  </a:lnTo>
                  <a:lnTo>
                    <a:pt x="f358" y="f359"/>
                  </a:lnTo>
                  <a:lnTo>
                    <a:pt x="f199" y="f360"/>
                  </a:lnTo>
                  <a:lnTo>
                    <a:pt x="f315" y="f316"/>
                  </a:lnTo>
                  <a:close/>
                </a:path>
                <a:path w="2197100" h="1068070">
                  <a:moveTo>
                    <a:pt x="f361" y="f362"/>
                  </a:moveTo>
                  <a:lnTo>
                    <a:pt x="f363" y="f362"/>
                  </a:lnTo>
                  <a:lnTo>
                    <a:pt x="f363" y="f364"/>
                  </a:lnTo>
                  <a:lnTo>
                    <a:pt x="f361" y="f364"/>
                  </a:lnTo>
                  <a:lnTo>
                    <a:pt x="f361" y="f362"/>
                  </a:lnTo>
                  <a:close/>
                </a:path>
                <a:path w="2197100" h="1068070">
                  <a:moveTo>
                    <a:pt x="f365" y="f366"/>
                  </a:moveTo>
                  <a:lnTo>
                    <a:pt x="f367" y="f366"/>
                  </a:lnTo>
                  <a:lnTo>
                    <a:pt x="f367" y="f368"/>
                  </a:lnTo>
                  <a:lnTo>
                    <a:pt x="f365" y="f368"/>
                  </a:lnTo>
                  <a:lnTo>
                    <a:pt x="f365" y="f366"/>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7" name="object 9">
              <a:extLst>
                <a:ext uri="{FF2B5EF4-FFF2-40B4-BE49-F238E27FC236}">
                  <a16:creationId xmlns:a16="http://schemas.microsoft.com/office/drawing/2014/main" id="{3BBAA1B6-8B45-8D36-D665-8368EBDB389F}"/>
                </a:ext>
              </a:extLst>
            </p:cNvPr>
            <p:cNvPicPr>
              <a:picLocks noChangeAspect="1"/>
            </p:cNvPicPr>
            <p:nvPr/>
          </p:nvPicPr>
          <p:blipFill>
            <a:blip r:embed="rId4"/>
            <a:stretch>
              <a:fillRect/>
            </a:stretch>
          </p:blipFill>
          <p:spPr>
            <a:xfrm>
              <a:off x="2031961" y="734062"/>
              <a:ext cx="105128" cy="60624"/>
            </a:xfrm>
            <a:prstGeom prst="rect">
              <a:avLst/>
            </a:prstGeom>
            <a:noFill/>
            <a:ln cap="flat">
              <a:noFill/>
            </a:ln>
          </p:spPr>
        </p:pic>
        <p:pic>
          <p:nvPicPr>
            <p:cNvPr id="8" name="object 10">
              <a:extLst>
                <a:ext uri="{FF2B5EF4-FFF2-40B4-BE49-F238E27FC236}">
                  <a16:creationId xmlns:a16="http://schemas.microsoft.com/office/drawing/2014/main" id="{3115DA6A-631F-649E-7297-A1F55D4F4469}"/>
                </a:ext>
              </a:extLst>
            </p:cNvPr>
            <p:cNvPicPr>
              <a:picLocks noChangeAspect="1"/>
            </p:cNvPicPr>
            <p:nvPr/>
          </p:nvPicPr>
          <p:blipFill>
            <a:blip r:embed="rId5"/>
            <a:stretch>
              <a:fillRect/>
            </a:stretch>
          </p:blipFill>
          <p:spPr>
            <a:xfrm>
              <a:off x="2149361" y="708184"/>
              <a:ext cx="177320" cy="110340"/>
            </a:xfrm>
            <a:prstGeom prst="rect">
              <a:avLst/>
            </a:prstGeom>
            <a:noFill/>
            <a:ln cap="flat">
              <a:noFill/>
            </a:ln>
          </p:spPr>
        </p:pic>
        <p:pic>
          <p:nvPicPr>
            <p:cNvPr id="9" name="object 11">
              <a:extLst>
                <a:ext uri="{FF2B5EF4-FFF2-40B4-BE49-F238E27FC236}">
                  <a16:creationId xmlns:a16="http://schemas.microsoft.com/office/drawing/2014/main" id="{3FBAED05-C8EF-88A1-6F94-7177C83BBB3A}"/>
                </a:ext>
              </a:extLst>
            </p:cNvPr>
            <p:cNvPicPr>
              <a:picLocks noChangeAspect="1"/>
            </p:cNvPicPr>
            <p:nvPr/>
          </p:nvPicPr>
          <p:blipFill>
            <a:blip r:embed="rId6"/>
            <a:stretch>
              <a:fillRect/>
            </a:stretch>
          </p:blipFill>
          <p:spPr>
            <a:xfrm>
              <a:off x="2373343" y="708184"/>
              <a:ext cx="180383" cy="110340"/>
            </a:xfrm>
            <a:prstGeom prst="rect">
              <a:avLst/>
            </a:prstGeom>
            <a:noFill/>
            <a:ln cap="flat">
              <a:noFill/>
            </a:ln>
          </p:spPr>
        </p:pic>
        <p:pic>
          <p:nvPicPr>
            <p:cNvPr id="10" name="object 12">
              <a:extLst>
                <a:ext uri="{FF2B5EF4-FFF2-40B4-BE49-F238E27FC236}">
                  <a16:creationId xmlns:a16="http://schemas.microsoft.com/office/drawing/2014/main" id="{8BFD07E2-B5C1-0582-074A-EB018BF9CD7D}"/>
                </a:ext>
              </a:extLst>
            </p:cNvPr>
            <p:cNvPicPr>
              <a:picLocks noChangeAspect="1"/>
            </p:cNvPicPr>
            <p:nvPr/>
          </p:nvPicPr>
          <p:blipFill>
            <a:blip r:embed="rId7"/>
            <a:stretch>
              <a:fillRect/>
            </a:stretch>
          </p:blipFill>
          <p:spPr>
            <a:xfrm>
              <a:off x="2568037" y="708193"/>
              <a:ext cx="187552" cy="86502"/>
            </a:xfrm>
            <a:prstGeom prst="rect">
              <a:avLst/>
            </a:prstGeom>
            <a:noFill/>
            <a:ln cap="flat">
              <a:noFill/>
            </a:ln>
          </p:spPr>
        </p:pic>
        <p:pic>
          <p:nvPicPr>
            <p:cNvPr id="11" name="object 13">
              <a:extLst>
                <a:ext uri="{FF2B5EF4-FFF2-40B4-BE49-F238E27FC236}">
                  <a16:creationId xmlns:a16="http://schemas.microsoft.com/office/drawing/2014/main" id="{26E8D945-9A70-BEF4-B5C9-1C3E2C19843B}"/>
                </a:ext>
              </a:extLst>
            </p:cNvPr>
            <p:cNvPicPr>
              <a:picLocks noChangeAspect="1"/>
            </p:cNvPicPr>
            <p:nvPr/>
          </p:nvPicPr>
          <p:blipFill>
            <a:blip r:embed="rId8"/>
            <a:stretch>
              <a:fillRect/>
            </a:stretch>
          </p:blipFill>
          <p:spPr>
            <a:xfrm>
              <a:off x="2769891" y="708193"/>
              <a:ext cx="55065" cy="86493"/>
            </a:xfrm>
            <a:prstGeom prst="rect">
              <a:avLst/>
            </a:prstGeom>
            <a:noFill/>
            <a:ln cap="flat">
              <a:noFill/>
            </a:ln>
          </p:spPr>
        </p:pic>
        <p:pic>
          <p:nvPicPr>
            <p:cNvPr id="12" name="object 14">
              <a:extLst>
                <a:ext uri="{FF2B5EF4-FFF2-40B4-BE49-F238E27FC236}">
                  <a16:creationId xmlns:a16="http://schemas.microsoft.com/office/drawing/2014/main" id="{0C0D7382-8D24-7DA3-5ABC-95B6516AAA0E}"/>
                </a:ext>
              </a:extLst>
            </p:cNvPr>
            <p:cNvPicPr>
              <a:picLocks noChangeAspect="1"/>
            </p:cNvPicPr>
            <p:nvPr/>
          </p:nvPicPr>
          <p:blipFill>
            <a:blip r:embed="rId9"/>
            <a:stretch>
              <a:fillRect/>
            </a:stretch>
          </p:blipFill>
          <p:spPr>
            <a:xfrm>
              <a:off x="2843125" y="735424"/>
              <a:ext cx="51188" cy="59253"/>
            </a:xfrm>
            <a:prstGeom prst="rect">
              <a:avLst/>
            </a:prstGeom>
            <a:noFill/>
            <a:ln cap="flat">
              <a:noFill/>
            </a:ln>
          </p:spPr>
        </p:pic>
        <p:sp>
          <p:nvSpPr>
            <p:cNvPr id="13" name="object 15">
              <a:extLst>
                <a:ext uri="{FF2B5EF4-FFF2-40B4-BE49-F238E27FC236}">
                  <a16:creationId xmlns:a16="http://schemas.microsoft.com/office/drawing/2014/main" id="{13F6DD91-AC3B-31AC-482C-39AEB200D33A}"/>
                </a:ext>
              </a:extLst>
            </p:cNvPr>
            <p:cNvSpPr/>
            <p:nvPr/>
          </p:nvSpPr>
          <p:spPr>
            <a:xfrm>
              <a:off x="2907270" y="734080"/>
              <a:ext cx="36576" cy="60835"/>
            </a:xfrm>
            <a:custGeom>
              <a:avLst/>
              <a:gdLst>
                <a:gd name="f0" fmla="val w"/>
                <a:gd name="f1" fmla="val h"/>
                <a:gd name="f2" fmla="val 0"/>
                <a:gd name="f3" fmla="val 60325"/>
                <a:gd name="f4" fmla="val 100330"/>
                <a:gd name="f5" fmla="val 41935"/>
                <a:gd name="f6" fmla="val 33695"/>
                <a:gd name="f7" fmla="val 20448"/>
                <a:gd name="f8" fmla="val 1800"/>
                <a:gd name="f9" fmla="val 9752"/>
                <a:gd name="f10" fmla="val 7251"/>
                <a:gd name="f11" fmla="val 2604"/>
                <a:gd name="f12" fmla="val 16423"/>
                <a:gd name="f13" fmla="val 29391"/>
                <a:gd name="f14" fmla="val 6460"/>
                <a:gd name="f15" fmla="val 44902"/>
                <a:gd name="f16" fmla="val 20674"/>
                <a:gd name="f17" fmla="val 54237"/>
                <a:gd name="f18" fmla="val 34888"/>
                <a:gd name="f19" fmla="val 61819"/>
                <a:gd name="f20" fmla="val 41349"/>
                <a:gd name="f21" fmla="val 72071"/>
                <a:gd name="f22" fmla="val 82363"/>
                <a:gd name="f23" fmla="val 31433"/>
                <a:gd name="f24" fmla="val 85735"/>
                <a:gd name="f25" fmla="val 18324"/>
                <a:gd name="f26" fmla="val 8397"/>
                <a:gd name="f27" fmla="val 83494"/>
                <a:gd name="f28" fmla="val 1476"/>
                <a:gd name="f29" fmla="val 78992"/>
                <a:gd name="f30" fmla="val 554"/>
                <a:gd name="f31" fmla="val 94719"/>
                <a:gd name="f32" fmla="val 6774"/>
                <a:gd name="f33" fmla="val 97353"/>
                <a:gd name="f34" fmla="val 13301"/>
                <a:gd name="f35" fmla="val 98951"/>
                <a:gd name="f36" fmla="val 20007"/>
                <a:gd name="f37" fmla="val 99742"/>
                <a:gd name="f38" fmla="val 26763"/>
                <a:gd name="f39" fmla="val 99955"/>
                <a:gd name="f40" fmla="val 39153"/>
                <a:gd name="f41" fmla="val 98173"/>
                <a:gd name="f42" fmla="val 49812"/>
                <a:gd name="f43" fmla="val 92723"/>
                <a:gd name="f44" fmla="val 57279"/>
                <a:gd name="f45" fmla="val 83447"/>
                <a:gd name="f46" fmla="val 60092"/>
                <a:gd name="f47" fmla="val 70186"/>
                <a:gd name="f48" fmla="val 53626"/>
                <a:gd name="f49" fmla="val 53125"/>
                <a:gd name="f50" fmla="val 39401"/>
                <a:gd name="f51" fmla="val 43869"/>
                <a:gd name="f52" fmla="val 25177"/>
                <a:gd name="f53" fmla="val 36680"/>
                <a:gd name="f54" fmla="val 18711"/>
                <a:gd name="f55" fmla="val 25821"/>
                <a:gd name="f56" fmla="val 17968"/>
                <a:gd name="f57" fmla="val 26575"/>
                <a:gd name="f58" fmla="val 14208"/>
                <a:gd name="f59" fmla="val 39684"/>
                <a:gd name="f60" fmla="val 50155"/>
                <a:gd name="f61" fmla="val 16659"/>
                <a:gd name="f62" fmla="val 54071"/>
                <a:gd name="f63" fmla="val 19088"/>
                <a:gd name="f64" fmla="val 55589"/>
                <a:gd name="f65" fmla="val 3738"/>
                <a:gd name="f66" fmla="val 48658"/>
                <a:gd name="f67" fmla="val 1675"/>
                <a:gd name="f68" fmla="*/ f0 1 60325"/>
                <a:gd name="f69" fmla="*/ f1 1 100330"/>
                <a:gd name="f70" fmla="+- f4 0 f2"/>
                <a:gd name="f71" fmla="+- f3 0 f2"/>
                <a:gd name="f72" fmla="*/ f71 1 60325"/>
                <a:gd name="f73" fmla="*/ f70 1 100330"/>
                <a:gd name="f74" fmla="*/ f2 1 f72"/>
                <a:gd name="f75" fmla="*/ f3 1 f72"/>
                <a:gd name="f76" fmla="*/ f2 1 f73"/>
                <a:gd name="f77" fmla="*/ f4 1 f73"/>
                <a:gd name="f78" fmla="*/ f74 f68 1"/>
                <a:gd name="f79" fmla="*/ f75 f68 1"/>
                <a:gd name="f80" fmla="*/ f77 f69 1"/>
                <a:gd name="f81" fmla="*/ f76 f69 1"/>
              </a:gdLst>
              <a:ahLst/>
              <a:cxnLst>
                <a:cxn ang="3cd4">
                  <a:pos x="hc" y="t"/>
                </a:cxn>
                <a:cxn ang="0">
                  <a:pos x="r" y="vc"/>
                </a:cxn>
                <a:cxn ang="cd4">
                  <a:pos x="hc" y="b"/>
                </a:cxn>
                <a:cxn ang="cd2">
                  <a:pos x="l" y="vc"/>
                </a:cxn>
              </a:cxnLst>
              <a:rect l="f78" t="f81" r="f79" b="f80"/>
              <a:pathLst>
                <a:path w="60325" h="100330">
                  <a:moveTo>
                    <a:pt x="f5" y="f2"/>
                  </a:moveTo>
                  <a:lnTo>
                    <a:pt x="f6" y="f2"/>
                  </a:lnTo>
                  <a:lnTo>
                    <a:pt x="f7" y="f8"/>
                  </a:lnTo>
                  <a:lnTo>
                    <a:pt x="f9" y="f10"/>
                  </a:lnTo>
                  <a:lnTo>
                    <a:pt x="f11" y="f12"/>
                  </a:lnTo>
                  <a:lnTo>
                    <a:pt x="f2" y="f13"/>
                  </a:lnTo>
                  <a:lnTo>
                    <a:pt x="f14" y="f15"/>
                  </a:lnTo>
                  <a:lnTo>
                    <a:pt x="f16" y="f17"/>
                  </a:lnTo>
                  <a:lnTo>
                    <a:pt x="f18" y="f19"/>
                  </a:lnTo>
                  <a:lnTo>
                    <a:pt x="f20" y="f21"/>
                  </a:lnTo>
                  <a:lnTo>
                    <a:pt x="f20" y="f22"/>
                  </a:lnTo>
                  <a:lnTo>
                    <a:pt x="f23" y="f24"/>
                  </a:lnTo>
                  <a:lnTo>
                    <a:pt x="f25" y="f24"/>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4" y="f56"/>
                  </a:lnTo>
                  <a:lnTo>
                    <a:pt x="f57" y="f58"/>
                  </a:lnTo>
                  <a:lnTo>
                    <a:pt x="f59" y="f58"/>
                  </a:lnTo>
                  <a:lnTo>
                    <a:pt x="f60" y="f61"/>
                  </a:lnTo>
                  <a:lnTo>
                    <a:pt x="f62" y="f63"/>
                  </a:lnTo>
                  <a:lnTo>
                    <a:pt x="f64" y="f65"/>
                  </a:lnTo>
                  <a:lnTo>
                    <a:pt x="f66" y="f6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14" name="object 16">
              <a:extLst>
                <a:ext uri="{FF2B5EF4-FFF2-40B4-BE49-F238E27FC236}">
                  <a16:creationId xmlns:a16="http://schemas.microsoft.com/office/drawing/2014/main" id="{9CE3272D-512D-2525-7C1F-BE5F26202304}"/>
                </a:ext>
              </a:extLst>
            </p:cNvPr>
            <p:cNvPicPr>
              <a:picLocks noChangeAspect="1"/>
            </p:cNvPicPr>
            <p:nvPr/>
          </p:nvPicPr>
          <p:blipFill>
            <a:blip r:embed="rId10"/>
            <a:stretch>
              <a:fillRect/>
            </a:stretch>
          </p:blipFill>
          <p:spPr>
            <a:xfrm>
              <a:off x="2001191" y="848965"/>
              <a:ext cx="212186" cy="105805"/>
            </a:xfrm>
            <a:prstGeom prst="rect">
              <a:avLst/>
            </a:prstGeom>
            <a:noFill/>
            <a:ln cap="flat">
              <a:noFill/>
            </a:ln>
          </p:spPr>
        </p:pic>
        <p:sp>
          <p:nvSpPr>
            <p:cNvPr id="15" name="object 17">
              <a:extLst>
                <a:ext uri="{FF2B5EF4-FFF2-40B4-BE49-F238E27FC236}">
                  <a16:creationId xmlns:a16="http://schemas.microsoft.com/office/drawing/2014/main" id="{938A523C-1B90-07BB-E461-2957467A9B3F}"/>
                </a:ext>
              </a:extLst>
            </p:cNvPr>
            <p:cNvSpPr/>
            <p:nvPr/>
          </p:nvSpPr>
          <p:spPr>
            <a:xfrm>
              <a:off x="2231318" y="870307"/>
              <a:ext cx="32735" cy="59298"/>
            </a:xfrm>
            <a:custGeom>
              <a:avLst/>
              <a:gdLst>
                <a:gd name="f0" fmla="val w"/>
                <a:gd name="f1" fmla="val h"/>
                <a:gd name="f2" fmla="val 0"/>
                <a:gd name="f3" fmla="val 53975"/>
                <a:gd name="f4" fmla="val 97790"/>
                <a:gd name="f5" fmla="val 46982"/>
                <a:gd name="f6" fmla="val 41747"/>
                <a:gd name="f7" fmla="val 34249"/>
                <a:gd name="f8" fmla="val 1265"/>
                <a:gd name="f9" fmla="val 27262"/>
                <a:gd name="f10" fmla="val 4794"/>
                <a:gd name="f11" fmla="val 21290"/>
                <a:gd name="f12" fmla="val 10182"/>
                <a:gd name="f13" fmla="val 16837"/>
                <a:gd name="f14" fmla="val 17025"/>
                <a:gd name="f15" fmla="val 16470"/>
                <a:gd name="f16" fmla="val 2251"/>
                <a:gd name="f17" fmla="val 97724"/>
                <a:gd name="f18" fmla="val 17591"/>
                <a:gd name="f19" fmla="val 54291"/>
                <a:gd name="f20" fmla="val 19446"/>
                <a:gd name="f21" fmla="val 38099"/>
                <a:gd name="f22" fmla="val 24708"/>
                <a:gd name="f23" fmla="val 25836"/>
                <a:gd name="f24" fmla="val 32919"/>
                <a:gd name="f25" fmla="val 18065"/>
                <a:gd name="f26" fmla="val 43621"/>
                <a:gd name="f27" fmla="val 15350"/>
                <a:gd name="f28" fmla="val 46605"/>
                <a:gd name="f29" fmla="val 50155"/>
                <a:gd name="f30" fmla="val 15737"/>
                <a:gd name="f31" fmla="val 53349"/>
                <a:gd name="f32" fmla="val 1319"/>
                <a:gd name="f33" fmla="*/ f0 1 53975"/>
                <a:gd name="f34" fmla="*/ f1 1 97790"/>
                <a:gd name="f35" fmla="+- f4 0 f2"/>
                <a:gd name="f36" fmla="+- f3 0 f2"/>
                <a:gd name="f37" fmla="*/ f36 1 53975"/>
                <a:gd name="f38" fmla="*/ f35 1 97790"/>
                <a:gd name="f39" fmla="*/ f2 1 f37"/>
                <a:gd name="f40" fmla="*/ f3 1 f37"/>
                <a:gd name="f41" fmla="*/ f2 1 f38"/>
                <a:gd name="f42" fmla="*/ f4 1 f38"/>
                <a:gd name="f43" fmla="*/ f39 f33 1"/>
                <a:gd name="f44" fmla="*/ f40 f33 1"/>
                <a:gd name="f45" fmla="*/ f42 f34 1"/>
                <a:gd name="f46" fmla="*/ f41 f34 1"/>
              </a:gdLst>
              <a:ahLst/>
              <a:cxnLst>
                <a:cxn ang="3cd4">
                  <a:pos x="hc" y="t"/>
                </a:cxn>
                <a:cxn ang="0">
                  <a:pos x="r" y="vc"/>
                </a:cxn>
                <a:cxn ang="cd4">
                  <a:pos x="hc" y="b"/>
                </a:cxn>
                <a:cxn ang="cd2">
                  <a:pos x="l" y="vc"/>
                </a:cxn>
              </a:cxnLst>
              <a:rect l="f43" t="f46" r="f44" b="f45"/>
              <a:pathLst>
                <a:path w="53975" h="97790">
                  <a:moveTo>
                    <a:pt x="f5" y="f2"/>
                  </a:moveTo>
                  <a:lnTo>
                    <a:pt x="f6" y="f2"/>
                  </a:lnTo>
                  <a:lnTo>
                    <a:pt x="f7" y="f8"/>
                  </a:lnTo>
                  <a:lnTo>
                    <a:pt x="f9" y="f10"/>
                  </a:lnTo>
                  <a:lnTo>
                    <a:pt x="f11" y="f12"/>
                  </a:lnTo>
                  <a:lnTo>
                    <a:pt x="f13" y="f14"/>
                  </a:lnTo>
                  <a:lnTo>
                    <a:pt x="f15" y="f14"/>
                  </a:lnTo>
                  <a:lnTo>
                    <a:pt x="f15" y="f16"/>
                  </a:lnTo>
                  <a:lnTo>
                    <a:pt x="f2" y="f16"/>
                  </a:lnTo>
                  <a:lnTo>
                    <a:pt x="f2" y="f17"/>
                  </a:lnTo>
                  <a:lnTo>
                    <a:pt x="f18" y="f17"/>
                  </a:lnTo>
                  <a:lnTo>
                    <a:pt x="f18" y="f19"/>
                  </a:lnTo>
                  <a:lnTo>
                    <a:pt x="f20" y="f21"/>
                  </a:lnTo>
                  <a:lnTo>
                    <a:pt x="f22" y="f23"/>
                  </a:lnTo>
                  <a:lnTo>
                    <a:pt x="f24" y="f25"/>
                  </a:lnTo>
                  <a:lnTo>
                    <a:pt x="f26" y="f27"/>
                  </a:lnTo>
                  <a:lnTo>
                    <a:pt x="f28" y="f27"/>
                  </a:lnTo>
                  <a:lnTo>
                    <a:pt x="f29" y="f30"/>
                  </a:lnTo>
                  <a:lnTo>
                    <a:pt x="f31" y="f14"/>
                  </a:lnTo>
                  <a:lnTo>
                    <a:pt x="f31" y="f32"/>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16" name="object 18">
              <a:extLst>
                <a:ext uri="{FF2B5EF4-FFF2-40B4-BE49-F238E27FC236}">
                  <a16:creationId xmlns:a16="http://schemas.microsoft.com/office/drawing/2014/main" id="{DFB2D633-621F-B265-F7C7-A1799EC563DD}"/>
                </a:ext>
              </a:extLst>
            </p:cNvPr>
            <p:cNvPicPr>
              <a:picLocks noChangeAspect="1"/>
            </p:cNvPicPr>
            <p:nvPr/>
          </p:nvPicPr>
          <p:blipFill>
            <a:blip r:embed="rId11"/>
            <a:stretch>
              <a:fillRect/>
            </a:stretch>
          </p:blipFill>
          <p:spPr>
            <a:xfrm>
              <a:off x="2275475" y="871670"/>
              <a:ext cx="51197" cy="59253"/>
            </a:xfrm>
            <a:prstGeom prst="rect">
              <a:avLst/>
            </a:prstGeom>
            <a:noFill/>
            <a:ln cap="flat">
              <a:noFill/>
            </a:ln>
          </p:spPr>
        </p:pic>
        <p:pic>
          <p:nvPicPr>
            <p:cNvPr id="17" name="object 19">
              <a:extLst>
                <a:ext uri="{FF2B5EF4-FFF2-40B4-BE49-F238E27FC236}">
                  <a16:creationId xmlns:a16="http://schemas.microsoft.com/office/drawing/2014/main" id="{54CBE279-3ECD-0BA1-7142-D6473E295D16}"/>
                </a:ext>
              </a:extLst>
            </p:cNvPr>
            <p:cNvPicPr>
              <a:picLocks noChangeAspect="1"/>
            </p:cNvPicPr>
            <p:nvPr/>
          </p:nvPicPr>
          <p:blipFill>
            <a:blip r:embed="rId12"/>
            <a:stretch>
              <a:fillRect/>
            </a:stretch>
          </p:blipFill>
          <p:spPr>
            <a:xfrm>
              <a:off x="2004593" y="1024722"/>
              <a:ext cx="50511" cy="79232"/>
            </a:xfrm>
            <a:prstGeom prst="rect">
              <a:avLst/>
            </a:prstGeom>
            <a:noFill/>
            <a:ln cap="flat">
              <a:noFill/>
            </a:ln>
          </p:spPr>
        </p:pic>
        <p:pic>
          <p:nvPicPr>
            <p:cNvPr id="18" name="object 20">
              <a:extLst>
                <a:ext uri="{FF2B5EF4-FFF2-40B4-BE49-F238E27FC236}">
                  <a16:creationId xmlns:a16="http://schemas.microsoft.com/office/drawing/2014/main" id="{D78C51A9-D44F-7A6C-053B-44C4BE797E11}"/>
                </a:ext>
              </a:extLst>
            </p:cNvPr>
            <p:cNvPicPr>
              <a:picLocks noChangeAspect="1"/>
            </p:cNvPicPr>
            <p:nvPr/>
          </p:nvPicPr>
          <p:blipFill>
            <a:blip r:embed="rId13"/>
            <a:stretch>
              <a:fillRect/>
            </a:stretch>
          </p:blipFill>
          <p:spPr>
            <a:xfrm>
              <a:off x="2067385" y="1046055"/>
              <a:ext cx="51197" cy="59262"/>
            </a:xfrm>
            <a:prstGeom prst="rect">
              <a:avLst/>
            </a:prstGeom>
            <a:noFill/>
            <a:ln cap="flat">
              <a:noFill/>
            </a:ln>
          </p:spPr>
        </p:pic>
        <p:pic>
          <p:nvPicPr>
            <p:cNvPr id="19" name="object 21">
              <a:extLst>
                <a:ext uri="{FF2B5EF4-FFF2-40B4-BE49-F238E27FC236}">
                  <a16:creationId xmlns:a16="http://schemas.microsoft.com/office/drawing/2014/main" id="{782B314D-006D-AA09-E040-78E6BE1EE894}"/>
                </a:ext>
              </a:extLst>
            </p:cNvPr>
            <p:cNvPicPr>
              <a:picLocks noChangeAspect="1"/>
            </p:cNvPicPr>
            <p:nvPr/>
          </p:nvPicPr>
          <p:blipFill>
            <a:blip r:embed="rId14"/>
            <a:stretch>
              <a:fillRect/>
            </a:stretch>
          </p:blipFill>
          <p:spPr>
            <a:xfrm>
              <a:off x="2136742" y="1018806"/>
              <a:ext cx="55065" cy="86511"/>
            </a:xfrm>
            <a:prstGeom prst="rect">
              <a:avLst/>
            </a:prstGeom>
            <a:noFill/>
            <a:ln cap="flat">
              <a:noFill/>
            </a:ln>
          </p:spPr>
        </p:pic>
        <p:sp>
          <p:nvSpPr>
            <p:cNvPr id="20" name="object 22">
              <a:extLst>
                <a:ext uri="{FF2B5EF4-FFF2-40B4-BE49-F238E27FC236}">
                  <a16:creationId xmlns:a16="http://schemas.microsoft.com/office/drawing/2014/main" id="{CF5B3A71-B4D8-044E-7CD8-BFCC51AB48F8}"/>
                </a:ext>
              </a:extLst>
            </p:cNvPr>
            <p:cNvSpPr/>
            <p:nvPr/>
          </p:nvSpPr>
          <p:spPr>
            <a:xfrm>
              <a:off x="2207471" y="1018815"/>
              <a:ext cx="43132" cy="85487"/>
            </a:xfrm>
            <a:custGeom>
              <a:avLst/>
              <a:gdLst>
                <a:gd name="f0" fmla="val w"/>
                <a:gd name="f1" fmla="val h"/>
                <a:gd name="f2" fmla="val 0"/>
                <a:gd name="f3" fmla="val 71120"/>
                <a:gd name="f4" fmla="val 140969"/>
                <a:gd name="f5" fmla="val 17589"/>
                <a:gd name="f6" fmla="val 140398"/>
                <a:gd name="f7" fmla="val 69646"/>
                <a:gd name="f8" fmla="val 44932"/>
                <a:gd name="f9" fmla="val 52057"/>
                <a:gd name="f10" fmla="val 70764"/>
                <a:gd name="f11" fmla="val 3733"/>
                <a:gd name="f12" fmla="val 50914"/>
                <a:gd name="f13" fmla="val 23596"/>
                <a:gd name="f14" fmla="*/ f0 1 71120"/>
                <a:gd name="f15" fmla="*/ f1 1 140969"/>
                <a:gd name="f16" fmla="+- f4 0 f2"/>
                <a:gd name="f17" fmla="+- f3 0 f2"/>
                <a:gd name="f18" fmla="*/ f17 1 71120"/>
                <a:gd name="f19" fmla="*/ f16 1 140969"/>
                <a:gd name="f20" fmla="*/ f2 1 f18"/>
                <a:gd name="f21" fmla="*/ f3 1 f18"/>
                <a:gd name="f22" fmla="*/ f2 1 f19"/>
                <a:gd name="f23" fmla="*/ f4 1 f19"/>
                <a:gd name="f24" fmla="*/ f20 f14 1"/>
                <a:gd name="f25" fmla="*/ f21 f14 1"/>
                <a:gd name="f26" fmla="*/ f23 f15 1"/>
                <a:gd name="f27" fmla="*/ f22 f15 1"/>
              </a:gdLst>
              <a:ahLst/>
              <a:cxnLst>
                <a:cxn ang="3cd4">
                  <a:pos x="hc" y="t"/>
                </a:cxn>
                <a:cxn ang="0">
                  <a:pos x="r" y="vc"/>
                </a:cxn>
                <a:cxn ang="cd4">
                  <a:pos x="hc" y="b"/>
                </a:cxn>
                <a:cxn ang="cd2">
                  <a:pos x="l" y="vc"/>
                </a:cxn>
              </a:cxnLst>
              <a:rect l="f24" t="f27" r="f25" b="f26"/>
              <a:pathLst>
                <a:path w="71120" h="140969">
                  <a:moveTo>
                    <a:pt x="f5" y="f2"/>
                  </a:moveTo>
                  <a:lnTo>
                    <a:pt x="f2" y="f2"/>
                  </a:lnTo>
                  <a:lnTo>
                    <a:pt x="f2" y="f6"/>
                  </a:lnTo>
                  <a:lnTo>
                    <a:pt x="f5" y="f6"/>
                  </a:lnTo>
                  <a:lnTo>
                    <a:pt x="f5" y="f2"/>
                  </a:lnTo>
                  <a:close/>
                </a:path>
                <a:path w="71120" h="140969">
                  <a:moveTo>
                    <a:pt x="f7" y="f8"/>
                  </a:moveTo>
                  <a:lnTo>
                    <a:pt x="f9" y="f8"/>
                  </a:lnTo>
                  <a:lnTo>
                    <a:pt x="f9" y="f6"/>
                  </a:lnTo>
                  <a:lnTo>
                    <a:pt x="f7" y="f6"/>
                  </a:lnTo>
                  <a:lnTo>
                    <a:pt x="f7" y="f8"/>
                  </a:lnTo>
                  <a:close/>
                </a:path>
                <a:path w="71120" h="140969">
                  <a:moveTo>
                    <a:pt x="f10" y="f11"/>
                  </a:moveTo>
                  <a:lnTo>
                    <a:pt x="f12" y="f11"/>
                  </a:lnTo>
                  <a:lnTo>
                    <a:pt x="f12" y="f13"/>
                  </a:lnTo>
                  <a:lnTo>
                    <a:pt x="f10" y="f13"/>
                  </a:lnTo>
                  <a:lnTo>
                    <a:pt x="f10" y="f11"/>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1" name="object 23">
              <a:extLst>
                <a:ext uri="{FF2B5EF4-FFF2-40B4-BE49-F238E27FC236}">
                  <a16:creationId xmlns:a16="http://schemas.microsoft.com/office/drawing/2014/main" id="{B9848910-6E14-AE78-1BD7-34E71F997B4D}"/>
                </a:ext>
              </a:extLst>
            </p:cNvPr>
            <p:cNvPicPr>
              <a:picLocks noChangeAspect="1"/>
            </p:cNvPicPr>
            <p:nvPr/>
          </p:nvPicPr>
          <p:blipFill>
            <a:blip r:embed="rId15"/>
            <a:stretch>
              <a:fillRect/>
            </a:stretch>
          </p:blipFill>
          <p:spPr>
            <a:xfrm>
              <a:off x="2264465" y="1044683"/>
              <a:ext cx="42903" cy="60615"/>
            </a:xfrm>
            <a:prstGeom prst="rect">
              <a:avLst/>
            </a:prstGeom>
            <a:noFill/>
            <a:ln cap="flat">
              <a:noFill/>
            </a:ln>
          </p:spPr>
        </p:pic>
        <p:sp>
          <p:nvSpPr>
            <p:cNvPr id="22" name="object 24">
              <a:extLst>
                <a:ext uri="{FF2B5EF4-FFF2-40B4-BE49-F238E27FC236}">
                  <a16:creationId xmlns:a16="http://schemas.microsoft.com/office/drawing/2014/main" id="{5C3CB95B-13F0-AD48-6A83-AA7DB0CCF4D6}"/>
                </a:ext>
              </a:extLst>
            </p:cNvPr>
            <p:cNvSpPr/>
            <p:nvPr/>
          </p:nvSpPr>
          <p:spPr>
            <a:xfrm>
              <a:off x="2352787" y="1024713"/>
              <a:ext cx="60835" cy="79324"/>
            </a:xfrm>
            <a:custGeom>
              <a:avLst/>
              <a:gdLst>
                <a:gd name="f0" fmla="val w"/>
                <a:gd name="f1" fmla="val h"/>
                <a:gd name="f2" fmla="val 0"/>
                <a:gd name="f3" fmla="val 100329"/>
                <a:gd name="f4" fmla="val 130810"/>
                <a:gd name="f5" fmla="val 99987"/>
                <a:gd name="f6" fmla="val 81241"/>
                <a:gd name="f7" fmla="val 54610"/>
                <a:gd name="f8" fmla="val 18719"/>
                <a:gd name="f9" fmla="val 71120"/>
                <a:gd name="f10" fmla="*/ f0 1 100329"/>
                <a:gd name="f11" fmla="*/ f1 1 130810"/>
                <a:gd name="f12" fmla="+- f4 0 f2"/>
                <a:gd name="f13" fmla="+- f3 0 f2"/>
                <a:gd name="f14" fmla="*/ f13 1 100329"/>
                <a:gd name="f15" fmla="*/ f12 1 130810"/>
                <a:gd name="f16" fmla="*/ f2 1 f14"/>
                <a:gd name="f17" fmla="*/ f3 1 f14"/>
                <a:gd name="f18" fmla="*/ f2 1 f15"/>
                <a:gd name="f19" fmla="*/ f4 1 f15"/>
                <a:gd name="f20" fmla="*/ f16 f10 1"/>
                <a:gd name="f21" fmla="*/ f17 f10 1"/>
                <a:gd name="f22" fmla="*/ f19 f11 1"/>
                <a:gd name="f23" fmla="*/ f18 f11 1"/>
              </a:gdLst>
              <a:ahLst/>
              <a:cxnLst>
                <a:cxn ang="3cd4">
                  <a:pos x="hc" y="t"/>
                </a:cxn>
                <a:cxn ang="0">
                  <a:pos x="r" y="vc"/>
                </a:cxn>
                <a:cxn ang="cd4">
                  <a:pos x="hc" y="b"/>
                </a:cxn>
                <a:cxn ang="cd2">
                  <a:pos x="l" y="vc"/>
                </a:cxn>
              </a:cxnLst>
              <a:rect l="f20" t="f23" r="f21" b="f22"/>
              <a:pathLst>
                <a:path w="100329" h="130810">
                  <a:moveTo>
                    <a:pt x="f5" y="f2"/>
                  </a:moveTo>
                  <a:lnTo>
                    <a:pt x="f6" y="f2"/>
                  </a:lnTo>
                  <a:lnTo>
                    <a:pt x="f6" y="f7"/>
                  </a:lnTo>
                  <a:lnTo>
                    <a:pt x="f8" y="f7"/>
                  </a:lnTo>
                  <a:lnTo>
                    <a:pt x="f8" y="f2"/>
                  </a:lnTo>
                  <a:lnTo>
                    <a:pt x="f2" y="f2"/>
                  </a:lnTo>
                  <a:lnTo>
                    <a:pt x="f2" y="f7"/>
                  </a:lnTo>
                  <a:lnTo>
                    <a:pt x="f2" y="f9"/>
                  </a:lnTo>
                  <a:lnTo>
                    <a:pt x="f2" y="f4"/>
                  </a:lnTo>
                  <a:lnTo>
                    <a:pt x="f8" y="f4"/>
                  </a:lnTo>
                  <a:lnTo>
                    <a:pt x="f8" y="f9"/>
                  </a:lnTo>
                  <a:lnTo>
                    <a:pt x="f6" y="f9"/>
                  </a:lnTo>
                  <a:lnTo>
                    <a:pt x="f6" y="f4"/>
                  </a:lnTo>
                  <a:lnTo>
                    <a:pt x="f5" y="f4"/>
                  </a:lnTo>
                  <a:lnTo>
                    <a:pt x="f5" y="f9"/>
                  </a:lnTo>
                  <a:lnTo>
                    <a:pt x="f5" y="f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3" name="object 25">
              <a:extLst>
                <a:ext uri="{FF2B5EF4-FFF2-40B4-BE49-F238E27FC236}">
                  <a16:creationId xmlns:a16="http://schemas.microsoft.com/office/drawing/2014/main" id="{38A2FF57-95D1-DF68-66C6-737827EFA6A9}"/>
                </a:ext>
              </a:extLst>
            </p:cNvPr>
            <p:cNvPicPr>
              <a:picLocks noChangeAspect="1"/>
            </p:cNvPicPr>
            <p:nvPr/>
          </p:nvPicPr>
          <p:blipFill>
            <a:blip r:embed="rId16"/>
            <a:stretch>
              <a:fillRect/>
            </a:stretch>
          </p:blipFill>
          <p:spPr>
            <a:xfrm>
              <a:off x="2429313" y="1044692"/>
              <a:ext cx="112498" cy="60624"/>
            </a:xfrm>
            <a:prstGeom prst="rect">
              <a:avLst/>
            </a:prstGeom>
            <a:noFill/>
            <a:ln cap="flat">
              <a:noFill/>
            </a:ln>
          </p:spPr>
        </p:pic>
        <p:sp>
          <p:nvSpPr>
            <p:cNvPr id="24" name="object 26">
              <a:extLst>
                <a:ext uri="{FF2B5EF4-FFF2-40B4-BE49-F238E27FC236}">
                  <a16:creationId xmlns:a16="http://schemas.microsoft.com/office/drawing/2014/main" id="{234F20D5-D031-FCEB-C658-2514E6865974}"/>
                </a:ext>
              </a:extLst>
            </p:cNvPr>
            <p:cNvSpPr/>
            <p:nvPr/>
          </p:nvSpPr>
          <p:spPr>
            <a:xfrm>
              <a:off x="2560768" y="1018815"/>
              <a:ext cx="61996" cy="86639"/>
            </a:xfrm>
            <a:custGeom>
              <a:avLst/>
              <a:gdLst>
                <a:gd name="f0" fmla="val w"/>
                <a:gd name="f1" fmla="val h"/>
                <a:gd name="f2" fmla="val 0"/>
                <a:gd name="f3" fmla="val 102235"/>
                <a:gd name="f4" fmla="val 142875"/>
                <a:gd name="f5" fmla="val 17589"/>
                <a:gd name="f6" fmla="val 140398"/>
                <a:gd name="f7" fmla="val 102031"/>
                <a:gd name="f8" fmla="val 125056"/>
                <a:gd name="f9" fmla="val 99415"/>
                <a:gd name="f10" fmla="val 126733"/>
                <a:gd name="f11" fmla="val 95491"/>
                <a:gd name="f12" fmla="val 128409"/>
                <a:gd name="f13" fmla="val 82003"/>
                <a:gd name="f14" fmla="val 75285"/>
                <a:gd name="f15" fmla="val 122440"/>
                <a:gd name="f16" fmla="val 59156"/>
                <a:gd name="f17" fmla="val 100545"/>
                <a:gd name="f18" fmla="val 44945"/>
                <a:gd name="f19" fmla="val 17221"/>
                <a:gd name="f20" fmla="val 57670"/>
                <a:gd name="f21" fmla="val 22847"/>
                <a:gd name="f22" fmla="val 36144"/>
                <a:gd name="f23" fmla="val 114960"/>
                <a:gd name="f24" fmla="val 59702"/>
                <a:gd name="f25" fmla="val 127330"/>
                <a:gd name="f26" fmla="val 65557"/>
                <a:gd name="f27" fmla="val 135953"/>
                <a:gd name="f28" fmla="val 74803"/>
                <a:gd name="f29" fmla="val 140995"/>
                <a:gd name="f30" fmla="val 87045"/>
                <a:gd name="f31" fmla="val 142646"/>
                <a:gd name="f32" fmla="val 92684"/>
                <a:gd name="f33" fmla="val 140030"/>
                <a:gd name="f34" fmla="*/ f0 1 102235"/>
                <a:gd name="f35" fmla="*/ f1 1 142875"/>
                <a:gd name="f36" fmla="+- f4 0 f2"/>
                <a:gd name="f37" fmla="+- f3 0 f2"/>
                <a:gd name="f38" fmla="*/ f37 1 102235"/>
                <a:gd name="f39" fmla="*/ f36 1 142875"/>
                <a:gd name="f40" fmla="*/ f2 1 f38"/>
                <a:gd name="f41" fmla="*/ f3 1 f38"/>
                <a:gd name="f42" fmla="*/ f2 1 f39"/>
                <a:gd name="f43" fmla="*/ f4 1 f39"/>
                <a:gd name="f44" fmla="*/ f40 f34 1"/>
                <a:gd name="f45" fmla="*/ f41 f34 1"/>
                <a:gd name="f46" fmla="*/ f43 f35 1"/>
                <a:gd name="f47" fmla="*/ f42 f35 1"/>
              </a:gdLst>
              <a:ahLst/>
              <a:cxnLst>
                <a:cxn ang="3cd4">
                  <a:pos x="hc" y="t"/>
                </a:cxn>
                <a:cxn ang="0">
                  <a:pos x="r" y="vc"/>
                </a:cxn>
                <a:cxn ang="cd4">
                  <a:pos x="hc" y="b"/>
                </a:cxn>
                <a:cxn ang="cd2">
                  <a:pos x="l" y="vc"/>
                </a:cxn>
              </a:cxnLst>
              <a:rect l="f44" t="f47" r="f45" b="f46"/>
              <a:pathLst>
                <a:path w="102235" h="142875">
                  <a:moveTo>
                    <a:pt x="f5" y="f2"/>
                  </a:moveTo>
                  <a:lnTo>
                    <a:pt x="f2" y="f2"/>
                  </a:lnTo>
                  <a:lnTo>
                    <a:pt x="f2" y="f6"/>
                  </a:lnTo>
                  <a:lnTo>
                    <a:pt x="f5" y="f6"/>
                  </a:lnTo>
                  <a:lnTo>
                    <a:pt x="f5" y="f2"/>
                  </a:lnTo>
                  <a:close/>
                </a:path>
                <a:path w="102235" h="142875">
                  <a:moveTo>
                    <a:pt x="f7" y="f8"/>
                  </a:moveTo>
                  <a:lnTo>
                    <a:pt x="f9" y="f10"/>
                  </a:lnTo>
                  <a:lnTo>
                    <a:pt x="f11" y="f12"/>
                  </a:lnTo>
                  <a:lnTo>
                    <a:pt x="f13" y="f12"/>
                  </a:lnTo>
                  <a:lnTo>
                    <a:pt x="f14" y="f15"/>
                  </a:lnTo>
                  <a:lnTo>
                    <a:pt x="f14" y="f16"/>
                  </a:lnTo>
                  <a:lnTo>
                    <a:pt x="f17" y="f16"/>
                  </a:lnTo>
                  <a:lnTo>
                    <a:pt x="f17" y="f18"/>
                  </a:lnTo>
                  <a:lnTo>
                    <a:pt x="f14" y="f18"/>
                  </a:lnTo>
                  <a:lnTo>
                    <a:pt x="f14" y="f19"/>
                  </a:lnTo>
                  <a:lnTo>
                    <a:pt x="f20" y="f21"/>
                  </a:lnTo>
                  <a:lnTo>
                    <a:pt x="f20" y="f18"/>
                  </a:lnTo>
                  <a:lnTo>
                    <a:pt x="f22" y="f18"/>
                  </a:lnTo>
                  <a:lnTo>
                    <a:pt x="f22" y="f16"/>
                  </a:lnTo>
                  <a:lnTo>
                    <a:pt x="f20" y="f16"/>
                  </a:lnTo>
                  <a:lnTo>
                    <a:pt x="f20" y="f23"/>
                  </a:lnTo>
                  <a:lnTo>
                    <a:pt x="f24" y="f25"/>
                  </a:lnTo>
                  <a:lnTo>
                    <a:pt x="f26" y="f27"/>
                  </a:lnTo>
                  <a:lnTo>
                    <a:pt x="f28" y="f29"/>
                  </a:lnTo>
                  <a:lnTo>
                    <a:pt x="f30" y="f31"/>
                  </a:lnTo>
                  <a:lnTo>
                    <a:pt x="f32" y="f31"/>
                  </a:lnTo>
                  <a:lnTo>
                    <a:pt x="f7" y="f33"/>
                  </a:lnTo>
                  <a:lnTo>
                    <a:pt x="f7" y="f8"/>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5" name="object 27">
              <a:extLst>
                <a:ext uri="{FF2B5EF4-FFF2-40B4-BE49-F238E27FC236}">
                  <a16:creationId xmlns:a16="http://schemas.microsoft.com/office/drawing/2014/main" id="{C748ABE4-6AD3-1302-0347-9BCF347FCEE9}"/>
                </a:ext>
              </a:extLst>
            </p:cNvPr>
            <p:cNvPicPr>
              <a:picLocks noChangeAspect="1"/>
            </p:cNvPicPr>
            <p:nvPr/>
          </p:nvPicPr>
          <p:blipFill>
            <a:blip r:embed="rId17"/>
            <a:stretch>
              <a:fillRect/>
            </a:stretch>
          </p:blipFill>
          <p:spPr>
            <a:xfrm>
              <a:off x="2635136" y="1018815"/>
              <a:ext cx="51188" cy="85139"/>
            </a:xfrm>
            <a:prstGeom prst="rect">
              <a:avLst/>
            </a:prstGeom>
            <a:noFill/>
            <a:ln cap="flat">
              <a:noFill/>
            </a:ln>
          </p:spPr>
        </p:pic>
        <p:pic>
          <p:nvPicPr>
            <p:cNvPr id="26" name="object 28">
              <a:extLst>
                <a:ext uri="{FF2B5EF4-FFF2-40B4-BE49-F238E27FC236}">
                  <a16:creationId xmlns:a16="http://schemas.microsoft.com/office/drawing/2014/main" id="{A736ED80-518E-9D0C-BA45-D95A6B682262}"/>
                </a:ext>
              </a:extLst>
            </p:cNvPr>
            <p:cNvPicPr>
              <a:picLocks noChangeAspect="1"/>
            </p:cNvPicPr>
            <p:nvPr/>
          </p:nvPicPr>
          <p:blipFill>
            <a:blip r:embed="rId18"/>
            <a:stretch>
              <a:fillRect/>
            </a:stretch>
          </p:blipFill>
          <p:spPr>
            <a:xfrm>
              <a:off x="1995403" y="1160949"/>
              <a:ext cx="167902" cy="80595"/>
            </a:xfrm>
            <a:prstGeom prst="rect">
              <a:avLst/>
            </a:prstGeom>
            <a:noFill/>
            <a:ln cap="flat">
              <a:noFill/>
            </a:ln>
          </p:spPr>
        </p:pic>
        <p:sp>
          <p:nvSpPr>
            <p:cNvPr id="27" name="object 29">
              <a:extLst>
                <a:ext uri="{FF2B5EF4-FFF2-40B4-BE49-F238E27FC236}">
                  <a16:creationId xmlns:a16="http://schemas.microsoft.com/office/drawing/2014/main" id="{161BDDBB-F681-FDE6-1D3A-20950AE30B76}"/>
                </a:ext>
              </a:extLst>
            </p:cNvPr>
            <p:cNvSpPr/>
            <p:nvPr/>
          </p:nvSpPr>
          <p:spPr>
            <a:xfrm>
              <a:off x="2182279" y="1155051"/>
              <a:ext cx="10780" cy="85487"/>
            </a:xfrm>
            <a:custGeom>
              <a:avLst/>
              <a:gdLst>
                <a:gd name="f0" fmla="val w"/>
                <a:gd name="f1" fmla="val h"/>
                <a:gd name="f2" fmla="val 0"/>
                <a:gd name="f3" fmla="val 17779"/>
                <a:gd name="f4" fmla="val 140969"/>
                <a:gd name="f5" fmla="val 17591"/>
                <a:gd name="f6" fmla="val 140404"/>
                <a:gd name="f7" fmla="*/ f0 1 17779"/>
                <a:gd name="f8" fmla="*/ f1 1 140969"/>
                <a:gd name="f9" fmla="+- f4 0 f2"/>
                <a:gd name="f10" fmla="+- f3 0 f2"/>
                <a:gd name="f11" fmla="*/ f10 1 17779"/>
                <a:gd name="f12" fmla="*/ f9 1 140969"/>
                <a:gd name="f13" fmla="*/ f2 1 f11"/>
                <a:gd name="f14" fmla="*/ f3 1 f11"/>
                <a:gd name="f15" fmla="*/ f2 1 f12"/>
                <a:gd name="f16" fmla="*/ f4 1 f12"/>
                <a:gd name="f17" fmla="*/ f13 f7 1"/>
                <a:gd name="f18" fmla="*/ f14 f7 1"/>
                <a:gd name="f19" fmla="*/ f16 f8 1"/>
                <a:gd name="f20" fmla="*/ f15 f8 1"/>
              </a:gdLst>
              <a:ahLst/>
              <a:cxnLst>
                <a:cxn ang="3cd4">
                  <a:pos x="hc" y="t"/>
                </a:cxn>
                <a:cxn ang="0">
                  <a:pos x="r" y="vc"/>
                </a:cxn>
                <a:cxn ang="cd4">
                  <a:pos x="hc" y="b"/>
                </a:cxn>
                <a:cxn ang="cd2">
                  <a:pos x="l" y="vc"/>
                </a:cxn>
              </a:cxnLst>
              <a:rect l="f17" t="f20" r="f18" b="f19"/>
              <a:pathLst>
                <a:path w="17779" h="140969">
                  <a:moveTo>
                    <a:pt x="f5" y="f2"/>
                  </a:moveTo>
                  <a:lnTo>
                    <a:pt x="f2" y="f2"/>
                  </a:lnTo>
                  <a:lnTo>
                    <a:pt x="f2" y="f6"/>
                  </a:lnTo>
                  <a:lnTo>
                    <a:pt x="f5" y="f6"/>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8" name="object 30">
              <a:extLst>
                <a:ext uri="{FF2B5EF4-FFF2-40B4-BE49-F238E27FC236}">
                  <a16:creationId xmlns:a16="http://schemas.microsoft.com/office/drawing/2014/main" id="{75AF3F74-06D9-9B3A-6289-A1270D5B51BB}"/>
                </a:ext>
              </a:extLst>
            </p:cNvPr>
            <p:cNvPicPr>
              <a:picLocks noChangeAspect="1"/>
            </p:cNvPicPr>
            <p:nvPr/>
          </p:nvPicPr>
          <p:blipFill>
            <a:blip r:embed="rId19"/>
            <a:stretch>
              <a:fillRect/>
            </a:stretch>
          </p:blipFill>
          <p:spPr>
            <a:xfrm>
              <a:off x="2208614" y="1180929"/>
              <a:ext cx="98197" cy="60624"/>
            </a:xfrm>
            <a:prstGeom prst="rect">
              <a:avLst/>
            </a:prstGeom>
            <a:noFill/>
            <a:ln cap="flat">
              <a:noFill/>
            </a:ln>
          </p:spPr>
        </p:pic>
        <p:sp>
          <p:nvSpPr>
            <p:cNvPr id="29" name="object 31">
              <a:extLst>
                <a:ext uri="{FF2B5EF4-FFF2-40B4-BE49-F238E27FC236}">
                  <a16:creationId xmlns:a16="http://schemas.microsoft.com/office/drawing/2014/main" id="{8DCFAD50-A29B-736D-E7C4-BEF1A416860B}"/>
                </a:ext>
              </a:extLst>
            </p:cNvPr>
            <p:cNvSpPr/>
            <p:nvPr/>
          </p:nvSpPr>
          <p:spPr>
            <a:xfrm>
              <a:off x="476640" y="6381304"/>
              <a:ext cx="11238881" cy="0"/>
            </a:xfrm>
            <a:custGeom>
              <a:avLst/>
              <a:gdLst>
                <a:gd name="f0" fmla="val w"/>
                <a:gd name="f1" fmla="val h"/>
                <a:gd name="f2" fmla="val ss"/>
                <a:gd name="f3" fmla="val 0"/>
                <a:gd name="f4" fmla="val 18533745"/>
                <a:gd name="f5" fmla="val 18533467"/>
                <a:gd name="f6" fmla="abs f0"/>
                <a:gd name="f7" fmla="abs f1"/>
                <a:gd name="f8" fmla="abs f2"/>
                <a:gd name="f9" fmla="*/ f0 1 18533745"/>
                <a:gd name="f10" fmla="+- f3 0 f3"/>
                <a:gd name="f11" fmla="+- f4 0 f3"/>
                <a:gd name="f12" fmla="?: f6 f0 1"/>
                <a:gd name="f13" fmla="?: f7 f1 1"/>
                <a:gd name="f14" fmla="?: f8 f2 1"/>
                <a:gd name="f15" fmla="*/ f11 1 18533745"/>
                <a:gd name="f16" fmla="*/ f10 1 0"/>
                <a:gd name="f17" fmla="*/ f12 1 18533745"/>
                <a:gd name="f18" fmla="*/ f13 1 21600"/>
                <a:gd name="f19" fmla="*/ 21600 f13 1"/>
                <a:gd name="f20" fmla="*/ 0 1 f15"/>
                <a:gd name="f21" fmla="*/ 18533745 1 f15"/>
                <a:gd name="f22" fmla="*/ 0 1 f16"/>
                <a:gd name="f23" fmla="*/ 1 1 f16"/>
                <a:gd name="f24" fmla="min f18 f17"/>
                <a:gd name="f25" fmla="*/ f19 1 f14"/>
                <a:gd name="f26" fmla="*/ f20 f9 1"/>
                <a:gd name="f27" fmla="*/ f21 f9 1"/>
                <a:gd name="f28" fmla="val f25"/>
                <a:gd name="f29" fmla="*/ f3 f24 1"/>
                <a:gd name="f30" fmla="+- f28 0 f3"/>
                <a:gd name="f31" fmla="*/ f30 1 0"/>
                <a:gd name="f32" fmla="*/ f23 f31 1"/>
                <a:gd name="f33" fmla="*/ f22 f31 1"/>
                <a:gd name="f34" fmla="*/ f33 f24 1"/>
                <a:gd name="f35" fmla="*/ f32 f24 1"/>
              </a:gdLst>
              <a:ahLst/>
              <a:cxnLst>
                <a:cxn ang="3cd4">
                  <a:pos x="hc" y="t"/>
                </a:cxn>
                <a:cxn ang="0">
                  <a:pos x="r" y="vc"/>
                </a:cxn>
                <a:cxn ang="cd4">
                  <a:pos x="hc" y="b"/>
                </a:cxn>
                <a:cxn ang="cd2">
                  <a:pos x="l" y="vc"/>
                </a:cxn>
              </a:cxnLst>
              <a:rect l="f26" t="f34" r="f27" b="f35"/>
              <a:pathLst>
                <a:path w="18533745">
                  <a:moveTo>
                    <a:pt x="f3" y="f29"/>
                  </a:moveTo>
                  <a:lnTo>
                    <a:pt x="f5" y="f29"/>
                  </a:lnTo>
                </a:path>
              </a:pathLst>
            </a:custGeom>
            <a:noFill/>
            <a:ln w="10469" cap="flat">
              <a:solidFill>
                <a:srgbClr val="FFFFFF"/>
              </a:solidFill>
              <a:prstDash val="solid"/>
              <a:miter/>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grpSp>
      <p:pic>
        <p:nvPicPr>
          <p:cNvPr id="30" name="Picture 32" descr="Question mark on green pastel background">
            <a:extLst>
              <a:ext uri="{FF2B5EF4-FFF2-40B4-BE49-F238E27FC236}">
                <a16:creationId xmlns:a16="http://schemas.microsoft.com/office/drawing/2014/main" id="{1A8A94A3-6545-5CDB-930D-380E984A30E0}"/>
              </a:ext>
            </a:extLst>
          </p:cNvPr>
          <p:cNvPicPr>
            <a:picLocks noChangeAspect="1"/>
          </p:cNvPicPr>
          <p:nvPr/>
        </p:nvPicPr>
        <p:blipFill>
          <a:blip r:embed="rId20"/>
          <a:stretch>
            <a:fillRect/>
          </a:stretch>
        </p:blipFill>
        <p:spPr>
          <a:xfrm>
            <a:off x="5782930" y="0"/>
            <a:ext cx="6438253" cy="6858000"/>
          </a:xfrm>
          <a:prstGeom prst="rect">
            <a:avLst/>
          </a:prstGeom>
          <a:noFill/>
          <a:ln cap="flat">
            <a:noFill/>
          </a:ln>
        </p:spPr>
      </p:pic>
      <p:sp>
        <p:nvSpPr>
          <p:cNvPr id="31" name="TextBox 33">
            <a:extLst>
              <a:ext uri="{FF2B5EF4-FFF2-40B4-BE49-F238E27FC236}">
                <a16:creationId xmlns:a16="http://schemas.microsoft.com/office/drawing/2014/main" id="{A84538BB-562D-C7D9-72D0-E270B98C1FF7}"/>
              </a:ext>
            </a:extLst>
          </p:cNvPr>
          <p:cNvSpPr txBox="1"/>
          <p:nvPr/>
        </p:nvSpPr>
        <p:spPr>
          <a:xfrm>
            <a:off x="3186437" y="1425714"/>
            <a:ext cx="7253368" cy="132343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8000" b="0" i="0" u="none" strike="noStrike" kern="1200" cap="none" spc="0" baseline="0">
                <a:solidFill>
                  <a:srgbClr val="FFFFFF"/>
                </a:solidFill>
                <a:uFillTx/>
                <a:latin typeface="Aptos"/>
              </a:rPr>
              <a:t>Panel Q+A</a:t>
            </a:r>
          </a:p>
        </p:txBody>
      </p:sp>
      <p:pic>
        <p:nvPicPr>
          <p:cNvPr id="32" name="Picture 31" descr="A close-up of a logo&#10;&#10;AI-generated content may be incorrect.">
            <a:extLst>
              <a:ext uri="{FF2B5EF4-FFF2-40B4-BE49-F238E27FC236}">
                <a16:creationId xmlns:a16="http://schemas.microsoft.com/office/drawing/2014/main" id="{5BB8A862-218E-9EB2-5D3C-6EE23529FCDE}"/>
              </a:ext>
            </a:extLst>
          </p:cNvPr>
          <p:cNvPicPr>
            <a:picLocks noChangeAspect="1"/>
          </p:cNvPicPr>
          <p:nvPr/>
        </p:nvPicPr>
        <p:blipFill>
          <a:blip r:embed="rId21"/>
          <a:stretch>
            <a:fillRect/>
          </a:stretch>
        </p:blipFill>
        <p:spPr>
          <a:xfrm>
            <a:off x="3109133" y="637885"/>
            <a:ext cx="2321734" cy="644761"/>
          </a:xfrm>
          <a:prstGeom prst="rect">
            <a:avLst/>
          </a:prstGeom>
          <a:noFill/>
          <a:ln cap="flat">
            <a:noFill/>
          </a:ln>
        </p:spPr>
      </p:pic>
      <p:pic>
        <p:nvPicPr>
          <p:cNvPr id="33" name="Picture 33">
            <a:extLst>
              <a:ext uri="{FF2B5EF4-FFF2-40B4-BE49-F238E27FC236}">
                <a16:creationId xmlns:a16="http://schemas.microsoft.com/office/drawing/2014/main" id="{ED71C8A2-8E8A-98BA-937B-35D1F14158E4}"/>
              </a:ext>
            </a:extLst>
          </p:cNvPr>
          <p:cNvPicPr>
            <a:picLocks noChangeAspect="1"/>
          </p:cNvPicPr>
          <p:nvPr/>
        </p:nvPicPr>
        <p:blipFill>
          <a:blip r:embed="rId22"/>
          <a:stretch>
            <a:fillRect/>
          </a:stretch>
        </p:blipFill>
        <p:spPr>
          <a:xfrm>
            <a:off x="477975" y="3871633"/>
            <a:ext cx="2708461" cy="2397520"/>
          </a:xfrm>
          <a:prstGeom prst="rect">
            <a:avLst/>
          </a:prstGeom>
          <a:noFill/>
          <a:ln cap="flat">
            <a:noFill/>
          </a:ln>
        </p:spPr>
      </p:pic>
      <p:sp>
        <p:nvSpPr>
          <p:cNvPr id="34" name="TextBox 34">
            <a:extLst>
              <a:ext uri="{FF2B5EF4-FFF2-40B4-BE49-F238E27FC236}">
                <a16:creationId xmlns:a16="http://schemas.microsoft.com/office/drawing/2014/main" id="{93E7BF4C-4FC6-36BA-2C08-6BCDCB63D92A}"/>
              </a:ext>
            </a:extLst>
          </p:cNvPr>
          <p:cNvSpPr txBox="1"/>
          <p:nvPr/>
        </p:nvSpPr>
        <p:spPr>
          <a:xfrm>
            <a:off x="396374" y="3239636"/>
            <a:ext cx="3809390" cy="64633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FFFFFF"/>
                </a:solidFill>
                <a:uFillTx/>
                <a:latin typeface="Aptos"/>
              </a:rPr>
              <a:t>GMS QI 25/26</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FFFFFF"/>
                </a:solidFill>
                <a:uFillTx/>
                <a:latin typeface="Aptos"/>
              </a:rPr>
              <a:t>Guidance, Templates &amp; Resource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214748313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33AA1-CECE-DA7B-EF44-FB8C89B9F9DE}"/>
              </a:ext>
            </a:extLst>
          </p:cNvPr>
          <p:cNvSpPr txBox="1">
            <a:spLocks noGrp="1"/>
          </p:cNvSpPr>
          <p:nvPr>
            <p:ph type="title"/>
          </p:nvPr>
        </p:nvSpPr>
        <p:spPr/>
        <p:txBody>
          <a:bodyPr/>
          <a:lstStyle/>
          <a:p>
            <a:endParaRPr lang="en-GB"/>
          </a:p>
        </p:txBody>
      </p:sp>
      <p:pic>
        <p:nvPicPr>
          <p:cNvPr id="3" name="Picture 3">
            <a:extLst>
              <a:ext uri="{FF2B5EF4-FFF2-40B4-BE49-F238E27FC236}">
                <a16:creationId xmlns:a16="http://schemas.microsoft.com/office/drawing/2014/main" id="{FB70DED1-1B29-338F-DF50-F0185753D82A}"/>
              </a:ext>
            </a:extLst>
          </p:cNvPr>
          <p:cNvPicPr>
            <a:picLocks noChangeAspect="1"/>
          </p:cNvPicPr>
          <p:nvPr/>
        </p:nvPicPr>
        <p:blipFill>
          <a:blip r:embed="rId2"/>
          <a:stretch>
            <a:fillRect/>
          </a:stretch>
        </p:blipFill>
        <p:spPr>
          <a:xfrm>
            <a:off x="0" y="0"/>
            <a:ext cx="12191996" cy="6858000"/>
          </a:xfrm>
          <a:prstGeom prst="rect">
            <a:avLst/>
          </a:prstGeom>
          <a:noFill/>
          <a:ln cap="flat">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pic>
        <p:nvPicPr>
          <p:cNvPr id="2" name="object 2">
            <a:extLst>
              <a:ext uri="{FF2B5EF4-FFF2-40B4-BE49-F238E27FC236}">
                <a16:creationId xmlns:a16="http://schemas.microsoft.com/office/drawing/2014/main" id="{C6CC512D-4E0D-E3DC-7762-204EF3AAF50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59" y="0"/>
            <a:ext cx="12191146" cy="6857515"/>
          </a:xfrm>
          <a:prstGeom prst="rect">
            <a:avLst/>
          </a:prstGeom>
          <a:noFill/>
          <a:ln cap="flat">
            <a:noFill/>
          </a:ln>
        </p:spPr>
      </p:pic>
      <p:grpSp>
        <p:nvGrpSpPr>
          <p:cNvPr id="3" name="object 5">
            <a:extLst>
              <a:ext uri="{FF2B5EF4-FFF2-40B4-BE49-F238E27FC236}">
                <a16:creationId xmlns:a16="http://schemas.microsoft.com/office/drawing/2014/main" id="{0AD2B3FF-F2CE-BA45-DE26-A330EF43D5AE}"/>
              </a:ext>
            </a:extLst>
          </p:cNvPr>
          <p:cNvGrpSpPr/>
          <p:nvPr/>
        </p:nvGrpSpPr>
        <p:grpSpPr>
          <a:xfrm>
            <a:off x="476640" y="634968"/>
            <a:ext cx="11238881" cy="5746336"/>
            <a:chOff x="476640" y="634968"/>
            <a:chExt cx="11238881" cy="5746336"/>
          </a:xfrm>
        </p:grpSpPr>
        <p:sp>
          <p:nvSpPr>
            <p:cNvPr id="4" name="object 6">
              <a:extLst>
                <a:ext uri="{FF2B5EF4-FFF2-40B4-BE49-F238E27FC236}">
                  <a16:creationId xmlns:a16="http://schemas.microsoft.com/office/drawing/2014/main" id="{E9BDD03A-685C-F04F-8920-763D0D4821C7}"/>
                </a:ext>
              </a:extLst>
            </p:cNvPr>
            <p:cNvSpPr/>
            <p:nvPr/>
          </p:nvSpPr>
          <p:spPr>
            <a:xfrm>
              <a:off x="755742" y="706264"/>
              <a:ext cx="505206" cy="505206"/>
            </a:xfrm>
            <a:custGeom>
              <a:avLst/>
              <a:gdLst>
                <a:gd name="f0" fmla="val w"/>
                <a:gd name="f1" fmla="val h"/>
                <a:gd name="f2" fmla="val 0"/>
                <a:gd name="f3" fmla="val 833119"/>
                <a:gd name="f4" fmla="val 302158"/>
                <a:gd name="f5" fmla="val 832662"/>
                <a:gd name="f6" fmla="val 298348"/>
                <a:gd name="f7" fmla="val 818870"/>
                <a:gd name="f8" fmla="val 295554"/>
                <a:gd name="f9" fmla="val 804684"/>
                <a:gd name="f10" fmla="val 293852"/>
                <a:gd name="f11" fmla="val 790143"/>
                <a:gd name="f12" fmla="val 293268"/>
                <a:gd name="f13" fmla="val 775284"/>
                <a:gd name="f14" fmla="val 767295"/>
                <a:gd name="f15" fmla="val 293725"/>
                <a:gd name="f16" fmla="val 759434"/>
                <a:gd name="f17" fmla="val 294690"/>
                <a:gd name="f18" fmla="val 751674"/>
                <a:gd name="f19" fmla="val 246976"/>
                <a:gd name="f20" fmla="val 730224"/>
                <a:gd name="f21" fmla="val 203263"/>
                <a:gd name="f22" fmla="val 702246"/>
                <a:gd name="f23" fmla="val 164198"/>
                <a:gd name="f24" fmla="val 668388"/>
                <a:gd name="f25" fmla="val 130403"/>
                <a:gd name="f26" fmla="val 629259"/>
                <a:gd name="f27" fmla="val 102476"/>
                <a:gd name="f28" fmla="val 585508"/>
                <a:gd name="f29" fmla="val 81064"/>
                <a:gd name="f30" fmla="val 537756"/>
                <a:gd name="f31" fmla="val 73647"/>
                <a:gd name="f32" fmla="val 538632"/>
                <a:gd name="f33" fmla="val 66065"/>
                <a:gd name="f34" fmla="val 538848"/>
                <a:gd name="f35" fmla="val 58432"/>
                <a:gd name="f36" fmla="val 43281"/>
                <a:gd name="f37" fmla="val 538264"/>
                <a:gd name="f38" fmla="val 28460"/>
                <a:gd name="f39" fmla="val 536536"/>
                <a:gd name="f40" fmla="val 14008"/>
                <a:gd name="f41" fmla="val 533666"/>
                <a:gd name="f42" fmla="val 529717"/>
                <a:gd name="f43" fmla="val 16027"/>
                <a:gd name="f44" fmla="val 577469"/>
                <a:gd name="f45" fmla="val 37299"/>
                <a:gd name="f46" fmla="val 622566"/>
                <a:gd name="f47" fmla="val 63436"/>
                <a:gd name="f48" fmla="val 664629"/>
                <a:gd name="f49" fmla="val 94094"/>
                <a:gd name="f50" fmla="val 703275"/>
                <a:gd name="f51" fmla="val 128879"/>
                <a:gd name="f52" fmla="val 738162"/>
                <a:gd name="f53" fmla="val 167449"/>
                <a:gd name="f54" fmla="val 768908"/>
                <a:gd name="f55" fmla="val 209423"/>
                <a:gd name="f56" fmla="val 795159"/>
                <a:gd name="f57" fmla="val 254457"/>
                <a:gd name="f58" fmla="val 816533"/>
                <a:gd name="f59" fmla="val 303149"/>
                <a:gd name="f60" fmla="val 255384"/>
                <a:gd name="f61" fmla="val 210286"/>
                <a:gd name="f62" fmla="val 168236"/>
                <a:gd name="f63" fmla="val 129578"/>
                <a:gd name="f64" fmla="val 94081"/>
                <a:gd name="f65" fmla="val 94691"/>
                <a:gd name="f66" fmla="val 128866"/>
                <a:gd name="f67" fmla="val 63944"/>
                <a:gd name="f68" fmla="val 167436"/>
                <a:gd name="f69" fmla="val 37706"/>
                <a:gd name="f70" fmla="val 16332"/>
                <a:gd name="f71" fmla="val 254444"/>
                <a:gd name="f72" fmla="val 190"/>
                <a:gd name="f73" fmla="val 302145"/>
                <a:gd name="f74" fmla="val 13982"/>
                <a:gd name="f75" fmla="val 298335"/>
                <a:gd name="f76" fmla="val 28168"/>
                <a:gd name="f77" fmla="val 295541"/>
                <a:gd name="f78" fmla="val 42710"/>
                <a:gd name="f79" fmla="val 293827"/>
                <a:gd name="f80" fmla="val 57569"/>
                <a:gd name="f81" fmla="val 293255"/>
                <a:gd name="f82" fmla="val 65582"/>
                <a:gd name="f83" fmla="val 73431"/>
                <a:gd name="f84" fmla="val 293712"/>
                <a:gd name="f85" fmla="val 81191"/>
                <a:gd name="f86" fmla="val 294678"/>
                <a:gd name="f87" fmla="val 102654"/>
                <a:gd name="f88" fmla="val 246951"/>
                <a:gd name="f89" fmla="val 130619"/>
                <a:gd name="f90" fmla="val 203250"/>
                <a:gd name="f91" fmla="val 164477"/>
                <a:gd name="f92" fmla="val 203606"/>
                <a:gd name="f93" fmla="val 130390"/>
                <a:gd name="f94" fmla="val 247345"/>
                <a:gd name="f95" fmla="val 295109"/>
                <a:gd name="f96" fmla="val 294208"/>
                <a:gd name="f97" fmla="val 293979"/>
                <a:gd name="f98" fmla="val 66078"/>
                <a:gd name="f99" fmla="val 58407"/>
                <a:gd name="f100" fmla="val 294576"/>
                <a:gd name="f101" fmla="val 43268"/>
                <a:gd name="f102" fmla="val 296316"/>
                <a:gd name="f103" fmla="val 28448"/>
                <a:gd name="f104" fmla="val 299186"/>
                <a:gd name="f105" fmla="val 832675"/>
                <a:gd name="f106" fmla="val 530682"/>
                <a:gd name="f107" fmla="val 818896"/>
                <a:gd name="f108" fmla="val 534504"/>
                <a:gd name="f109" fmla="val 804710"/>
                <a:gd name="f110" fmla="val 537298"/>
                <a:gd name="f111" fmla="val 790155"/>
                <a:gd name="f112" fmla="val 539000"/>
                <a:gd name="f113" fmla="val 775296"/>
                <a:gd name="f114" fmla="val 539572"/>
                <a:gd name="f115" fmla="val 759421"/>
                <a:gd name="f116" fmla="val 539140"/>
                <a:gd name="f117" fmla="val 751687"/>
                <a:gd name="f118" fmla="val 538149"/>
                <a:gd name="f119" fmla="val 730211"/>
                <a:gd name="f120" fmla="val 585876"/>
                <a:gd name="f121" fmla="val 629589"/>
                <a:gd name="f122" fmla="val 668655"/>
                <a:gd name="f123" fmla="val 629272"/>
                <a:gd name="f124" fmla="val 702462"/>
                <a:gd name="f125" fmla="val 585520"/>
                <a:gd name="f126" fmla="val 730377"/>
                <a:gd name="f127" fmla="val 537781"/>
                <a:gd name="f128" fmla="val 751789"/>
                <a:gd name="f129" fmla="val 538657"/>
                <a:gd name="f130" fmla="val 759206"/>
                <a:gd name="f131" fmla="val 804405"/>
                <a:gd name="f132" fmla="val 529742"/>
                <a:gd name="f133" fmla="val 832853"/>
                <a:gd name="f134" fmla="val 577494"/>
                <a:gd name="f135" fmla="val 816825"/>
                <a:gd name="f136" fmla="val 622579"/>
                <a:gd name="f137" fmla="val 795566"/>
                <a:gd name="f138" fmla="val 664641"/>
                <a:gd name="f139" fmla="val 769416"/>
                <a:gd name="f140" fmla="val 703287"/>
                <a:gd name="f141" fmla="val 738771"/>
                <a:gd name="f142" fmla="val 738174"/>
                <a:gd name="f143" fmla="val 703973"/>
                <a:gd name="f144" fmla="val 768921"/>
                <a:gd name="f145" fmla="val 665403"/>
                <a:gd name="f146" fmla="val 623430"/>
                <a:gd name="f147" fmla="val 578396"/>
                <a:gd name="f148" fmla="val 832878"/>
                <a:gd name="f149" fmla="val 303110"/>
                <a:gd name="f150" fmla="val 816838"/>
                <a:gd name="f151" fmla="val 255358"/>
                <a:gd name="f152" fmla="val 210273"/>
                <a:gd name="f153" fmla="val 769429"/>
                <a:gd name="f154" fmla="val 168211"/>
                <a:gd name="f155" fmla="val 129565"/>
                <a:gd name="f156" fmla="val 578408"/>
                <a:gd name="f157" fmla="val 530694"/>
                <a:gd name="f158" fmla="val 534517"/>
                <a:gd name="f159" fmla="val 13970"/>
                <a:gd name="f160" fmla="val 537311"/>
                <a:gd name="f161" fmla="val 28155"/>
                <a:gd name="f162" fmla="val 539026"/>
                <a:gd name="f163" fmla="val 539597"/>
                <a:gd name="f164" fmla="val 57556"/>
                <a:gd name="f165" fmla="val 65557"/>
                <a:gd name="f166" fmla="val 73418"/>
                <a:gd name="f167" fmla="val 538187"/>
                <a:gd name="f168" fmla="val 81178"/>
                <a:gd name="f169" fmla="val 585901"/>
                <a:gd name="f170" fmla="val 102641"/>
                <a:gd name="f171" fmla="val 629602"/>
                <a:gd name="f172" fmla="val 130606"/>
                <a:gd name="f173" fmla="val 668667"/>
                <a:gd name="f174" fmla="val 164465"/>
                <a:gd name="f175" fmla="val 203581"/>
                <a:gd name="f176" fmla="val 247319"/>
                <a:gd name="f177" fmla="val 295071"/>
                <a:gd name="f178" fmla="val 294182"/>
                <a:gd name="f179" fmla="val 774446"/>
                <a:gd name="f180" fmla="val 789584"/>
                <a:gd name="f181" fmla="val 818845"/>
                <a:gd name="f182" fmla="val 299173"/>
                <a:gd name="f183" fmla="*/ f0 1 833119"/>
                <a:gd name="f184" fmla="*/ f1 1 833119"/>
                <a:gd name="f185" fmla="+- f3 0 f2"/>
                <a:gd name="f186" fmla="*/ f185 1 833119"/>
                <a:gd name="f187" fmla="*/ f2 1 f186"/>
                <a:gd name="f188" fmla="*/ f3 1 f186"/>
                <a:gd name="f189" fmla="*/ f187 f183 1"/>
                <a:gd name="f190" fmla="*/ f188 f183 1"/>
                <a:gd name="f191" fmla="*/ f188 f184 1"/>
                <a:gd name="f192" fmla="*/ f187 f184 1"/>
              </a:gdLst>
              <a:ahLst/>
              <a:cxnLst>
                <a:cxn ang="3cd4">
                  <a:pos x="hc" y="t"/>
                </a:cxn>
                <a:cxn ang="0">
                  <a:pos x="r" y="vc"/>
                </a:cxn>
                <a:cxn ang="cd4">
                  <a:pos x="hc" y="b"/>
                </a:cxn>
                <a:cxn ang="cd2">
                  <a:pos x="l" y="vc"/>
                </a:cxn>
              </a:cxnLst>
              <a:rect l="f189" t="f192" r="f190" b="f191"/>
              <a:pathLst>
                <a:path w="833119" h="833119">
                  <a:moveTo>
                    <a:pt x="f4" y="f5"/>
                  </a:moveTo>
                  <a:lnTo>
                    <a:pt x="f6" y="f7"/>
                  </a:lnTo>
                  <a:lnTo>
                    <a:pt x="f8" y="f9"/>
                  </a:lnTo>
                  <a:lnTo>
                    <a:pt x="f10" y="f11"/>
                  </a:lnTo>
                  <a:lnTo>
                    <a:pt x="f12" y="f13"/>
                  </a:lnTo>
                  <a:lnTo>
                    <a:pt x="f12"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4"/>
                  </a:lnTo>
                  <a:lnTo>
                    <a:pt x="f36" y="f37"/>
                  </a:lnTo>
                  <a:lnTo>
                    <a:pt x="f38" y="f39"/>
                  </a:lnTo>
                  <a:lnTo>
                    <a:pt x="f40" y="f41"/>
                  </a:lnTo>
                  <a:lnTo>
                    <a:pt x="f2" y="f42"/>
                  </a:lnTo>
                  <a:lnTo>
                    <a:pt x="f43" y="f44"/>
                  </a:lnTo>
                  <a:lnTo>
                    <a:pt x="f45" y="f46"/>
                  </a:lnTo>
                  <a:lnTo>
                    <a:pt x="f47" y="f48"/>
                  </a:lnTo>
                  <a:lnTo>
                    <a:pt x="f49" y="f50"/>
                  </a:lnTo>
                  <a:lnTo>
                    <a:pt x="f51" y="f52"/>
                  </a:lnTo>
                  <a:lnTo>
                    <a:pt x="f53" y="f54"/>
                  </a:lnTo>
                  <a:lnTo>
                    <a:pt x="f55" y="f56"/>
                  </a:lnTo>
                  <a:lnTo>
                    <a:pt x="f57" y="f58"/>
                  </a:lnTo>
                  <a:lnTo>
                    <a:pt x="f4" y="f5"/>
                  </a:lnTo>
                  <a:close/>
                </a:path>
                <a:path w="833119" h="833119">
                  <a:moveTo>
                    <a:pt x="f59" y="f2"/>
                  </a:moveTo>
                  <a:lnTo>
                    <a:pt x="f60" y="f43"/>
                  </a:lnTo>
                  <a:lnTo>
                    <a:pt x="f61" y="f45"/>
                  </a:lnTo>
                  <a:lnTo>
                    <a:pt x="f62" y="f47"/>
                  </a:lnTo>
                  <a:lnTo>
                    <a:pt x="f63" y="f64"/>
                  </a:lnTo>
                  <a:lnTo>
                    <a:pt x="f65" y="f66"/>
                  </a:lnTo>
                  <a:lnTo>
                    <a:pt x="f67" y="f68"/>
                  </a:lnTo>
                  <a:lnTo>
                    <a:pt x="f69" y="f55"/>
                  </a:lnTo>
                  <a:lnTo>
                    <a:pt x="f70" y="f71"/>
                  </a:lnTo>
                  <a:lnTo>
                    <a:pt x="f72" y="f73"/>
                  </a:lnTo>
                  <a:lnTo>
                    <a:pt x="f74" y="f75"/>
                  </a:lnTo>
                  <a:lnTo>
                    <a:pt x="f76" y="f77"/>
                  </a:lnTo>
                  <a:lnTo>
                    <a:pt x="f78" y="f79"/>
                  </a:lnTo>
                  <a:lnTo>
                    <a:pt x="f80" y="f81"/>
                  </a:lnTo>
                  <a:lnTo>
                    <a:pt x="f82" y="f81"/>
                  </a:lnTo>
                  <a:lnTo>
                    <a:pt x="f83" y="f84"/>
                  </a:lnTo>
                  <a:lnTo>
                    <a:pt x="f85" y="f86"/>
                  </a:lnTo>
                  <a:lnTo>
                    <a:pt x="f87" y="f88"/>
                  </a:lnTo>
                  <a:lnTo>
                    <a:pt x="f89" y="f90"/>
                  </a:lnTo>
                  <a:lnTo>
                    <a:pt x="f91" y="f23"/>
                  </a:lnTo>
                  <a:lnTo>
                    <a:pt x="f92" y="f93"/>
                  </a:lnTo>
                  <a:lnTo>
                    <a:pt x="f94" y="f27"/>
                  </a:lnTo>
                  <a:lnTo>
                    <a:pt x="f95" y="f29"/>
                  </a:lnTo>
                  <a:lnTo>
                    <a:pt x="f96" y="f31"/>
                  </a:lnTo>
                  <a:lnTo>
                    <a:pt x="f97" y="f98"/>
                  </a:lnTo>
                  <a:lnTo>
                    <a:pt x="f97" y="f99"/>
                  </a:lnTo>
                  <a:lnTo>
                    <a:pt x="f100" y="f101"/>
                  </a:lnTo>
                  <a:lnTo>
                    <a:pt x="f102" y="f103"/>
                  </a:lnTo>
                  <a:lnTo>
                    <a:pt x="f104" y="f40"/>
                  </a:lnTo>
                  <a:lnTo>
                    <a:pt x="f59" y="f2"/>
                  </a:lnTo>
                  <a:close/>
                </a:path>
                <a:path w="833119" h="833119">
                  <a:moveTo>
                    <a:pt x="f105" y="f106"/>
                  </a:moveTo>
                  <a:lnTo>
                    <a:pt x="f107" y="f108"/>
                  </a:lnTo>
                  <a:lnTo>
                    <a:pt x="f109" y="f110"/>
                  </a:lnTo>
                  <a:lnTo>
                    <a:pt x="f111" y="f112"/>
                  </a:lnTo>
                  <a:lnTo>
                    <a:pt x="f113" y="f114"/>
                  </a:lnTo>
                  <a:lnTo>
                    <a:pt x="f14" y="f114"/>
                  </a:lnTo>
                  <a:lnTo>
                    <a:pt x="f115" y="f116"/>
                  </a:lnTo>
                  <a:lnTo>
                    <a:pt x="f117" y="f118"/>
                  </a:lnTo>
                  <a:lnTo>
                    <a:pt x="f119" y="f120"/>
                  </a:lnTo>
                  <a:lnTo>
                    <a:pt x="f22" y="f121"/>
                  </a:lnTo>
                  <a:lnTo>
                    <a:pt x="f24" y="f122"/>
                  </a:lnTo>
                  <a:lnTo>
                    <a:pt x="f123" y="f124"/>
                  </a:lnTo>
                  <a:lnTo>
                    <a:pt x="f125" y="f126"/>
                  </a:lnTo>
                  <a:lnTo>
                    <a:pt x="f127" y="f128"/>
                  </a:lnTo>
                  <a:lnTo>
                    <a:pt x="f129" y="f130"/>
                  </a:lnTo>
                  <a:lnTo>
                    <a:pt x="f39" y="f131"/>
                  </a:lnTo>
                  <a:lnTo>
                    <a:pt x="f132" y="f133"/>
                  </a:lnTo>
                  <a:lnTo>
                    <a:pt x="f134" y="f135"/>
                  </a:lnTo>
                  <a:lnTo>
                    <a:pt x="f136" y="f137"/>
                  </a:lnTo>
                  <a:lnTo>
                    <a:pt x="f138" y="f139"/>
                  </a:lnTo>
                  <a:lnTo>
                    <a:pt x="f140" y="f141"/>
                  </a:lnTo>
                  <a:lnTo>
                    <a:pt x="f142" y="f143"/>
                  </a:lnTo>
                  <a:lnTo>
                    <a:pt x="f144" y="f145"/>
                  </a:lnTo>
                  <a:lnTo>
                    <a:pt x="f56" y="f146"/>
                  </a:lnTo>
                  <a:lnTo>
                    <a:pt x="f58" y="f147"/>
                  </a:lnTo>
                  <a:lnTo>
                    <a:pt x="f105" y="f106"/>
                  </a:lnTo>
                  <a:close/>
                </a:path>
                <a:path w="833119" h="833119">
                  <a:moveTo>
                    <a:pt x="f148" y="f149"/>
                  </a:moveTo>
                  <a:lnTo>
                    <a:pt x="f150" y="f151"/>
                  </a:lnTo>
                  <a:lnTo>
                    <a:pt x="f137" y="f152"/>
                  </a:lnTo>
                  <a:lnTo>
                    <a:pt x="f153" y="f154"/>
                  </a:lnTo>
                  <a:lnTo>
                    <a:pt x="f141" y="f155"/>
                  </a:lnTo>
                  <a:lnTo>
                    <a:pt x="f143" y="f65"/>
                  </a:lnTo>
                  <a:lnTo>
                    <a:pt x="f145" y="f67"/>
                  </a:lnTo>
                  <a:lnTo>
                    <a:pt x="f146" y="f69"/>
                  </a:lnTo>
                  <a:lnTo>
                    <a:pt x="f156" y="f70"/>
                  </a:lnTo>
                  <a:lnTo>
                    <a:pt x="f157" y="f72"/>
                  </a:lnTo>
                  <a:lnTo>
                    <a:pt x="f158" y="f159"/>
                  </a:lnTo>
                  <a:lnTo>
                    <a:pt x="f160" y="f161"/>
                  </a:lnTo>
                  <a:lnTo>
                    <a:pt x="f162" y="f78"/>
                  </a:lnTo>
                  <a:lnTo>
                    <a:pt x="f163" y="f164"/>
                  </a:lnTo>
                  <a:lnTo>
                    <a:pt x="f163" y="f165"/>
                  </a:lnTo>
                  <a:lnTo>
                    <a:pt x="f116" y="f166"/>
                  </a:lnTo>
                  <a:lnTo>
                    <a:pt x="f167" y="f168"/>
                  </a:lnTo>
                  <a:lnTo>
                    <a:pt x="f169" y="f170"/>
                  </a:lnTo>
                  <a:lnTo>
                    <a:pt x="f171" y="f172"/>
                  </a:lnTo>
                  <a:lnTo>
                    <a:pt x="f173" y="f174"/>
                  </a:lnTo>
                  <a:lnTo>
                    <a:pt x="f124" y="f175"/>
                  </a:lnTo>
                  <a:lnTo>
                    <a:pt x="f126" y="f176"/>
                  </a:lnTo>
                  <a:lnTo>
                    <a:pt x="f128" y="f177"/>
                  </a:lnTo>
                  <a:lnTo>
                    <a:pt x="f130" y="f178"/>
                  </a:lnTo>
                  <a:lnTo>
                    <a:pt x="f179" y="f97"/>
                  </a:lnTo>
                  <a:lnTo>
                    <a:pt x="f180" y="f100"/>
                  </a:lnTo>
                  <a:lnTo>
                    <a:pt x="f131" y="f102"/>
                  </a:lnTo>
                  <a:lnTo>
                    <a:pt x="f181" y="f182"/>
                  </a:lnTo>
                  <a:lnTo>
                    <a:pt x="f148" y="f149"/>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092" b="0" i="0" u="none" strike="noStrike" kern="1200" cap="none" spc="0" baseline="0">
                <a:solidFill>
                  <a:srgbClr val="000000"/>
                </a:solidFill>
                <a:uFillTx/>
                <a:latin typeface="Aptos"/>
              </a:endParaRPr>
            </a:p>
          </p:txBody>
        </p:sp>
        <p:pic>
          <p:nvPicPr>
            <p:cNvPr id="5" name="object 7">
              <a:extLst>
                <a:ext uri="{FF2B5EF4-FFF2-40B4-BE49-F238E27FC236}">
                  <a16:creationId xmlns:a16="http://schemas.microsoft.com/office/drawing/2014/main" id="{7D24109C-03E3-61E7-A2C9-BB6DC2C66CFE}"/>
                </a:ext>
              </a:extLst>
            </p:cNvPr>
            <p:cNvPicPr>
              <a:picLocks noChangeAspect="1"/>
            </p:cNvPicPr>
            <p:nvPr/>
          </p:nvPicPr>
          <p:blipFill>
            <a:blip r:embed="rId4"/>
            <a:stretch>
              <a:fillRect/>
            </a:stretch>
          </p:blipFill>
          <p:spPr>
            <a:xfrm>
              <a:off x="1398474" y="706117"/>
              <a:ext cx="433736" cy="536780"/>
            </a:xfrm>
            <a:prstGeom prst="rect">
              <a:avLst/>
            </a:prstGeom>
            <a:noFill/>
            <a:ln cap="flat">
              <a:noFill/>
            </a:ln>
          </p:spPr>
        </p:pic>
        <p:sp>
          <p:nvSpPr>
            <p:cNvPr id="6" name="object 8">
              <a:extLst>
                <a:ext uri="{FF2B5EF4-FFF2-40B4-BE49-F238E27FC236}">
                  <a16:creationId xmlns:a16="http://schemas.microsoft.com/office/drawing/2014/main" id="{D697EFEE-0CFD-18F2-EF05-929EB660C8CA}"/>
                </a:ext>
              </a:extLst>
            </p:cNvPr>
            <p:cNvSpPr/>
            <p:nvPr/>
          </p:nvSpPr>
          <p:spPr>
            <a:xfrm>
              <a:off x="684437" y="634968"/>
              <a:ext cx="1332326" cy="647678"/>
            </a:xfrm>
            <a:custGeom>
              <a:avLst/>
              <a:gdLst>
                <a:gd name="f0" fmla="val w"/>
                <a:gd name="f1" fmla="val h"/>
                <a:gd name="f2" fmla="val 0"/>
                <a:gd name="f3" fmla="val 2197100"/>
                <a:gd name="f4" fmla="val 1068070"/>
                <a:gd name="f5" fmla="val 388213"/>
                <a:gd name="f6" fmla="val 419315"/>
                <a:gd name="f7" fmla="val 355752"/>
                <a:gd name="f8" fmla="val 438188"/>
                <a:gd name="f9" fmla="val 335140"/>
                <a:gd name="f10" fmla="val 452475"/>
                <a:gd name="f11" fmla="val 317538"/>
                <a:gd name="f12" fmla="val 469328"/>
                <a:gd name="f13" fmla="val 294132"/>
                <a:gd name="f14" fmla="val 495947"/>
                <a:gd name="f15" fmla="val 263321"/>
                <a:gd name="f16" fmla="val 526796"/>
                <a:gd name="f17" fmla="val 226364"/>
                <a:gd name="f18" fmla="val 552526"/>
                <a:gd name="f19" fmla="val 185635"/>
                <a:gd name="f20" fmla="val 566661"/>
                <a:gd name="f21" fmla="val 143484"/>
                <a:gd name="f22" fmla="val 562673"/>
                <a:gd name="f23" fmla="val 102273"/>
                <a:gd name="f24" fmla="val 534085"/>
                <a:gd name="f25" fmla="val 136931"/>
                <a:gd name="f26" fmla="val 508139"/>
                <a:gd name="f27" fmla="val 172516"/>
                <a:gd name="f28" fmla="val 500468"/>
                <a:gd name="f29" fmla="val 207619"/>
                <a:gd name="f30" fmla="val 507136"/>
                <a:gd name="f31" fmla="val 240830"/>
                <a:gd name="f32" fmla="val 524243"/>
                <a:gd name="f33" fmla="val 247230"/>
                <a:gd name="f34" fmla="val 521843"/>
                <a:gd name="f35" fmla="val 253796"/>
                <a:gd name="f36" fmla="val 517105"/>
                <a:gd name="f37" fmla="val 264464"/>
                <a:gd name="f38" fmla="val 506463"/>
                <a:gd name="f39" fmla="val 287883"/>
                <a:gd name="f40" fmla="val 481380"/>
                <a:gd name="f41" fmla="val 292277"/>
                <a:gd name="f42" fmla="val 477443"/>
                <a:gd name="f43" fmla="val 295770"/>
                <a:gd name="f44" fmla="val 472897"/>
                <a:gd name="f45" fmla="val 257644"/>
                <a:gd name="f46" fmla="val 448729"/>
                <a:gd name="f47" fmla="val 219862"/>
                <a:gd name="f48" fmla="val 433298"/>
                <a:gd name="f49" fmla="val 182435"/>
                <a:gd name="f50" fmla="val 426783"/>
                <a:gd name="f51" fmla="val 145351"/>
                <a:gd name="f52" fmla="val 429361"/>
                <a:gd name="f53" fmla="val 108572"/>
                <a:gd name="f54" fmla="val 441198"/>
                <a:gd name="f55" fmla="val 72097"/>
                <a:gd name="f56" fmla="val 462483"/>
                <a:gd name="f57" fmla="val 35915"/>
                <a:gd name="f58" fmla="val 493382"/>
                <a:gd name="f59" fmla="val 38481"/>
                <a:gd name="f60" fmla="val 577240"/>
                <a:gd name="f61" fmla="val 77152"/>
                <a:gd name="f62" fmla="val 609130"/>
                <a:gd name="f63" fmla="val 115912"/>
                <a:gd name="f64" fmla="val 630174"/>
                <a:gd name="f65" fmla="val 154686"/>
                <a:gd name="f66" fmla="val 640778"/>
                <a:gd name="f67" fmla="val 193408"/>
                <a:gd name="f68" fmla="val 641375"/>
                <a:gd name="f69" fmla="val 231965"/>
                <a:gd name="f70" fmla="val 632383"/>
                <a:gd name="f71" fmla="val 270294"/>
                <a:gd name="f72" fmla="val 614210"/>
                <a:gd name="f73" fmla="val 308305"/>
                <a:gd name="f74" fmla="val 587298"/>
                <a:gd name="f75" fmla="val 340321"/>
                <a:gd name="f76" fmla="val 556082"/>
                <a:gd name="f77" fmla="val 361581"/>
                <a:gd name="f78" fmla="val 361505"/>
                <a:gd name="f79" fmla="val 506666"/>
                <a:gd name="f80" fmla="val 364261"/>
                <a:gd name="f81" fmla="val 485584"/>
                <a:gd name="f82" fmla="val 372325"/>
                <a:gd name="f83" fmla="val 460044"/>
                <a:gd name="f84" fmla="val 521716"/>
                <a:gd name="f85" fmla="val 370547"/>
                <a:gd name="f86" fmla="val 469442"/>
                <a:gd name="f87" fmla="val 318236"/>
                <a:gd name="f88" fmla="val 462508"/>
                <a:gd name="f89" fmla="val 325094"/>
                <a:gd name="f90" fmla="val 445770"/>
                <a:gd name="f91" fmla="val 344068"/>
                <a:gd name="f92" fmla="val 407225"/>
                <a:gd name="f93" fmla="val 408736"/>
                <a:gd name="f94" fmla="val 393941"/>
                <a:gd name="f95" fmla="val 445998"/>
                <a:gd name="f96" fmla="val 383806"/>
                <a:gd name="f97" fmla="val 485749"/>
                <a:gd name="f98" fmla="val 377101"/>
                <a:gd name="f99" fmla="val 533539"/>
                <a:gd name="f100" fmla="val 384238"/>
                <a:gd name="f101" fmla="val 539242"/>
                <a:gd name="f102" fmla="val 402132"/>
                <a:gd name="f103" fmla="val 552323"/>
                <a:gd name="f104" fmla="val 425488"/>
                <a:gd name="f105" fmla="val 566699"/>
                <a:gd name="f106" fmla="val 448983"/>
                <a:gd name="f107" fmla="val 576287"/>
                <a:gd name="f108" fmla="val 449529"/>
                <a:gd name="f109" fmla="val 567143"/>
                <a:gd name="f110" fmla="val 452005"/>
                <a:gd name="f111" fmla="val 542925"/>
                <a:gd name="f112" fmla="val 467956"/>
                <a:gd name="f113" fmla="val 468541"/>
                <a:gd name="f114" fmla="val 489127"/>
                <a:gd name="f115" fmla="val 410298"/>
                <a:gd name="f116" fmla="val 501472"/>
                <a:gd name="f117" fmla="val 392709"/>
                <a:gd name="f118" fmla="val 619023"/>
                <a:gd name="f119" fmla="val 508444"/>
                <a:gd name="f120" fmla="val 610285"/>
                <a:gd name="f121" fmla="val 600049"/>
                <a:gd name="f122" fmla="val 410311"/>
                <a:gd name="f123" fmla="val 578866"/>
                <a:gd name="f124" fmla="val 370560"/>
                <a:gd name="f125" fmla="val 546303"/>
                <a:gd name="f126" fmla="val 598563"/>
                <a:gd name="f127" fmla="val 372757"/>
                <a:gd name="f128" fmla="val 642683"/>
                <a:gd name="f129" fmla="val 408762"/>
                <a:gd name="f130" fmla="val 660768"/>
                <a:gd name="f131" fmla="val 446011"/>
                <a:gd name="f132" fmla="val 674052"/>
                <a:gd name="f133" fmla="val 485762"/>
                <a:gd name="f134" fmla="val 684187"/>
                <a:gd name="f135" fmla="val 533552"/>
                <a:gd name="f136" fmla="val 690918"/>
                <a:gd name="f137" fmla="val 539254"/>
                <a:gd name="f138" fmla="val 683768"/>
                <a:gd name="f139" fmla="val 552335"/>
                <a:gd name="f140" fmla="val 665861"/>
                <a:gd name="f141" fmla="val 566712"/>
                <a:gd name="f142" fmla="val 642518"/>
                <a:gd name="f143" fmla="val 874598"/>
                <a:gd name="f144" fmla="val 836041"/>
                <a:gd name="f145" fmla="val 614222"/>
                <a:gd name="f146" fmla="val 797712"/>
                <a:gd name="f147" fmla="val 587311"/>
                <a:gd name="f148" fmla="val 759714"/>
                <a:gd name="f149" fmla="val 556094"/>
                <a:gd name="f150" fmla="val 727684"/>
                <a:gd name="f151" fmla="val 706424"/>
                <a:gd name="f152" fmla="val 506679"/>
                <a:gd name="f153" fmla="val 706501"/>
                <a:gd name="f154" fmla="val 703745"/>
                <a:gd name="f155" fmla="val 460057"/>
                <a:gd name="f156" fmla="val 695680"/>
                <a:gd name="f157" fmla="val 679805"/>
                <a:gd name="f158" fmla="val 438200"/>
                <a:gd name="f159" fmla="val 712254"/>
                <a:gd name="f160" fmla="val 732866"/>
                <a:gd name="f161" fmla="val 750468"/>
                <a:gd name="f162" fmla="val 773874"/>
                <a:gd name="f163" fmla="val 526808"/>
                <a:gd name="f164" fmla="val 804697"/>
                <a:gd name="f165" fmla="val 552551"/>
                <a:gd name="f166" fmla="val 841641"/>
                <a:gd name="f167" fmla="val 566674"/>
                <a:gd name="f168" fmla="val 882383"/>
                <a:gd name="f169" fmla="val 562686"/>
                <a:gd name="f170" fmla="val 924534"/>
                <a:gd name="f171" fmla="val 965746"/>
                <a:gd name="f172" fmla="val 508152"/>
                <a:gd name="f173" fmla="val 931087"/>
                <a:gd name="f174" fmla="val 895502"/>
                <a:gd name="f175" fmla="val 507149"/>
                <a:gd name="f176" fmla="val 860399"/>
                <a:gd name="f177" fmla="val 524256"/>
                <a:gd name="f178" fmla="val 827189"/>
                <a:gd name="f179" fmla="val 521868"/>
                <a:gd name="f180" fmla="val 820775"/>
                <a:gd name="f181" fmla="val 517118"/>
                <a:gd name="f182" fmla="val 814222"/>
                <a:gd name="f183" fmla="val 506488"/>
                <a:gd name="f184" fmla="val 803541"/>
                <a:gd name="f185" fmla="val 481406"/>
                <a:gd name="f186" fmla="val 780135"/>
                <a:gd name="f187" fmla="val 477456"/>
                <a:gd name="f188" fmla="val 775728"/>
                <a:gd name="f189" fmla="val 772236"/>
                <a:gd name="f190" fmla="val 810361"/>
                <a:gd name="f191" fmla="val 433311"/>
                <a:gd name="f192" fmla="val 848131"/>
                <a:gd name="f193" fmla="val 426796"/>
                <a:gd name="f194" fmla="val 885558"/>
                <a:gd name="f195" fmla="val 922655"/>
                <a:gd name="f196" fmla="val 441210"/>
                <a:gd name="f197" fmla="val 959434"/>
                <a:gd name="f198" fmla="val 995921"/>
                <a:gd name="f199" fmla="val 1032103"/>
                <a:gd name="f200" fmla="val 1068019"/>
                <a:gd name="f201" fmla="val 1029525"/>
                <a:gd name="f202" fmla="val 990866"/>
                <a:gd name="f203" fmla="val 952093"/>
                <a:gd name="f204" fmla="val 913320"/>
                <a:gd name="f205" fmla="val 648690"/>
                <a:gd name="f206" fmla="val 388188"/>
                <a:gd name="f207" fmla="val 629818"/>
                <a:gd name="f208" fmla="val 355739"/>
                <a:gd name="f209" fmla="val 615543"/>
                <a:gd name="f210" fmla="val 335127"/>
                <a:gd name="f211" fmla="val 598690"/>
                <a:gd name="f212" fmla="val 317512"/>
                <a:gd name="f213" fmla="val 572071"/>
                <a:gd name="f214" fmla="val 294106"/>
                <a:gd name="f215" fmla="val 541210"/>
                <a:gd name="f216" fmla="val 263296"/>
                <a:gd name="f217" fmla="val 515467"/>
                <a:gd name="f218" fmla="val 226352"/>
                <a:gd name="f219" fmla="val 501345"/>
                <a:gd name="f220" fmla="val 185623"/>
                <a:gd name="f221" fmla="val 505333"/>
                <a:gd name="f222" fmla="val 143471"/>
                <a:gd name="f223" fmla="val 533946"/>
                <a:gd name="f224" fmla="val 102260"/>
                <a:gd name="f225" fmla="val 559866"/>
                <a:gd name="f226" fmla="val 136918"/>
                <a:gd name="f227" fmla="val 567537"/>
                <a:gd name="f228" fmla="val 172504"/>
                <a:gd name="f229" fmla="val 560870"/>
                <a:gd name="f230" fmla="val 207606"/>
                <a:gd name="f231" fmla="val 543763"/>
                <a:gd name="f232" fmla="val 240792"/>
                <a:gd name="f233" fmla="val 546163"/>
                <a:gd name="f234" fmla="val 247218"/>
                <a:gd name="f235" fmla="val 550900"/>
                <a:gd name="f236" fmla="val 253784"/>
                <a:gd name="f237" fmla="val 561530"/>
                <a:gd name="f238" fmla="val 586625"/>
                <a:gd name="f239" fmla="val 590550"/>
                <a:gd name="f240" fmla="val 292252"/>
                <a:gd name="f241" fmla="val 595109"/>
                <a:gd name="f242" fmla="val 619277"/>
                <a:gd name="f243" fmla="val 257632"/>
                <a:gd name="f244" fmla="val 634707"/>
                <a:gd name="f245" fmla="val 641223"/>
                <a:gd name="f246" fmla="val 638657"/>
                <a:gd name="f247" fmla="val 145338"/>
                <a:gd name="f248" fmla="val 626821"/>
                <a:gd name="f249" fmla="val 108559"/>
                <a:gd name="f250" fmla="val 605536"/>
                <a:gd name="f251" fmla="val 72085"/>
                <a:gd name="f252" fmla="val 574636"/>
                <a:gd name="f253" fmla="val 35902"/>
                <a:gd name="f254" fmla="val 490778"/>
                <a:gd name="f255" fmla="val 458876"/>
                <a:gd name="f256" fmla="val 77139"/>
                <a:gd name="f257" fmla="val 437845"/>
                <a:gd name="f258" fmla="val 427228"/>
                <a:gd name="f259" fmla="val 426631"/>
                <a:gd name="f260" fmla="val 435622"/>
                <a:gd name="f261" fmla="val 453783"/>
                <a:gd name="f262" fmla="val 480695"/>
                <a:gd name="f263" fmla="val 511924"/>
                <a:gd name="f264" fmla="val 361569"/>
                <a:gd name="f265" fmla="val 561340"/>
                <a:gd name="f266" fmla="val 582422"/>
                <a:gd name="f267" fmla="val 364248"/>
                <a:gd name="f268" fmla="val 607961"/>
                <a:gd name="f269" fmla="val 372313"/>
                <a:gd name="f270" fmla="val 534454"/>
                <a:gd name="f271" fmla="val 528739"/>
                <a:gd name="f272" fmla="val 665873"/>
                <a:gd name="f273" fmla="val 515658"/>
                <a:gd name="f274" fmla="val 642531"/>
                <a:gd name="f275" fmla="val 501294"/>
                <a:gd name="f276" fmla="val 619036"/>
                <a:gd name="f277" fmla="val 491705"/>
                <a:gd name="f278" fmla="val 618490"/>
                <a:gd name="f279" fmla="val 500849"/>
                <a:gd name="f280" fmla="val 616013"/>
                <a:gd name="f281" fmla="val 525068"/>
                <a:gd name="f282" fmla="val 600075"/>
                <a:gd name="f283" fmla="val 599465"/>
                <a:gd name="f284" fmla="val 578878"/>
                <a:gd name="f285" fmla="val 657682"/>
                <a:gd name="f286" fmla="val 697445"/>
                <a:gd name="f287" fmla="val 749769"/>
                <a:gd name="f288" fmla="val 642708"/>
                <a:gd name="f289" fmla="val 695248"/>
                <a:gd name="f290" fmla="val 660793"/>
                <a:gd name="f291" fmla="val 659257"/>
                <a:gd name="f292" fmla="val 674065"/>
                <a:gd name="f293" fmla="val 621995"/>
                <a:gd name="f294" fmla="val 684199"/>
                <a:gd name="f295" fmla="val 582244"/>
                <a:gd name="f296" fmla="val 469430"/>
                <a:gd name="f297" fmla="val 695261"/>
                <a:gd name="f298" fmla="val 425310"/>
                <a:gd name="f299" fmla="val 659282"/>
                <a:gd name="f300" fmla="val 622020"/>
                <a:gd name="f301" fmla="val 582256"/>
                <a:gd name="f302" fmla="val 534479"/>
                <a:gd name="f303" fmla="val 377088"/>
                <a:gd name="f304" fmla="val 528764"/>
                <a:gd name="f305" fmla="val 515670"/>
                <a:gd name="f306" fmla="val 501307"/>
                <a:gd name="f307" fmla="val 491718"/>
                <a:gd name="f308" fmla="val 500862"/>
                <a:gd name="f309" fmla="val 449516"/>
                <a:gd name="f310" fmla="val 525081"/>
                <a:gd name="f311" fmla="val 599478"/>
                <a:gd name="f312" fmla="val 467944"/>
                <a:gd name="f313" fmla="val 657694"/>
                <a:gd name="f314" fmla="val 489140"/>
                <a:gd name="f315" fmla="val 1068006"/>
                <a:gd name="f316" fmla="val 533933"/>
                <a:gd name="f317" fmla="val 490766"/>
                <a:gd name="f318" fmla="val 437832"/>
                <a:gd name="f319" fmla="val 874610"/>
                <a:gd name="f320" fmla="val 759701"/>
                <a:gd name="f321" fmla="val 480707"/>
                <a:gd name="f322" fmla="val 727697"/>
                <a:gd name="f323" fmla="val 706437"/>
                <a:gd name="f324" fmla="val 561314"/>
                <a:gd name="f325" fmla="val 703757"/>
                <a:gd name="f326" fmla="val 582409"/>
                <a:gd name="f327" fmla="val 695693"/>
                <a:gd name="f328" fmla="val 607949"/>
                <a:gd name="f329" fmla="val 648703"/>
                <a:gd name="f330" fmla="val 712266"/>
                <a:gd name="f331" fmla="val 732878"/>
                <a:gd name="f332" fmla="val 615530"/>
                <a:gd name="f333" fmla="val 750481"/>
                <a:gd name="f334" fmla="val 598665"/>
                <a:gd name="f335" fmla="val 773887"/>
                <a:gd name="f336" fmla="val 572046"/>
                <a:gd name="f337" fmla="val 541197"/>
                <a:gd name="f338" fmla="val 501332"/>
                <a:gd name="f339" fmla="val 505320"/>
                <a:gd name="f340" fmla="val 560857"/>
                <a:gd name="f341" fmla="val 827214"/>
                <a:gd name="f342" fmla="val 543750"/>
                <a:gd name="f343" fmla="val 820788"/>
                <a:gd name="f344" fmla="val 546138"/>
                <a:gd name="f345" fmla="val 550887"/>
                <a:gd name="f346" fmla="val 780122"/>
                <a:gd name="f347" fmla="val 586600"/>
                <a:gd name="f348" fmla="val 775741"/>
                <a:gd name="f349" fmla="val 772223"/>
                <a:gd name="f350" fmla="val 619264"/>
                <a:gd name="f351" fmla="val 848144"/>
                <a:gd name="f352" fmla="val 634695"/>
                <a:gd name="f353" fmla="val 885571"/>
                <a:gd name="f354" fmla="val 641210"/>
                <a:gd name="f355" fmla="val 922667"/>
                <a:gd name="f356" fmla="val 638632"/>
                <a:gd name="f357" fmla="val 626795"/>
                <a:gd name="f358" fmla="val 995908"/>
                <a:gd name="f359" fmla="val 605523"/>
                <a:gd name="f360" fmla="val 574624"/>
                <a:gd name="f361" fmla="val 2055495"/>
                <a:gd name="f362" fmla="val 117335"/>
                <a:gd name="f363" fmla="val 2037956"/>
                <a:gd name="f364" fmla="val 1002334"/>
                <a:gd name="f365" fmla="val 2196884"/>
                <a:gd name="f366" fmla="val 130492"/>
                <a:gd name="f367" fmla="val 2178164"/>
                <a:gd name="f368" fmla="val 261162"/>
                <a:gd name="f369" fmla="*/ f0 1 2197100"/>
                <a:gd name="f370" fmla="*/ f1 1 1068070"/>
                <a:gd name="f371" fmla="+- f4 0 f2"/>
                <a:gd name="f372" fmla="+- f3 0 f2"/>
                <a:gd name="f373" fmla="*/ f372 1 2197100"/>
                <a:gd name="f374" fmla="*/ f371 1 1068070"/>
                <a:gd name="f375" fmla="*/ f2 1 f373"/>
                <a:gd name="f376" fmla="*/ f3 1 f373"/>
                <a:gd name="f377" fmla="*/ f2 1 f374"/>
                <a:gd name="f378" fmla="*/ f4 1 f374"/>
                <a:gd name="f379" fmla="*/ f375 f369 1"/>
                <a:gd name="f380" fmla="*/ f376 f369 1"/>
                <a:gd name="f381" fmla="*/ f378 f370 1"/>
                <a:gd name="f382" fmla="*/ f377 f370 1"/>
              </a:gdLst>
              <a:ahLst/>
              <a:cxnLst>
                <a:cxn ang="3cd4">
                  <a:pos x="hc" y="t"/>
                </a:cxn>
                <a:cxn ang="0">
                  <a:pos x="r" y="vc"/>
                </a:cxn>
                <a:cxn ang="cd4">
                  <a:pos x="hc" y="b"/>
                </a:cxn>
                <a:cxn ang="cd2">
                  <a:pos x="l" y="vc"/>
                </a:cxn>
              </a:cxnLst>
              <a:rect l="f379" t="f382" r="f380" b="f381"/>
              <a:pathLst>
                <a:path w="2197100" h="1068070">
                  <a:moveTo>
                    <a:pt x="f5" y="f6"/>
                  </a:move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50"/>
                  </a:lnTo>
                  <a:lnTo>
                    <a:pt x="f51" y="f52"/>
                  </a:lnTo>
                  <a:lnTo>
                    <a:pt x="f53" y="f54"/>
                  </a:lnTo>
                  <a:lnTo>
                    <a:pt x="f55" y="f56"/>
                  </a:lnTo>
                  <a:lnTo>
                    <a:pt x="f57" y="f58"/>
                  </a:lnTo>
                  <a:lnTo>
                    <a:pt x="f2" y="f24"/>
                  </a:lnTo>
                  <a:lnTo>
                    <a:pt x="f59" y="f60"/>
                  </a:lnTo>
                  <a:lnTo>
                    <a:pt x="f61" y="f62"/>
                  </a:lnTo>
                  <a:lnTo>
                    <a:pt x="f63" y="f64"/>
                  </a:lnTo>
                  <a:lnTo>
                    <a:pt x="f65" y="f66"/>
                  </a:lnTo>
                  <a:lnTo>
                    <a:pt x="f67" y="f68"/>
                  </a:lnTo>
                  <a:lnTo>
                    <a:pt x="f69" y="f70"/>
                  </a:lnTo>
                  <a:lnTo>
                    <a:pt x="f71" y="f72"/>
                  </a:lnTo>
                  <a:lnTo>
                    <a:pt x="f73" y="f74"/>
                  </a:lnTo>
                  <a:lnTo>
                    <a:pt x="f75" y="f76"/>
                  </a:lnTo>
                  <a:lnTo>
                    <a:pt x="f77" y="f24"/>
                  </a:lnTo>
                  <a:lnTo>
                    <a:pt x="f78" y="f79"/>
                  </a:lnTo>
                  <a:lnTo>
                    <a:pt x="f80" y="f81"/>
                  </a:lnTo>
                  <a:lnTo>
                    <a:pt x="f82" y="f83"/>
                  </a:lnTo>
                  <a:lnTo>
                    <a:pt x="f5" y="f6"/>
                  </a:lnTo>
                  <a:close/>
                </a:path>
                <a:path w="2197100" h="1068070">
                  <a:moveTo>
                    <a:pt x="f84" y="f85"/>
                  </a:moveTo>
                  <a:lnTo>
                    <a:pt x="f86" y="f87"/>
                  </a:lnTo>
                  <a:lnTo>
                    <a:pt x="f88" y="f89"/>
                  </a:lnTo>
                  <a:lnTo>
                    <a:pt x="f90" y="f91"/>
                  </a:lnTo>
                  <a:lnTo>
                    <a:pt x="f92" y="f93"/>
                  </a:lnTo>
                  <a:lnTo>
                    <a:pt x="f94" y="f95"/>
                  </a:lnTo>
                  <a:lnTo>
                    <a:pt x="f96" y="f97"/>
                  </a:lnTo>
                  <a:lnTo>
                    <a:pt x="f98" y="f99"/>
                  </a:lnTo>
                  <a:lnTo>
                    <a:pt x="f100" y="f101"/>
                  </a:lnTo>
                  <a:lnTo>
                    <a:pt x="f102" y="f103"/>
                  </a:lnTo>
                  <a:lnTo>
                    <a:pt x="f104" y="f105"/>
                  </a:lnTo>
                  <a:lnTo>
                    <a:pt x="f106" y="f107"/>
                  </a:lnTo>
                  <a:lnTo>
                    <a:pt x="f108" y="f109"/>
                  </a:lnTo>
                  <a:lnTo>
                    <a:pt x="f110" y="f111"/>
                  </a:lnTo>
                  <a:lnTo>
                    <a:pt x="f112" y="f113"/>
                  </a:lnTo>
                  <a:lnTo>
                    <a:pt x="f114" y="f115"/>
                  </a:lnTo>
                  <a:lnTo>
                    <a:pt x="f116" y="f117"/>
                  </a:lnTo>
                  <a:lnTo>
                    <a:pt x="f84" y="f85"/>
                  </a:lnTo>
                  <a:close/>
                </a:path>
                <a:path w="2197100" h="1068070">
                  <a:moveTo>
                    <a:pt x="f107" y="f118"/>
                  </a:moveTo>
                  <a:lnTo>
                    <a:pt x="f119" y="f120"/>
                  </a:lnTo>
                  <a:lnTo>
                    <a:pt x="f113" y="f121"/>
                  </a:lnTo>
                  <a:lnTo>
                    <a:pt x="f122" y="f123"/>
                  </a:lnTo>
                  <a:lnTo>
                    <a:pt x="f124" y="f125"/>
                  </a:lnTo>
                  <a:lnTo>
                    <a:pt x="f87" y="f126"/>
                  </a:lnTo>
                  <a:lnTo>
                    <a:pt x="f127" y="f128"/>
                  </a:lnTo>
                  <a:lnTo>
                    <a:pt x="f129" y="f130"/>
                  </a:lnTo>
                  <a:lnTo>
                    <a:pt x="f131" y="f132"/>
                  </a:lnTo>
                  <a:lnTo>
                    <a:pt x="f133" y="f134"/>
                  </a:lnTo>
                  <a:lnTo>
                    <a:pt x="f135" y="f136"/>
                  </a:lnTo>
                  <a:lnTo>
                    <a:pt x="f137" y="f138"/>
                  </a:lnTo>
                  <a:lnTo>
                    <a:pt x="f139" y="f140"/>
                  </a:lnTo>
                  <a:lnTo>
                    <a:pt x="f141" y="f142"/>
                  </a:lnTo>
                  <a:lnTo>
                    <a:pt x="f107" y="f118"/>
                  </a:lnTo>
                  <a:close/>
                </a:path>
                <a:path w="2197100" h="1068070">
                  <a:moveTo>
                    <a:pt x="f68" y="f143"/>
                  </a:moveTo>
                  <a:lnTo>
                    <a:pt x="f70" y="f144"/>
                  </a:lnTo>
                  <a:lnTo>
                    <a:pt x="f145" y="f146"/>
                  </a:lnTo>
                  <a:lnTo>
                    <a:pt x="f147" y="f148"/>
                  </a:lnTo>
                  <a:lnTo>
                    <a:pt x="f149" y="f150"/>
                  </a:lnTo>
                  <a:lnTo>
                    <a:pt x="f24" y="f151"/>
                  </a:lnTo>
                  <a:lnTo>
                    <a:pt x="f152" y="f153"/>
                  </a:lnTo>
                  <a:lnTo>
                    <a:pt x="f81" y="f154"/>
                  </a:lnTo>
                  <a:lnTo>
                    <a:pt x="f155" y="f156"/>
                  </a:lnTo>
                  <a:lnTo>
                    <a:pt x="f6" y="f157"/>
                  </a:lnTo>
                  <a:lnTo>
                    <a:pt x="f158" y="f159"/>
                  </a:lnTo>
                  <a:lnTo>
                    <a:pt x="f10" y="f160"/>
                  </a:lnTo>
                  <a:lnTo>
                    <a:pt x="f12" y="f161"/>
                  </a:lnTo>
                  <a:lnTo>
                    <a:pt x="f14" y="f162"/>
                  </a:lnTo>
                  <a:lnTo>
                    <a:pt x="f163" y="f164"/>
                  </a:lnTo>
                  <a:lnTo>
                    <a:pt x="f165" y="f166"/>
                  </a:lnTo>
                  <a:lnTo>
                    <a:pt x="f167" y="f168"/>
                  </a:lnTo>
                  <a:lnTo>
                    <a:pt x="f169" y="f170"/>
                  </a:lnTo>
                  <a:lnTo>
                    <a:pt x="f24" y="f171"/>
                  </a:lnTo>
                  <a:lnTo>
                    <a:pt x="f172" y="f173"/>
                  </a:lnTo>
                  <a:lnTo>
                    <a:pt x="f28" y="f174"/>
                  </a:lnTo>
                  <a:lnTo>
                    <a:pt x="f175" y="f176"/>
                  </a:lnTo>
                  <a:lnTo>
                    <a:pt x="f177" y="f178"/>
                  </a:lnTo>
                  <a:lnTo>
                    <a:pt x="f179" y="f180"/>
                  </a:lnTo>
                  <a:lnTo>
                    <a:pt x="f181" y="f182"/>
                  </a:lnTo>
                  <a:lnTo>
                    <a:pt x="f183" y="f184"/>
                  </a:lnTo>
                  <a:lnTo>
                    <a:pt x="f185" y="f186"/>
                  </a:lnTo>
                  <a:lnTo>
                    <a:pt x="f187" y="f188"/>
                  </a:lnTo>
                  <a:lnTo>
                    <a:pt x="f44" y="f189"/>
                  </a:lnTo>
                  <a:lnTo>
                    <a:pt x="f46" y="f190"/>
                  </a:lnTo>
                  <a:lnTo>
                    <a:pt x="f191" y="f192"/>
                  </a:lnTo>
                  <a:lnTo>
                    <a:pt x="f193" y="f194"/>
                  </a:lnTo>
                  <a:lnTo>
                    <a:pt x="f52" y="f195"/>
                  </a:lnTo>
                  <a:lnTo>
                    <a:pt x="f196" y="f197"/>
                  </a:lnTo>
                  <a:lnTo>
                    <a:pt x="f56" y="f198"/>
                  </a:lnTo>
                  <a:lnTo>
                    <a:pt x="f58" y="f199"/>
                  </a:lnTo>
                  <a:lnTo>
                    <a:pt x="f24" y="f200"/>
                  </a:lnTo>
                  <a:lnTo>
                    <a:pt x="f60" y="f201"/>
                  </a:lnTo>
                  <a:lnTo>
                    <a:pt x="f62" y="f202"/>
                  </a:lnTo>
                  <a:lnTo>
                    <a:pt x="f64" y="f203"/>
                  </a:lnTo>
                  <a:lnTo>
                    <a:pt x="f66" y="f204"/>
                  </a:lnTo>
                  <a:lnTo>
                    <a:pt x="f68" y="f143"/>
                  </a:lnTo>
                  <a:close/>
                </a:path>
                <a:path w="2197100" h="1068070">
                  <a:moveTo>
                    <a:pt x="f205" y="f206"/>
                  </a:moveTo>
                  <a:lnTo>
                    <a:pt x="f207" y="f208"/>
                  </a:lnTo>
                  <a:lnTo>
                    <a:pt x="f209" y="f210"/>
                  </a:lnTo>
                  <a:lnTo>
                    <a:pt x="f211" y="f212"/>
                  </a:lnTo>
                  <a:lnTo>
                    <a:pt x="f213" y="f214"/>
                  </a:lnTo>
                  <a:lnTo>
                    <a:pt x="f215" y="f216"/>
                  </a:lnTo>
                  <a:lnTo>
                    <a:pt x="f217" y="f218"/>
                  </a:lnTo>
                  <a:lnTo>
                    <a:pt x="f219" y="f220"/>
                  </a:lnTo>
                  <a:lnTo>
                    <a:pt x="f221" y="f222"/>
                  </a:lnTo>
                  <a:lnTo>
                    <a:pt x="f223" y="f224"/>
                  </a:lnTo>
                  <a:lnTo>
                    <a:pt x="f225" y="f226"/>
                  </a:lnTo>
                  <a:lnTo>
                    <a:pt x="f227" y="f228"/>
                  </a:lnTo>
                  <a:lnTo>
                    <a:pt x="f229" y="f230"/>
                  </a:lnTo>
                  <a:lnTo>
                    <a:pt x="f231" y="f232"/>
                  </a:lnTo>
                  <a:lnTo>
                    <a:pt x="f233" y="f234"/>
                  </a:lnTo>
                  <a:lnTo>
                    <a:pt x="f235" y="f236"/>
                  </a:lnTo>
                  <a:lnTo>
                    <a:pt x="f237" y="f37"/>
                  </a:lnTo>
                  <a:lnTo>
                    <a:pt x="f238" y="f39"/>
                  </a:lnTo>
                  <a:lnTo>
                    <a:pt x="f239" y="f240"/>
                  </a:lnTo>
                  <a:lnTo>
                    <a:pt x="f241" y="f43"/>
                  </a:lnTo>
                  <a:lnTo>
                    <a:pt x="f242" y="f243"/>
                  </a:lnTo>
                  <a:lnTo>
                    <a:pt x="f244" y="f47"/>
                  </a:lnTo>
                  <a:lnTo>
                    <a:pt x="f245" y="f49"/>
                  </a:lnTo>
                  <a:lnTo>
                    <a:pt x="f246" y="f247"/>
                  </a:lnTo>
                  <a:lnTo>
                    <a:pt x="f248" y="f249"/>
                  </a:lnTo>
                  <a:lnTo>
                    <a:pt x="f250" y="f251"/>
                  </a:lnTo>
                  <a:lnTo>
                    <a:pt x="f252" y="f253"/>
                  </a:lnTo>
                  <a:lnTo>
                    <a:pt x="f223" y="f2"/>
                  </a:lnTo>
                  <a:lnTo>
                    <a:pt x="f254" y="f59"/>
                  </a:lnTo>
                  <a:lnTo>
                    <a:pt x="f255" y="f256"/>
                  </a:lnTo>
                  <a:lnTo>
                    <a:pt x="f257" y="f63"/>
                  </a:lnTo>
                  <a:lnTo>
                    <a:pt x="f258" y="f65"/>
                  </a:lnTo>
                  <a:lnTo>
                    <a:pt x="f259" y="f67"/>
                  </a:lnTo>
                  <a:lnTo>
                    <a:pt x="f260" y="f69"/>
                  </a:lnTo>
                  <a:lnTo>
                    <a:pt x="f261" y="f71"/>
                  </a:lnTo>
                  <a:lnTo>
                    <a:pt x="f262" y="f73"/>
                  </a:lnTo>
                  <a:lnTo>
                    <a:pt x="f263" y="f75"/>
                  </a:lnTo>
                  <a:lnTo>
                    <a:pt x="f223" y="f264"/>
                  </a:lnTo>
                  <a:lnTo>
                    <a:pt x="f265" y="f78"/>
                  </a:lnTo>
                  <a:lnTo>
                    <a:pt x="f266" y="f267"/>
                  </a:lnTo>
                  <a:lnTo>
                    <a:pt x="f268" y="f269"/>
                  </a:lnTo>
                  <a:lnTo>
                    <a:pt x="f205" y="f206"/>
                  </a:lnTo>
                  <a:close/>
                </a:path>
                <a:path w="2197100" h="1068070">
                  <a:moveTo>
                    <a:pt x="f136" y="f270"/>
                  </a:moveTo>
                  <a:lnTo>
                    <a:pt x="f138" y="f271"/>
                  </a:lnTo>
                  <a:lnTo>
                    <a:pt x="f272" y="f273"/>
                  </a:lnTo>
                  <a:lnTo>
                    <a:pt x="f274" y="f275"/>
                  </a:lnTo>
                  <a:lnTo>
                    <a:pt x="f276" y="f277"/>
                  </a:lnTo>
                  <a:lnTo>
                    <a:pt x="f278" y="f279"/>
                  </a:lnTo>
                  <a:lnTo>
                    <a:pt x="f280" y="f281"/>
                  </a:lnTo>
                  <a:lnTo>
                    <a:pt x="f282" y="f283"/>
                  </a:lnTo>
                  <a:lnTo>
                    <a:pt x="f284" y="f285"/>
                  </a:lnTo>
                  <a:lnTo>
                    <a:pt x="f125" y="f286"/>
                  </a:lnTo>
                  <a:lnTo>
                    <a:pt x="f126" y="f287"/>
                  </a:lnTo>
                  <a:lnTo>
                    <a:pt x="f288" y="f289"/>
                  </a:lnTo>
                  <a:lnTo>
                    <a:pt x="f290" y="f291"/>
                  </a:lnTo>
                  <a:lnTo>
                    <a:pt x="f292" y="f293"/>
                  </a:lnTo>
                  <a:lnTo>
                    <a:pt x="f294" y="f295"/>
                  </a:lnTo>
                  <a:lnTo>
                    <a:pt x="f136" y="f270"/>
                  </a:lnTo>
                  <a:close/>
                </a:path>
                <a:path w="2197100" h="1068070">
                  <a:moveTo>
                    <a:pt x="f287" y="f296"/>
                  </a:moveTo>
                  <a:lnTo>
                    <a:pt x="f297" y="f298"/>
                  </a:lnTo>
                  <a:lnTo>
                    <a:pt x="f299" y="f92"/>
                  </a:lnTo>
                  <a:lnTo>
                    <a:pt x="f300" y="f94"/>
                  </a:lnTo>
                  <a:lnTo>
                    <a:pt x="f301" y="f96"/>
                  </a:lnTo>
                  <a:lnTo>
                    <a:pt x="f302" y="f303"/>
                  </a:lnTo>
                  <a:lnTo>
                    <a:pt x="f304" y="f100"/>
                  </a:lnTo>
                  <a:lnTo>
                    <a:pt x="f305" y="f102"/>
                  </a:lnTo>
                  <a:lnTo>
                    <a:pt x="f306" y="f104"/>
                  </a:lnTo>
                  <a:lnTo>
                    <a:pt x="f307" y="f106"/>
                  </a:lnTo>
                  <a:lnTo>
                    <a:pt x="f308" y="f309"/>
                  </a:lnTo>
                  <a:lnTo>
                    <a:pt x="f310" y="f110"/>
                  </a:lnTo>
                  <a:lnTo>
                    <a:pt x="f311" y="f312"/>
                  </a:lnTo>
                  <a:lnTo>
                    <a:pt x="f313" y="f314"/>
                  </a:lnTo>
                  <a:lnTo>
                    <a:pt x="f286" y="f84"/>
                  </a:lnTo>
                  <a:lnTo>
                    <a:pt x="f287" y="f296"/>
                  </a:lnTo>
                  <a:close/>
                </a:path>
                <a:path w="2197100" h="1068070">
                  <a:moveTo>
                    <a:pt x="f315" y="f316"/>
                  </a:moveTo>
                  <a:lnTo>
                    <a:pt x="f201" y="f317"/>
                  </a:lnTo>
                  <a:lnTo>
                    <a:pt x="f202" y="f255"/>
                  </a:lnTo>
                  <a:lnTo>
                    <a:pt x="f203" y="f318"/>
                  </a:lnTo>
                  <a:lnTo>
                    <a:pt x="f204" y="f258"/>
                  </a:lnTo>
                  <a:lnTo>
                    <a:pt x="f319" y="f259"/>
                  </a:lnTo>
                  <a:lnTo>
                    <a:pt x="f144" y="f260"/>
                  </a:lnTo>
                  <a:lnTo>
                    <a:pt x="f146" y="f261"/>
                  </a:lnTo>
                  <a:lnTo>
                    <a:pt x="f320" y="f321"/>
                  </a:lnTo>
                  <a:lnTo>
                    <a:pt x="f322" y="f263"/>
                  </a:lnTo>
                  <a:lnTo>
                    <a:pt x="f323" y="f316"/>
                  </a:lnTo>
                  <a:lnTo>
                    <a:pt x="f153" y="f324"/>
                  </a:lnTo>
                  <a:lnTo>
                    <a:pt x="f325" y="f326"/>
                  </a:lnTo>
                  <a:lnTo>
                    <a:pt x="f327" y="f328"/>
                  </a:lnTo>
                  <a:lnTo>
                    <a:pt x="f157" y="f329"/>
                  </a:lnTo>
                  <a:lnTo>
                    <a:pt x="f330" y="f207"/>
                  </a:lnTo>
                  <a:lnTo>
                    <a:pt x="f331" y="f332"/>
                  </a:lnTo>
                  <a:lnTo>
                    <a:pt x="f333" y="f334"/>
                  </a:lnTo>
                  <a:lnTo>
                    <a:pt x="f335" y="f336"/>
                  </a:lnTo>
                  <a:lnTo>
                    <a:pt x="f164" y="f337"/>
                  </a:lnTo>
                  <a:lnTo>
                    <a:pt x="f166" y="f217"/>
                  </a:lnTo>
                  <a:lnTo>
                    <a:pt x="f168" y="f338"/>
                  </a:lnTo>
                  <a:lnTo>
                    <a:pt x="f170" y="f339"/>
                  </a:lnTo>
                  <a:lnTo>
                    <a:pt x="f171" y="f316"/>
                  </a:lnTo>
                  <a:lnTo>
                    <a:pt x="f173" y="f225"/>
                  </a:lnTo>
                  <a:lnTo>
                    <a:pt x="f174" y="f227"/>
                  </a:lnTo>
                  <a:lnTo>
                    <a:pt x="f176" y="f340"/>
                  </a:lnTo>
                  <a:lnTo>
                    <a:pt x="f341" y="f342"/>
                  </a:lnTo>
                  <a:lnTo>
                    <a:pt x="f343" y="f344"/>
                  </a:lnTo>
                  <a:lnTo>
                    <a:pt x="f182" y="f345"/>
                  </a:lnTo>
                  <a:lnTo>
                    <a:pt x="f184" y="f237"/>
                  </a:lnTo>
                  <a:lnTo>
                    <a:pt x="f346" y="f347"/>
                  </a:lnTo>
                  <a:lnTo>
                    <a:pt x="f348" y="f239"/>
                  </a:lnTo>
                  <a:lnTo>
                    <a:pt x="f349" y="f241"/>
                  </a:lnTo>
                  <a:lnTo>
                    <a:pt x="f190" y="f350"/>
                  </a:lnTo>
                  <a:lnTo>
                    <a:pt x="f351" y="f352"/>
                  </a:lnTo>
                  <a:lnTo>
                    <a:pt x="f353" y="f354"/>
                  </a:lnTo>
                  <a:lnTo>
                    <a:pt x="f355" y="f356"/>
                  </a:lnTo>
                  <a:lnTo>
                    <a:pt x="f197" y="f357"/>
                  </a:lnTo>
                  <a:lnTo>
                    <a:pt x="f358" y="f359"/>
                  </a:lnTo>
                  <a:lnTo>
                    <a:pt x="f199" y="f360"/>
                  </a:lnTo>
                  <a:lnTo>
                    <a:pt x="f315" y="f316"/>
                  </a:lnTo>
                  <a:close/>
                </a:path>
                <a:path w="2197100" h="1068070">
                  <a:moveTo>
                    <a:pt x="f361" y="f362"/>
                  </a:moveTo>
                  <a:lnTo>
                    <a:pt x="f363" y="f362"/>
                  </a:lnTo>
                  <a:lnTo>
                    <a:pt x="f363" y="f364"/>
                  </a:lnTo>
                  <a:lnTo>
                    <a:pt x="f361" y="f364"/>
                  </a:lnTo>
                  <a:lnTo>
                    <a:pt x="f361" y="f362"/>
                  </a:lnTo>
                  <a:close/>
                </a:path>
                <a:path w="2197100" h="1068070">
                  <a:moveTo>
                    <a:pt x="f365" y="f366"/>
                  </a:moveTo>
                  <a:lnTo>
                    <a:pt x="f367" y="f366"/>
                  </a:lnTo>
                  <a:lnTo>
                    <a:pt x="f367" y="f368"/>
                  </a:lnTo>
                  <a:lnTo>
                    <a:pt x="f365" y="f368"/>
                  </a:lnTo>
                  <a:lnTo>
                    <a:pt x="f365" y="f366"/>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092" b="0" i="0" u="none" strike="noStrike" kern="1200" cap="none" spc="0" baseline="0">
                <a:solidFill>
                  <a:srgbClr val="000000"/>
                </a:solidFill>
                <a:uFillTx/>
                <a:latin typeface="Aptos"/>
              </a:endParaRPr>
            </a:p>
          </p:txBody>
        </p:sp>
        <p:pic>
          <p:nvPicPr>
            <p:cNvPr id="7" name="object 9">
              <a:extLst>
                <a:ext uri="{FF2B5EF4-FFF2-40B4-BE49-F238E27FC236}">
                  <a16:creationId xmlns:a16="http://schemas.microsoft.com/office/drawing/2014/main" id="{B0E0F0E1-B391-A33C-0BEB-41E926095719}"/>
                </a:ext>
              </a:extLst>
            </p:cNvPr>
            <p:cNvPicPr>
              <a:picLocks noChangeAspect="1"/>
            </p:cNvPicPr>
            <p:nvPr/>
          </p:nvPicPr>
          <p:blipFill>
            <a:blip r:embed="rId5"/>
            <a:stretch>
              <a:fillRect/>
            </a:stretch>
          </p:blipFill>
          <p:spPr>
            <a:xfrm>
              <a:off x="2031961" y="734071"/>
              <a:ext cx="105128" cy="60624"/>
            </a:xfrm>
            <a:prstGeom prst="rect">
              <a:avLst/>
            </a:prstGeom>
            <a:noFill/>
            <a:ln cap="flat">
              <a:noFill/>
            </a:ln>
          </p:spPr>
        </p:pic>
        <p:pic>
          <p:nvPicPr>
            <p:cNvPr id="8" name="object 10">
              <a:extLst>
                <a:ext uri="{FF2B5EF4-FFF2-40B4-BE49-F238E27FC236}">
                  <a16:creationId xmlns:a16="http://schemas.microsoft.com/office/drawing/2014/main" id="{70B04633-EDC9-BC1B-51F1-9B4BC5B064F8}"/>
                </a:ext>
              </a:extLst>
            </p:cNvPr>
            <p:cNvPicPr>
              <a:picLocks noChangeAspect="1"/>
            </p:cNvPicPr>
            <p:nvPr/>
          </p:nvPicPr>
          <p:blipFill>
            <a:blip r:embed="rId6"/>
            <a:stretch>
              <a:fillRect/>
            </a:stretch>
          </p:blipFill>
          <p:spPr>
            <a:xfrm>
              <a:off x="2149361" y="708184"/>
              <a:ext cx="177320" cy="110340"/>
            </a:xfrm>
            <a:prstGeom prst="rect">
              <a:avLst/>
            </a:prstGeom>
            <a:noFill/>
            <a:ln cap="flat">
              <a:noFill/>
            </a:ln>
          </p:spPr>
        </p:pic>
        <p:pic>
          <p:nvPicPr>
            <p:cNvPr id="9" name="object 11">
              <a:extLst>
                <a:ext uri="{FF2B5EF4-FFF2-40B4-BE49-F238E27FC236}">
                  <a16:creationId xmlns:a16="http://schemas.microsoft.com/office/drawing/2014/main" id="{993E3C12-42C4-8E3B-1F18-7986D2F7EF02}"/>
                </a:ext>
              </a:extLst>
            </p:cNvPr>
            <p:cNvPicPr>
              <a:picLocks noChangeAspect="1"/>
            </p:cNvPicPr>
            <p:nvPr/>
          </p:nvPicPr>
          <p:blipFill>
            <a:blip r:embed="rId7"/>
            <a:stretch>
              <a:fillRect/>
            </a:stretch>
          </p:blipFill>
          <p:spPr>
            <a:xfrm>
              <a:off x="2373343" y="708184"/>
              <a:ext cx="180392" cy="110340"/>
            </a:xfrm>
            <a:prstGeom prst="rect">
              <a:avLst/>
            </a:prstGeom>
            <a:noFill/>
            <a:ln cap="flat">
              <a:noFill/>
            </a:ln>
          </p:spPr>
        </p:pic>
        <p:pic>
          <p:nvPicPr>
            <p:cNvPr id="10" name="object 12">
              <a:extLst>
                <a:ext uri="{FF2B5EF4-FFF2-40B4-BE49-F238E27FC236}">
                  <a16:creationId xmlns:a16="http://schemas.microsoft.com/office/drawing/2014/main" id="{4A22BFAF-D55E-5254-16F6-EE519FAE6B27}"/>
                </a:ext>
              </a:extLst>
            </p:cNvPr>
            <p:cNvPicPr>
              <a:picLocks noChangeAspect="1"/>
            </p:cNvPicPr>
            <p:nvPr/>
          </p:nvPicPr>
          <p:blipFill>
            <a:blip r:embed="rId8"/>
            <a:stretch>
              <a:fillRect/>
            </a:stretch>
          </p:blipFill>
          <p:spPr>
            <a:xfrm>
              <a:off x="2568037" y="708193"/>
              <a:ext cx="187552" cy="86502"/>
            </a:xfrm>
            <a:prstGeom prst="rect">
              <a:avLst/>
            </a:prstGeom>
            <a:noFill/>
            <a:ln cap="flat">
              <a:noFill/>
            </a:ln>
          </p:spPr>
        </p:pic>
        <p:pic>
          <p:nvPicPr>
            <p:cNvPr id="11" name="object 13">
              <a:extLst>
                <a:ext uri="{FF2B5EF4-FFF2-40B4-BE49-F238E27FC236}">
                  <a16:creationId xmlns:a16="http://schemas.microsoft.com/office/drawing/2014/main" id="{450D038E-92F1-E73E-A68B-12980FA6621E}"/>
                </a:ext>
              </a:extLst>
            </p:cNvPr>
            <p:cNvPicPr>
              <a:picLocks noChangeAspect="1"/>
            </p:cNvPicPr>
            <p:nvPr/>
          </p:nvPicPr>
          <p:blipFill>
            <a:blip r:embed="rId9"/>
            <a:stretch>
              <a:fillRect/>
            </a:stretch>
          </p:blipFill>
          <p:spPr>
            <a:xfrm>
              <a:off x="2769891" y="708193"/>
              <a:ext cx="55065" cy="86493"/>
            </a:xfrm>
            <a:prstGeom prst="rect">
              <a:avLst/>
            </a:prstGeom>
            <a:noFill/>
            <a:ln cap="flat">
              <a:noFill/>
            </a:ln>
          </p:spPr>
        </p:pic>
        <p:pic>
          <p:nvPicPr>
            <p:cNvPr id="12" name="object 14">
              <a:extLst>
                <a:ext uri="{FF2B5EF4-FFF2-40B4-BE49-F238E27FC236}">
                  <a16:creationId xmlns:a16="http://schemas.microsoft.com/office/drawing/2014/main" id="{0D6F8AE4-9B6E-E9DF-6B81-AF5B4CC6BA63}"/>
                </a:ext>
              </a:extLst>
            </p:cNvPr>
            <p:cNvPicPr>
              <a:picLocks noChangeAspect="1"/>
            </p:cNvPicPr>
            <p:nvPr/>
          </p:nvPicPr>
          <p:blipFill>
            <a:blip r:embed="rId10"/>
            <a:stretch>
              <a:fillRect/>
            </a:stretch>
          </p:blipFill>
          <p:spPr>
            <a:xfrm>
              <a:off x="2843125" y="735433"/>
              <a:ext cx="51188" cy="59253"/>
            </a:xfrm>
            <a:prstGeom prst="rect">
              <a:avLst/>
            </a:prstGeom>
            <a:noFill/>
            <a:ln cap="flat">
              <a:noFill/>
            </a:ln>
          </p:spPr>
        </p:pic>
        <p:sp>
          <p:nvSpPr>
            <p:cNvPr id="13" name="object 15">
              <a:extLst>
                <a:ext uri="{FF2B5EF4-FFF2-40B4-BE49-F238E27FC236}">
                  <a16:creationId xmlns:a16="http://schemas.microsoft.com/office/drawing/2014/main" id="{1B5E396B-B1B8-105E-976F-1B1E661BEC56}"/>
                </a:ext>
              </a:extLst>
            </p:cNvPr>
            <p:cNvSpPr/>
            <p:nvPr/>
          </p:nvSpPr>
          <p:spPr>
            <a:xfrm>
              <a:off x="2907270" y="734071"/>
              <a:ext cx="36585" cy="60844"/>
            </a:xfrm>
            <a:custGeom>
              <a:avLst/>
              <a:gdLst>
                <a:gd name="f0" fmla="val w"/>
                <a:gd name="f1" fmla="val h"/>
                <a:gd name="f2" fmla="val 0"/>
                <a:gd name="f3" fmla="val 60325"/>
                <a:gd name="f4" fmla="val 100330"/>
                <a:gd name="f5" fmla="val 41935"/>
                <a:gd name="f6" fmla="val 33695"/>
                <a:gd name="f7" fmla="val 20448"/>
                <a:gd name="f8" fmla="val 1800"/>
                <a:gd name="f9" fmla="val 9752"/>
                <a:gd name="f10" fmla="val 7251"/>
                <a:gd name="f11" fmla="val 2604"/>
                <a:gd name="f12" fmla="val 16423"/>
                <a:gd name="f13" fmla="val 29391"/>
                <a:gd name="f14" fmla="val 6460"/>
                <a:gd name="f15" fmla="val 44902"/>
                <a:gd name="f16" fmla="val 20674"/>
                <a:gd name="f17" fmla="val 54237"/>
                <a:gd name="f18" fmla="val 34888"/>
                <a:gd name="f19" fmla="val 61819"/>
                <a:gd name="f20" fmla="val 41349"/>
                <a:gd name="f21" fmla="val 72071"/>
                <a:gd name="f22" fmla="val 82363"/>
                <a:gd name="f23" fmla="val 31433"/>
                <a:gd name="f24" fmla="val 85735"/>
                <a:gd name="f25" fmla="val 18324"/>
                <a:gd name="f26" fmla="val 8397"/>
                <a:gd name="f27" fmla="val 83494"/>
                <a:gd name="f28" fmla="val 1476"/>
                <a:gd name="f29" fmla="val 78992"/>
                <a:gd name="f30" fmla="val 554"/>
                <a:gd name="f31" fmla="val 94719"/>
                <a:gd name="f32" fmla="val 6774"/>
                <a:gd name="f33" fmla="val 97353"/>
                <a:gd name="f34" fmla="val 13301"/>
                <a:gd name="f35" fmla="val 98951"/>
                <a:gd name="f36" fmla="val 20007"/>
                <a:gd name="f37" fmla="val 99742"/>
                <a:gd name="f38" fmla="val 26763"/>
                <a:gd name="f39" fmla="val 99955"/>
                <a:gd name="f40" fmla="val 39153"/>
                <a:gd name="f41" fmla="val 98173"/>
                <a:gd name="f42" fmla="val 49812"/>
                <a:gd name="f43" fmla="val 92723"/>
                <a:gd name="f44" fmla="val 57279"/>
                <a:gd name="f45" fmla="val 83447"/>
                <a:gd name="f46" fmla="val 60092"/>
                <a:gd name="f47" fmla="val 70186"/>
                <a:gd name="f48" fmla="val 53626"/>
                <a:gd name="f49" fmla="val 53125"/>
                <a:gd name="f50" fmla="val 39401"/>
                <a:gd name="f51" fmla="val 43869"/>
                <a:gd name="f52" fmla="val 25177"/>
                <a:gd name="f53" fmla="val 36680"/>
                <a:gd name="f54" fmla="val 18711"/>
                <a:gd name="f55" fmla="val 25821"/>
                <a:gd name="f56" fmla="val 17968"/>
                <a:gd name="f57" fmla="val 26575"/>
                <a:gd name="f58" fmla="val 14208"/>
                <a:gd name="f59" fmla="val 39684"/>
                <a:gd name="f60" fmla="val 50155"/>
                <a:gd name="f61" fmla="val 16659"/>
                <a:gd name="f62" fmla="val 54071"/>
                <a:gd name="f63" fmla="val 19088"/>
                <a:gd name="f64" fmla="val 55589"/>
                <a:gd name="f65" fmla="val 3738"/>
                <a:gd name="f66" fmla="val 48658"/>
                <a:gd name="f67" fmla="val 1675"/>
                <a:gd name="f68" fmla="*/ f0 1 60325"/>
                <a:gd name="f69" fmla="*/ f1 1 100330"/>
                <a:gd name="f70" fmla="+- f4 0 f2"/>
                <a:gd name="f71" fmla="+- f3 0 f2"/>
                <a:gd name="f72" fmla="*/ f71 1 60325"/>
                <a:gd name="f73" fmla="*/ f70 1 100330"/>
                <a:gd name="f74" fmla="*/ f2 1 f72"/>
                <a:gd name="f75" fmla="*/ f3 1 f72"/>
                <a:gd name="f76" fmla="*/ f2 1 f73"/>
                <a:gd name="f77" fmla="*/ f4 1 f73"/>
                <a:gd name="f78" fmla="*/ f74 f68 1"/>
                <a:gd name="f79" fmla="*/ f75 f68 1"/>
                <a:gd name="f80" fmla="*/ f77 f69 1"/>
                <a:gd name="f81" fmla="*/ f76 f69 1"/>
              </a:gdLst>
              <a:ahLst/>
              <a:cxnLst>
                <a:cxn ang="3cd4">
                  <a:pos x="hc" y="t"/>
                </a:cxn>
                <a:cxn ang="0">
                  <a:pos x="r" y="vc"/>
                </a:cxn>
                <a:cxn ang="cd4">
                  <a:pos x="hc" y="b"/>
                </a:cxn>
                <a:cxn ang="cd2">
                  <a:pos x="l" y="vc"/>
                </a:cxn>
              </a:cxnLst>
              <a:rect l="f78" t="f81" r="f79" b="f80"/>
              <a:pathLst>
                <a:path w="60325" h="100330">
                  <a:moveTo>
                    <a:pt x="f5" y="f2"/>
                  </a:moveTo>
                  <a:lnTo>
                    <a:pt x="f6" y="f2"/>
                  </a:lnTo>
                  <a:lnTo>
                    <a:pt x="f7" y="f8"/>
                  </a:lnTo>
                  <a:lnTo>
                    <a:pt x="f9" y="f10"/>
                  </a:lnTo>
                  <a:lnTo>
                    <a:pt x="f11" y="f12"/>
                  </a:lnTo>
                  <a:lnTo>
                    <a:pt x="f2" y="f13"/>
                  </a:lnTo>
                  <a:lnTo>
                    <a:pt x="f14" y="f15"/>
                  </a:lnTo>
                  <a:lnTo>
                    <a:pt x="f16" y="f17"/>
                  </a:lnTo>
                  <a:lnTo>
                    <a:pt x="f18" y="f19"/>
                  </a:lnTo>
                  <a:lnTo>
                    <a:pt x="f20" y="f21"/>
                  </a:lnTo>
                  <a:lnTo>
                    <a:pt x="f20" y="f22"/>
                  </a:lnTo>
                  <a:lnTo>
                    <a:pt x="f23" y="f24"/>
                  </a:lnTo>
                  <a:lnTo>
                    <a:pt x="f25" y="f24"/>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4" y="f56"/>
                  </a:lnTo>
                  <a:lnTo>
                    <a:pt x="f57" y="f58"/>
                  </a:lnTo>
                  <a:lnTo>
                    <a:pt x="f59" y="f58"/>
                  </a:lnTo>
                  <a:lnTo>
                    <a:pt x="f60" y="f61"/>
                  </a:lnTo>
                  <a:lnTo>
                    <a:pt x="f62" y="f63"/>
                  </a:lnTo>
                  <a:lnTo>
                    <a:pt x="f64" y="f65"/>
                  </a:lnTo>
                  <a:lnTo>
                    <a:pt x="f66" y="f6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092" b="0" i="0" u="none" strike="noStrike" kern="1200" cap="none" spc="0" baseline="0">
                <a:solidFill>
                  <a:srgbClr val="000000"/>
                </a:solidFill>
                <a:uFillTx/>
                <a:latin typeface="Aptos"/>
              </a:endParaRPr>
            </a:p>
          </p:txBody>
        </p:sp>
        <p:pic>
          <p:nvPicPr>
            <p:cNvPr id="14" name="object 16">
              <a:extLst>
                <a:ext uri="{FF2B5EF4-FFF2-40B4-BE49-F238E27FC236}">
                  <a16:creationId xmlns:a16="http://schemas.microsoft.com/office/drawing/2014/main" id="{6D60891E-F7CC-422B-97A3-FE7D3420FC82}"/>
                </a:ext>
              </a:extLst>
            </p:cNvPr>
            <p:cNvPicPr>
              <a:picLocks noChangeAspect="1"/>
            </p:cNvPicPr>
            <p:nvPr/>
          </p:nvPicPr>
          <p:blipFill>
            <a:blip r:embed="rId11"/>
            <a:stretch>
              <a:fillRect/>
            </a:stretch>
          </p:blipFill>
          <p:spPr>
            <a:xfrm>
              <a:off x="2001191" y="848965"/>
              <a:ext cx="212186" cy="105805"/>
            </a:xfrm>
            <a:prstGeom prst="rect">
              <a:avLst/>
            </a:prstGeom>
            <a:noFill/>
            <a:ln cap="flat">
              <a:noFill/>
            </a:ln>
          </p:spPr>
        </p:pic>
        <p:sp>
          <p:nvSpPr>
            <p:cNvPr id="15" name="object 17">
              <a:extLst>
                <a:ext uri="{FF2B5EF4-FFF2-40B4-BE49-F238E27FC236}">
                  <a16:creationId xmlns:a16="http://schemas.microsoft.com/office/drawing/2014/main" id="{6EC70B9F-5CA7-7B7F-45AF-63FD99672130}"/>
                </a:ext>
              </a:extLst>
            </p:cNvPr>
            <p:cNvSpPr/>
            <p:nvPr/>
          </p:nvSpPr>
          <p:spPr>
            <a:xfrm>
              <a:off x="2231318" y="870307"/>
              <a:ext cx="32726" cy="59298"/>
            </a:xfrm>
            <a:custGeom>
              <a:avLst/>
              <a:gdLst>
                <a:gd name="f0" fmla="val w"/>
                <a:gd name="f1" fmla="val h"/>
                <a:gd name="f2" fmla="val 0"/>
                <a:gd name="f3" fmla="val 53975"/>
                <a:gd name="f4" fmla="val 97790"/>
                <a:gd name="f5" fmla="val 46982"/>
                <a:gd name="f6" fmla="val 41747"/>
                <a:gd name="f7" fmla="val 34249"/>
                <a:gd name="f8" fmla="val 1265"/>
                <a:gd name="f9" fmla="val 27262"/>
                <a:gd name="f10" fmla="val 4794"/>
                <a:gd name="f11" fmla="val 21290"/>
                <a:gd name="f12" fmla="val 10182"/>
                <a:gd name="f13" fmla="val 16837"/>
                <a:gd name="f14" fmla="val 17025"/>
                <a:gd name="f15" fmla="val 16470"/>
                <a:gd name="f16" fmla="val 2251"/>
                <a:gd name="f17" fmla="val 97724"/>
                <a:gd name="f18" fmla="val 17591"/>
                <a:gd name="f19" fmla="val 54291"/>
                <a:gd name="f20" fmla="val 19446"/>
                <a:gd name="f21" fmla="val 38099"/>
                <a:gd name="f22" fmla="val 24708"/>
                <a:gd name="f23" fmla="val 25836"/>
                <a:gd name="f24" fmla="val 32919"/>
                <a:gd name="f25" fmla="val 18065"/>
                <a:gd name="f26" fmla="val 43621"/>
                <a:gd name="f27" fmla="val 15350"/>
                <a:gd name="f28" fmla="val 46605"/>
                <a:gd name="f29" fmla="val 50155"/>
                <a:gd name="f30" fmla="val 15737"/>
                <a:gd name="f31" fmla="val 53349"/>
                <a:gd name="f32" fmla="val 1319"/>
                <a:gd name="f33" fmla="*/ f0 1 53975"/>
                <a:gd name="f34" fmla="*/ f1 1 97790"/>
                <a:gd name="f35" fmla="+- f4 0 f2"/>
                <a:gd name="f36" fmla="+- f3 0 f2"/>
                <a:gd name="f37" fmla="*/ f36 1 53975"/>
                <a:gd name="f38" fmla="*/ f35 1 97790"/>
                <a:gd name="f39" fmla="*/ f2 1 f37"/>
                <a:gd name="f40" fmla="*/ f3 1 f37"/>
                <a:gd name="f41" fmla="*/ f2 1 f38"/>
                <a:gd name="f42" fmla="*/ f4 1 f38"/>
                <a:gd name="f43" fmla="*/ f39 f33 1"/>
                <a:gd name="f44" fmla="*/ f40 f33 1"/>
                <a:gd name="f45" fmla="*/ f42 f34 1"/>
                <a:gd name="f46" fmla="*/ f41 f34 1"/>
              </a:gdLst>
              <a:ahLst/>
              <a:cxnLst>
                <a:cxn ang="3cd4">
                  <a:pos x="hc" y="t"/>
                </a:cxn>
                <a:cxn ang="0">
                  <a:pos x="r" y="vc"/>
                </a:cxn>
                <a:cxn ang="cd4">
                  <a:pos x="hc" y="b"/>
                </a:cxn>
                <a:cxn ang="cd2">
                  <a:pos x="l" y="vc"/>
                </a:cxn>
              </a:cxnLst>
              <a:rect l="f43" t="f46" r="f44" b="f45"/>
              <a:pathLst>
                <a:path w="53975" h="97790">
                  <a:moveTo>
                    <a:pt x="f5" y="f2"/>
                  </a:moveTo>
                  <a:lnTo>
                    <a:pt x="f6" y="f2"/>
                  </a:lnTo>
                  <a:lnTo>
                    <a:pt x="f7" y="f8"/>
                  </a:lnTo>
                  <a:lnTo>
                    <a:pt x="f9" y="f10"/>
                  </a:lnTo>
                  <a:lnTo>
                    <a:pt x="f11" y="f12"/>
                  </a:lnTo>
                  <a:lnTo>
                    <a:pt x="f13" y="f14"/>
                  </a:lnTo>
                  <a:lnTo>
                    <a:pt x="f15" y="f14"/>
                  </a:lnTo>
                  <a:lnTo>
                    <a:pt x="f15" y="f16"/>
                  </a:lnTo>
                  <a:lnTo>
                    <a:pt x="f2" y="f16"/>
                  </a:lnTo>
                  <a:lnTo>
                    <a:pt x="f2" y="f17"/>
                  </a:lnTo>
                  <a:lnTo>
                    <a:pt x="f18" y="f17"/>
                  </a:lnTo>
                  <a:lnTo>
                    <a:pt x="f18" y="f19"/>
                  </a:lnTo>
                  <a:lnTo>
                    <a:pt x="f20" y="f21"/>
                  </a:lnTo>
                  <a:lnTo>
                    <a:pt x="f22" y="f23"/>
                  </a:lnTo>
                  <a:lnTo>
                    <a:pt x="f24" y="f25"/>
                  </a:lnTo>
                  <a:lnTo>
                    <a:pt x="f26" y="f27"/>
                  </a:lnTo>
                  <a:lnTo>
                    <a:pt x="f28" y="f27"/>
                  </a:lnTo>
                  <a:lnTo>
                    <a:pt x="f29" y="f30"/>
                  </a:lnTo>
                  <a:lnTo>
                    <a:pt x="f31" y="f14"/>
                  </a:lnTo>
                  <a:lnTo>
                    <a:pt x="f31" y="f32"/>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092" b="0" i="0" u="none" strike="noStrike" kern="1200" cap="none" spc="0" baseline="0">
                <a:solidFill>
                  <a:srgbClr val="000000"/>
                </a:solidFill>
                <a:uFillTx/>
                <a:latin typeface="Aptos"/>
              </a:endParaRPr>
            </a:p>
          </p:txBody>
        </p:sp>
        <p:pic>
          <p:nvPicPr>
            <p:cNvPr id="16" name="object 18">
              <a:extLst>
                <a:ext uri="{FF2B5EF4-FFF2-40B4-BE49-F238E27FC236}">
                  <a16:creationId xmlns:a16="http://schemas.microsoft.com/office/drawing/2014/main" id="{535F114D-601C-9914-D809-EDECE16EFD82}"/>
                </a:ext>
              </a:extLst>
            </p:cNvPr>
            <p:cNvPicPr>
              <a:picLocks noChangeAspect="1"/>
            </p:cNvPicPr>
            <p:nvPr/>
          </p:nvPicPr>
          <p:blipFill>
            <a:blip r:embed="rId12"/>
            <a:stretch>
              <a:fillRect/>
            </a:stretch>
          </p:blipFill>
          <p:spPr>
            <a:xfrm>
              <a:off x="2275484" y="871670"/>
              <a:ext cx="51197" cy="59253"/>
            </a:xfrm>
            <a:prstGeom prst="rect">
              <a:avLst/>
            </a:prstGeom>
            <a:noFill/>
            <a:ln cap="flat">
              <a:noFill/>
            </a:ln>
          </p:spPr>
        </p:pic>
        <p:pic>
          <p:nvPicPr>
            <p:cNvPr id="17" name="object 19">
              <a:extLst>
                <a:ext uri="{FF2B5EF4-FFF2-40B4-BE49-F238E27FC236}">
                  <a16:creationId xmlns:a16="http://schemas.microsoft.com/office/drawing/2014/main" id="{C505C386-B684-4E53-7414-7600380825A6}"/>
                </a:ext>
              </a:extLst>
            </p:cNvPr>
            <p:cNvPicPr>
              <a:picLocks noChangeAspect="1"/>
            </p:cNvPicPr>
            <p:nvPr/>
          </p:nvPicPr>
          <p:blipFill>
            <a:blip r:embed="rId13"/>
            <a:stretch>
              <a:fillRect/>
            </a:stretch>
          </p:blipFill>
          <p:spPr>
            <a:xfrm>
              <a:off x="2004593" y="1024722"/>
              <a:ext cx="50520" cy="79232"/>
            </a:xfrm>
            <a:prstGeom prst="rect">
              <a:avLst/>
            </a:prstGeom>
            <a:noFill/>
            <a:ln cap="flat">
              <a:noFill/>
            </a:ln>
          </p:spPr>
        </p:pic>
        <p:pic>
          <p:nvPicPr>
            <p:cNvPr id="18" name="object 20">
              <a:extLst>
                <a:ext uri="{FF2B5EF4-FFF2-40B4-BE49-F238E27FC236}">
                  <a16:creationId xmlns:a16="http://schemas.microsoft.com/office/drawing/2014/main" id="{8D616E77-C0AD-31A4-7558-0AE22073351F}"/>
                </a:ext>
              </a:extLst>
            </p:cNvPr>
            <p:cNvPicPr>
              <a:picLocks noChangeAspect="1"/>
            </p:cNvPicPr>
            <p:nvPr/>
          </p:nvPicPr>
          <p:blipFill>
            <a:blip r:embed="rId14"/>
            <a:stretch>
              <a:fillRect/>
            </a:stretch>
          </p:blipFill>
          <p:spPr>
            <a:xfrm>
              <a:off x="2067385" y="1046046"/>
              <a:ext cx="51197" cy="59262"/>
            </a:xfrm>
            <a:prstGeom prst="rect">
              <a:avLst/>
            </a:prstGeom>
            <a:noFill/>
            <a:ln cap="flat">
              <a:noFill/>
            </a:ln>
          </p:spPr>
        </p:pic>
        <p:pic>
          <p:nvPicPr>
            <p:cNvPr id="19" name="object 21">
              <a:extLst>
                <a:ext uri="{FF2B5EF4-FFF2-40B4-BE49-F238E27FC236}">
                  <a16:creationId xmlns:a16="http://schemas.microsoft.com/office/drawing/2014/main" id="{6D9D2432-E178-4CC5-A968-DC66BB2911E0}"/>
                </a:ext>
              </a:extLst>
            </p:cNvPr>
            <p:cNvPicPr>
              <a:picLocks noChangeAspect="1"/>
            </p:cNvPicPr>
            <p:nvPr/>
          </p:nvPicPr>
          <p:blipFill>
            <a:blip r:embed="rId15"/>
            <a:stretch>
              <a:fillRect/>
            </a:stretch>
          </p:blipFill>
          <p:spPr>
            <a:xfrm>
              <a:off x="2136742" y="1018806"/>
              <a:ext cx="55065" cy="86511"/>
            </a:xfrm>
            <a:prstGeom prst="rect">
              <a:avLst/>
            </a:prstGeom>
            <a:noFill/>
            <a:ln cap="flat">
              <a:noFill/>
            </a:ln>
          </p:spPr>
        </p:pic>
        <p:sp>
          <p:nvSpPr>
            <p:cNvPr id="20" name="object 22">
              <a:extLst>
                <a:ext uri="{FF2B5EF4-FFF2-40B4-BE49-F238E27FC236}">
                  <a16:creationId xmlns:a16="http://schemas.microsoft.com/office/drawing/2014/main" id="{B80526F2-6E5B-4650-0502-DE86E0F32FFB}"/>
                </a:ext>
              </a:extLst>
            </p:cNvPr>
            <p:cNvSpPr/>
            <p:nvPr/>
          </p:nvSpPr>
          <p:spPr>
            <a:xfrm>
              <a:off x="2207471" y="1018815"/>
              <a:ext cx="43123" cy="85487"/>
            </a:xfrm>
            <a:custGeom>
              <a:avLst/>
              <a:gdLst>
                <a:gd name="f0" fmla="val w"/>
                <a:gd name="f1" fmla="val h"/>
                <a:gd name="f2" fmla="val 0"/>
                <a:gd name="f3" fmla="val 71120"/>
                <a:gd name="f4" fmla="val 140969"/>
                <a:gd name="f5" fmla="val 17589"/>
                <a:gd name="f6" fmla="val 140398"/>
                <a:gd name="f7" fmla="val 69646"/>
                <a:gd name="f8" fmla="val 44932"/>
                <a:gd name="f9" fmla="val 52057"/>
                <a:gd name="f10" fmla="val 70764"/>
                <a:gd name="f11" fmla="val 3733"/>
                <a:gd name="f12" fmla="val 50914"/>
                <a:gd name="f13" fmla="val 23596"/>
                <a:gd name="f14" fmla="*/ f0 1 71120"/>
                <a:gd name="f15" fmla="*/ f1 1 140969"/>
                <a:gd name="f16" fmla="+- f4 0 f2"/>
                <a:gd name="f17" fmla="+- f3 0 f2"/>
                <a:gd name="f18" fmla="*/ f17 1 71120"/>
                <a:gd name="f19" fmla="*/ f16 1 140969"/>
                <a:gd name="f20" fmla="*/ f2 1 f18"/>
                <a:gd name="f21" fmla="*/ f3 1 f18"/>
                <a:gd name="f22" fmla="*/ f2 1 f19"/>
                <a:gd name="f23" fmla="*/ f4 1 f19"/>
                <a:gd name="f24" fmla="*/ f20 f14 1"/>
                <a:gd name="f25" fmla="*/ f21 f14 1"/>
                <a:gd name="f26" fmla="*/ f23 f15 1"/>
                <a:gd name="f27" fmla="*/ f22 f15 1"/>
              </a:gdLst>
              <a:ahLst/>
              <a:cxnLst>
                <a:cxn ang="3cd4">
                  <a:pos x="hc" y="t"/>
                </a:cxn>
                <a:cxn ang="0">
                  <a:pos x="r" y="vc"/>
                </a:cxn>
                <a:cxn ang="cd4">
                  <a:pos x="hc" y="b"/>
                </a:cxn>
                <a:cxn ang="cd2">
                  <a:pos x="l" y="vc"/>
                </a:cxn>
              </a:cxnLst>
              <a:rect l="f24" t="f27" r="f25" b="f26"/>
              <a:pathLst>
                <a:path w="71120" h="140969">
                  <a:moveTo>
                    <a:pt x="f5" y="f2"/>
                  </a:moveTo>
                  <a:lnTo>
                    <a:pt x="f2" y="f2"/>
                  </a:lnTo>
                  <a:lnTo>
                    <a:pt x="f2" y="f6"/>
                  </a:lnTo>
                  <a:lnTo>
                    <a:pt x="f5" y="f6"/>
                  </a:lnTo>
                  <a:lnTo>
                    <a:pt x="f5" y="f2"/>
                  </a:lnTo>
                  <a:close/>
                </a:path>
                <a:path w="71120" h="140969">
                  <a:moveTo>
                    <a:pt x="f7" y="f8"/>
                  </a:moveTo>
                  <a:lnTo>
                    <a:pt x="f9" y="f8"/>
                  </a:lnTo>
                  <a:lnTo>
                    <a:pt x="f9" y="f6"/>
                  </a:lnTo>
                  <a:lnTo>
                    <a:pt x="f7" y="f6"/>
                  </a:lnTo>
                  <a:lnTo>
                    <a:pt x="f7" y="f8"/>
                  </a:lnTo>
                  <a:close/>
                </a:path>
                <a:path w="71120" h="140969">
                  <a:moveTo>
                    <a:pt x="f10" y="f11"/>
                  </a:moveTo>
                  <a:lnTo>
                    <a:pt x="f12" y="f11"/>
                  </a:lnTo>
                  <a:lnTo>
                    <a:pt x="f12" y="f13"/>
                  </a:lnTo>
                  <a:lnTo>
                    <a:pt x="f10" y="f13"/>
                  </a:lnTo>
                  <a:lnTo>
                    <a:pt x="f10" y="f11"/>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092" b="0" i="0" u="none" strike="noStrike" kern="1200" cap="none" spc="0" baseline="0">
                <a:solidFill>
                  <a:srgbClr val="000000"/>
                </a:solidFill>
                <a:uFillTx/>
                <a:latin typeface="Aptos"/>
              </a:endParaRPr>
            </a:p>
          </p:txBody>
        </p:sp>
        <p:pic>
          <p:nvPicPr>
            <p:cNvPr id="21" name="object 23">
              <a:extLst>
                <a:ext uri="{FF2B5EF4-FFF2-40B4-BE49-F238E27FC236}">
                  <a16:creationId xmlns:a16="http://schemas.microsoft.com/office/drawing/2014/main" id="{E267C3C1-A275-E93A-1311-7DF3581FA3E5}"/>
                </a:ext>
              </a:extLst>
            </p:cNvPr>
            <p:cNvPicPr>
              <a:picLocks noChangeAspect="1"/>
            </p:cNvPicPr>
            <p:nvPr/>
          </p:nvPicPr>
          <p:blipFill>
            <a:blip r:embed="rId16"/>
            <a:stretch>
              <a:fillRect/>
            </a:stretch>
          </p:blipFill>
          <p:spPr>
            <a:xfrm>
              <a:off x="2264465" y="1044692"/>
              <a:ext cx="42903" cy="60615"/>
            </a:xfrm>
            <a:prstGeom prst="rect">
              <a:avLst/>
            </a:prstGeom>
            <a:noFill/>
            <a:ln cap="flat">
              <a:noFill/>
            </a:ln>
          </p:spPr>
        </p:pic>
        <p:sp>
          <p:nvSpPr>
            <p:cNvPr id="22" name="object 24">
              <a:extLst>
                <a:ext uri="{FF2B5EF4-FFF2-40B4-BE49-F238E27FC236}">
                  <a16:creationId xmlns:a16="http://schemas.microsoft.com/office/drawing/2014/main" id="{91C4DC0B-6EFF-D479-DA76-2BFE0798B131}"/>
                </a:ext>
              </a:extLst>
            </p:cNvPr>
            <p:cNvSpPr/>
            <p:nvPr/>
          </p:nvSpPr>
          <p:spPr>
            <a:xfrm>
              <a:off x="2352787" y="1024713"/>
              <a:ext cx="60844" cy="79324"/>
            </a:xfrm>
            <a:custGeom>
              <a:avLst/>
              <a:gdLst>
                <a:gd name="f0" fmla="val w"/>
                <a:gd name="f1" fmla="val h"/>
                <a:gd name="f2" fmla="val 0"/>
                <a:gd name="f3" fmla="val 100329"/>
                <a:gd name="f4" fmla="val 130810"/>
                <a:gd name="f5" fmla="val 99987"/>
                <a:gd name="f6" fmla="val 81241"/>
                <a:gd name="f7" fmla="val 54610"/>
                <a:gd name="f8" fmla="val 18719"/>
                <a:gd name="f9" fmla="val 71120"/>
                <a:gd name="f10" fmla="*/ f0 1 100329"/>
                <a:gd name="f11" fmla="*/ f1 1 130810"/>
                <a:gd name="f12" fmla="+- f4 0 f2"/>
                <a:gd name="f13" fmla="+- f3 0 f2"/>
                <a:gd name="f14" fmla="*/ f13 1 100329"/>
                <a:gd name="f15" fmla="*/ f12 1 130810"/>
                <a:gd name="f16" fmla="*/ f2 1 f14"/>
                <a:gd name="f17" fmla="*/ f3 1 f14"/>
                <a:gd name="f18" fmla="*/ f2 1 f15"/>
                <a:gd name="f19" fmla="*/ f4 1 f15"/>
                <a:gd name="f20" fmla="*/ f16 f10 1"/>
                <a:gd name="f21" fmla="*/ f17 f10 1"/>
                <a:gd name="f22" fmla="*/ f19 f11 1"/>
                <a:gd name="f23" fmla="*/ f18 f11 1"/>
              </a:gdLst>
              <a:ahLst/>
              <a:cxnLst>
                <a:cxn ang="3cd4">
                  <a:pos x="hc" y="t"/>
                </a:cxn>
                <a:cxn ang="0">
                  <a:pos x="r" y="vc"/>
                </a:cxn>
                <a:cxn ang="cd4">
                  <a:pos x="hc" y="b"/>
                </a:cxn>
                <a:cxn ang="cd2">
                  <a:pos x="l" y="vc"/>
                </a:cxn>
              </a:cxnLst>
              <a:rect l="f20" t="f23" r="f21" b="f22"/>
              <a:pathLst>
                <a:path w="100329" h="130810">
                  <a:moveTo>
                    <a:pt x="f5" y="f2"/>
                  </a:moveTo>
                  <a:lnTo>
                    <a:pt x="f6" y="f2"/>
                  </a:lnTo>
                  <a:lnTo>
                    <a:pt x="f6" y="f7"/>
                  </a:lnTo>
                  <a:lnTo>
                    <a:pt x="f8" y="f7"/>
                  </a:lnTo>
                  <a:lnTo>
                    <a:pt x="f8" y="f2"/>
                  </a:lnTo>
                  <a:lnTo>
                    <a:pt x="f2" y="f2"/>
                  </a:lnTo>
                  <a:lnTo>
                    <a:pt x="f2" y="f7"/>
                  </a:lnTo>
                  <a:lnTo>
                    <a:pt x="f2" y="f9"/>
                  </a:lnTo>
                  <a:lnTo>
                    <a:pt x="f2" y="f4"/>
                  </a:lnTo>
                  <a:lnTo>
                    <a:pt x="f8" y="f4"/>
                  </a:lnTo>
                  <a:lnTo>
                    <a:pt x="f8" y="f9"/>
                  </a:lnTo>
                  <a:lnTo>
                    <a:pt x="f6" y="f9"/>
                  </a:lnTo>
                  <a:lnTo>
                    <a:pt x="f6" y="f4"/>
                  </a:lnTo>
                  <a:lnTo>
                    <a:pt x="f5" y="f4"/>
                  </a:lnTo>
                  <a:lnTo>
                    <a:pt x="f5" y="f9"/>
                  </a:lnTo>
                  <a:lnTo>
                    <a:pt x="f5" y="f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092" b="0" i="0" u="none" strike="noStrike" kern="1200" cap="none" spc="0" baseline="0">
                <a:solidFill>
                  <a:srgbClr val="000000"/>
                </a:solidFill>
                <a:uFillTx/>
                <a:latin typeface="Aptos"/>
              </a:endParaRPr>
            </a:p>
          </p:txBody>
        </p:sp>
        <p:pic>
          <p:nvPicPr>
            <p:cNvPr id="23" name="object 25">
              <a:extLst>
                <a:ext uri="{FF2B5EF4-FFF2-40B4-BE49-F238E27FC236}">
                  <a16:creationId xmlns:a16="http://schemas.microsoft.com/office/drawing/2014/main" id="{02997E13-8692-2639-C0B5-C6250638B3EB}"/>
                </a:ext>
              </a:extLst>
            </p:cNvPr>
            <p:cNvPicPr>
              <a:picLocks noChangeAspect="1"/>
            </p:cNvPicPr>
            <p:nvPr/>
          </p:nvPicPr>
          <p:blipFill>
            <a:blip r:embed="rId17"/>
            <a:stretch>
              <a:fillRect/>
            </a:stretch>
          </p:blipFill>
          <p:spPr>
            <a:xfrm>
              <a:off x="2429313" y="1044692"/>
              <a:ext cx="112498" cy="60624"/>
            </a:xfrm>
            <a:prstGeom prst="rect">
              <a:avLst/>
            </a:prstGeom>
            <a:noFill/>
            <a:ln cap="flat">
              <a:noFill/>
            </a:ln>
          </p:spPr>
        </p:pic>
        <p:sp>
          <p:nvSpPr>
            <p:cNvPr id="24" name="object 26">
              <a:extLst>
                <a:ext uri="{FF2B5EF4-FFF2-40B4-BE49-F238E27FC236}">
                  <a16:creationId xmlns:a16="http://schemas.microsoft.com/office/drawing/2014/main" id="{B3A4663B-BDE2-ED78-3951-80EDCAB3914F}"/>
                </a:ext>
              </a:extLst>
            </p:cNvPr>
            <p:cNvSpPr/>
            <p:nvPr/>
          </p:nvSpPr>
          <p:spPr>
            <a:xfrm>
              <a:off x="2560768" y="1018815"/>
              <a:ext cx="61996" cy="86639"/>
            </a:xfrm>
            <a:custGeom>
              <a:avLst/>
              <a:gdLst>
                <a:gd name="f0" fmla="val w"/>
                <a:gd name="f1" fmla="val h"/>
                <a:gd name="f2" fmla="val 0"/>
                <a:gd name="f3" fmla="val 102235"/>
                <a:gd name="f4" fmla="val 142875"/>
                <a:gd name="f5" fmla="val 17589"/>
                <a:gd name="f6" fmla="val 140398"/>
                <a:gd name="f7" fmla="val 102031"/>
                <a:gd name="f8" fmla="val 125056"/>
                <a:gd name="f9" fmla="val 99415"/>
                <a:gd name="f10" fmla="val 126733"/>
                <a:gd name="f11" fmla="val 95491"/>
                <a:gd name="f12" fmla="val 128409"/>
                <a:gd name="f13" fmla="val 82003"/>
                <a:gd name="f14" fmla="val 75285"/>
                <a:gd name="f15" fmla="val 122440"/>
                <a:gd name="f16" fmla="val 59156"/>
                <a:gd name="f17" fmla="val 100545"/>
                <a:gd name="f18" fmla="val 44945"/>
                <a:gd name="f19" fmla="val 17221"/>
                <a:gd name="f20" fmla="val 57670"/>
                <a:gd name="f21" fmla="val 22847"/>
                <a:gd name="f22" fmla="val 36144"/>
                <a:gd name="f23" fmla="val 114960"/>
                <a:gd name="f24" fmla="val 59702"/>
                <a:gd name="f25" fmla="val 127330"/>
                <a:gd name="f26" fmla="val 65557"/>
                <a:gd name="f27" fmla="val 135953"/>
                <a:gd name="f28" fmla="val 74803"/>
                <a:gd name="f29" fmla="val 140995"/>
                <a:gd name="f30" fmla="val 87045"/>
                <a:gd name="f31" fmla="val 142646"/>
                <a:gd name="f32" fmla="val 92684"/>
                <a:gd name="f33" fmla="val 140030"/>
                <a:gd name="f34" fmla="*/ f0 1 102235"/>
                <a:gd name="f35" fmla="*/ f1 1 142875"/>
                <a:gd name="f36" fmla="+- f4 0 f2"/>
                <a:gd name="f37" fmla="+- f3 0 f2"/>
                <a:gd name="f38" fmla="*/ f37 1 102235"/>
                <a:gd name="f39" fmla="*/ f36 1 142875"/>
                <a:gd name="f40" fmla="*/ f2 1 f38"/>
                <a:gd name="f41" fmla="*/ f3 1 f38"/>
                <a:gd name="f42" fmla="*/ f2 1 f39"/>
                <a:gd name="f43" fmla="*/ f4 1 f39"/>
                <a:gd name="f44" fmla="*/ f40 f34 1"/>
                <a:gd name="f45" fmla="*/ f41 f34 1"/>
                <a:gd name="f46" fmla="*/ f43 f35 1"/>
                <a:gd name="f47" fmla="*/ f42 f35 1"/>
              </a:gdLst>
              <a:ahLst/>
              <a:cxnLst>
                <a:cxn ang="3cd4">
                  <a:pos x="hc" y="t"/>
                </a:cxn>
                <a:cxn ang="0">
                  <a:pos x="r" y="vc"/>
                </a:cxn>
                <a:cxn ang="cd4">
                  <a:pos x="hc" y="b"/>
                </a:cxn>
                <a:cxn ang="cd2">
                  <a:pos x="l" y="vc"/>
                </a:cxn>
              </a:cxnLst>
              <a:rect l="f44" t="f47" r="f45" b="f46"/>
              <a:pathLst>
                <a:path w="102235" h="142875">
                  <a:moveTo>
                    <a:pt x="f5" y="f2"/>
                  </a:moveTo>
                  <a:lnTo>
                    <a:pt x="f2" y="f2"/>
                  </a:lnTo>
                  <a:lnTo>
                    <a:pt x="f2" y="f6"/>
                  </a:lnTo>
                  <a:lnTo>
                    <a:pt x="f5" y="f6"/>
                  </a:lnTo>
                  <a:lnTo>
                    <a:pt x="f5" y="f2"/>
                  </a:lnTo>
                  <a:close/>
                </a:path>
                <a:path w="102235" h="142875">
                  <a:moveTo>
                    <a:pt x="f7" y="f8"/>
                  </a:moveTo>
                  <a:lnTo>
                    <a:pt x="f9" y="f10"/>
                  </a:lnTo>
                  <a:lnTo>
                    <a:pt x="f11" y="f12"/>
                  </a:lnTo>
                  <a:lnTo>
                    <a:pt x="f13" y="f12"/>
                  </a:lnTo>
                  <a:lnTo>
                    <a:pt x="f14" y="f15"/>
                  </a:lnTo>
                  <a:lnTo>
                    <a:pt x="f14" y="f16"/>
                  </a:lnTo>
                  <a:lnTo>
                    <a:pt x="f17" y="f16"/>
                  </a:lnTo>
                  <a:lnTo>
                    <a:pt x="f17" y="f18"/>
                  </a:lnTo>
                  <a:lnTo>
                    <a:pt x="f14" y="f18"/>
                  </a:lnTo>
                  <a:lnTo>
                    <a:pt x="f14" y="f19"/>
                  </a:lnTo>
                  <a:lnTo>
                    <a:pt x="f20" y="f21"/>
                  </a:lnTo>
                  <a:lnTo>
                    <a:pt x="f20" y="f18"/>
                  </a:lnTo>
                  <a:lnTo>
                    <a:pt x="f22" y="f18"/>
                  </a:lnTo>
                  <a:lnTo>
                    <a:pt x="f22" y="f16"/>
                  </a:lnTo>
                  <a:lnTo>
                    <a:pt x="f20" y="f16"/>
                  </a:lnTo>
                  <a:lnTo>
                    <a:pt x="f20" y="f23"/>
                  </a:lnTo>
                  <a:lnTo>
                    <a:pt x="f24" y="f25"/>
                  </a:lnTo>
                  <a:lnTo>
                    <a:pt x="f26" y="f27"/>
                  </a:lnTo>
                  <a:lnTo>
                    <a:pt x="f28" y="f29"/>
                  </a:lnTo>
                  <a:lnTo>
                    <a:pt x="f30" y="f31"/>
                  </a:lnTo>
                  <a:lnTo>
                    <a:pt x="f32" y="f31"/>
                  </a:lnTo>
                  <a:lnTo>
                    <a:pt x="f7" y="f33"/>
                  </a:lnTo>
                  <a:lnTo>
                    <a:pt x="f7" y="f8"/>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092" b="0" i="0" u="none" strike="noStrike" kern="1200" cap="none" spc="0" baseline="0">
                <a:solidFill>
                  <a:srgbClr val="000000"/>
                </a:solidFill>
                <a:uFillTx/>
                <a:latin typeface="Aptos"/>
              </a:endParaRPr>
            </a:p>
          </p:txBody>
        </p:sp>
        <p:pic>
          <p:nvPicPr>
            <p:cNvPr id="25" name="object 27">
              <a:extLst>
                <a:ext uri="{FF2B5EF4-FFF2-40B4-BE49-F238E27FC236}">
                  <a16:creationId xmlns:a16="http://schemas.microsoft.com/office/drawing/2014/main" id="{654C739B-7DDD-F044-0871-25DE605D5177}"/>
                </a:ext>
              </a:extLst>
            </p:cNvPr>
            <p:cNvPicPr>
              <a:picLocks noChangeAspect="1"/>
            </p:cNvPicPr>
            <p:nvPr/>
          </p:nvPicPr>
          <p:blipFill>
            <a:blip r:embed="rId18"/>
            <a:stretch>
              <a:fillRect/>
            </a:stretch>
          </p:blipFill>
          <p:spPr>
            <a:xfrm>
              <a:off x="2635145" y="1018815"/>
              <a:ext cx="51188" cy="85139"/>
            </a:xfrm>
            <a:prstGeom prst="rect">
              <a:avLst/>
            </a:prstGeom>
            <a:noFill/>
            <a:ln cap="flat">
              <a:noFill/>
            </a:ln>
          </p:spPr>
        </p:pic>
        <p:pic>
          <p:nvPicPr>
            <p:cNvPr id="26" name="object 28">
              <a:extLst>
                <a:ext uri="{FF2B5EF4-FFF2-40B4-BE49-F238E27FC236}">
                  <a16:creationId xmlns:a16="http://schemas.microsoft.com/office/drawing/2014/main" id="{B5E9E8FC-CE87-EDA1-4A3C-4D842DACBC3D}"/>
                </a:ext>
              </a:extLst>
            </p:cNvPr>
            <p:cNvPicPr>
              <a:picLocks noChangeAspect="1"/>
            </p:cNvPicPr>
            <p:nvPr/>
          </p:nvPicPr>
          <p:blipFill>
            <a:blip r:embed="rId19"/>
            <a:stretch>
              <a:fillRect/>
            </a:stretch>
          </p:blipFill>
          <p:spPr>
            <a:xfrm>
              <a:off x="1995403" y="1160958"/>
              <a:ext cx="167902" cy="80595"/>
            </a:xfrm>
            <a:prstGeom prst="rect">
              <a:avLst/>
            </a:prstGeom>
            <a:noFill/>
            <a:ln cap="flat">
              <a:noFill/>
            </a:ln>
          </p:spPr>
        </p:pic>
        <p:sp>
          <p:nvSpPr>
            <p:cNvPr id="27" name="object 29">
              <a:extLst>
                <a:ext uri="{FF2B5EF4-FFF2-40B4-BE49-F238E27FC236}">
                  <a16:creationId xmlns:a16="http://schemas.microsoft.com/office/drawing/2014/main" id="{600BDE5F-1C0B-3CD4-2AD3-C74F1C3801D9}"/>
                </a:ext>
              </a:extLst>
            </p:cNvPr>
            <p:cNvSpPr/>
            <p:nvPr/>
          </p:nvSpPr>
          <p:spPr>
            <a:xfrm>
              <a:off x="2182279" y="1155042"/>
              <a:ext cx="10780" cy="85487"/>
            </a:xfrm>
            <a:custGeom>
              <a:avLst/>
              <a:gdLst>
                <a:gd name="f0" fmla="val w"/>
                <a:gd name="f1" fmla="val h"/>
                <a:gd name="f2" fmla="val 0"/>
                <a:gd name="f3" fmla="val 17779"/>
                <a:gd name="f4" fmla="val 140969"/>
                <a:gd name="f5" fmla="val 17591"/>
                <a:gd name="f6" fmla="val 140404"/>
                <a:gd name="f7" fmla="*/ f0 1 17779"/>
                <a:gd name="f8" fmla="*/ f1 1 140969"/>
                <a:gd name="f9" fmla="+- f4 0 f2"/>
                <a:gd name="f10" fmla="+- f3 0 f2"/>
                <a:gd name="f11" fmla="*/ f10 1 17779"/>
                <a:gd name="f12" fmla="*/ f9 1 140969"/>
                <a:gd name="f13" fmla="*/ f2 1 f11"/>
                <a:gd name="f14" fmla="*/ f3 1 f11"/>
                <a:gd name="f15" fmla="*/ f2 1 f12"/>
                <a:gd name="f16" fmla="*/ f4 1 f12"/>
                <a:gd name="f17" fmla="*/ f13 f7 1"/>
                <a:gd name="f18" fmla="*/ f14 f7 1"/>
                <a:gd name="f19" fmla="*/ f16 f8 1"/>
                <a:gd name="f20" fmla="*/ f15 f8 1"/>
              </a:gdLst>
              <a:ahLst/>
              <a:cxnLst>
                <a:cxn ang="3cd4">
                  <a:pos x="hc" y="t"/>
                </a:cxn>
                <a:cxn ang="0">
                  <a:pos x="r" y="vc"/>
                </a:cxn>
                <a:cxn ang="cd4">
                  <a:pos x="hc" y="b"/>
                </a:cxn>
                <a:cxn ang="cd2">
                  <a:pos x="l" y="vc"/>
                </a:cxn>
              </a:cxnLst>
              <a:rect l="f17" t="f20" r="f18" b="f19"/>
              <a:pathLst>
                <a:path w="17779" h="140969">
                  <a:moveTo>
                    <a:pt x="f5" y="f2"/>
                  </a:moveTo>
                  <a:lnTo>
                    <a:pt x="f2" y="f2"/>
                  </a:lnTo>
                  <a:lnTo>
                    <a:pt x="f2" y="f6"/>
                  </a:lnTo>
                  <a:lnTo>
                    <a:pt x="f5" y="f6"/>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092" b="0" i="0" u="none" strike="noStrike" kern="1200" cap="none" spc="0" baseline="0">
                <a:solidFill>
                  <a:srgbClr val="000000"/>
                </a:solidFill>
                <a:uFillTx/>
                <a:latin typeface="Aptos"/>
              </a:endParaRPr>
            </a:p>
          </p:txBody>
        </p:sp>
        <p:pic>
          <p:nvPicPr>
            <p:cNvPr id="28" name="object 30">
              <a:extLst>
                <a:ext uri="{FF2B5EF4-FFF2-40B4-BE49-F238E27FC236}">
                  <a16:creationId xmlns:a16="http://schemas.microsoft.com/office/drawing/2014/main" id="{BC9A07D4-6630-9219-73DA-3776FEE21525}"/>
                </a:ext>
              </a:extLst>
            </p:cNvPr>
            <p:cNvPicPr>
              <a:picLocks noChangeAspect="1"/>
            </p:cNvPicPr>
            <p:nvPr/>
          </p:nvPicPr>
          <p:blipFill>
            <a:blip r:embed="rId20"/>
            <a:stretch>
              <a:fillRect/>
            </a:stretch>
          </p:blipFill>
          <p:spPr>
            <a:xfrm>
              <a:off x="2208614" y="1180929"/>
              <a:ext cx="98206" cy="60624"/>
            </a:xfrm>
            <a:prstGeom prst="rect">
              <a:avLst/>
            </a:prstGeom>
            <a:noFill/>
            <a:ln cap="flat">
              <a:noFill/>
            </a:ln>
          </p:spPr>
        </p:pic>
        <p:sp>
          <p:nvSpPr>
            <p:cNvPr id="29" name="object 31">
              <a:extLst>
                <a:ext uri="{FF2B5EF4-FFF2-40B4-BE49-F238E27FC236}">
                  <a16:creationId xmlns:a16="http://schemas.microsoft.com/office/drawing/2014/main" id="{53BA3298-6B74-9CA2-5148-9CB26F37CBAC}"/>
                </a:ext>
              </a:extLst>
            </p:cNvPr>
            <p:cNvSpPr/>
            <p:nvPr/>
          </p:nvSpPr>
          <p:spPr>
            <a:xfrm>
              <a:off x="476640" y="6381304"/>
              <a:ext cx="11238881" cy="0"/>
            </a:xfrm>
            <a:custGeom>
              <a:avLst/>
              <a:gdLst>
                <a:gd name="f0" fmla="val w"/>
                <a:gd name="f1" fmla="val h"/>
                <a:gd name="f2" fmla="val ss"/>
                <a:gd name="f3" fmla="val 0"/>
                <a:gd name="f4" fmla="val 11238880"/>
                <a:gd name="f5" fmla="val 11238711"/>
                <a:gd name="f6" fmla="abs f0"/>
                <a:gd name="f7" fmla="abs f1"/>
                <a:gd name="f8" fmla="abs f2"/>
                <a:gd name="f9" fmla="*/ f0 1 11238880"/>
                <a:gd name="f10" fmla="+- f3 0 f3"/>
                <a:gd name="f11" fmla="+- f4 0 f3"/>
                <a:gd name="f12" fmla="?: f6 f0 1"/>
                <a:gd name="f13" fmla="?: f7 f1 1"/>
                <a:gd name="f14" fmla="?: f8 f2 1"/>
                <a:gd name="f15" fmla="*/ f11 1 11238880"/>
                <a:gd name="f16" fmla="*/ f10 1 0"/>
                <a:gd name="f17" fmla="*/ f12 1 11238880"/>
                <a:gd name="f18" fmla="*/ f13 1 21600"/>
                <a:gd name="f19" fmla="*/ 21600 f13 1"/>
                <a:gd name="f20" fmla="*/ 0 1 f15"/>
                <a:gd name="f21" fmla="*/ 11238880 1 f15"/>
                <a:gd name="f22" fmla="*/ 0 1 f16"/>
                <a:gd name="f23" fmla="*/ 1 1 f16"/>
                <a:gd name="f24" fmla="min f18 f17"/>
                <a:gd name="f25" fmla="*/ f19 1 f14"/>
                <a:gd name="f26" fmla="*/ f20 f9 1"/>
                <a:gd name="f27" fmla="*/ f21 f9 1"/>
                <a:gd name="f28" fmla="val f25"/>
                <a:gd name="f29" fmla="*/ f3 f24 1"/>
                <a:gd name="f30" fmla="+- f28 0 f3"/>
                <a:gd name="f31" fmla="*/ f30 1 0"/>
                <a:gd name="f32" fmla="*/ f23 f31 1"/>
                <a:gd name="f33" fmla="*/ f22 f31 1"/>
                <a:gd name="f34" fmla="*/ f33 f24 1"/>
                <a:gd name="f35" fmla="*/ f32 f24 1"/>
              </a:gdLst>
              <a:ahLst/>
              <a:cxnLst>
                <a:cxn ang="3cd4">
                  <a:pos x="hc" y="t"/>
                </a:cxn>
                <a:cxn ang="0">
                  <a:pos x="r" y="vc"/>
                </a:cxn>
                <a:cxn ang="cd4">
                  <a:pos x="hc" y="b"/>
                </a:cxn>
                <a:cxn ang="cd2">
                  <a:pos x="l" y="vc"/>
                </a:cxn>
              </a:cxnLst>
              <a:rect l="f26" t="f34" r="f27" b="f35"/>
              <a:pathLst>
                <a:path w="11238880">
                  <a:moveTo>
                    <a:pt x="f3" y="f29"/>
                  </a:moveTo>
                  <a:lnTo>
                    <a:pt x="f5" y="f29"/>
                  </a:lnTo>
                </a:path>
              </a:pathLst>
            </a:custGeom>
            <a:noFill/>
            <a:ln w="10469" cap="flat">
              <a:solidFill>
                <a:srgbClr val="FFFFFF"/>
              </a:solidFill>
              <a:prstDash val="solid"/>
              <a:miter/>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092" b="0" i="0" u="none" strike="noStrike" kern="1200" cap="none" spc="0" baseline="0">
                <a:solidFill>
                  <a:srgbClr val="000000"/>
                </a:solidFill>
                <a:uFillTx/>
                <a:latin typeface="Aptos"/>
              </a:endParaRPr>
            </a:p>
          </p:txBody>
        </p:sp>
      </p:grpSp>
      <p:sp>
        <p:nvSpPr>
          <p:cNvPr id="30" name="Title 3">
            <a:extLst>
              <a:ext uri="{FF2B5EF4-FFF2-40B4-BE49-F238E27FC236}">
                <a16:creationId xmlns:a16="http://schemas.microsoft.com/office/drawing/2014/main" id="{9E8649B7-17D5-706B-3DB4-72ADB8DBC9C8}"/>
              </a:ext>
            </a:extLst>
          </p:cNvPr>
          <p:cNvSpPr txBox="1">
            <a:spLocks noGrp="1"/>
          </p:cNvSpPr>
          <p:nvPr>
            <p:ph type="title"/>
          </p:nvPr>
        </p:nvSpPr>
        <p:spPr>
          <a:xfrm>
            <a:off x="476640" y="1642353"/>
            <a:ext cx="9916055" cy="2523771"/>
          </a:xfrm>
        </p:spPr>
        <p:txBody>
          <a:bodyPr/>
          <a:lstStyle/>
          <a:p>
            <a:pPr lvl="0"/>
            <a:r>
              <a:rPr lang="en-GB">
                <a:solidFill>
                  <a:srgbClr val="FFFFFF"/>
                </a:solidFill>
              </a:rPr>
              <a:t>QI Project: CVD Prevention in People with High Blood Pressure.</a:t>
            </a:r>
            <a:br>
              <a:rPr lang="en-GB">
                <a:solidFill>
                  <a:srgbClr val="FFFFFF"/>
                </a:solidFill>
              </a:rPr>
            </a:br>
            <a:br>
              <a:rPr lang="en-GB">
                <a:solidFill>
                  <a:srgbClr val="FFFFFF"/>
                </a:solidFill>
              </a:rPr>
            </a:br>
            <a:endParaRPr lang="en-GB" sz="3200">
              <a:solidFill>
                <a:srgbClr val="FFFFFF"/>
              </a:solidFill>
            </a:endParaRPr>
          </a:p>
        </p:txBody>
      </p:sp>
      <p:sp>
        <p:nvSpPr>
          <p:cNvPr id="31" name="Text Placeholder 2">
            <a:extLst>
              <a:ext uri="{FF2B5EF4-FFF2-40B4-BE49-F238E27FC236}">
                <a16:creationId xmlns:a16="http://schemas.microsoft.com/office/drawing/2014/main" id="{4ADB01E7-7561-7507-F110-D3993ACD24D5}"/>
              </a:ext>
            </a:extLst>
          </p:cNvPr>
          <p:cNvSpPr txBox="1"/>
          <p:nvPr/>
        </p:nvSpPr>
        <p:spPr>
          <a:xfrm>
            <a:off x="476640" y="3428762"/>
            <a:ext cx="9188220" cy="1084231"/>
          </a:xfrm>
          <a:prstGeom prst="rect">
            <a:avLst/>
          </a:prstGeom>
          <a:noFill/>
          <a:ln cap="flat">
            <a:noFill/>
          </a:ln>
        </p:spPr>
        <p:txBody>
          <a:bodyPr vert="horz" wrap="square" lIns="0" tIns="0" rIns="0" bIns="0" anchor="t" anchorCtr="0" compatLnSpc="1">
            <a:noAutofit/>
          </a:bodyPr>
          <a:lstStyle/>
          <a:p>
            <a:pPr marL="0" marR="0" lvl="0" indent="0" algn="l" defTabSz="554492" rtl="0" fontAlgn="auto" hangingPunct="1">
              <a:lnSpc>
                <a:spcPct val="90000"/>
              </a:lnSpc>
              <a:spcBef>
                <a:spcPts val="605"/>
              </a:spcBef>
              <a:spcAft>
                <a:spcPts val="0"/>
              </a:spcAft>
              <a:buNone/>
              <a:tabLst/>
              <a:defRPr sz="1800" b="0" i="0" u="none" strike="noStrike" kern="0" cap="none" spc="0" baseline="0">
                <a:solidFill>
                  <a:srgbClr val="000000"/>
                </a:solidFill>
                <a:uFillTx/>
              </a:defRPr>
            </a:pPr>
            <a:r>
              <a:rPr lang="en-GB" sz="2183" b="0" i="0" u="none" strike="noStrike" kern="1200" cap="none" spc="0" baseline="0">
                <a:solidFill>
                  <a:srgbClr val="FFFFFF"/>
                </a:solidFill>
                <a:uFillTx/>
                <a:latin typeface="Ubuntu"/>
                <a:ea typeface="Ubuntu"/>
                <a:cs typeface="Ubuntu"/>
              </a:rPr>
              <a:t>Dr Dyfrig Ap Dafydd, GP Partner</a:t>
            </a:r>
          </a:p>
          <a:p>
            <a:pPr marL="0" marR="0" lvl="0" indent="0" algn="l" defTabSz="554492" rtl="0" fontAlgn="auto" hangingPunct="1">
              <a:lnSpc>
                <a:spcPct val="90000"/>
              </a:lnSpc>
              <a:spcBef>
                <a:spcPts val="605"/>
              </a:spcBef>
              <a:spcAft>
                <a:spcPts val="0"/>
              </a:spcAft>
              <a:buNone/>
              <a:tabLst/>
              <a:defRPr sz="1800" b="0" i="0" u="none" strike="noStrike" kern="0" cap="none" spc="0" baseline="0">
                <a:solidFill>
                  <a:srgbClr val="000000"/>
                </a:solidFill>
                <a:uFillTx/>
              </a:defRPr>
            </a:pPr>
            <a:endParaRPr lang="en-GB" sz="2183" b="0" i="0" u="none" strike="noStrike" kern="1200" cap="none" spc="0" baseline="0">
              <a:solidFill>
                <a:srgbClr val="FFFFFF"/>
              </a:solidFill>
              <a:uFillTx/>
              <a:latin typeface="Ubuntu"/>
              <a:ea typeface="Ubuntu"/>
              <a:cs typeface="Ubuntu"/>
            </a:endParaRPr>
          </a:p>
          <a:p>
            <a:pPr marL="0" marR="0" lvl="0" indent="0" algn="l" defTabSz="554492" rtl="0" fontAlgn="auto" hangingPunct="1">
              <a:lnSpc>
                <a:spcPct val="90000"/>
              </a:lnSpc>
              <a:spcBef>
                <a:spcPts val="605"/>
              </a:spcBef>
              <a:spcAft>
                <a:spcPts val="0"/>
              </a:spcAft>
              <a:buNone/>
              <a:tabLst/>
              <a:defRPr sz="1800" b="0" i="0" u="none" strike="noStrike" kern="0" cap="none" spc="0" baseline="0">
                <a:solidFill>
                  <a:srgbClr val="000000"/>
                </a:solidFill>
                <a:uFillTx/>
              </a:defRPr>
            </a:pPr>
            <a:endParaRPr lang="en-GB" sz="2183" b="0" i="0" u="none" strike="noStrike" kern="1200" cap="none" spc="0" baseline="0">
              <a:solidFill>
                <a:srgbClr val="FFC000"/>
              </a:solidFill>
              <a:uFillTx/>
              <a:latin typeface="Ubuntu"/>
              <a:ea typeface="Ubuntu"/>
              <a:cs typeface="Ubuntu"/>
            </a:endParaRPr>
          </a:p>
          <a:p>
            <a:pPr marL="0" marR="0" lvl="0" indent="0" algn="l" defTabSz="554492" rtl="0" fontAlgn="auto" hangingPunct="1">
              <a:lnSpc>
                <a:spcPct val="90000"/>
              </a:lnSpc>
              <a:spcBef>
                <a:spcPts val="605"/>
              </a:spcBef>
              <a:spcAft>
                <a:spcPts val="0"/>
              </a:spcAft>
              <a:buNone/>
              <a:tabLst/>
              <a:defRPr sz="1800" b="0" i="0" u="none" strike="noStrike" kern="0" cap="none" spc="0" baseline="0">
                <a:solidFill>
                  <a:srgbClr val="000000"/>
                </a:solidFill>
                <a:uFillTx/>
              </a:defRPr>
            </a:pPr>
            <a:r>
              <a:rPr lang="en-GB" sz="2183" b="0" i="0" u="none" strike="noStrike" kern="1200" cap="none" spc="0" baseline="0">
                <a:solidFill>
                  <a:srgbClr val="FFC000"/>
                </a:solidFill>
                <a:uFillTx/>
                <a:latin typeface="Ubuntu"/>
                <a:ea typeface="Ubuntu"/>
                <a:cs typeface="Ubuntu"/>
              </a:rPr>
              <a:t>September 2025</a:t>
            </a:r>
          </a:p>
          <a:p>
            <a:pPr marL="0" marR="0" lvl="0" indent="0" algn="l" defTabSz="554492" rtl="0" fontAlgn="auto" hangingPunct="1">
              <a:lnSpc>
                <a:spcPct val="90000"/>
              </a:lnSpc>
              <a:spcBef>
                <a:spcPts val="605"/>
              </a:spcBef>
              <a:spcAft>
                <a:spcPts val="0"/>
              </a:spcAft>
              <a:buNone/>
              <a:tabLst/>
              <a:defRPr sz="1800" b="0" i="0" u="none" strike="noStrike" kern="0" cap="none" spc="0" baseline="0">
                <a:solidFill>
                  <a:srgbClr val="000000"/>
                </a:solidFill>
                <a:uFillTx/>
              </a:defRPr>
            </a:pPr>
            <a:r>
              <a:rPr lang="en-GB" sz="1819" b="0" i="0" u="none" strike="noStrike" kern="1200" cap="none" spc="0" baseline="0">
                <a:solidFill>
                  <a:srgbClr val="FFFFFF"/>
                </a:solidFill>
                <a:uFillTx/>
                <a:latin typeface="Ubuntu"/>
                <a:ea typeface="Ubuntu"/>
                <a:cs typeface="Ubuntu"/>
              </a:rPr>
              <a: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DHCWBasicSlides">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AEF0D0A79E04A4CA437FAEBBC5C41B3" ma:contentTypeVersion="26" ma:contentTypeDescription="Create a new document." ma:contentTypeScope="" ma:versionID="4b2ad514f9e665cb77770e2e732100fc">
  <xsd:schema xmlns:xsd="http://www.w3.org/2001/XMLSchema" xmlns:xs="http://www.w3.org/2001/XMLSchema" xmlns:p="http://schemas.microsoft.com/office/2006/metadata/properties" xmlns:ns1="http://schemas.microsoft.com/sharepoint/v3" xmlns:ns2="2e920aae-e81d-44c3-9bf1-a4827f32e6ee" xmlns:ns3="4167e674-6a9f-4892-8806-05d2e97a6b2a" targetNamespace="http://schemas.microsoft.com/office/2006/metadata/properties" ma:root="true" ma:fieldsID="348f4de92d63007d5a9a000874fec159" ns1:_="" ns2:_="" ns3:_="">
    <xsd:import namespace="http://schemas.microsoft.com/sharepoint/v3"/>
    <xsd:import namespace="2e920aae-e81d-44c3-9bf1-a4827f32e6ee"/>
    <xsd:import namespace="4167e674-6a9f-4892-8806-05d2e97a6b2a"/>
    <xsd:element name="properties">
      <xsd:complexType>
        <xsd:sequence>
          <xsd:element name="documentManagement">
            <xsd:complexType>
              <xsd:all>
                <xsd:element ref="ns2:Workstream" minOccurs="0"/>
                <xsd:element ref="ns2:Programmesandprojects" minOccurs="0"/>
                <xsd:element ref="ns2:Groupormeeting" minOccurs="0"/>
                <xsd:element ref="ns2:DocumentType" minOccurs="0"/>
                <xsd:element ref="ns2:Year" minOccurs="0"/>
                <xsd:element ref="ns2:Month" minOccurs="0"/>
                <xsd:element ref="ns2:DataAnalysis" minOccurs="0"/>
                <xsd:element ref="ns2:BusinessFunction" minOccurs="0"/>
                <xsd:element ref="ns2:Meetingtype" minOccurs="0"/>
                <xsd:element ref="ns2:Archive"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HealthBoard" minOccurs="0"/>
                <xsd:element ref="ns2:Project"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32" nillable="true" ma:displayName="Unified Compliance Policy Properties" ma:hidden="true" ma:internalName="_ip_UnifiedCompliancePolicyProperties">
      <xsd:simpleType>
        <xsd:restriction base="dms:Note"/>
      </xsd:simpleType>
    </xsd:element>
    <xsd:element name="_ip_UnifiedCompliancePolicyUIAction" ma:index="3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e920aae-e81d-44c3-9bf1-a4827f32e6ee" elementFormDefault="qualified">
    <xsd:import namespace="http://schemas.microsoft.com/office/2006/documentManagement/types"/>
    <xsd:import namespace="http://schemas.microsoft.com/office/infopath/2007/PartnerControls"/>
    <xsd:element name="Workstream" ma:index="8" nillable="true" ma:displayName="Workstream" ma:format="Dropdown" ma:internalName="Workstream">
      <xsd:simpleType>
        <xsd:restriction base="dms:Choice">
          <xsd:enumeration value="Dental Public Health"/>
          <xsd:enumeration value="Business Support"/>
          <xsd:enumeration value="Environmentally Sustainable Health and Care"/>
          <xsd:enumeration value="Healthcare Public Health"/>
          <xsd:enumeration value="Inequalities and Inequity"/>
          <xsd:enumeration value="Prevention in Health and Care"/>
          <xsd:enumeration value="Transformation of Primary Care"/>
          <xsd:enumeration value="QI"/>
          <xsd:enumeration value="Research &amp; Evaluation"/>
        </xsd:restriction>
      </xsd:simpleType>
    </xsd:element>
    <xsd:element name="Programmesandprojects" ma:index="9" nillable="true" ma:displayName="Programmes and projects" ma:format="Dropdown" ma:internalName="Programmesandprojects">
      <xsd:complexType>
        <xsd:complexContent>
          <xsd:extension base="dms:MultiChoice">
            <xsd:sequence>
              <xsd:element name="Value" maxOccurs="unbounded" minOccurs="0" nillable="true">
                <xsd:simpleType>
                  <xsd:restriction base="dms:Choice">
                    <xsd:enumeration value="Cardio Vascular Disease"/>
                    <xsd:enumeration value="Diabetes"/>
                    <xsd:enumeration value="MSK"/>
                    <xsd:enumeration value="Prevention-Based Health and Care"/>
                    <xsd:enumeration value="Social Prescribing"/>
                    <xsd:enumeration value="Supporting Healthy Behaviours"/>
                    <xsd:enumeration value="Women's Health"/>
                    <xsd:enumeration value="Designed to Smile"/>
                    <xsd:enumeration value="Antimicrobial prescribing"/>
                    <xsd:enumeration value="Child General Anaesthesia"/>
                    <xsd:enumeration value="Dental Epidemiology Programme"/>
                    <xsd:enumeration value="Dental Quality &amp; safety"/>
                    <xsd:enumeration value="Dental Services Innovation and Quality"/>
                    <xsd:enumeration value="Gwen am Byth"/>
                    <xsd:enumeration value="Oral Cancer"/>
                    <xsd:enumeration value="Oral Health Improvement"/>
                    <xsd:enumeration value="Oral Health Intelligence: Other"/>
                    <xsd:enumeration value="Other Dental"/>
                    <xsd:enumeration value="Population Indicators"/>
                    <xsd:enumeration value="QAS"/>
                    <xsd:enumeration value="SAIL analysis"/>
                    <xsd:enumeration value="Website Development"/>
                    <xsd:enumeration value="Health Equity"/>
                    <xsd:enumeration value="Health Inequalities"/>
                    <xsd:enumeration value="Inclusion Health"/>
                    <xsd:enumeration value="Community by Design"/>
                    <xsd:enumeration value="Public Health approach to Primary Care 2035"/>
                    <xsd:enumeration value="Population Health Management"/>
                    <xsd:enumeration value="Population Healthcare based planning"/>
                    <xsd:enumeration value="Value Based Healthcare"/>
                    <xsd:enumeration value="Population Health Enablers"/>
                    <xsd:enumeration value="Clusters"/>
                    <xsd:enumeration value="GMS QI"/>
                    <xsd:enumeration value="PCMW"/>
                    <xsd:enumeration value="Primary Care Workforce"/>
                    <xsd:enumeration value="Primary Care One"/>
                    <xsd:enumeration value="Research"/>
                    <xsd:enumeration value="Evaluation"/>
                    <xsd:enumeration value="Greener Primary Care Wales"/>
                    <xsd:enumeration value="Inhalers"/>
                    <xsd:enumeration value="Climate Change Other"/>
                    <xsd:enumeration value="IMTP"/>
                    <xsd:enumeration value="Delivering Integrated Services"/>
                  </xsd:restriction>
                </xsd:simpleType>
              </xsd:element>
            </xsd:sequence>
          </xsd:extension>
        </xsd:complexContent>
      </xsd:complexType>
    </xsd:element>
    <xsd:element name="Groupormeeting" ma:index="10" nillable="true" ma:displayName="Group or meeting" ma:format="Dropdown" ma:internalName="Groupormeeting">
      <xsd:complexType>
        <xsd:complexContent>
          <xsd:extension base="dms:MultiChoice">
            <xsd:sequence>
              <xsd:element name="Value" maxOccurs="unbounded" minOccurs="0" nillable="true">
                <xsd:simpleType>
                  <xsd:restriction base="dms:Choice">
                    <xsd:enumeration value="BET"/>
                    <xsd:enumeration value="CDSON"/>
                    <xsd:enumeration value="D2S National Steering Commite"/>
                    <xsd:enumeration value="D2S Op Managers' Meeting"/>
                    <xsd:enumeration value="Dental T&amp;F Groups"/>
                    <xsd:enumeration value="DPH consultant"/>
                    <xsd:enumeration value="DPH-CDO"/>
                    <xsd:enumeration value="DSOG"/>
                    <xsd:enumeration value="Other Dental"/>
                    <xsd:enumeration value="WS1"/>
                    <xsd:enumeration value="WS2"/>
                    <xsd:enumeration value="WS3"/>
                    <xsd:enumeration value="WS4"/>
                    <xsd:enumeration value="GAB National Advisory Group"/>
                    <xsd:enumeration value="DsPH Peer Group"/>
                    <xsd:enumeration value="HOPC"/>
                    <xsd:enumeration value="HWB DLT"/>
                    <xsd:enumeration value="HWB EDLT"/>
                    <xsd:enumeration value="National Primary Care Board"/>
                    <xsd:enumeration value="OMD CPH meeting"/>
                    <xsd:enumeration value="PCD Divisional Meetings"/>
                    <xsd:enumeration value="PCG"/>
                    <xsd:enumeration value="PHW Duty of Quality"/>
                    <xsd:enumeration value="PHW IG forum"/>
                    <xsd:enumeration value="PHW Leadership Forum"/>
                    <xsd:enumeration value="PHW R&amp;E Group"/>
                    <xsd:enumeration value="Primary Care Interests Group"/>
                    <xsd:enumeration value="SPPC"/>
                    <xsd:enumeration value="KRIC"/>
                    <xsd:enumeration value="QSIC"/>
                  </xsd:restriction>
                </xsd:simpleType>
              </xsd:element>
            </xsd:sequence>
          </xsd:extension>
        </xsd:complexContent>
      </xsd:complexType>
    </xsd:element>
    <xsd:element name="DocumentType" ma:index="11" nillable="true" ma:displayName="Document Type" ma:format="Dropdown" ma:internalName="DocumentType">
      <xsd:complexType>
        <xsd:complexContent>
          <xsd:extension base="dms:MultiChoice">
            <xsd:sequence>
              <xsd:element name="Value" maxOccurs="unbounded" minOccurs="0" nillable="true">
                <xsd:simpleType>
                  <xsd:restriction base="dms:Choice">
                    <xsd:enumeration value="Action List"/>
                    <xsd:enumeration value="Agenda"/>
                    <xsd:enumeration value="Background Paper / Evidence"/>
                    <xsd:enumeration value="Education"/>
                    <xsd:enumeration value="email"/>
                    <xsd:enumeration value="Form / Sway / Video / Image"/>
                    <xsd:enumeration value="Framework"/>
                    <xsd:enumeration value="Funding / Business case"/>
                    <xsd:enumeration value="Gantt Chart / Timeline"/>
                    <xsd:enumeration value="Informal Notes"/>
                    <xsd:enumeration value="Job Description"/>
                    <xsd:enumeration value="Letter"/>
                    <xsd:enumeration value="Logic model"/>
                    <xsd:enumeration value="Minutes/notes"/>
                    <xsd:enumeration value="PCD external paper"/>
                    <xsd:enumeration value="Policy / Protocol"/>
                    <xsd:enumeration value="Presentation"/>
                    <xsd:enumeration value="Procedure document"/>
                    <xsd:enumeration value="Programme Comms"/>
                    <xsd:enumeration value="Project Plan"/>
                    <xsd:enumeration value="Published Papers"/>
                    <xsd:enumeration value="RAID / Risk log"/>
                    <xsd:enumeration value="Report"/>
                    <xsd:enumeration value="Strategy"/>
                    <xsd:enumeration value="Template"/>
                    <xsd:enumeration value="Terms of Reference"/>
                    <xsd:enumeration value="Toolkit"/>
                    <xsd:enumeration value="Training document"/>
                    <xsd:enumeration value="Welsh version"/>
                    <xsd:enumeration value="Also in Welsh"/>
                    <xsd:enumeration value="Poster"/>
                    <xsd:enumeration value="Case Studies"/>
                    <xsd:enumeration value="Evidence review"/>
                    <xsd:enumeration value="Research proposal"/>
                    <xsd:enumeration value="Questionnaire"/>
                    <xsd:enumeration value="Evaluation plan"/>
                    <xsd:enumeration value="Evaluation report"/>
                    <xsd:enumeration value="Infographic"/>
                  </xsd:restriction>
                </xsd:simpleType>
              </xsd:element>
            </xsd:sequence>
          </xsd:extension>
        </xsd:complexContent>
      </xsd:complexType>
    </xsd:element>
    <xsd:element name="Year" ma:index="12" nillable="true" ma:displayName="Year" ma:description="Financial/planning year" ma:format="Dropdown" ma:internalName="Year">
      <xsd:simpleType>
        <xsd:restriction base="dms:Choice">
          <xsd:enumeration value="2023/24"/>
          <xsd:enumeration value="2024/25"/>
          <xsd:enumeration value="2025/26"/>
          <xsd:enumeration value="2026/27"/>
          <xsd:enumeration value="2027/28"/>
          <xsd:enumeration value="Pre 2023/24"/>
        </xsd:restriction>
      </xsd:simpleType>
    </xsd:element>
    <xsd:element name="Month" ma:index="13"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element name="DataAnalysis" ma:index="14" nillable="true" ma:displayName="Data Analysis" ma:format="Dropdown" ma:internalName="DataAnalysis">
      <xsd:simpleType>
        <xsd:restriction base="dms:Choice">
          <xsd:enumeration value="Analysis Plan"/>
          <xsd:enumeration value="Data - Cleaned"/>
          <xsd:enumeration value="Data - Other"/>
          <xsd:enumeration value="Data - Raw"/>
          <xsd:enumeration value="Data dictionary"/>
          <xsd:enumeration value="Draft Analysis"/>
          <xsd:enumeration value="Output - Chart"/>
          <xsd:enumeration value="Output - Dashboard"/>
          <xsd:enumeration value="Output - Infographic"/>
          <xsd:enumeration value="Output - Map"/>
          <xsd:enumeration value="Output - Other"/>
          <xsd:enumeration value="Output - Table"/>
          <xsd:enumeration value="Script"/>
        </xsd:restriction>
      </xsd:simpleType>
    </xsd:element>
    <xsd:element name="BusinessFunction" ma:index="15" nillable="true" ma:displayName="Business Function" ma:format="Dropdown" ma:internalName="BusinessFunction">
      <xsd:simpleType>
        <xsd:restriction base="dms:Choice">
          <xsd:enumeration value="Operating Procedures"/>
          <xsd:enumeration value="Communications"/>
          <xsd:enumeration value="Resources"/>
          <xsd:enumeration value="Emergency Planning"/>
          <xsd:enumeration value="Finance &amp; Procurement"/>
          <xsd:enumeration value="Planning and performance"/>
          <xsd:enumeration value="PH30"/>
          <xsd:enumeration value="PH31"/>
          <xsd:enumeration value="PH32"/>
          <xsd:enumeration value="PH35"/>
          <xsd:enumeration value="PH53"/>
          <xsd:enumeration value="Invoice"/>
          <xsd:enumeration value="Quote"/>
          <xsd:enumeration value="STA"/>
          <xsd:enumeration value="Grants"/>
          <xsd:enumeration value="People"/>
          <xsd:enumeration value="SharePoint"/>
        </xsd:restriction>
      </xsd:simpleType>
    </xsd:element>
    <xsd:element name="Meetingtype" ma:index="16" nillable="true" ma:displayName="Meeting type" ma:format="Dropdown" ma:internalName="Meetingtype">
      <xsd:complexType>
        <xsd:complexContent>
          <xsd:extension base="dms:MultiChoice">
            <xsd:sequence>
              <xsd:element name="Value" maxOccurs="unbounded" minOccurs="0" nillable="true">
                <xsd:simpleType>
                  <xsd:restriction base="dms:Choice">
                    <xsd:enumeration value="Confrences and other events"/>
                    <xsd:enumeration value="Co-ordinating Group"/>
                    <xsd:enumeration value="Implementation Group"/>
                    <xsd:enumeration value="Insight Group"/>
                    <xsd:enumeration value="Leadership Group"/>
                    <xsd:enumeration value="Networks"/>
                    <xsd:enumeration value="Programme Board"/>
                    <xsd:enumeration value="Reference Group"/>
                    <xsd:enumeration value="Stakeholder Group"/>
                    <xsd:enumeration value="Steering Group"/>
                    <xsd:enumeration value="Strategy Group"/>
                    <xsd:enumeration value="T and F Group"/>
                    <xsd:enumeration value="Team Meeting"/>
                    <xsd:enumeration value="Communications / Engagement"/>
                  </xsd:restriction>
                </xsd:simpleType>
              </xsd:element>
            </xsd:sequence>
          </xsd:extension>
        </xsd:complexContent>
      </xsd:complexType>
    </xsd:element>
    <xsd:element name="Archive" ma:index="17" nillable="true" ma:displayName="Archive" ma:default="0" ma:description="To mark a file for archiving please select yes" ma:format="Dropdown" ma:internalName="Archive">
      <xsd:simpleType>
        <xsd:restriction base="dms:Boolean"/>
      </xsd:simpleType>
    </xsd:element>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25" nillable="true" ma:displayName="MediaServiceDateTaken" ma:hidden="true" ma:indexed="true" ma:internalName="MediaServiceDateTaken" ma:readOnly="true">
      <xsd:simpleType>
        <xsd:restriction base="dms:Text"/>
      </xsd:simpleType>
    </xsd:element>
    <xsd:element name="MediaServiceOCR" ma:index="26" nillable="true" ma:displayName="Extracted Text" ma:internalName="MediaServiceOCR" ma:readOnly="true">
      <xsd:simpleType>
        <xsd:restriction base="dms:Note">
          <xsd:maxLength value="255"/>
        </xsd:restriction>
      </xsd:simpleType>
    </xsd:element>
    <xsd:element name="MediaServiceGenerationTime" ma:index="27" nillable="true" ma:displayName="MediaServiceGenerationTime" ma:hidden="true" ma:internalName="MediaServiceGenerationTime" ma:readOnly="true">
      <xsd:simpleType>
        <xsd:restriction base="dms:Text"/>
      </xsd:simpleType>
    </xsd:element>
    <xsd:element name="MediaServiceEventHashCode" ma:index="28" nillable="true" ma:displayName="MediaServiceEventHashCode" ma:hidden="true" ma:internalName="MediaServiceEventHashCode" ma:readOnly="true">
      <xsd:simpleType>
        <xsd:restriction base="dms:Text"/>
      </xsd:simpleType>
    </xsd:element>
    <xsd:element name="MediaLengthInSeconds" ma:index="29" nillable="true" ma:displayName="MediaLengthInSeconds" ma:hidden="true" ma:internalName="MediaLengthInSeconds" ma:readOnly="true">
      <xsd:simpleType>
        <xsd:restriction base="dms:Unknown"/>
      </xsd:simpleType>
    </xsd:element>
    <xsd:element name="HealthBoard" ma:index="30" nillable="true" ma:displayName="Health Board" ma:format="Dropdown" ma:internalName="HealthBoard">
      <xsd:simpleType>
        <xsd:restriction base="dms:Choice">
          <xsd:enumeration value="ABUHB"/>
          <xsd:enumeration value="BCUHB"/>
          <xsd:enumeration value="C&amp;V UHB"/>
          <xsd:enumeration value="CTMUHB"/>
          <xsd:enumeration value="HDUHN"/>
          <xsd:enumeration value="PTB"/>
          <xsd:enumeration value="SBUHB"/>
          <xsd:enumeration value="Choice 8"/>
        </xsd:restriction>
      </xsd:simpleType>
    </xsd:element>
    <xsd:element name="Project" ma:index="31" nillable="true" ma:displayName="Project" ma:format="Dropdown" ma:internalName="Project">
      <xsd:simpleType>
        <xsd:restriction base="dms:Choice">
          <xsd:enumeration value="WH Health &amp; Wellbeing After Pregnancy"/>
          <xsd:enumeration value="WH Contraception After Pregnancy"/>
          <xsd:enumeration value="WH Weight Management After Pregnancy"/>
          <xsd:enumeration value="SP Core Data Set"/>
          <xsd:enumeration value="SP Competence Framework"/>
          <xsd:enumeration value="SP Quality Standards for Community Assets"/>
          <xsd:enumeration value="SP Outcomes Framework"/>
          <xsd:enumeration value="SP Financial WB Scoping Review"/>
          <xsd:enumeration value="SP Warm Wales Evaluation"/>
          <xsd:enumeration value="SP CAMHS"/>
          <xsd:enumeration value="SP NFfSP"/>
          <xsd:enumeration value="SP Financial Wellbeing"/>
          <xsd:enumeration value="SP CYP"/>
          <xsd:enumeration value="HI Health Inequalities Action Plan"/>
          <xsd:enumeration value="CVD Prevention Strategic Plan"/>
          <xsd:enumeration value="CVD QI Project - Hypertension"/>
          <xsd:enumeration value="CVD Commissioned Research"/>
          <xsd:enumeration value="CVD Prevention Implementation"/>
          <xsd:enumeration value="IH Safer Surgeries"/>
          <xsd:enumeration value="IH Criminal Justice"/>
          <xsd:enumeration value="IH Homelessness"/>
          <xsd:enumeration value="IH Refugees &amp; Asylum Seekers"/>
          <xsd:enumeration value="IH Gypsy and traveller"/>
          <xsd:enumeration value="PCMW Self Reflection"/>
          <xsd:enumeration value="PCMW Peer Review"/>
          <xsd:enumeration value="PCMW Key Indicators"/>
          <xsd:enumeration value="PCMW System Working"/>
        </xsd:restriction>
      </xsd:simpleType>
    </xsd:element>
  </xsd:schema>
  <xsd:schema xmlns:xsd="http://www.w3.org/2001/XMLSchema" xmlns:xs="http://www.w3.org/2001/XMLSchema" xmlns:dms="http://schemas.microsoft.com/office/2006/documentManagement/types" xmlns:pc="http://schemas.microsoft.com/office/infopath/2007/PartnerControls" targetNamespace="4167e674-6a9f-4892-8806-05d2e97a6b2a"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8e8a41ad-8522-457e-916e-ff2a16022778}" ma:internalName="TaxCatchAll" ma:showField="CatchAllData" ma:web="4167e674-6a9f-4892-8806-05d2e97a6b2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etingtype xmlns="2e920aae-e81d-44c3-9bf1-a4827f32e6ee" xsi:nil="true"/>
    <BusinessFunction xmlns="2e920aae-e81d-44c3-9bf1-a4827f32e6ee" xsi:nil="true"/>
    <_ip_UnifiedCompliancePolicyUIAction xmlns="http://schemas.microsoft.com/sharepoint/v3" xsi:nil="true"/>
    <DataAnalysis xmlns="2e920aae-e81d-44c3-9bf1-a4827f32e6ee" xsi:nil="true"/>
    <Year xmlns="2e920aae-e81d-44c3-9bf1-a4827f32e6ee">2025/26</Year>
    <Groupormeeting xmlns="2e920aae-e81d-44c3-9bf1-a4827f32e6ee" xsi:nil="true"/>
    <HealthBoard xmlns="2e920aae-e81d-44c3-9bf1-a4827f32e6ee" xsi:nil="true"/>
    <lcf76f155ced4ddcb4097134ff3c332f xmlns="2e920aae-e81d-44c3-9bf1-a4827f32e6ee">
      <Terms xmlns="http://schemas.microsoft.com/office/infopath/2007/PartnerControls"/>
    </lcf76f155ced4ddcb4097134ff3c332f>
    <_ip_UnifiedCompliancePolicyProperties xmlns="http://schemas.microsoft.com/sharepoint/v3" xsi:nil="true"/>
    <Workstream xmlns="2e920aae-e81d-44c3-9bf1-a4827f32e6ee">QI</Workstream>
    <Project xmlns="2e920aae-e81d-44c3-9bf1-a4827f32e6ee" xsi:nil="true"/>
    <Archive xmlns="2e920aae-e81d-44c3-9bf1-a4827f32e6ee">false</Archive>
    <Month xmlns="2e920aae-e81d-44c3-9bf1-a4827f32e6ee">September</Month>
    <Programmesandprojects xmlns="2e920aae-e81d-44c3-9bf1-a4827f32e6ee">
      <Value>GMS QI</Value>
    </Programmesandprojects>
    <DocumentType xmlns="2e920aae-e81d-44c3-9bf1-a4827f32e6ee">
      <Value>Presentation</Value>
    </DocumentType>
    <TaxCatchAll xmlns="4167e674-6a9f-4892-8806-05d2e97a6b2a" xsi:nil="true"/>
  </documentManagement>
</p:properties>
</file>

<file path=customXml/itemProps1.xml><?xml version="1.0" encoding="utf-8"?>
<ds:datastoreItem xmlns:ds="http://schemas.openxmlformats.org/officeDocument/2006/customXml" ds:itemID="{5D3D75E0-814A-4715-A88A-A68C93CA2E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e920aae-e81d-44c3-9bf1-a4827f32e6ee"/>
    <ds:schemaRef ds:uri="4167e674-6a9f-4892-8806-05d2e97a6b2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29B3985-DA3B-4369-BD2F-CF3C8CD383EB}">
  <ds:schemaRefs>
    <ds:schemaRef ds:uri="http://schemas.microsoft.com/sharepoint/v3/contenttype/forms"/>
  </ds:schemaRefs>
</ds:datastoreItem>
</file>

<file path=customXml/itemProps3.xml><?xml version="1.0" encoding="utf-8"?>
<ds:datastoreItem xmlns:ds="http://schemas.openxmlformats.org/officeDocument/2006/customXml" ds:itemID="{F18C947C-2A4B-48C7-964E-D84EB5B258E2}">
  <ds:schemaRefs>
    <ds:schemaRef ds:uri="http://schemas.microsoft.com/office/2006/metadata/properties"/>
    <ds:schemaRef ds:uri="http://schemas.microsoft.com/office/infopath/2007/PartnerControls"/>
    <ds:schemaRef ds:uri="2e920aae-e81d-44c3-9bf1-a4827f32e6ee"/>
    <ds:schemaRef ds:uri="http://schemas.microsoft.com/sharepoint/v3"/>
    <ds:schemaRef ds:uri="4167e674-6a9f-4892-8806-05d2e97a6b2a"/>
  </ds:schemaRefs>
</ds:datastoreItem>
</file>

<file path=docProps/app.xml><?xml version="1.0" encoding="utf-8"?>
<Properties xmlns="http://schemas.openxmlformats.org/officeDocument/2006/extended-properties" xmlns:vt="http://schemas.openxmlformats.org/officeDocument/2006/docPropsVTypes">
  <TotalTime>1317</TotalTime>
  <Words>4254</Words>
  <Application>Microsoft Office PowerPoint</Application>
  <PresentationFormat>Widescreen</PresentationFormat>
  <Paragraphs>476</Paragraphs>
  <Slides>79</Slides>
  <Notes>25</Notes>
  <HiddenSlides>0</HiddenSlides>
  <MMClips>0</MMClips>
  <ScaleCrop>false</ScaleCrop>
  <HeadingPairs>
    <vt:vector size="4" baseType="variant">
      <vt:variant>
        <vt:lpstr>Theme</vt:lpstr>
      </vt:variant>
      <vt:variant>
        <vt:i4>5</vt:i4>
      </vt:variant>
      <vt:variant>
        <vt:lpstr>Slide Titles</vt:lpstr>
      </vt:variant>
      <vt:variant>
        <vt:i4>79</vt:i4>
      </vt:variant>
    </vt:vector>
  </HeadingPairs>
  <TitlesOfParts>
    <vt:vector size="84" baseType="lpstr">
      <vt:lpstr>Office Theme</vt:lpstr>
      <vt:lpstr>Office Theme</vt:lpstr>
      <vt:lpstr>DHCWBasicSlides</vt:lpstr>
      <vt:lpstr>Office Theme</vt:lpstr>
      <vt:lpstr>Office Theme</vt:lpstr>
      <vt:lpstr>Supporting Practices with CVD and CKD GMS Quality Improvement Projects 2025/2026  </vt:lpstr>
      <vt:lpstr>Webinar: Supporting practices with the CVD and CKD GMS Quality Improvement Projects 2025/26</vt:lpstr>
      <vt:lpstr>PowerPoint Presentation</vt:lpstr>
      <vt:lpstr>PowerPoint Presentation</vt:lpstr>
      <vt:lpstr>PowerPoint Presentation</vt:lpstr>
      <vt:lpstr>PowerPoint Presentation</vt:lpstr>
      <vt:lpstr>PowerPoint Presentation</vt:lpstr>
      <vt:lpstr>PowerPoint Presentation</vt:lpstr>
      <vt:lpstr>QI Project: CVD Prevention in People with High Blood Pressure.  </vt:lpstr>
      <vt:lpstr>Why CVD prevention?</vt:lpstr>
      <vt:lpstr>Size of the Prize for Blood Pressure in Wales </vt:lpstr>
      <vt:lpstr>QI Project: CVD Prevention in People with High Blood Pressure</vt:lpstr>
      <vt:lpstr>QI Project: CVD Prevention in People with High Blood Pressure</vt:lpstr>
      <vt:lpstr>QI Project: CVD Prevention in People with High Blood Pressure</vt:lpstr>
      <vt:lpstr>PowerPoint Presentation</vt:lpstr>
      <vt:lpstr>PowerPoint Presentation</vt:lpstr>
      <vt:lpstr>Don’t forget to include in Appraisal and CGPSAT!</vt:lpstr>
      <vt:lpstr>CKD Optimisation QI Project </vt:lpstr>
      <vt:lpstr>Objectives</vt:lpstr>
      <vt:lpstr>CKD in Wales</vt:lpstr>
      <vt:lpstr>Interventions recommended by NICE, UKKA &amp; KRUK</vt:lpstr>
      <vt:lpstr>GMS CKD QIP specification: Aims</vt:lpstr>
      <vt:lpstr>GMS CKD QIP specification: Coding</vt:lpstr>
      <vt:lpstr>GMS CKD QIP specification: CV Optimisation</vt:lpstr>
      <vt:lpstr>GMS CKD QIP specification: Cardiorenal Protection</vt:lpstr>
      <vt:lpstr>GMS CKD QIP specification: Cardiorenal Protection PRIMARY QIP TARGET</vt:lpstr>
      <vt:lpstr>GMS CKD QIP specification: Screening and education </vt:lpstr>
      <vt:lpstr>Useful resources: CKD e-module</vt:lpstr>
      <vt:lpstr>Useful resources: Community HealthPathways</vt:lpstr>
      <vt:lpstr>Useful resources: other</vt:lpstr>
      <vt:lpstr>CKD QIP FAQ</vt:lpstr>
      <vt:lpstr>Summary</vt:lpstr>
      <vt:lpstr>GMS Contract CVD &amp; QI Projects 2025/26  - Collection &amp; Use of QI Data </vt:lpstr>
      <vt:lpstr>Content</vt:lpstr>
      <vt:lpstr>PowerPoint Presentation</vt:lpstr>
      <vt:lpstr>PowerPoint Presentation</vt:lpstr>
      <vt:lpstr>PowerPoint Presentation</vt:lpstr>
      <vt:lpstr>PowerPoint Presentation</vt:lpstr>
      <vt:lpstr> CVD Prevention in People with High Blood Pressure  - prioritisation process for patients on the hypertension register   </vt:lpstr>
      <vt:lpstr>Audit+ Module – Initial Dashboard</vt:lpstr>
      <vt:lpstr>Priority 1  - BP &gt;180/120</vt:lpstr>
      <vt:lpstr>PowerPoint Presentation</vt:lpstr>
      <vt:lpstr>PowerPoint Presentation</vt:lpstr>
      <vt:lpstr>PowerPoint Presentation</vt:lpstr>
      <vt:lpstr>Priority 2 -  (2a) BP&gt;160/100   - (2b) BP&gt;140/90 &amp; co-morbidities   - (2c) No BP reading in last 15 months </vt:lpstr>
      <vt:lpstr>Priority 3  – BP &gt;= 140/90   - BP &gt;= 150/90 (&gt; 80 years) </vt:lpstr>
      <vt:lpstr>Priority 4  – BP &lt; 140/90   - BP &lt; 150/90 (&gt;80 years) </vt:lpstr>
      <vt:lpstr>Looking at Previous Results in Audit+</vt:lpstr>
      <vt:lpstr>PowerPoint Presentation</vt:lpstr>
      <vt:lpstr>PCIP – CVD Priority Groups &amp; Patients treated to target</vt:lpstr>
      <vt:lpstr>Patients with Hypertension – Priority Group 1 (Cluster level Comparison)</vt:lpstr>
      <vt:lpstr>Patients with Hypertension – Priority Group 1  (Cluster, LHB and all-Wales level Comparison)</vt:lpstr>
      <vt:lpstr>CKD QI Project</vt:lpstr>
      <vt:lpstr>Audit+ Module – Initial Dashboard</vt:lpstr>
      <vt:lpstr>PowerPoint Presentation</vt:lpstr>
      <vt:lpstr>PowerPoint Presentation</vt:lpstr>
      <vt:lpstr>PowerPoint Presentation</vt:lpstr>
      <vt:lpstr>PowerPoint Presentation</vt:lpstr>
      <vt:lpstr>PowerPoint Presentation</vt:lpstr>
      <vt:lpstr>PowerPoint Presentation</vt:lpstr>
      <vt:lpstr>Improving CKD and CVD outcomes using a Quality Improvement Approach </vt:lpstr>
      <vt:lpstr>Session Aim </vt:lpstr>
      <vt:lpstr>In a Nutshell </vt:lpstr>
      <vt:lpstr>The Quality Improvement Journey </vt:lpstr>
      <vt:lpstr>The Problem Statement</vt:lpstr>
      <vt:lpstr>Creating Conditions</vt:lpstr>
      <vt:lpstr>Understanding the Problem </vt:lpstr>
      <vt:lpstr>Selecting an Aim </vt:lpstr>
      <vt:lpstr>Deciding Measures </vt:lpstr>
      <vt:lpstr>Deciding Measures</vt:lpstr>
      <vt:lpstr>Testing Changes  </vt:lpstr>
      <vt:lpstr>Testing Changes: PDSA Cycles </vt:lpstr>
      <vt:lpstr>Testing Changes</vt:lpstr>
      <vt:lpstr>Displaying Results </vt:lpstr>
      <vt:lpstr>Displaying Results </vt:lpstr>
      <vt:lpstr>Standardisation</vt:lpstr>
      <vt:lpstr>Reflections and Planning Next Steps </vt:lpstr>
      <vt:lpstr>Additional Resources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Jessica Jones (Public Health Wales - No. 2 Capital Quarter)</dc:creator>
  <cp:lastModifiedBy>Jessica Jones (Public Health Wales - No. 2 Capital Quarter)</cp:lastModifiedBy>
  <cp:revision>4</cp:revision>
  <dcterms:created xsi:type="dcterms:W3CDTF">2025-09-26T09:57:40Z</dcterms:created>
  <dcterms:modified xsi:type="dcterms:W3CDTF">2025-10-07T15:09:02Z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0x0101003AEF0D0A79E04A4CA437FAEBBC5C41B3</vt:lpwstr>
  </property>
  <property fmtid="{D5CDD505-2E9C-101B-9397-08002B2CF9AE}" pid="3" name="MediaServiceImageTags">
    <vt:lpwstr/>
  </property>
</Properties>
</file>