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3"/>
  </p:handoutMasterIdLst>
  <p:sldIdLst>
    <p:sldId id="281" r:id="rId5"/>
    <p:sldId id="282" r:id="rId6"/>
    <p:sldId id="260" r:id="rId7"/>
    <p:sldId id="276" r:id="rId8"/>
    <p:sldId id="277" r:id="rId9"/>
    <p:sldId id="278" r:id="rId10"/>
    <p:sldId id="279" r:id="rId11"/>
    <p:sldId id="28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5B"/>
    <a:srgbClr val="E2F1FB"/>
    <a:srgbClr val="6EBAEB"/>
    <a:srgbClr val="006EB6"/>
    <a:srgbClr val="D2AE7E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5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Book1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Sheet1!$A$1:$E$1</cx:f>
        <cx:lvl ptCount="5">
          <cx:pt idx="0">Too tired</cx:pt>
          <cx:pt idx="1">House work</cx:pt>
          <cx:pt idx="2">Time with family</cx:pt>
          <cx:pt idx="3">Too far away</cx:pt>
          <cx:pt idx="4">Expensive</cx:pt>
        </cx:lvl>
      </cx:strDim>
      <cx:numDim type="val">
        <cx:f>Sheet1!$A$2:$E$2</cx:f>
        <cx:lvl ptCount="5" formatCode="General">
          <cx:pt idx="0">18</cx:pt>
          <cx:pt idx="1">12</cx:pt>
          <cx:pt idx="2">24</cx:pt>
          <cx:pt idx="3">5</cx:pt>
          <cx:pt idx="4">4</cx:pt>
        </cx:lvl>
      </cx:numDim>
    </cx:data>
  </cx:chartData>
  <cx:chart>
    <cx:title pos="t" align="ctr" overlay="0">
      <cx:tx>
        <cx:txData>
          <cx:v>The reasons why we don't attend the gym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1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rPr>
            <a:t>The reasons why we don't attend the gym</a:t>
          </a:r>
        </a:p>
      </cx:txPr>
    </cx:title>
    <cx:plotArea>
      <cx:plotAreaRegion>
        <cx:series layoutId="clusteredColumn" uniqueId="{C261E944-6AD4-490E-9D6C-2812CFFF7D46}">
          <cx:spPr>
            <a:solidFill>
              <a:srgbClr val="CE8501"/>
            </a:solidFill>
          </cx:spPr>
          <cx:dataId val="0"/>
          <cx:layoutPr>
            <cx:aggregation/>
          </cx:layoutPr>
          <cx:axisId val="1"/>
        </cx:series>
        <cx:series layoutId="paretoLine" ownerIdx="0" uniqueId="{473C45B8-E0FB-4C4D-ADFA-5B76325C3835}">
          <cx:axisId val="2"/>
        </cx:series>
      </cx:plotAreaRegion>
      <cx:axis id="0">
        <cx:catScaling gapWidth="0"/>
        <cx:title>
          <cx:tx>
            <cx:txData>
              <cx:v>Reasons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rPr>
                <a:t>Reasons</a:t>
              </a:r>
            </a:p>
          </cx:txPr>
        </cx:title>
        <cx:tickLabels/>
      </cx:axis>
      <cx:axis id="1">
        <cx:valScaling/>
        <cx:title>
          <cx:tx>
            <cx:txData>
              <cx:v>Count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rPr>
                <a:t>Count</a:t>
              </a:r>
            </a:p>
          </cx:txPr>
        </cx:title>
        <cx:majorGridlines/>
        <cx:tickLabels/>
      </cx:axis>
      <cx:axis id="2">
        <cx:valScaling max="1" min="0"/>
        <cx:title>
          <cx:tx>
            <cx:txData>
              <cx:v>%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rPr>
                <a:t>%</a:t>
              </a:r>
            </a:p>
          </cx:txPr>
        </cx:title>
        <cx:units unit="percentage"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557E51-66CB-4B31-B3ED-2EA43A89F9B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A386BD12-D014-492F-A4E9-CC7F4B2B4518}">
      <dgm:prSet phldrT="[Text]" custT="1"/>
      <dgm:spPr>
        <a:solidFill>
          <a:srgbClr val="CE8501">
            <a:alpha val="49804"/>
          </a:srgbClr>
        </a:solidFill>
      </dgm:spPr>
      <dgm:t>
        <a:bodyPr/>
        <a:lstStyle/>
        <a:p>
          <a:pPr algn="l"/>
          <a:r>
            <a:rPr lang="en-GB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1. Create the Process Map</a:t>
          </a:r>
        </a:p>
        <a:p>
          <a:pPr algn="l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What</a:t>
          </a:r>
        </a:p>
        <a:p>
          <a:pPr algn="l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When</a:t>
          </a:r>
        </a:p>
        <a:p>
          <a:pPr algn="l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Where</a:t>
          </a:r>
        </a:p>
        <a:p>
          <a:pPr algn="l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Who </a:t>
          </a:r>
        </a:p>
        <a:p>
          <a:pPr algn="l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How </a:t>
          </a:r>
          <a:endParaRPr lang="en-GB" sz="28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93CABB-30B3-4363-971C-64B5EEE2E1AD}" type="parTrans" cxnId="{EDCAD76B-CFC4-4FF2-99D8-781EF349B64E}">
      <dgm:prSet/>
      <dgm:spPr/>
      <dgm:t>
        <a:bodyPr/>
        <a:lstStyle/>
        <a:p>
          <a:endParaRPr lang="en-GB"/>
        </a:p>
      </dgm:t>
    </dgm:pt>
    <dgm:pt modelId="{C505F966-F8B1-4A37-A433-BD9455C086A5}" type="sibTrans" cxnId="{EDCAD76B-CFC4-4FF2-99D8-781EF349B64E}">
      <dgm:prSet/>
      <dgm:spPr/>
      <dgm:t>
        <a:bodyPr/>
        <a:lstStyle/>
        <a:p>
          <a:endParaRPr lang="en-GB"/>
        </a:p>
      </dgm:t>
    </dgm:pt>
    <dgm:pt modelId="{8C048E9E-5162-4BC0-9868-09368D0E6D6A}">
      <dgm:prSet phldrT="[Text]" custT="1"/>
      <dgm:spPr>
        <a:solidFill>
          <a:srgbClr val="CE8501">
            <a:alpha val="50000"/>
          </a:srgbClr>
        </a:solidFill>
      </dgm:spPr>
      <dgm:t>
        <a:bodyPr/>
        <a:lstStyle/>
        <a:p>
          <a:pPr algn="r"/>
          <a:r>
            <a:rPr lang="en-GB" sz="2800" b="1" dirty="0">
              <a:solidFill>
                <a:srgbClr val="000000"/>
              </a:solidFill>
            </a:rPr>
            <a:t> </a:t>
          </a:r>
          <a:r>
            <a:rPr lang="en-GB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2. Analyse the Process Map</a:t>
          </a:r>
        </a:p>
        <a:p>
          <a:pPr algn="r"/>
          <a:r>
            <a: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Why</a:t>
          </a:r>
        </a:p>
        <a:p>
          <a:pPr algn="r"/>
          <a:endParaRPr lang="en-GB" sz="20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endParaRPr lang="en-GB" sz="32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endParaRPr lang="en-GB" sz="3200" dirty="0">
            <a:solidFill>
              <a:srgbClr val="000000"/>
            </a:solidFill>
          </a:endParaRPr>
        </a:p>
      </dgm:t>
    </dgm:pt>
    <dgm:pt modelId="{7F1137A3-CF94-4A69-B47F-F5A0EFA2B9D5}" type="parTrans" cxnId="{AEB79D54-3BB3-4345-8BCB-85B6F6B30487}">
      <dgm:prSet/>
      <dgm:spPr/>
      <dgm:t>
        <a:bodyPr/>
        <a:lstStyle/>
        <a:p>
          <a:endParaRPr lang="en-GB"/>
        </a:p>
      </dgm:t>
    </dgm:pt>
    <dgm:pt modelId="{3CD0811C-D5F5-481E-89EE-861F19BC764B}" type="sibTrans" cxnId="{AEB79D54-3BB3-4345-8BCB-85B6F6B30487}">
      <dgm:prSet/>
      <dgm:spPr/>
      <dgm:t>
        <a:bodyPr/>
        <a:lstStyle/>
        <a:p>
          <a:endParaRPr lang="en-GB"/>
        </a:p>
      </dgm:t>
    </dgm:pt>
    <dgm:pt modelId="{D7D57373-DE3A-423E-803D-FE35306941AD}" type="pres">
      <dgm:prSet presAssocID="{ED557E51-66CB-4B31-B3ED-2EA43A89F9B7}" presName="compositeShape" presStyleCnt="0">
        <dgm:presLayoutVars>
          <dgm:chMax val="7"/>
          <dgm:dir/>
          <dgm:resizeHandles val="exact"/>
        </dgm:presLayoutVars>
      </dgm:prSet>
      <dgm:spPr/>
    </dgm:pt>
    <dgm:pt modelId="{57BC8ACA-A21B-4593-9F8D-EF920884BDBA}" type="pres">
      <dgm:prSet presAssocID="{A386BD12-D014-492F-A4E9-CC7F4B2B4518}" presName="circ1" presStyleLbl="vennNode1" presStyleIdx="0" presStyleCnt="2" custLinFactNeighborX="7261" custLinFactNeighborY="-303"/>
      <dgm:spPr/>
    </dgm:pt>
    <dgm:pt modelId="{E4B2DAB6-BD9B-4618-9C1A-80D991A1DCBB}" type="pres">
      <dgm:prSet presAssocID="{A386BD12-D014-492F-A4E9-CC7F4B2B451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9BEE732-2DDF-49D9-BCC3-F2552E321C0C}" type="pres">
      <dgm:prSet presAssocID="{8C048E9E-5162-4BC0-9868-09368D0E6D6A}" presName="circ2" presStyleLbl="vennNode1" presStyleIdx="1" presStyleCnt="2" custLinFactNeighborX="-2324" custLinFactNeighborY="302"/>
      <dgm:spPr/>
    </dgm:pt>
    <dgm:pt modelId="{6DC80292-21F8-4539-AE9A-7EFCC47B41A1}" type="pres">
      <dgm:prSet presAssocID="{8C048E9E-5162-4BC0-9868-09368D0E6D6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3159C03-F8D4-4FCE-88FC-69AF36E98145}" type="presOf" srcId="{A386BD12-D014-492F-A4E9-CC7F4B2B4518}" destId="{E4B2DAB6-BD9B-4618-9C1A-80D991A1DCBB}" srcOrd="1" destOrd="0" presId="urn:microsoft.com/office/officeart/2005/8/layout/venn1"/>
    <dgm:cxn modelId="{49384A0F-7BDB-41DB-A815-7565A731A7DC}" type="presOf" srcId="{ED557E51-66CB-4B31-B3ED-2EA43A89F9B7}" destId="{D7D57373-DE3A-423E-803D-FE35306941AD}" srcOrd="0" destOrd="0" presId="urn:microsoft.com/office/officeart/2005/8/layout/venn1"/>
    <dgm:cxn modelId="{EDCAD76B-CFC4-4FF2-99D8-781EF349B64E}" srcId="{ED557E51-66CB-4B31-B3ED-2EA43A89F9B7}" destId="{A386BD12-D014-492F-A4E9-CC7F4B2B4518}" srcOrd="0" destOrd="0" parTransId="{4693CABB-30B3-4363-971C-64B5EEE2E1AD}" sibTransId="{C505F966-F8B1-4A37-A433-BD9455C086A5}"/>
    <dgm:cxn modelId="{AEB79D54-3BB3-4345-8BCB-85B6F6B30487}" srcId="{ED557E51-66CB-4B31-B3ED-2EA43A89F9B7}" destId="{8C048E9E-5162-4BC0-9868-09368D0E6D6A}" srcOrd="1" destOrd="0" parTransId="{7F1137A3-CF94-4A69-B47F-F5A0EFA2B9D5}" sibTransId="{3CD0811C-D5F5-481E-89EE-861F19BC764B}"/>
    <dgm:cxn modelId="{024A8EB9-3263-414E-A8A2-039A3087BD04}" type="presOf" srcId="{8C048E9E-5162-4BC0-9868-09368D0E6D6A}" destId="{6DC80292-21F8-4539-AE9A-7EFCC47B41A1}" srcOrd="1" destOrd="0" presId="urn:microsoft.com/office/officeart/2005/8/layout/venn1"/>
    <dgm:cxn modelId="{0C93A5C6-7E42-4B87-8D9E-5FAD9636E920}" type="presOf" srcId="{8C048E9E-5162-4BC0-9868-09368D0E6D6A}" destId="{39BEE732-2DDF-49D9-BCC3-F2552E321C0C}" srcOrd="0" destOrd="0" presId="urn:microsoft.com/office/officeart/2005/8/layout/venn1"/>
    <dgm:cxn modelId="{560E59F3-ECB5-403C-AF28-34D1503C9D6B}" type="presOf" srcId="{A386BD12-D014-492F-A4E9-CC7F4B2B4518}" destId="{57BC8ACA-A21B-4593-9F8D-EF920884BDBA}" srcOrd="0" destOrd="0" presId="urn:microsoft.com/office/officeart/2005/8/layout/venn1"/>
    <dgm:cxn modelId="{485698B7-D285-4327-BEEC-F9F3DC3F7099}" type="presParOf" srcId="{D7D57373-DE3A-423E-803D-FE35306941AD}" destId="{57BC8ACA-A21B-4593-9F8D-EF920884BDBA}" srcOrd="0" destOrd="0" presId="urn:microsoft.com/office/officeart/2005/8/layout/venn1"/>
    <dgm:cxn modelId="{505932B9-3076-4540-9603-CE447DF3AC38}" type="presParOf" srcId="{D7D57373-DE3A-423E-803D-FE35306941AD}" destId="{E4B2DAB6-BD9B-4618-9C1A-80D991A1DCBB}" srcOrd="1" destOrd="0" presId="urn:microsoft.com/office/officeart/2005/8/layout/venn1"/>
    <dgm:cxn modelId="{44960103-5E55-463B-9A25-97645BBBEB42}" type="presParOf" srcId="{D7D57373-DE3A-423E-803D-FE35306941AD}" destId="{39BEE732-2DDF-49D9-BCC3-F2552E321C0C}" srcOrd="2" destOrd="0" presId="urn:microsoft.com/office/officeart/2005/8/layout/venn1"/>
    <dgm:cxn modelId="{E367AD32-18AF-403B-9066-8F7EFB16FA0D}" type="presParOf" srcId="{D7D57373-DE3A-423E-803D-FE35306941AD}" destId="{6DC80292-21F8-4539-AE9A-7EFCC47B41A1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767722-CE7B-4F2D-A7A6-1AA65DEE4BA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D25322-753E-4C7F-A5EA-DE3FD56CD3A2}">
      <dgm:prSet phldrT="[Text]"/>
      <dgm:spPr>
        <a:solidFill>
          <a:srgbClr val="CE8501"/>
        </a:solidFill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Why? Mainly d</a:t>
          </a:r>
          <a:r>
            <a:rPr lang="en-GB" i="1" dirty="0">
              <a:latin typeface="Arial" panose="020B0604020202020204" pitchFamily="34" charset="0"/>
              <a:cs typeface="Arial" panose="020B0604020202020204" pitchFamily="34" charset="0"/>
            </a:rPr>
            <a:t>octors asking for notes or patient details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78CBC2-86BC-43FC-B50B-BBCDDBEB47BF}" type="parTrans" cxnId="{54010F61-0A42-42B7-8966-33A1D69D71A5}">
      <dgm:prSet/>
      <dgm:spPr/>
      <dgm:t>
        <a:bodyPr/>
        <a:lstStyle/>
        <a:p>
          <a:endParaRPr lang="en-GB"/>
        </a:p>
      </dgm:t>
    </dgm:pt>
    <dgm:pt modelId="{66E6BFE9-2003-4334-A90A-03D2FD6B7741}" type="sibTrans" cxnId="{54010F61-0A42-42B7-8966-33A1D69D71A5}">
      <dgm:prSet/>
      <dgm:spPr/>
      <dgm:t>
        <a:bodyPr/>
        <a:lstStyle/>
        <a:p>
          <a:endParaRPr lang="en-GB"/>
        </a:p>
      </dgm:t>
    </dgm:pt>
    <dgm:pt modelId="{C78C1A28-2D12-4FAF-BE3B-B8CEB5390385}">
      <dgm:prSet phldrT="[Text]"/>
      <dgm:spPr>
        <a:solidFill>
          <a:srgbClr val="CE8501"/>
        </a:solidFill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Why? Morning ward round is at the same time as medications round</a:t>
          </a:r>
        </a:p>
      </dgm:t>
    </dgm:pt>
    <dgm:pt modelId="{715AA019-7F01-442C-A918-F2B11D4F3751}" type="parTrans" cxnId="{4F8BB386-7C32-4A85-8D75-B4FC6BC5DE0C}">
      <dgm:prSet/>
      <dgm:spPr/>
      <dgm:t>
        <a:bodyPr/>
        <a:lstStyle/>
        <a:p>
          <a:endParaRPr lang="en-GB"/>
        </a:p>
      </dgm:t>
    </dgm:pt>
    <dgm:pt modelId="{27284BF6-9ABC-4E96-BDA9-E0E09B625083}" type="sibTrans" cxnId="{4F8BB386-7C32-4A85-8D75-B4FC6BC5DE0C}">
      <dgm:prSet/>
      <dgm:spPr/>
      <dgm:t>
        <a:bodyPr/>
        <a:lstStyle/>
        <a:p>
          <a:endParaRPr lang="en-GB"/>
        </a:p>
      </dgm:t>
    </dgm:pt>
    <dgm:pt modelId="{76C1F061-4110-4D4A-A9DF-3B32400FB7CD}">
      <dgm:prSet phldrT="[Text]"/>
      <dgm:spPr>
        <a:solidFill>
          <a:srgbClr val="CE8501"/>
        </a:solidFill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Why? Because this is the time doctors have always done their ward round</a:t>
          </a:r>
        </a:p>
      </dgm:t>
    </dgm:pt>
    <dgm:pt modelId="{212E25C3-9DA8-483C-A055-B9735CCC4733}" type="parTrans" cxnId="{96A65BC9-2F72-4817-B4F0-70B1005DB7FE}">
      <dgm:prSet/>
      <dgm:spPr/>
      <dgm:t>
        <a:bodyPr/>
        <a:lstStyle/>
        <a:p>
          <a:endParaRPr lang="en-GB"/>
        </a:p>
      </dgm:t>
    </dgm:pt>
    <dgm:pt modelId="{85EE405E-B271-43B5-8D93-7872E2672B27}" type="sibTrans" cxnId="{96A65BC9-2F72-4817-B4F0-70B1005DB7FE}">
      <dgm:prSet/>
      <dgm:spPr/>
      <dgm:t>
        <a:bodyPr/>
        <a:lstStyle/>
        <a:p>
          <a:endParaRPr lang="en-GB"/>
        </a:p>
      </dgm:t>
    </dgm:pt>
    <dgm:pt modelId="{6854440C-BAF2-4CC4-A384-E411E936B7BA}">
      <dgm:prSet phldrT="[Text]"/>
      <dgm:spPr>
        <a:solidFill>
          <a:srgbClr val="CE8501"/>
        </a:solidFill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Why? Because doctors have never been asked if they can move their ward round  </a:t>
          </a:r>
        </a:p>
      </dgm:t>
    </dgm:pt>
    <dgm:pt modelId="{907610CF-AE50-48F8-A356-20E3E12692F6}" type="parTrans" cxnId="{72FF71B2-BC21-468B-8B70-D51EE2E88A61}">
      <dgm:prSet/>
      <dgm:spPr/>
      <dgm:t>
        <a:bodyPr/>
        <a:lstStyle/>
        <a:p>
          <a:endParaRPr lang="en-GB"/>
        </a:p>
      </dgm:t>
    </dgm:pt>
    <dgm:pt modelId="{B4AFEEC6-9E96-402B-90F2-9628FE47165F}" type="sibTrans" cxnId="{72FF71B2-BC21-468B-8B70-D51EE2E88A61}">
      <dgm:prSet/>
      <dgm:spPr/>
      <dgm:t>
        <a:bodyPr/>
        <a:lstStyle/>
        <a:p>
          <a:endParaRPr lang="en-GB"/>
        </a:p>
      </dgm:t>
    </dgm:pt>
    <dgm:pt modelId="{BC660D66-3A58-4961-9DB5-20B56BE5FA69}">
      <dgm:prSet phldrT="[Text]"/>
      <dgm:spPr>
        <a:solidFill>
          <a:srgbClr val="CE8501"/>
        </a:solidFill>
      </dgm:spPr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Why? </a:t>
          </a:r>
          <a:r>
            <a:rPr lang="en-GB" i="1" dirty="0">
              <a:latin typeface="Arial" panose="020B0604020202020204" pitchFamily="34" charset="0"/>
              <a:cs typeface="Arial" panose="020B0604020202020204" pitchFamily="34" charset="0"/>
            </a:rPr>
            <a:t>Staff interrupt us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93A164-DDC4-4173-AB55-32AB393A46C2}" type="sibTrans" cxnId="{3F38C810-E671-4C0D-B503-ED0DA13CFA3C}">
      <dgm:prSet/>
      <dgm:spPr/>
      <dgm:t>
        <a:bodyPr/>
        <a:lstStyle/>
        <a:p>
          <a:endParaRPr lang="en-GB"/>
        </a:p>
      </dgm:t>
    </dgm:pt>
    <dgm:pt modelId="{DE1B9AC5-DC23-418B-8683-A2090ECE329A}" type="parTrans" cxnId="{3F38C810-E671-4C0D-B503-ED0DA13CFA3C}">
      <dgm:prSet/>
      <dgm:spPr/>
      <dgm:t>
        <a:bodyPr/>
        <a:lstStyle/>
        <a:p>
          <a:endParaRPr lang="en-GB"/>
        </a:p>
      </dgm:t>
    </dgm:pt>
    <dgm:pt modelId="{BD95BE83-1FB8-4D4B-81E0-2FEE49614BD7}" type="pres">
      <dgm:prSet presAssocID="{04767722-CE7B-4F2D-A7A6-1AA65DEE4BAE}" presName="outerComposite" presStyleCnt="0">
        <dgm:presLayoutVars>
          <dgm:chMax val="5"/>
          <dgm:dir/>
          <dgm:resizeHandles val="exact"/>
        </dgm:presLayoutVars>
      </dgm:prSet>
      <dgm:spPr/>
    </dgm:pt>
    <dgm:pt modelId="{C2D15A8C-7409-468C-A684-2C44C2971995}" type="pres">
      <dgm:prSet presAssocID="{04767722-CE7B-4F2D-A7A6-1AA65DEE4BAE}" presName="dummyMaxCanvas" presStyleCnt="0">
        <dgm:presLayoutVars/>
      </dgm:prSet>
      <dgm:spPr/>
    </dgm:pt>
    <dgm:pt modelId="{1B9F63B2-0EB5-418A-A3DB-DD56A748ECC2}" type="pres">
      <dgm:prSet presAssocID="{04767722-CE7B-4F2D-A7A6-1AA65DEE4BAE}" presName="FiveNodes_1" presStyleLbl="node1" presStyleIdx="0" presStyleCnt="5">
        <dgm:presLayoutVars>
          <dgm:bulletEnabled val="1"/>
        </dgm:presLayoutVars>
      </dgm:prSet>
      <dgm:spPr/>
    </dgm:pt>
    <dgm:pt modelId="{3E41941C-A67E-4E3A-952B-3B3EB77F2C19}" type="pres">
      <dgm:prSet presAssocID="{04767722-CE7B-4F2D-A7A6-1AA65DEE4BAE}" presName="FiveNodes_2" presStyleLbl="node1" presStyleIdx="1" presStyleCnt="5">
        <dgm:presLayoutVars>
          <dgm:bulletEnabled val="1"/>
        </dgm:presLayoutVars>
      </dgm:prSet>
      <dgm:spPr/>
    </dgm:pt>
    <dgm:pt modelId="{12998929-AE67-402D-89E0-A2EC297AC760}" type="pres">
      <dgm:prSet presAssocID="{04767722-CE7B-4F2D-A7A6-1AA65DEE4BAE}" presName="FiveNodes_3" presStyleLbl="node1" presStyleIdx="2" presStyleCnt="5">
        <dgm:presLayoutVars>
          <dgm:bulletEnabled val="1"/>
        </dgm:presLayoutVars>
      </dgm:prSet>
      <dgm:spPr/>
    </dgm:pt>
    <dgm:pt modelId="{2D61C382-C974-42C9-B98C-F1D703AC26B6}" type="pres">
      <dgm:prSet presAssocID="{04767722-CE7B-4F2D-A7A6-1AA65DEE4BAE}" presName="FiveNodes_4" presStyleLbl="node1" presStyleIdx="3" presStyleCnt="5">
        <dgm:presLayoutVars>
          <dgm:bulletEnabled val="1"/>
        </dgm:presLayoutVars>
      </dgm:prSet>
      <dgm:spPr/>
    </dgm:pt>
    <dgm:pt modelId="{7DB6E82B-012F-4126-B148-DB753A2A2A28}" type="pres">
      <dgm:prSet presAssocID="{04767722-CE7B-4F2D-A7A6-1AA65DEE4BAE}" presName="FiveNodes_5" presStyleLbl="node1" presStyleIdx="4" presStyleCnt="5">
        <dgm:presLayoutVars>
          <dgm:bulletEnabled val="1"/>
        </dgm:presLayoutVars>
      </dgm:prSet>
      <dgm:spPr/>
    </dgm:pt>
    <dgm:pt modelId="{F67DA9B0-77DB-425A-A253-767984CF3069}" type="pres">
      <dgm:prSet presAssocID="{04767722-CE7B-4F2D-A7A6-1AA65DEE4BAE}" presName="FiveConn_1-2" presStyleLbl="fgAccFollowNode1" presStyleIdx="0" presStyleCnt="4">
        <dgm:presLayoutVars>
          <dgm:bulletEnabled val="1"/>
        </dgm:presLayoutVars>
      </dgm:prSet>
      <dgm:spPr/>
    </dgm:pt>
    <dgm:pt modelId="{004ECD68-57A3-418B-8C90-92196F95339F}" type="pres">
      <dgm:prSet presAssocID="{04767722-CE7B-4F2D-A7A6-1AA65DEE4BAE}" presName="FiveConn_2-3" presStyleLbl="fgAccFollowNode1" presStyleIdx="1" presStyleCnt="4">
        <dgm:presLayoutVars>
          <dgm:bulletEnabled val="1"/>
        </dgm:presLayoutVars>
      </dgm:prSet>
      <dgm:spPr/>
    </dgm:pt>
    <dgm:pt modelId="{9FB0FD6B-E159-4C86-B688-C6F8D4A91BD8}" type="pres">
      <dgm:prSet presAssocID="{04767722-CE7B-4F2D-A7A6-1AA65DEE4BAE}" presName="FiveConn_3-4" presStyleLbl="fgAccFollowNode1" presStyleIdx="2" presStyleCnt="4">
        <dgm:presLayoutVars>
          <dgm:bulletEnabled val="1"/>
        </dgm:presLayoutVars>
      </dgm:prSet>
      <dgm:spPr/>
    </dgm:pt>
    <dgm:pt modelId="{447750BC-842E-4C38-96FB-9EAC00980F5C}" type="pres">
      <dgm:prSet presAssocID="{04767722-CE7B-4F2D-A7A6-1AA65DEE4BAE}" presName="FiveConn_4-5" presStyleLbl="fgAccFollowNode1" presStyleIdx="3" presStyleCnt="4">
        <dgm:presLayoutVars>
          <dgm:bulletEnabled val="1"/>
        </dgm:presLayoutVars>
      </dgm:prSet>
      <dgm:spPr/>
    </dgm:pt>
    <dgm:pt modelId="{3967B40D-B32F-41CE-8DF1-0855B9697076}" type="pres">
      <dgm:prSet presAssocID="{04767722-CE7B-4F2D-A7A6-1AA65DEE4BAE}" presName="FiveNodes_1_text" presStyleLbl="node1" presStyleIdx="4" presStyleCnt="5">
        <dgm:presLayoutVars>
          <dgm:bulletEnabled val="1"/>
        </dgm:presLayoutVars>
      </dgm:prSet>
      <dgm:spPr/>
    </dgm:pt>
    <dgm:pt modelId="{AD840808-3D95-4943-A3A8-5EE8945C2C75}" type="pres">
      <dgm:prSet presAssocID="{04767722-CE7B-4F2D-A7A6-1AA65DEE4BAE}" presName="FiveNodes_2_text" presStyleLbl="node1" presStyleIdx="4" presStyleCnt="5">
        <dgm:presLayoutVars>
          <dgm:bulletEnabled val="1"/>
        </dgm:presLayoutVars>
      </dgm:prSet>
      <dgm:spPr/>
    </dgm:pt>
    <dgm:pt modelId="{52417581-3A5E-4B3B-93B5-34E5B1ED201E}" type="pres">
      <dgm:prSet presAssocID="{04767722-CE7B-4F2D-A7A6-1AA65DEE4BAE}" presName="FiveNodes_3_text" presStyleLbl="node1" presStyleIdx="4" presStyleCnt="5">
        <dgm:presLayoutVars>
          <dgm:bulletEnabled val="1"/>
        </dgm:presLayoutVars>
      </dgm:prSet>
      <dgm:spPr/>
    </dgm:pt>
    <dgm:pt modelId="{4DDEF2C9-AF0B-44DC-A9CC-D0756CA0AB7B}" type="pres">
      <dgm:prSet presAssocID="{04767722-CE7B-4F2D-A7A6-1AA65DEE4BAE}" presName="FiveNodes_4_text" presStyleLbl="node1" presStyleIdx="4" presStyleCnt="5">
        <dgm:presLayoutVars>
          <dgm:bulletEnabled val="1"/>
        </dgm:presLayoutVars>
      </dgm:prSet>
      <dgm:spPr/>
    </dgm:pt>
    <dgm:pt modelId="{B79F33A0-A467-4782-852A-20555E84BC5F}" type="pres">
      <dgm:prSet presAssocID="{04767722-CE7B-4F2D-A7A6-1AA65DEE4BAE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3F38C810-E671-4C0D-B503-ED0DA13CFA3C}" srcId="{04767722-CE7B-4F2D-A7A6-1AA65DEE4BAE}" destId="{BC660D66-3A58-4961-9DB5-20B56BE5FA69}" srcOrd="0" destOrd="0" parTransId="{DE1B9AC5-DC23-418B-8683-A2090ECE329A}" sibTransId="{1F93A164-DDC4-4173-AB55-32AB393A46C2}"/>
    <dgm:cxn modelId="{3D529730-FC94-4765-8B32-AAC96FD9398E}" type="presOf" srcId="{66E6BFE9-2003-4334-A90A-03D2FD6B7741}" destId="{004ECD68-57A3-418B-8C90-92196F95339F}" srcOrd="0" destOrd="0" presId="urn:microsoft.com/office/officeart/2005/8/layout/vProcess5"/>
    <dgm:cxn modelId="{54010F61-0A42-42B7-8966-33A1D69D71A5}" srcId="{04767722-CE7B-4F2D-A7A6-1AA65DEE4BAE}" destId="{1BD25322-753E-4C7F-A5EA-DE3FD56CD3A2}" srcOrd="1" destOrd="0" parTransId="{5D78CBC2-86BC-43FC-B50B-BBCDDBEB47BF}" sibTransId="{66E6BFE9-2003-4334-A90A-03D2FD6B7741}"/>
    <dgm:cxn modelId="{952CF64A-5369-4149-B3DD-C441050402B2}" type="presOf" srcId="{BC660D66-3A58-4961-9DB5-20B56BE5FA69}" destId="{3967B40D-B32F-41CE-8DF1-0855B9697076}" srcOrd="1" destOrd="0" presId="urn:microsoft.com/office/officeart/2005/8/layout/vProcess5"/>
    <dgm:cxn modelId="{021D6C6C-639E-4EF4-B8E2-4767DFBC5753}" type="presOf" srcId="{27284BF6-9ABC-4E96-BDA9-E0E09B625083}" destId="{9FB0FD6B-E159-4C86-B688-C6F8D4A91BD8}" srcOrd="0" destOrd="0" presId="urn:microsoft.com/office/officeart/2005/8/layout/vProcess5"/>
    <dgm:cxn modelId="{C1962153-D69E-44D2-B9B2-78BE05D473F3}" type="presOf" srcId="{C78C1A28-2D12-4FAF-BE3B-B8CEB5390385}" destId="{52417581-3A5E-4B3B-93B5-34E5B1ED201E}" srcOrd="1" destOrd="0" presId="urn:microsoft.com/office/officeart/2005/8/layout/vProcess5"/>
    <dgm:cxn modelId="{CBDB6479-A613-411F-AC02-07330D6B3313}" type="presOf" srcId="{76C1F061-4110-4D4A-A9DF-3B32400FB7CD}" destId="{4DDEF2C9-AF0B-44DC-A9CC-D0756CA0AB7B}" srcOrd="1" destOrd="0" presId="urn:microsoft.com/office/officeart/2005/8/layout/vProcess5"/>
    <dgm:cxn modelId="{4F8BB386-7C32-4A85-8D75-B4FC6BC5DE0C}" srcId="{04767722-CE7B-4F2D-A7A6-1AA65DEE4BAE}" destId="{C78C1A28-2D12-4FAF-BE3B-B8CEB5390385}" srcOrd="2" destOrd="0" parTransId="{715AA019-7F01-442C-A918-F2B11D4F3751}" sibTransId="{27284BF6-9ABC-4E96-BDA9-E0E09B625083}"/>
    <dgm:cxn modelId="{04CB4788-78BE-4319-8F9F-B4600B536701}" type="presOf" srcId="{1F93A164-DDC4-4173-AB55-32AB393A46C2}" destId="{F67DA9B0-77DB-425A-A253-767984CF3069}" srcOrd="0" destOrd="0" presId="urn:microsoft.com/office/officeart/2005/8/layout/vProcess5"/>
    <dgm:cxn modelId="{0966B4A4-295A-4EDD-A744-63E7D6AEC017}" type="presOf" srcId="{76C1F061-4110-4D4A-A9DF-3B32400FB7CD}" destId="{2D61C382-C974-42C9-B98C-F1D703AC26B6}" srcOrd="0" destOrd="0" presId="urn:microsoft.com/office/officeart/2005/8/layout/vProcess5"/>
    <dgm:cxn modelId="{749B07A9-F258-45C0-AFD4-032C5B8884D0}" type="presOf" srcId="{85EE405E-B271-43B5-8D93-7872E2672B27}" destId="{447750BC-842E-4C38-96FB-9EAC00980F5C}" srcOrd="0" destOrd="0" presId="urn:microsoft.com/office/officeart/2005/8/layout/vProcess5"/>
    <dgm:cxn modelId="{123A04B2-5444-4B47-B498-ABA6F6F9DB1F}" type="presOf" srcId="{1BD25322-753E-4C7F-A5EA-DE3FD56CD3A2}" destId="{3E41941C-A67E-4E3A-952B-3B3EB77F2C19}" srcOrd="0" destOrd="0" presId="urn:microsoft.com/office/officeart/2005/8/layout/vProcess5"/>
    <dgm:cxn modelId="{72FF71B2-BC21-468B-8B70-D51EE2E88A61}" srcId="{04767722-CE7B-4F2D-A7A6-1AA65DEE4BAE}" destId="{6854440C-BAF2-4CC4-A384-E411E936B7BA}" srcOrd="4" destOrd="0" parTransId="{907610CF-AE50-48F8-A356-20E3E12692F6}" sibTransId="{B4AFEEC6-9E96-402B-90F2-9628FE47165F}"/>
    <dgm:cxn modelId="{96A65BC9-2F72-4817-B4F0-70B1005DB7FE}" srcId="{04767722-CE7B-4F2D-A7A6-1AA65DEE4BAE}" destId="{76C1F061-4110-4D4A-A9DF-3B32400FB7CD}" srcOrd="3" destOrd="0" parTransId="{212E25C3-9DA8-483C-A055-B9735CCC4733}" sibTransId="{85EE405E-B271-43B5-8D93-7872E2672B27}"/>
    <dgm:cxn modelId="{F1E5FAD2-4728-4F73-A717-9986D7DDEA87}" type="presOf" srcId="{6854440C-BAF2-4CC4-A384-E411E936B7BA}" destId="{7DB6E82B-012F-4126-B148-DB753A2A2A28}" srcOrd="0" destOrd="0" presId="urn:microsoft.com/office/officeart/2005/8/layout/vProcess5"/>
    <dgm:cxn modelId="{043BA2D5-8041-4613-ABC2-0FC80E2D5157}" type="presOf" srcId="{1BD25322-753E-4C7F-A5EA-DE3FD56CD3A2}" destId="{AD840808-3D95-4943-A3A8-5EE8945C2C75}" srcOrd="1" destOrd="0" presId="urn:microsoft.com/office/officeart/2005/8/layout/vProcess5"/>
    <dgm:cxn modelId="{BBA8A8D8-0002-4354-8044-F072A1F19DC1}" type="presOf" srcId="{6854440C-BAF2-4CC4-A384-E411E936B7BA}" destId="{B79F33A0-A467-4782-852A-20555E84BC5F}" srcOrd="1" destOrd="0" presId="urn:microsoft.com/office/officeart/2005/8/layout/vProcess5"/>
    <dgm:cxn modelId="{589C88DA-B0FF-4C73-98DD-87B0ABFD86AA}" type="presOf" srcId="{BC660D66-3A58-4961-9DB5-20B56BE5FA69}" destId="{1B9F63B2-0EB5-418A-A3DB-DD56A748ECC2}" srcOrd="0" destOrd="0" presId="urn:microsoft.com/office/officeart/2005/8/layout/vProcess5"/>
    <dgm:cxn modelId="{A4CAE8EB-50E9-4E01-A744-F2070FA545D5}" type="presOf" srcId="{04767722-CE7B-4F2D-A7A6-1AA65DEE4BAE}" destId="{BD95BE83-1FB8-4D4B-81E0-2FEE49614BD7}" srcOrd="0" destOrd="0" presId="urn:microsoft.com/office/officeart/2005/8/layout/vProcess5"/>
    <dgm:cxn modelId="{A23441F4-527C-460E-A189-716634BC8408}" type="presOf" srcId="{C78C1A28-2D12-4FAF-BE3B-B8CEB5390385}" destId="{12998929-AE67-402D-89E0-A2EC297AC760}" srcOrd="0" destOrd="0" presId="urn:microsoft.com/office/officeart/2005/8/layout/vProcess5"/>
    <dgm:cxn modelId="{610FF501-A650-45AF-A6EB-689A989141FB}" type="presParOf" srcId="{BD95BE83-1FB8-4D4B-81E0-2FEE49614BD7}" destId="{C2D15A8C-7409-468C-A684-2C44C2971995}" srcOrd="0" destOrd="0" presId="urn:microsoft.com/office/officeart/2005/8/layout/vProcess5"/>
    <dgm:cxn modelId="{4E81270D-009A-4087-B917-A15B0F3F58AC}" type="presParOf" srcId="{BD95BE83-1FB8-4D4B-81E0-2FEE49614BD7}" destId="{1B9F63B2-0EB5-418A-A3DB-DD56A748ECC2}" srcOrd="1" destOrd="0" presId="urn:microsoft.com/office/officeart/2005/8/layout/vProcess5"/>
    <dgm:cxn modelId="{2EE7FD85-FC43-483F-876F-138830766B84}" type="presParOf" srcId="{BD95BE83-1FB8-4D4B-81E0-2FEE49614BD7}" destId="{3E41941C-A67E-4E3A-952B-3B3EB77F2C19}" srcOrd="2" destOrd="0" presId="urn:microsoft.com/office/officeart/2005/8/layout/vProcess5"/>
    <dgm:cxn modelId="{DBD03BC7-BAA0-455B-A644-562472E50CF3}" type="presParOf" srcId="{BD95BE83-1FB8-4D4B-81E0-2FEE49614BD7}" destId="{12998929-AE67-402D-89E0-A2EC297AC760}" srcOrd="3" destOrd="0" presId="urn:microsoft.com/office/officeart/2005/8/layout/vProcess5"/>
    <dgm:cxn modelId="{FBFC7BC0-9642-4A37-A582-304DA16F4DD0}" type="presParOf" srcId="{BD95BE83-1FB8-4D4B-81E0-2FEE49614BD7}" destId="{2D61C382-C974-42C9-B98C-F1D703AC26B6}" srcOrd="4" destOrd="0" presId="urn:microsoft.com/office/officeart/2005/8/layout/vProcess5"/>
    <dgm:cxn modelId="{3294BF8F-9702-4168-8F39-DADE8C35AED4}" type="presParOf" srcId="{BD95BE83-1FB8-4D4B-81E0-2FEE49614BD7}" destId="{7DB6E82B-012F-4126-B148-DB753A2A2A28}" srcOrd="5" destOrd="0" presId="urn:microsoft.com/office/officeart/2005/8/layout/vProcess5"/>
    <dgm:cxn modelId="{4735D5E0-237F-4E99-A962-F2BD368E5AC8}" type="presParOf" srcId="{BD95BE83-1FB8-4D4B-81E0-2FEE49614BD7}" destId="{F67DA9B0-77DB-425A-A253-767984CF3069}" srcOrd="6" destOrd="0" presId="urn:microsoft.com/office/officeart/2005/8/layout/vProcess5"/>
    <dgm:cxn modelId="{9D595B10-6C0C-4617-B4C2-0DE56570317C}" type="presParOf" srcId="{BD95BE83-1FB8-4D4B-81E0-2FEE49614BD7}" destId="{004ECD68-57A3-418B-8C90-92196F95339F}" srcOrd="7" destOrd="0" presId="urn:microsoft.com/office/officeart/2005/8/layout/vProcess5"/>
    <dgm:cxn modelId="{51A69668-FA2A-4E55-A9A1-9476AB5AAF60}" type="presParOf" srcId="{BD95BE83-1FB8-4D4B-81E0-2FEE49614BD7}" destId="{9FB0FD6B-E159-4C86-B688-C6F8D4A91BD8}" srcOrd="8" destOrd="0" presId="urn:microsoft.com/office/officeart/2005/8/layout/vProcess5"/>
    <dgm:cxn modelId="{5EB40DAB-CD41-4222-9CB6-514D6AB9EF6E}" type="presParOf" srcId="{BD95BE83-1FB8-4D4B-81E0-2FEE49614BD7}" destId="{447750BC-842E-4C38-96FB-9EAC00980F5C}" srcOrd="9" destOrd="0" presId="urn:microsoft.com/office/officeart/2005/8/layout/vProcess5"/>
    <dgm:cxn modelId="{1E3AE3CE-693A-4385-BD32-D6F698FAA4F8}" type="presParOf" srcId="{BD95BE83-1FB8-4D4B-81E0-2FEE49614BD7}" destId="{3967B40D-B32F-41CE-8DF1-0855B9697076}" srcOrd="10" destOrd="0" presId="urn:microsoft.com/office/officeart/2005/8/layout/vProcess5"/>
    <dgm:cxn modelId="{E1157B80-C16E-430E-A7FA-D62AE10AD60C}" type="presParOf" srcId="{BD95BE83-1FB8-4D4B-81E0-2FEE49614BD7}" destId="{AD840808-3D95-4943-A3A8-5EE8945C2C75}" srcOrd="11" destOrd="0" presId="urn:microsoft.com/office/officeart/2005/8/layout/vProcess5"/>
    <dgm:cxn modelId="{EC9F0CDE-2DF5-48EA-854A-8FC4091F153B}" type="presParOf" srcId="{BD95BE83-1FB8-4D4B-81E0-2FEE49614BD7}" destId="{52417581-3A5E-4B3B-93B5-34E5B1ED201E}" srcOrd="12" destOrd="0" presId="urn:microsoft.com/office/officeart/2005/8/layout/vProcess5"/>
    <dgm:cxn modelId="{39C45561-B0D2-4D0F-A56E-9666A19FC042}" type="presParOf" srcId="{BD95BE83-1FB8-4D4B-81E0-2FEE49614BD7}" destId="{4DDEF2C9-AF0B-44DC-A9CC-D0756CA0AB7B}" srcOrd="13" destOrd="0" presId="urn:microsoft.com/office/officeart/2005/8/layout/vProcess5"/>
    <dgm:cxn modelId="{4469F46C-078D-4E9B-A74C-3CFB6324CF80}" type="presParOf" srcId="{BD95BE83-1FB8-4D4B-81E0-2FEE49614BD7}" destId="{B79F33A0-A467-4782-852A-20555E84BC5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C8ACA-A21B-4593-9F8D-EF920884BDBA}">
      <dsp:nvSpPr>
        <dsp:cNvPr id="0" name=""/>
        <dsp:cNvSpPr/>
      </dsp:nvSpPr>
      <dsp:spPr>
        <a:xfrm>
          <a:off x="510426" y="440145"/>
          <a:ext cx="4511040" cy="4511039"/>
        </a:xfrm>
        <a:prstGeom prst="ellipse">
          <a:avLst/>
        </a:prstGeom>
        <a:solidFill>
          <a:srgbClr val="CE8501">
            <a:alpha val="49804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1. Create the Process Map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What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When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Where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Who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How </a:t>
          </a:r>
          <a:endParaRPr lang="en-GB" sz="2800" kern="12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0346" y="972093"/>
        <a:ext cx="2600960" cy="3447142"/>
      </dsp:txXfrm>
    </dsp:sp>
    <dsp:sp modelId="{39BEE732-2DDF-49D9-BCC3-F2552E321C0C}">
      <dsp:nvSpPr>
        <dsp:cNvPr id="0" name=""/>
        <dsp:cNvSpPr/>
      </dsp:nvSpPr>
      <dsp:spPr>
        <a:xfrm>
          <a:off x="3329243" y="467436"/>
          <a:ext cx="4511040" cy="4511039"/>
        </a:xfrm>
        <a:prstGeom prst="ellipse">
          <a:avLst/>
        </a:prstGeom>
        <a:solidFill>
          <a:srgbClr val="CE8501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rgbClr val="000000"/>
              </a:solidFill>
            </a:rPr>
            <a:t> </a:t>
          </a:r>
          <a:r>
            <a:rPr lang="en-GB" sz="2800" b="1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2. Analyse the Process Map</a:t>
          </a:r>
        </a:p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The Why</a:t>
          </a:r>
        </a:p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>
            <a:solidFill>
              <a:srgbClr val="000000"/>
            </a:solidFill>
          </a:endParaRPr>
        </a:p>
      </dsp:txBody>
      <dsp:txXfrm>
        <a:off x="4609403" y="999385"/>
        <a:ext cx="2600960" cy="3447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F63B2-0EB5-418A-A3DB-DD56A748ECC2}">
      <dsp:nvSpPr>
        <dsp:cNvPr id="0" name=""/>
        <dsp:cNvSpPr/>
      </dsp:nvSpPr>
      <dsp:spPr>
        <a:xfrm>
          <a:off x="0" y="0"/>
          <a:ext cx="8299704" cy="645899"/>
        </a:xfrm>
        <a:prstGeom prst="roundRect">
          <a:avLst>
            <a:gd name="adj" fmla="val 10000"/>
          </a:avLst>
        </a:prstGeom>
        <a:solidFill>
          <a:srgbClr val="CE85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Why? </a:t>
          </a:r>
          <a:r>
            <a:rPr lang="en-GB" sz="1800" i="1" kern="1200" dirty="0">
              <a:latin typeface="Arial" panose="020B0604020202020204" pitchFamily="34" charset="0"/>
              <a:cs typeface="Arial" panose="020B0604020202020204" pitchFamily="34" charset="0"/>
            </a:rPr>
            <a:t>Staff interrupt us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18" y="18918"/>
        <a:ext cx="7527158" cy="608063"/>
      </dsp:txXfrm>
    </dsp:sp>
    <dsp:sp modelId="{3E41941C-A67E-4E3A-952B-3B3EB77F2C19}">
      <dsp:nvSpPr>
        <dsp:cNvPr id="0" name=""/>
        <dsp:cNvSpPr/>
      </dsp:nvSpPr>
      <dsp:spPr>
        <a:xfrm>
          <a:off x="619783" y="735607"/>
          <a:ext cx="8299704" cy="645899"/>
        </a:xfrm>
        <a:prstGeom prst="roundRect">
          <a:avLst>
            <a:gd name="adj" fmla="val 10000"/>
          </a:avLst>
        </a:prstGeom>
        <a:solidFill>
          <a:srgbClr val="CE85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Why? Mainly d</a:t>
          </a:r>
          <a:r>
            <a:rPr lang="en-GB" sz="1800" i="1" kern="1200" dirty="0">
              <a:latin typeface="Arial" panose="020B0604020202020204" pitchFamily="34" charset="0"/>
              <a:cs typeface="Arial" panose="020B0604020202020204" pitchFamily="34" charset="0"/>
            </a:rPr>
            <a:t>octors asking for notes or patient details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8701" y="754525"/>
        <a:ext cx="7222250" cy="608063"/>
      </dsp:txXfrm>
    </dsp:sp>
    <dsp:sp modelId="{12998929-AE67-402D-89E0-A2EC297AC760}">
      <dsp:nvSpPr>
        <dsp:cNvPr id="0" name=""/>
        <dsp:cNvSpPr/>
      </dsp:nvSpPr>
      <dsp:spPr>
        <a:xfrm>
          <a:off x="1239566" y="1471214"/>
          <a:ext cx="8299704" cy="645899"/>
        </a:xfrm>
        <a:prstGeom prst="roundRect">
          <a:avLst>
            <a:gd name="adj" fmla="val 10000"/>
          </a:avLst>
        </a:prstGeom>
        <a:solidFill>
          <a:srgbClr val="CE85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Why? Morning ward round is at the same time as medications round</a:t>
          </a:r>
        </a:p>
      </dsp:txBody>
      <dsp:txXfrm>
        <a:off x="1258484" y="1490132"/>
        <a:ext cx="7222250" cy="608063"/>
      </dsp:txXfrm>
    </dsp:sp>
    <dsp:sp modelId="{2D61C382-C974-42C9-B98C-F1D703AC26B6}">
      <dsp:nvSpPr>
        <dsp:cNvPr id="0" name=""/>
        <dsp:cNvSpPr/>
      </dsp:nvSpPr>
      <dsp:spPr>
        <a:xfrm>
          <a:off x="1859349" y="2206821"/>
          <a:ext cx="8299704" cy="645899"/>
        </a:xfrm>
        <a:prstGeom prst="roundRect">
          <a:avLst>
            <a:gd name="adj" fmla="val 10000"/>
          </a:avLst>
        </a:prstGeom>
        <a:solidFill>
          <a:srgbClr val="CE85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Why? Because this is the time doctors have always done their ward round</a:t>
          </a:r>
        </a:p>
      </dsp:txBody>
      <dsp:txXfrm>
        <a:off x="1878267" y="2225739"/>
        <a:ext cx="7222250" cy="608063"/>
      </dsp:txXfrm>
    </dsp:sp>
    <dsp:sp modelId="{7DB6E82B-012F-4126-B148-DB753A2A2A28}">
      <dsp:nvSpPr>
        <dsp:cNvPr id="0" name=""/>
        <dsp:cNvSpPr/>
      </dsp:nvSpPr>
      <dsp:spPr>
        <a:xfrm>
          <a:off x="2479132" y="2942428"/>
          <a:ext cx="8299704" cy="645899"/>
        </a:xfrm>
        <a:prstGeom prst="roundRect">
          <a:avLst>
            <a:gd name="adj" fmla="val 10000"/>
          </a:avLst>
        </a:prstGeom>
        <a:solidFill>
          <a:srgbClr val="CE850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Why? Because doctors have never been asked if they can move their ward round  </a:t>
          </a:r>
        </a:p>
      </dsp:txBody>
      <dsp:txXfrm>
        <a:off x="2498050" y="2961346"/>
        <a:ext cx="7222250" cy="608063"/>
      </dsp:txXfrm>
    </dsp:sp>
    <dsp:sp modelId="{F67DA9B0-77DB-425A-A253-767984CF3069}">
      <dsp:nvSpPr>
        <dsp:cNvPr id="0" name=""/>
        <dsp:cNvSpPr/>
      </dsp:nvSpPr>
      <dsp:spPr>
        <a:xfrm>
          <a:off x="7879870" y="471865"/>
          <a:ext cx="419834" cy="419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7974333" y="471865"/>
        <a:ext cx="230908" cy="315925"/>
      </dsp:txXfrm>
    </dsp:sp>
    <dsp:sp modelId="{004ECD68-57A3-418B-8C90-92196F95339F}">
      <dsp:nvSpPr>
        <dsp:cNvPr id="0" name=""/>
        <dsp:cNvSpPr/>
      </dsp:nvSpPr>
      <dsp:spPr>
        <a:xfrm>
          <a:off x="8499653" y="1207472"/>
          <a:ext cx="419834" cy="419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8594116" y="1207472"/>
        <a:ext cx="230908" cy="315925"/>
      </dsp:txXfrm>
    </dsp:sp>
    <dsp:sp modelId="{9FB0FD6B-E159-4C86-B688-C6F8D4A91BD8}">
      <dsp:nvSpPr>
        <dsp:cNvPr id="0" name=""/>
        <dsp:cNvSpPr/>
      </dsp:nvSpPr>
      <dsp:spPr>
        <a:xfrm>
          <a:off x="9119436" y="1932314"/>
          <a:ext cx="419834" cy="419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9213899" y="1932314"/>
        <a:ext cx="230908" cy="315925"/>
      </dsp:txXfrm>
    </dsp:sp>
    <dsp:sp modelId="{447750BC-842E-4C38-96FB-9EAC00980F5C}">
      <dsp:nvSpPr>
        <dsp:cNvPr id="0" name=""/>
        <dsp:cNvSpPr/>
      </dsp:nvSpPr>
      <dsp:spPr>
        <a:xfrm>
          <a:off x="9739219" y="2675098"/>
          <a:ext cx="419834" cy="41983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9833682" y="2675098"/>
        <a:ext cx="230908" cy="315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71A564-A7AF-9AF5-2B07-DD0D3BB3E9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2E14AF-BF84-AF35-820A-22566475C51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66B5C-E5C0-492E-9B6E-0FFCB21EB789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4AFFB-4481-A058-4B3D-08AC38B1CE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C50835-2AF7-BAEA-AC26-C6C4CB34AF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DCA88-C82F-4A45-BC69-B415EDAA62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234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2F1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F633691-475D-5D2A-563D-AD0C48AAD7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174" y="929"/>
            <a:ext cx="12188825" cy="6857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C30E4C-D7D4-4E23-1E36-0E7BDF8931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2194" y="1613390"/>
            <a:ext cx="8532229" cy="826477"/>
          </a:xfrm>
        </p:spPr>
        <p:txBody>
          <a:bodyPr anchor="t"/>
          <a:lstStyle>
            <a:lvl1pPr algn="l">
              <a:defRPr sz="6000" b="1" i="0">
                <a:solidFill>
                  <a:srgbClr val="0037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D9E4558-EC15-F5EE-E320-33B3C1D90D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471" y="2784014"/>
            <a:ext cx="8543952" cy="12692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37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14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738BD4-7E91-6FC3-7E8C-BA35AA46A0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7352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8B57-2FC0-BC9A-3732-DD7B8C0C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43E512-3A03-AEA3-7E01-7E2B2F8F7459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738BD4-7E91-6FC3-7E8C-BA35AA46A0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8450" y="1319213"/>
            <a:ext cx="5557227" cy="27076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D0D36FCA-FAC3-950D-CB37-4FB1ECF074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2050" y="1319213"/>
            <a:ext cx="5557227" cy="27076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940B8628-6239-B222-86E5-945880326B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7951" y="4326172"/>
            <a:ext cx="5557227" cy="2166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2735E2EC-B4F7-063F-BA93-CC95190327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23967" y="4326172"/>
            <a:ext cx="5557227" cy="2166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8962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8B57-2FC0-BC9A-3732-DD7B8C0C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43E512-3A03-AEA3-7E01-7E2B2F8F7459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738BD4-7E91-6FC3-7E8C-BA35AA46A0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8451" y="1319213"/>
            <a:ext cx="3640503" cy="27076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5142379F-DE7A-577B-88C0-B3EE240073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90496" y="4326172"/>
            <a:ext cx="3640503" cy="21667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109E41BF-36EC-1AF2-E3B8-5587E6EEE60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58967" y="1319213"/>
            <a:ext cx="3640503" cy="27076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231ED06-ECF0-C4AC-8639-8CE66457C62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251012" y="4326172"/>
            <a:ext cx="3640503" cy="21667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AB47843F-5403-C508-8932-7C1D5D38283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211528" y="1319213"/>
            <a:ext cx="3640503" cy="27076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35587EFE-E2A8-01B2-B065-AC67F2A9F8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03573" y="4326172"/>
            <a:ext cx="3640503" cy="21667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495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808164A-D755-47BF-68CD-67E85432E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11558427" cy="4876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FCECBD-CD37-9CFC-6EB5-10D95DA98F02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095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6EB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729D8-8AAC-910E-DC89-63E23EA993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5202" y="1063283"/>
            <a:ext cx="10201595" cy="2783000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rgbClr val="0037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461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E2F1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background with a blue and white background&#10;&#10;AI-generated content may be incorrect.">
            <a:extLst>
              <a:ext uri="{FF2B5EF4-FFF2-40B4-BE49-F238E27FC236}">
                <a16:creationId xmlns:a16="http://schemas.microsoft.com/office/drawing/2014/main" id="{F709D871-86DD-7150-7ACD-A2551CF55E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74" y="0"/>
            <a:ext cx="12188825" cy="6859786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CEB8FB-C4D3-8725-9FCA-A3768756F1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9625" y="914401"/>
            <a:ext cx="10585450" cy="441373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Quote here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41E84F5-CBC2-E71A-62F0-C3FACBD48B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9625" y="5715000"/>
            <a:ext cx="10585450" cy="38686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GB" dirty="0"/>
              <a:t>— </a:t>
            </a:r>
            <a:r>
              <a:rPr lang="en-GB" dirty="0" err="1"/>
              <a:t>Quotee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245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E2F1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CEB8FB-C4D3-8725-9FCA-A3768756F1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9625" y="1776047"/>
            <a:ext cx="10585450" cy="1248507"/>
          </a:xfrm>
        </p:spPr>
        <p:txBody>
          <a:bodyPr>
            <a:normAutofit/>
          </a:bodyPr>
          <a:lstStyle>
            <a:lvl1pPr marL="0" indent="0" algn="ctr">
              <a:buNone/>
              <a:defRPr sz="8000" b="1" i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Statistic here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41E84F5-CBC2-E71A-62F0-C3FACBD48B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3275" y="5949461"/>
            <a:ext cx="10585450" cy="386862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GB" dirty="0"/>
              <a:t>Source: XXX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2913F88-69EC-01A6-2C94-91C05B8E8F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9625" y="3200400"/>
            <a:ext cx="10585450" cy="703384"/>
          </a:xfr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GB" dirty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02412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rgbClr val="0037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B8AFA5-E6E4-0F99-9C2D-F3CAC4F771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174" y="929"/>
            <a:ext cx="12188825" cy="6857928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0F9159C8-EEE9-F401-A5F5-08BEAEEF2B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63" y="2607906"/>
            <a:ext cx="6470650" cy="821094"/>
          </a:xfrm>
        </p:spPr>
        <p:txBody>
          <a:bodyPr>
            <a:normAutofit/>
          </a:bodyPr>
          <a:lstStyle>
            <a:lvl1pPr marL="0" indent="0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Diolch</a:t>
            </a:r>
            <a:endParaRPr lang="en-US" dirty="0"/>
          </a:p>
          <a:p>
            <a:pPr lvl="0"/>
            <a:r>
              <a:rPr lang="en-US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27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6EB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7BB4FC-DFD2-D996-56CA-57603337A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174" y="929"/>
            <a:ext cx="12188825" cy="6857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5729D8-8AAC-910E-DC89-63E23EA993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2194" y="1613390"/>
            <a:ext cx="8532229" cy="826477"/>
          </a:xfrm>
        </p:spPr>
        <p:txBody>
          <a:bodyPr anchor="t"/>
          <a:lstStyle>
            <a:lvl1pPr algn="l">
              <a:defRPr sz="6000" b="1" i="0">
                <a:solidFill>
                  <a:srgbClr val="0037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96C1B5-3948-1E32-50FB-D51161353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471" y="2784014"/>
            <a:ext cx="8543952" cy="126924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37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69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37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938EE2-D276-4412-6860-E1196BA85D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174" y="929"/>
            <a:ext cx="12188825" cy="68579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09D0A75-C09C-310C-F8AE-46481174D39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2194" y="2775051"/>
            <a:ext cx="8532229" cy="826477"/>
          </a:xfrm>
        </p:spPr>
        <p:txBody>
          <a:bodyPr anchor="t">
            <a:noAutofit/>
          </a:bodyPr>
          <a:lstStyle>
            <a:lvl1pPr algn="l">
              <a:defRPr sz="4000" b="1" i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Section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1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2F1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2822636-D4DA-B3DF-A841-9D88593408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174" y="929"/>
            <a:ext cx="12188825" cy="685792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5E38E9-F1EB-8FAA-FD20-966CFD0E5A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2194" y="2775051"/>
            <a:ext cx="8532229" cy="826477"/>
          </a:xfrm>
        </p:spPr>
        <p:txBody>
          <a:bodyPr anchor="t">
            <a:noAutofit/>
          </a:bodyPr>
          <a:lstStyle>
            <a:lvl1pPr algn="l">
              <a:defRPr sz="4000" b="1" i="0">
                <a:solidFill>
                  <a:srgbClr val="0037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Section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27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07C21-73E3-41B6-A6C8-E4A7298CE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F25F0-FBE3-B0A4-C7A3-3C46B75E9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84468F-252F-17EF-BA58-A34EDB1C6C8C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80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8B57-2FC0-BC9A-3732-DD7B8C0C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BC5B3-BF7A-69E9-23E9-F2C734FB8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7951" y="1318848"/>
            <a:ext cx="5721849" cy="4858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A0C32-5028-E813-2261-6215FC656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18848"/>
            <a:ext cx="5684178" cy="4858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43E512-3A03-AEA3-7E01-7E2B2F8F7459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49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166E2-C48B-C35C-FB67-C268F6FD8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7951" y="1269207"/>
            <a:ext cx="5656322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C546AF-8521-3DC1-A0A8-D06281CAE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622" y="2505075"/>
            <a:ext cx="5661953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97FB1E-013B-63F6-8DA0-2D900ABA0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69207"/>
            <a:ext cx="568417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5012DD-ED97-F42A-D7BA-3C6B4ED85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8417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D10D5DD-4D73-29F6-F90D-B466D671A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11558427" cy="4876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8A79E2-F1B7-4752-A330-D3E49DBD892A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96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8B57-2FC0-BC9A-3732-DD7B8C0C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43E512-3A03-AEA3-7E01-7E2B2F8F7459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738BD4-7E91-6FC3-7E8C-BA35AA46A0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8450" y="1319213"/>
            <a:ext cx="5557227" cy="48577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8ADF647-9ED1-514C-39B8-1F19288EA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1319213"/>
            <a:ext cx="5761038" cy="4857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488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8B57-2FC0-BC9A-3732-DD7B8C0C8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43E512-3A03-AEA3-7E01-7E2B2F8F7459}"/>
              </a:ext>
            </a:extLst>
          </p:cNvPr>
          <p:cNvCxnSpPr/>
          <p:nvPr userDrawn="1"/>
        </p:nvCxnSpPr>
        <p:spPr>
          <a:xfrm>
            <a:off x="297951" y="1019908"/>
            <a:ext cx="11558427" cy="0"/>
          </a:xfrm>
          <a:prstGeom prst="line">
            <a:avLst/>
          </a:prstGeom>
          <a:ln>
            <a:solidFill>
              <a:srgbClr val="006E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738BD4-7E91-6FC3-7E8C-BA35AA46A0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8450" y="1319213"/>
            <a:ext cx="5557227" cy="48577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D0D36FCA-FAC3-950D-CB37-4FB1ECF074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2050" y="1319213"/>
            <a:ext cx="5557227" cy="48577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7250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BE98E-6C12-8D00-1A1F-F788B35F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11558427" cy="4876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C9EB8-853B-9B15-7DF0-7586BD042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7951" y="1335640"/>
            <a:ext cx="11558427" cy="4841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47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49" r:id="rId3"/>
    <p:sldLayoutId id="2147483667" r:id="rId4"/>
    <p:sldLayoutId id="2147483650" r:id="rId5"/>
    <p:sldLayoutId id="2147483652" r:id="rId6"/>
    <p:sldLayoutId id="2147483653" r:id="rId7"/>
    <p:sldLayoutId id="2147483660" r:id="rId8"/>
    <p:sldLayoutId id="2147483661" r:id="rId9"/>
    <p:sldLayoutId id="2147483663" r:id="rId10"/>
    <p:sldLayoutId id="2147483662" r:id="rId11"/>
    <p:sldLayoutId id="2147483665" r:id="rId12"/>
    <p:sldLayoutId id="2147483654" r:id="rId13"/>
    <p:sldLayoutId id="2147483666" r:id="rId14"/>
    <p:sldLayoutId id="2147483655" r:id="rId15"/>
    <p:sldLayoutId id="2147483656" r:id="rId16"/>
    <p:sldLayoutId id="214748366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u="none" kern="1200">
          <a:solidFill>
            <a:srgbClr val="006EB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375B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EB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media1.m4a"/><Relationship Id="rId7" Type="http://schemas.openxmlformats.org/officeDocument/2006/relationships/diagramQuickStyle" Target="../diagrams/quickStyle1.xml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5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6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8.png"/><Relationship Id="rId4" Type="http://schemas.openxmlformats.org/officeDocument/2006/relationships/diagramData" Target="../diagrams/data2.xml"/><Relationship Id="rId9" Type="http://schemas.openxmlformats.org/officeDocument/2006/relationships/hyperlink" Target="https://executive.nhs.wales/functions/quality-safety-and-improvement/improvement-cymru/improvement-cymru-academy/resource-library/academy-toolkit-guides/the-5-whys-toolkit-guid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0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hyperlink" Target="https://executive.nhs.wales/functions/quality-safety-and-improvement/improvement-cymru/improvement-cymru-academy/resource-library/academy-toolkit-guides/pareto-charts/" TargetMode="External"/><Relationship Id="rId5" Type="http://schemas.openxmlformats.org/officeDocument/2006/relationships/image" Target="../media/image10.png"/><Relationship Id="rId4" Type="http://schemas.microsoft.com/office/2014/relationships/chartEx" Target="../charts/chartEx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8DCA4B-AEEC-D655-06B8-8F945F13E4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/>
              <a:t>Guidance </a:t>
            </a:r>
            <a:r>
              <a:rPr lang="en-GB" sz="4400" dirty="0"/>
              <a:t>on the Use of Structured QI Tools for Enhancing Understanding of the Problem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BD2492E-82E1-C26D-A73D-9E274581F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194" y="5244610"/>
            <a:ext cx="8543952" cy="1269243"/>
          </a:xfrm>
        </p:spPr>
        <p:txBody>
          <a:bodyPr/>
          <a:lstStyle/>
          <a:p>
            <a:r>
              <a:rPr lang="en-GB" dirty="0"/>
              <a:t>Charlotte Manning</a:t>
            </a:r>
          </a:p>
          <a:p>
            <a:r>
              <a:rPr lang="en-GB" dirty="0"/>
              <a:t>Improvement Manager</a:t>
            </a:r>
          </a:p>
        </p:txBody>
      </p:sp>
    </p:spTree>
    <p:extLst>
      <p:ext uri="{BB962C8B-B14F-4D97-AF65-F5344CB8AC3E}">
        <p14:creationId xmlns:p14="http://schemas.microsoft.com/office/powerpoint/2010/main" val="319833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707323-0A6F-A2C0-37C6-2600BEAC2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QI Tools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538DF-C990-BACA-D596-EFDA30467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GB" sz="3200" dirty="0"/>
              <a:t>Process Mapping</a:t>
            </a:r>
          </a:p>
          <a:p>
            <a:pPr marL="457200" indent="-457200">
              <a:buAutoNum type="arabicPeriod"/>
            </a:pPr>
            <a:endParaRPr lang="en-GB" sz="3200" dirty="0"/>
          </a:p>
          <a:p>
            <a:pPr marL="457200" indent="-457200">
              <a:buAutoNum type="arabicPeriod"/>
            </a:pPr>
            <a:r>
              <a:rPr lang="en-GB" sz="3200" dirty="0"/>
              <a:t>5 Whys</a:t>
            </a:r>
          </a:p>
          <a:p>
            <a:pPr marL="457200" indent="-457200">
              <a:buAutoNum type="arabicPeriod"/>
            </a:pPr>
            <a:endParaRPr lang="en-GB" sz="3200" dirty="0"/>
          </a:p>
          <a:p>
            <a:pPr marL="457200" indent="-457200">
              <a:buAutoNum type="arabicPeriod"/>
            </a:pPr>
            <a:r>
              <a:rPr lang="en-GB" sz="3200" dirty="0"/>
              <a:t>Fishbone Diagrams </a:t>
            </a:r>
          </a:p>
          <a:p>
            <a:pPr marL="457200" indent="-457200">
              <a:buAutoNum type="arabicPeriod"/>
            </a:pPr>
            <a:endParaRPr lang="en-GB" sz="3200" dirty="0"/>
          </a:p>
          <a:p>
            <a:pPr marL="457200" indent="-457200">
              <a:buAutoNum type="arabicPeriod"/>
            </a:pPr>
            <a:r>
              <a:rPr lang="en-GB" sz="3200" dirty="0"/>
              <a:t>Pareto Charts</a:t>
            </a:r>
          </a:p>
        </p:txBody>
      </p:sp>
    </p:spTree>
    <p:extLst>
      <p:ext uri="{BB962C8B-B14F-4D97-AF65-F5344CB8AC3E}">
        <p14:creationId xmlns:p14="http://schemas.microsoft.com/office/powerpoint/2010/main" val="239382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42A29-FA1A-C773-7315-916B313C3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8245685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Process Mapping: A Two-Stage Process</a:t>
            </a:r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D38A943-2E40-FC56-C86C-E58AE3F177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2296814"/>
              </p:ext>
            </p:extLst>
          </p:nvPr>
        </p:nvGraphicFramePr>
        <p:xfrm>
          <a:off x="1790477" y="122766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636B262-99E5-6B49-B1E5-07D7BDE24AAB}"/>
              </a:ext>
            </a:extLst>
          </p:cNvPr>
          <p:cNvSpPr txBox="1"/>
          <p:nvPr/>
        </p:nvSpPr>
        <p:spPr>
          <a:xfrm>
            <a:off x="5061528" y="3391004"/>
            <a:ext cx="1813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</a:p>
          <a:p>
            <a:pPr algn="ctr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of the System</a:t>
            </a:r>
          </a:p>
        </p:txBody>
      </p:sp>
      <p:pic>
        <p:nvPicPr>
          <p:cNvPr id="15" name="Audio 14">
            <a:hlinkClick r:id="" action="ppaction://media"/>
            <a:extLst>
              <a:ext uri="{FF2B5EF4-FFF2-40B4-BE49-F238E27FC236}">
                <a16:creationId xmlns:a16="http://schemas.microsoft.com/office/drawing/2014/main" id="{398DD660-1B49-6C34-4F76-1010B31FF49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71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19"/>
    </mc:Choice>
    <mc:Fallback xmlns="">
      <p:transition spd="slow" advTm="493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3DF38-90ED-A5F2-BF34-A54E014F9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D048F-D95D-B4B3-D045-4EADCE17E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6915649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Process Mapping: Starting Broad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95F8D5-E352-791A-8AA0-66EDAABD3313}"/>
              </a:ext>
            </a:extLst>
          </p:cNvPr>
          <p:cNvCxnSpPr/>
          <p:nvPr/>
        </p:nvCxnSpPr>
        <p:spPr>
          <a:xfrm>
            <a:off x="7647695" y="4732183"/>
            <a:ext cx="805241" cy="1"/>
          </a:xfrm>
          <a:prstGeom prst="straightConnector1">
            <a:avLst/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hevron 2">
            <a:extLst>
              <a:ext uri="{FF2B5EF4-FFF2-40B4-BE49-F238E27FC236}">
                <a16:creationId xmlns:a16="http://schemas.microsoft.com/office/drawing/2014/main" id="{41C67CBD-599F-E39D-4D30-A07D4044EA47}"/>
              </a:ext>
            </a:extLst>
          </p:cNvPr>
          <p:cNvSpPr/>
          <p:nvPr/>
        </p:nvSpPr>
        <p:spPr>
          <a:xfrm>
            <a:off x="5355177" y="1829991"/>
            <a:ext cx="1111436" cy="705118"/>
          </a:xfrm>
          <a:prstGeom prst="chevron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</a:t>
            </a:r>
          </a:p>
        </p:txBody>
      </p:sp>
      <p:sp>
        <p:nvSpPr>
          <p:cNvPr id="10" name="Chevron 8">
            <a:extLst>
              <a:ext uri="{FF2B5EF4-FFF2-40B4-BE49-F238E27FC236}">
                <a16:creationId xmlns:a16="http://schemas.microsoft.com/office/drawing/2014/main" id="{F650E5FE-EECD-1A68-1A5B-ABE79E0F7593}"/>
              </a:ext>
            </a:extLst>
          </p:cNvPr>
          <p:cNvSpPr/>
          <p:nvPr/>
        </p:nvSpPr>
        <p:spPr>
          <a:xfrm>
            <a:off x="6210007" y="1821246"/>
            <a:ext cx="1809333" cy="705118"/>
          </a:xfrm>
          <a:prstGeom prst="chevron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1" name="Chevron 11">
            <a:extLst>
              <a:ext uri="{FF2B5EF4-FFF2-40B4-BE49-F238E27FC236}">
                <a16:creationId xmlns:a16="http://schemas.microsoft.com/office/drawing/2014/main" id="{9197309E-66F9-4617-2699-001881ACC386}"/>
              </a:ext>
            </a:extLst>
          </p:cNvPr>
          <p:cNvSpPr/>
          <p:nvPr/>
        </p:nvSpPr>
        <p:spPr>
          <a:xfrm>
            <a:off x="9373362" y="1803341"/>
            <a:ext cx="1649318" cy="705118"/>
          </a:xfrm>
          <a:prstGeom prst="chevron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</a:p>
        </p:txBody>
      </p:sp>
      <p:sp>
        <p:nvSpPr>
          <p:cNvPr id="12" name="Chevron 12">
            <a:extLst>
              <a:ext uri="{FF2B5EF4-FFF2-40B4-BE49-F238E27FC236}">
                <a16:creationId xmlns:a16="http://schemas.microsoft.com/office/drawing/2014/main" id="{87E47599-C64B-C354-1880-3AFB1E7FF603}"/>
              </a:ext>
            </a:extLst>
          </p:cNvPr>
          <p:cNvSpPr/>
          <p:nvPr/>
        </p:nvSpPr>
        <p:spPr>
          <a:xfrm>
            <a:off x="10773201" y="1810037"/>
            <a:ext cx="1386189" cy="705118"/>
          </a:xfrm>
          <a:prstGeom prst="chevron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up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CADED0-4013-FEE7-0CCA-4176585B4A2A}"/>
              </a:ext>
            </a:extLst>
          </p:cNvPr>
          <p:cNvSpPr/>
          <p:nvPr/>
        </p:nvSpPr>
        <p:spPr>
          <a:xfrm>
            <a:off x="9377746" y="3106973"/>
            <a:ext cx="1313724" cy="773442"/>
          </a:xfrm>
          <a:prstGeom prst="ellipse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to Consultant</a:t>
            </a:r>
          </a:p>
        </p:txBody>
      </p:sp>
      <p:sp>
        <p:nvSpPr>
          <p:cNvPr id="14" name="Rounded Rectangle 22">
            <a:extLst>
              <a:ext uri="{FF2B5EF4-FFF2-40B4-BE49-F238E27FC236}">
                <a16:creationId xmlns:a16="http://schemas.microsoft.com/office/drawing/2014/main" id="{82E03CCB-B26A-55E9-1B55-C60F1B87E4FA}"/>
              </a:ext>
            </a:extLst>
          </p:cNvPr>
          <p:cNvSpPr/>
          <p:nvPr/>
        </p:nvSpPr>
        <p:spPr>
          <a:xfrm>
            <a:off x="4470340" y="3139854"/>
            <a:ext cx="1014529" cy="725870"/>
          </a:xfrm>
          <a:prstGeom prst="roundRect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Observations</a:t>
            </a:r>
          </a:p>
          <a:p>
            <a:pPr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Performed</a:t>
            </a:r>
          </a:p>
        </p:txBody>
      </p:sp>
      <p:sp>
        <p:nvSpPr>
          <p:cNvPr id="15" name="Rounded Rectangle 23">
            <a:extLst>
              <a:ext uri="{FF2B5EF4-FFF2-40B4-BE49-F238E27FC236}">
                <a16:creationId xmlns:a16="http://schemas.microsoft.com/office/drawing/2014/main" id="{EEBAE6FE-3ED7-BB1A-5DDB-4B11CA973878}"/>
              </a:ext>
            </a:extLst>
          </p:cNvPr>
          <p:cNvSpPr/>
          <p:nvPr/>
        </p:nvSpPr>
        <p:spPr>
          <a:xfrm>
            <a:off x="5565253" y="3129382"/>
            <a:ext cx="931144" cy="725870"/>
          </a:xfrm>
          <a:prstGeom prst="roundRect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ECG performed</a:t>
            </a:r>
          </a:p>
        </p:txBody>
      </p:sp>
      <p:sp>
        <p:nvSpPr>
          <p:cNvPr id="16" name="Rounded Rectangle 24">
            <a:extLst>
              <a:ext uri="{FF2B5EF4-FFF2-40B4-BE49-F238E27FC236}">
                <a16:creationId xmlns:a16="http://schemas.microsoft.com/office/drawing/2014/main" id="{0F609E25-DEA4-1974-3337-856B908B09BE}"/>
              </a:ext>
            </a:extLst>
          </p:cNvPr>
          <p:cNvSpPr/>
          <p:nvPr/>
        </p:nvSpPr>
        <p:spPr>
          <a:xfrm>
            <a:off x="6569797" y="3120349"/>
            <a:ext cx="1178191" cy="725870"/>
          </a:xfrm>
          <a:prstGeom prst="roundRect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Echocardiogram performed</a:t>
            </a:r>
          </a:p>
        </p:txBody>
      </p:sp>
      <p:sp>
        <p:nvSpPr>
          <p:cNvPr id="17" name="Rounded Rectangle 26">
            <a:extLst>
              <a:ext uri="{FF2B5EF4-FFF2-40B4-BE49-F238E27FC236}">
                <a16:creationId xmlns:a16="http://schemas.microsoft.com/office/drawing/2014/main" id="{01E5E20B-E914-C5BC-B70E-F869F6BA9BBC}"/>
              </a:ext>
            </a:extLst>
          </p:cNvPr>
          <p:cNvSpPr/>
          <p:nvPr/>
        </p:nvSpPr>
        <p:spPr>
          <a:xfrm>
            <a:off x="7837280" y="3130741"/>
            <a:ext cx="1451861" cy="725870"/>
          </a:xfrm>
          <a:prstGeom prst="roundRect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Echocardiogram reported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C978528D-C34B-07FE-E4AE-1BB7A3E1E430}"/>
              </a:ext>
            </a:extLst>
          </p:cNvPr>
          <p:cNvSpPr/>
          <p:nvPr/>
        </p:nvSpPr>
        <p:spPr>
          <a:xfrm rot="16200000">
            <a:off x="7264857" y="959334"/>
            <a:ext cx="544455" cy="6472234"/>
          </a:xfrm>
          <a:prstGeom prst="rightBrace">
            <a:avLst>
              <a:gd name="adj1" fmla="val 72735"/>
              <a:gd name="adj2" fmla="val 67113"/>
            </a:avLst>
          </a:prstGeom>
          <a:ln w="34925" cap="rnd">
            <a:solidFill>
              <a:srgbClr val="CE8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47A2CE7-7550-7E79-FCEA-74249B3AE28E}"/>
              </a:ext>
            </a:extLst>
          </p:cNvPr>
          <p:cNvSpPr/>
          <p:nvPr/>
        </p:nvSpPr>
        <p:spPr>
          <a:xfrm>
            <a:off x="4655916" y="4416939"/>
            <a:ext cx="1049385" cy="632431"/>
          </a:xfrm>
          <a:prstGeom prst="ellipse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ounded Rectangle 32">
            <a:extLst>
              <a:ext uri="{FF2B5EF4-FFF2-40B4-BE49-F238E27FC236}">
                <a16:creationId xmlns:a16="http://schemas.microsoft.com/office/drawing/2014/main" id="{8DC4404C-DCFA-237B-8CF9-B6CACD8AAD9E}"/>
              </a:ext>
            </a:extLst>
          </p:cNvPr>
          <p:cNvSpPr/>
          <p:nvPr/>
        </p:nvSpPr>
        <p:spPr>
          <a:xfrm>
            <a:off x="6089487" y="4416940"/>
            <a:ext cx="805241" cy="630490"/>
          </a:xfrm>
          <a:prstGeom prst="roundRect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14040CBB-C18C-B82E-282D-66EBAE3406E4}"/>
              </a:ext>
            </a:extLst>
          </p:cNvPr>
          <p:cNvSpPr/>
          <p:nvPr/>
        </p:nvSpPr>
        <p:spPr>
          <a:xfrm>
            <a:off x="7263509" y="4358294"/>
            <a:ext cx="805241" cy="747777"/>
          </a:xfrm>
          <a:prstGeom prst="diamond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36">
            <a:extLst>
              <a:ext uri="{FF2B5EF4-FFF2-40B4-BE49-F238E27FC236}">
                <a16:creationId xmlns:a16="http://schemas.microsoft.com/office/drawing/2014/main" id="{D92C9EC1-6386-B573-486D-DA4A562BEE7A}"/>
              </a:ext>
            </a:extLst>
          </p:cNvPr>
          <p:cNvSpPr/>
          <p:nvPr/>
        </p:nvSpPr>
        <p:spPr>
          <a:xfrm>
            <a:off x="8455965" y="4422894"/>
            <a:ext cx="805241" cy="630490"/>
          </a:xfrm>
          <a:prstGeom prst="roundRect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10A0FB-4B4D-2AB0-DEAC-BB0805B46AD3}"/>
              </a:ext>
            </a:extLst>
          </p:cNvPr>
          <p:cNvCxnSpPr/>
          <p:nvPr/>
        </p:nvCxnSpPr>
        <p:spPr>
          <a:xfrm flipV="1">
            <a:off x="9261206" y="4738138"/>
            <a:ext cx="384186" cy="1"/>
          </a:xfrm>
          <a:prstGeom prst="straightConnector1">
            <a:avLst/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46">
            <a:extLst>
              <a:ext uri="{FF2B5EF4-FFF2-40B4-BE49-F238E27FC236}">
                <a16:creationId xmlns:a16="http://schemas.microsoft.com/office/drawing/2014/main" id="{97E23D1C-D01B-BCA6-6D20-1F7446119900}"/>
              </a:ext>
            </a:extLst>
          </p:cNvPr>
          <p:cNvSpPr/>
          <p:nvPr/>
        </p:nvSpPr>
        <p:spPr>
          <a:xfrm>
            <a:off x="8459530" y="5319719"/>
            <a:ext cx="805241" cy="461086"/>
          </a:xfrm>
          <a:prstGeom prst="roundRect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C40FCB3-2A4A-CBD1-52E3-5544B4BFFCA1}"/>
              </a:ext>
            </a:extLst>
          </p:cNvPr>
          <p:cNvSpPr/>
          <p:nvPr/>
        </p:nvSpPr>
        <p:spPr>
          <a:xfrm>
            <a:off x="9656905" y="4461189"/>
            <a:ext cx="1073102" cy="632431"/>
          </a:xfrm>
          <a:prstGeom prst="ellipse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hevron 12">
            <a:extLst>
              <a:ext uri="{FF2B5EF4-FFF2-40B4-BE49-F238E27FC236}">
                <a16:creationId xmlns:a16="http://schemas.microsoft.com/office/drawing/2014/main" id="{29D62C69-F737-AAC0-C901-2AE2177B672E}"/>
              </a:ext>
            </a:extLst>
          </p:cNvPr>
          <p:cNvSpPr/>
          <p:nvPr/>
        </p:nvSpPr>
        <p:spPr>
          <a:xfrm>
            <a:off x="7747988" y="1810037"/>
            <a:ext cx="1887418" cy="705118"/>
          </a:xfrm>
          <a:prstGeom prst="chevron">
            <a:avLst/>
          </a:prstGeom>
          <a:solidFill>
            <a:srgbClr val="CE8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Consultation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F7E09110-692B-8FE5-34AE-A2E658A7D422}"/>
              </a:ext>
            </a:extLst>
          </p:cNvPr>
          <p:cNvSpPr/>
          <p:nvPr/>
        </p:nvSpPr>
        <p:spPr>
          <a:xfrm rot="16200000">
            <a:off x="6740801" y="-595892"/>
            <a:ext cx="420469" cy="6858003"/>
          </a:xfrm>
          <a:prstGeom prst="rightBrace">
            <a:avLst>
              <a:gd name="adj1" fmla="val 72735"/>
              <a:gd name="adj2" fmla="val 54443"/>
            </a:avLst>
          </a:prstGeom>
          <a:ln w="34925" cap="rnd">
            <a:solidFill>
              <a:srgbClr val="CE8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C9BA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5388433-C11E-3F4A-ACBE-D4CFFB158C2D}"/>
              </a:ext>
            </a:extLst>
          </p:cNvPr>
          <p:cNvSpPr/>
          <p:nvPr/>
        </p:nvSpPr>
        <p:spPr>
          <a:xfrm>
            <a:off x="3216719" y="3157759"/>
            <a:ext cx="1206017" cy="729300"/>
          </a:xfrm>
          <a:prstGeom prst="ellipse">
            <a:avLst/>
          </a:prstGeom>
          <a:solidFill>
            <a:srgbClr val="CE8501"/>
          </a:solidFill>
          <a:ln w="28575">
            <a:solidFill>
              <a:srgbClr val="CE8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Check-in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39798C-E72D-36ED-5944-6C70A66BEA53}"/>
              </a:ext>
            </a:extLst>
          </p:cNvPr>
          <p:cNvSpPr/>
          <p:nvPr/>
        </p:nvSpPr>
        <p:spPr>
          <a:xfrm>
            <a:off x="259690" y="1888778"/>
            <a:ext cx="27654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Map the process in </a:t>
            </a:r>
            <a:b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</a:b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6 steps (high level)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547FBB1-2972-8F8D-3BE1-B93ABE664A03}"/>
              </a:ext>
            </a:extLst>
          </p:cNvPr>
          <p:cNvSpPr/>
          <p:nvPr/>
        </p:nvSpPr>
        <p:spPr>
          <a:xfrm>
            <a:off x="247683" y="3179173"/>
            <a:ext cx="27895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Where’s the issue?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Map that in more detail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8618B7-EA95-E900-AA27-8E0378683C97}"/>
              </a:ext>
            </a:extLst>
          </p:cNvPr>
          <p:cNvSpPr/>
          <p:nvPr/>
        </p:nvSpPr>
        <p:spPr>
          <a:xfrm>
            <a:off x="0" y="4430133"/>
            <a:ext cx="3605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And again, where’s the issue?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 charset="-128"/>
              </a:rPr>
              <a:t>Map this in more detail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0032B0-5181-7B51-3DB7-DC8E4BD5071C}"/>
              </a:ext>
            </a:extLst>
          </p:cNvPr>
          <p:cNvCxnSpPr/>
          <p:nvPr/>
        </p:nvCxnSpPr>
        <p:spPr>
          <a:xfrm flipV="1">
            <a:off x="5711057" y="4720181"/>
            <a:ext cx="384186" cy="1"/>
          </a:xfrm>
          <a:prstGeom prst="straightConnector1">
            <a:avLst/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FD95CC6-F874-5AB4-C012-573A9EBE0D56}"/>
              </a:ext>
            </a:extLst>
          </p:cNvPr>
          <p:cNvCxnSpPr/>
          <p:nvPr/>
        </p:nvCxnSpPr>
        <p:spPr>
          <a:xfrm flipV="1">
            <a:off x="6898192" y="4737468"/>
            <a:ext cx="384186" cy="1"/>
          </a:xfrm>
          <a:prstGeom prst="straightConnector1">
            <a:avLst/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43">
            <a:extLst>
              <a:ext uri="{FF2B5EF4-FFF2-40B4-BE49-F238E27FC236}">
                <a16:creationId xmlns:a16="http://schemas.microsoft.com/office/drawing/2014/main" id="{4BB25175-5737-F2C0-B9DB-AF035B62A8C3}"/>
              </a:ext>
            </a:extLst>
          </p:cNvPr>
          <p:cNvCxnSpPr/>
          <p:nvPr/>
        </p:nvCxnSpPr>
        <p:spPr>
          <a:xfrm>
            <a:off x="6888134" y="4732185"/>
            <a:ext cx="1564802" cy="818077"/>
          </a:xfrm>
          <a:prstGeom prst="bentConnector3">
            <a:avLst>
              <a:gd name="adj1" fmla="val 50000"/>
            </a:avLst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EF8B063-B01F-ABF7-8ABC-861FE3C9B58D}"/>
              </a:ext>
            </a:extLst>
          </p:cNvPr>
          <p:cNvCxnSpPr/>
          <p:nvPr/>
        </p:nvCxnSpPr>
        <p:spPr>
          <a:xfrm flipH="1" flipV="1">
            <a:off x="8858585" y="5047430"/>
            <a:ext cx="3566" cy="272289"/>
          </a:xfrm>
          <a:prstGeom prst="straightConnector1">
            <a:avLst/>
          </a:prstGeom>
          <a:ln w="53975">
            <a:solidFill>
              <a:srgbClr val="CF85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Audio 72">
            <a:hlinkClick r:id="" action="ppaction://media"/>
            <a:extLst>
              <a:ext uri="{FF2B5EF4-FFF2-40B4-BE49-F238E27FC236}">
                <a16:creationId xmlns:a16="http://schemas.microsoft.com/office/drawing/2014/main" id="{9BA1507C-D656-6C3F-54BD-826C6D2925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5117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79"/>
    </mc:Choice>
    <mc:Fallback xmlns="">
      <p:transition spd="slow" advTm="635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9884D-7DF5-0037-F1FD-435E5364A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1407-E2D1-F9BD-EE7A-18FAB8CE4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7636085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Process Mapping: The Key Principles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A24E82-15F3-EE1C-CF88-F62DDB804B32}"/>
              </a:ext>
            </a:extLst>
          </p:cNvPr>
          <p:cNvSpPr txBox="1"/>
          <p:nvPr/>
        </p:nvSpPr>
        <p:spPr>
          <a:xfrm>
            <a:off x="204091" y="1673784"/>
            <a:ext cx="10122164" cy="3717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5738" indent="-185738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Make sure you’ve identified your problem first.</a:t>
            </a:r>
          </a:p>
          <a:p>
            <a:pPr marL="185738" indent="-185738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Be clear on where you are starting and stopping.</a:t>
            </a:r>
          </a:p>
          <a:p>
            <a:pPr marL="185738" indent="-185738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Look at what really happens, not what should happen.</a:t>
            </a:r>
          </a:p>
          <a:p>
            <a:pPr marL="185738" indent="-185738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Make sure you capture what happens most of the time, not the one-offs.</a:t>
            </a:r>
          </a:p>
          <a:p>
            <a:pPr marL="185738" indent="-185738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Follow the patient – look at it from their point of view or involve a patient!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D09CAB-8D96-953B-9475-4A90F7026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4743" y="1839103"/>
            <a:ext cx="2737257" cy="1308563"/>
          </a:xfrm>
          <a:prstGeom prst="rect">
            <a:avLst/>
          </a:prstGeom>
        </p:spPr>
      </p:pic>
      <p:pic>
        <p:nvPicPr>
          <p:cNvPr id="43" name="Audio 42">
            <a:hlinkClick r:id="" action="ppaction://media"/>
            <a:extLst>
              <a:ext uri="{FF2B5EF4-FFF2-40B4-BE49-F238E27FC236}">
                <a16:creationId xmlns:a16="http://schemas.microsoft.com/office/drawing/2014/main" id="{2F6F13F5-1524-E213-7B97-7E989B3060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768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77"/>
    </mc:Choice>
    <mc:Fallback xmlns="">
      <p:transition spd="slow" advTm="78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74FAE-7760-8DFD-F509-8A86A9D07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B6B-1D11-BB00-A052-53985809C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4172449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5 Whys Case Study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EA16231-50A8-B93D-F561-B3BACD34EE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6185458"/>
              </p:ext>
            </p:extLst>
          </p:nvPr>
        </p:nvGraphicFramePr>
        <p:xfrm>
          <a:off x="633922" y="2232601"/>
          <a:ext cx="10778837" cy="3588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12F1510-337E-7BD0-FA58-BF5FCD63D9FF}"/>
              </a:ext>
            </a:extLst>
          </p:cNvPr>
          <p:cNvSpPr/>
          <p:nvPr/>
        </p:nvSpPr>
        <p:spPr>
          <a:xfrm>
            <a:off x="297951" y="1560656"/>
            <a:ext cx="8011390" cy="623454"/>
          </a:xfrm>
          <a:prstGeom prst="roundRect">
            <a:avLst/>
          </a:prstGeom>
          <a:solidFill>
            <a:srgbClr val="573C72"/>
          </a:solidFill>
          <a:ln w="63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Problem: Medication Round Interruptions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9DFC1BB-5E98-28FA-6949-A7559274FCC4}"/>
              </a:ext>
            </a:extLst>
          </p:cNvPr>
          <p:cNvSpPr/>
          <p:nvPr/>
        </p:nvSpPr>
        <p:spPr>
          <a:xfrm>
            <a:off x="3692314" y="5869420"/>
            <a:ext cx="8011390" cy="623454"/>
          </a:xfrm>
          <a:prstGeom prst="roundRect">
            <a:avLst/>
          </a:prstGeom>
          <a:solidFill>
            <a:srgbClr val="6DA42F"/>
          </a:solidFill>
          <a:ln w="63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 Cause: Poor Communication</a:t>
            </a:r>
          </a:p>
        </p:txBody>
      </p:sp>
      <p:pic>
        <p:nvPicPr>
          <p:cNvPr id="6" name="Picture 5" descr="This is a link to the 'Co-Production' Toolkit">
            <a:hlinkClick r:id="rId9"/>
            <a:extLst>
              <a:ext uri="{FF2B5EF4-FFF2-40B4-BE49-F238E27FC236}">
                <a16:creationId xmlns:a16="http://schemas.microsoft.com/office/drawing/2014/main" id="{E0A7FE89-5096-9EFF-3D98-B300AB1CEFED}"/>
              </a:ext>
            </a:extLst>
          </p:cNvPr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0580255" y="1172006"/>
            <a:ext cx="1393404" cy="1106487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08C74086-646E-C12D-8B93-F0227B0FF1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4321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63"/>
    </mc:Choice>
    <mc:Fallback xmlns="">
      <p:transition spd="slow" advTm="91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79EEB-1BF6-0B64-6C09-F794FF1DE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48C4A-4608-640D-02EB-5AAB8ABA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6610849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Benefits of a Fishbone Diagram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8C9BDC-E206-844B-A041-0D79A0460906}"/>
              </a:ext>
            </a:extLst>
          </p:cNvPr>
          <p:cNvSpPr txBox="1"/>
          <p:nvPr/>
        </p:nvSpPr>
        <p:spPr>
          <a:xfrm>
            <a:off x="401785" y="2119745"/>
            <a:ext cx="50846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Promotes collaboration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Offers visual clarity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you to categorise causes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Encourages the user to look broad as well as deep for causes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52CFB76-DD4E-D245-EA7F-64663A66DB58}"/>
              </a:ext>
            </a:extLst>
          </p:cNvPr>
          <p:cNvCxnSpPr>
            <a:cxnSpLocks/>
          </p:cNvCxnSpPr>
          <p:nvPr/>
        </p:nvCxnSpPr>
        <p:spPr>
          <a:xfrm>
            <a:off x="5649190" y="3678380"/>
            <a:ext cx="42568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81FF4C-9B7C-1B30-566B-290966E5F17D}"/>
              </a:ext>
            </a:extLst>
          </p:cNvPr>
          <p:cNvCxnSpPr>
            <a:cxnSpLocks/>
          </p:cNvCxnSpPr>
          <p:nvPr/>
        </p:nvCxnSpPr>
        <p:spPr>
          <a:xfrm>
            <a:off x="5687290" y="3159132"/>
            <a:ext cx="602672" cy="417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EDC9259-0E15-29E9-6241-3660515FCA1F}"/>
              </a:ext>
            </a:extLst>
          </p:cNvPr>
          <p:cNvCxnSpPr>
            <a:cxnSpLocks/>
          </p:cNvCxnSpPr>
          <p:nvPr/>
        </p:nvCxnSpPr>
        <p:spPr>
          <a:xfrm flipV="1">
            <a:off x="5649190" y="3796144"/>
            <a:ext cx="623455" cy="467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665243-FAE9-8AC7-9F85-26D68B7B9605}"/>
              </a:ext>
            </a:extLst>
          </p:cNvPr>
          <p:cNvCxnSpPr>
            <a:cxnSpLocks/>
          </p:cNvCxnSpPr>
          <p:nvPr/>
        </p:nvCxnSpPr>
        <p:spPr>
          <a:xfrm flipV="1">
            <a:off x="7190511" y="3796143"/>
            <a:ext cx="623455" cy="467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771D52-2648-FB53-DE5E-C3FEA2F54FCD}"/>
              </a:ext>
            </a:extLst>
          </p:cNvPr>
          <p:cNvSpPr/>
          <p:nvPr/>
        </p:nvSpPr>
        <p:spPr>
          <a:xfrm>
            <a:off x="5084622" y="2683331"/>
            <a:ext cx="1316182" cy="2909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5E3F5D1-FD96-AC61-DE01-63F1F3CD5B38}"/>
              </a:ext>
            </a:extLst>
          </p:cNvPr>
          <p:cNvSpPr/>
          <p:nvPr/>
        </p:nvSpPr>
        <p:spPr>
          <a:xfrm>
            <a:off x="6625935" y="2696739"/>
            <a:ext cx="1316182" cy="2909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ADBFBF2-0B15-AAF6-C251-FAE10AD94473}"/>
              </a:ext>
            </a:extLst>
          </p:cNvPr>
          <p:cNvSpPr/>
          <p:nvPr/>
        </p:nvSpPr>
        <p:spPr>
          <a:xfrm>
            <a:off x="4828307" y="4350324"/>
            <a:ext cx="1558637" cy="30162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1D17C7B-0FA8-5730-3CF1-E0F8B285C76D}"/>
              </a:ext>
            </a:extLst>
          </p:cNvPr>
          <p:cNvSpPr/>
          <p:nvPr/>
        </p:nvSpPr>
        <p:spPr>
          <a:xfrm>
            <a:off x="6573981" y="4350324"/>
            <a:ext cx="2022765" cy="30161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</a:t>
            </a:r>
            <a:r>
              <a:rPr lang="en-GB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AC9EA86-2F27-79B3-55D7-256374CCC935}"/>
              </a:ext>
            </a:extLst>
          </p:cNvPr>
          <p:cNvSpPr/>
          <p:nvPr/>
        </p:nvSpPr>
        <p:spPr>
          <a:xfrm>
            <a:off x="10048012" y="3505201"/>
            <a:ext cx="2042388" cy="29094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 Delays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905E30C-E19C-2E52-0984-70E9DAB23BE6}"/>
              </a:ext>
            </a:extLst>
          </p:cNvPr>
          <p:cNvSpPr/>
          <p:nvPr/>
        </p:nvSpPr>
        <p:spPr>
          <a:xfrm>
            <a:off x="8783783" y="4350324"/>
            <a:ext cx="1316182" cy="2909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en-GB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A9BC5A-B235-A9C4-7DAD-6577049773BF}"/>
              </a:ext>
            </a:extLst>
          </p:cNvPr>
          <p:cNvCxnSpPr>
            <a:cxnSpLocks/>
          </p:cNvCxnSpPr>
          <p:nvPr/>
        </p:nvCxnSpPr>
        <p:spPr>
          <a:xfrm flipV="1">
            <a:off x="9130146" y="3796142"/>
            <a:ext cx="623455" cy="467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EE25E4F-F17F-0C4D-F445-166ED6CA2BF3}"/>
              </a:ext>
            </a:extLst>
          </p:cNvPr>
          <p:cNvCxnSpPr>
            <a:cxnSpLocks/>
          </p:cNvCxnSpPr>
          <p:nvPr/>
        </p:nvCxnSpPr>
        <p:spPr>
          <a:xfrm>
            <a:off x="7114311" y="3186544"/>
            <a:ext cx="602672" cy="417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5155A22-F8B8-9BC6-8E71-53FA4EE20F82}"/>
              </a:ext>
            </a:extLst>
          </p:cNvPr>
          <p:cNvCxnSpPr>
            <a:cxnSpLocks/>
          </p:cNvCxnSpPr>
          <p:nvPr/>
        </p:nvCxnSpPr>
        <p:spPr>
          <a:xfrm>
            <a:off x="9088585" y="3173777"/>
            <a:ext cx="602672" cy="417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7D61E1C-A9EE-2CCE-BEE0-6FB55F6981A6}"/>
              </a:ext>
            </a:extLst>
          </p:cNvPr>
          <p:cNvSpPr/>
          <p:nvPr/>
        </p:nvSpPr>
        <p:spPr>
          <a:xfrm>
            <a:off x="8257311" y="2696739"/>
            <a:ext cx="1433946" cy="2909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44FC1F2-16DA-3F9C-1834-3DD6FD47E4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0389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50"/>
    </mc:Choice>
    <mc:Fallback xmlns="">
      <p:transition spd="slow" advTm="93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13C10-8F43-A2DA-EB52-0876D1C5F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1BCF0-AC56-9AAA-D8C1-55AB05BD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365126"/>
            <a:ext cx="5351239" cy="487630"/>
          </a:xfrm>
        </p:spPr>
        <p:txBody>
          <a:bodyPr>
            <a:normAutofit fontScale="90000"/>
          </a:bodyPr>
          <a:lstStyle/>
          <a:p>
            <a:r>
              <a:rPr lang="en-GB" dirty="0"/>
              <a:t>Benefits of Pareto Charts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" name="Chart 2">
                <a:extLst>
                  <a:ext uri="{FF2B5EF4-FFF2-40B4-BE49-F238E27FC236}">
                    <a16:creationId xmlns:a16="http://schemas.microsoft.com/office/drawing/2014/main" id="{7FAA9F1F-D23E-395B-55F3-27678DD9602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19722160"/>
                  </p:ext>
                </p:extLst>
              </p:nvPr>
            </p:nvGraphicFramePr>
            <p:xfrm>
              <a:off x="6204744" y="2235200"/>
              <a:ext cx="5630369" cy="329278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3" name="Chart 2">
                <a:extLst>
                  <a:ext uri="{FF2B5EF4-FFF2-40B4-BE49-F238E27FC236}">
                    <a16:creationId xmlns:a16="http://schemas.microsoft.com/office/drawing/2014/main" id="{7FAA9F1F-D23E-395B-55F3-27678DD9602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04744" y="2235200"/>
                <a:ext cx="5630369" cy="3292782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CB51FD4-3F37-AAA3-67DA-DC8C29C0D1A0}"/>
              </a:ext>
            </a:extLst>
          </p:cNvPr>
          <p:cNvSpPr txBox="1"/>
          <p:nvPr/>
        </p:nvSpPr>
        <p:spPr>
          <a:xfrm>
            <a:off x="574376" y="2411672"/>
            <a:ext cx="56303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Enables the prioritisation of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Offers Visual Clarity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Promotes data-driven decision making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Displays data in a persuasive way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 descr="This is a link to the 'Co-Production' Toolkit">
            <a:hlinkClick r:id="rId6"/>
            <a:extLst>
              <a:ext uri="{FF2B5EF4-FFF2-40B4-BE49-F238E27FC236}">
                <a16:creationId xmlns:a16="http://schemas.microsoft.com/office/drawing/2014/main" id="{C6401865-5D0D-E9C0-3A72-9EA2B9D4E750}"/>
              </a:ext>
            </a:extLst>
          </p:cNvPr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1037454" y="73891"/>
            <a:ext cx="1056277" cy="924617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5F0981CB-D90F-EBF4-96E3-27C166C725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03125" t="-203125" r="-203125" b="-203125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6857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25"/>
    </mc:Choice>
    <mc:Fallback xmlns="">
      <p:transition spd="slow" advTm="640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1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HS Wales P&amp;I Powerpoint-template draft.pptx" id="{56405266-ECEF-4BF8-8AF1-D09F6DD757C5}" vid="{EE9F3E96-58A8-42CF-BD9F-556EB6F2A7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6" ma:contentTypeDescription="Create a new document." ma:contentTypeScope="" ma:versionID="4b2ad514f9e665cb77770e2e732100fc">
  <xsd:schema xmlns:xsd="http://www.w3.org/2001/XMLSchema" xmlns:xs="http://www.w3.org/2001/XMLSchema" xmlns:p="http://schemas.microsoft.com/office/2006/metadata/properties" xmlns:ns1="http://schemas.microsoft.com/sharepoint/v3" xmlns:ns2="2e920aae-e81d-44c3-9bf1-a4827f32e6ee" xmlns:ns3="4167e674-6a9f-4892-8806-05d2e97a6b2a" targetNamespace="http://schemas.microsoft.com/office/2006/metadata/properties" ma:root="true" ma:fieldsID="348f4de92d63007d5a9a000874fec159" ns1:_="" ns2:_="" ns3:_="">
    <xsd:import namespace="http://schemas.microsoft.com/sharepoint/v3"/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simpleType>
        <xsd:restriction base="dms:Choice">
          <xsd:enumeration value="Dental Public Health"/>
          <xsd:enumeration value="Business Support"/>
          <xsd:enumeration value="Environmentally Sustainable Health and Care"/>
          <xsd:enumeration value="Healthcare Public Health"/>
          <xsd:enumeration value="Inequalities and Inequity"/>
          <xsd:enumeration value="Prevention in Health and Care"/>
          <xsd:enumeration value="Transformation of Primary Care"/>
          <xsd:enumeration value="QI"/>
          <xsd:enumeration value="Research &amp; Evaluation"/>
        </xsd:restriction>
      </xsd:simple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Population Health Enablers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  <xsd:enumeration value="Delivering Integrated Services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  <xsd:enumeration value="KRIC"/>
                    <xsd:enumeration value="QSI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  <xsd:enumeration value="Infographic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simpleType>
        <xsd:restriction base="dms:Choice">
          <xsd:enumeration value="Operating Procedures"/>
          <xsd:enumeration value="Communications"/>
          <xsd:enumeration value="Resources"/>
          <xsd:enumeration value="Emergency Planning"/>
          <xsd:enumeration value="Finance &amp; Procurement"/>
          <xsd:enumeration value="Planning and performance"/>
          <xsd:enumeration value="PH30"/>
          <xsd:enumeration value="PH31"/>
          <xsd:enumeration value="PH32"/>
          <xsd:enumeration value="PH35"/>
          <xsd:enumeration value="PH53"/>
          <xsd:enumeration value="Invoice"/>
          <xsd:enumeration value="Quote"/>
          <xsd:enumeration value="STA"/>
          <xsd:enumeration value="Grants"/>
          <xsd:enumeration value="People"/>
          <xsd:enumeration value="SharePoint"/>
        </xsd:restriction>
      </xsd:simple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67e674-6a9f-4892-8806-05d2e97a6b2a" xsi:nil="true"/>
    <lcf76f155ced4ddcb4097134ff3c332f xmlns="2e920aae-e81d-44c3-9bf1-a4827f32e6ee">
      <Terms xmlns="http://schemas.microsoft.com/office/infopath/2007/PartnerControls"/>
    </lcf76f155ced4ddcb4097134ff3c332f>
    <Meetingtype xmlns="2e920aae-e81d-44c3-9bf1-a4827f32e6ee" xsi:nil="true"/>
    <BusinessFunction xmlns="2e920aae-e81d-44c3-9bf1-a4827f32e6ee" xsi:nil="true"/>
    <_ip_UnifiedCompliancePolicyUIAction xmlns="http://schemas.microsoft.com/sharepoint/v3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_ip_UnifiedCompliancePolicyProperties xmlns="http://schemas.microsoft.com/sharepoint/v3" xsi:nil="true"/>
    <Workstream xmlns="2e920aae-e81d-44c3-9bf1-a4827f32e6ee">QI</Workstream>
    <Project xmlns="2e920aae-e81d-44c3-9bf1-a4827f32e6ee" xsi:nil="true"/>
    <Archive xmlns="2e920aae-e81d-44c3-9bf1-a4827f32e6ee">false</Archive>
    <Month xmlns="2e920aae-e81d-44c3-9bf1-a4827f32e6ee">September</Month>
    <Programmesandprojects xmlns="2e920aae-e81d-44c3-9bf1-a4827f32e6ee">
      <Value>GMS QI</Value>
    </Programmesandprojects>
    <DocumentType xmlns="2e920aae-e81d-44c3-9bf1-a4827f32e6ee">
      <Value>Presentation</Value>
    </DocumentTyp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05F7B9-4EE7-4697-8C85-AFC39787E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E424D1-3893-487E-AC8D-EBC3802A8774}">
  <ds:schemaRefs>
    <ds:schemaRef ds:uri="0f69070e-0eca-45db-92d4-47302c9739e2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73a2b0f9-01b5-49eb-ab55-26fed3bf937e"/>
    <ds:schemaRef ds:uri="http://schemas.microsoft.com/office/infopath/2007/PartnerControls"/>
    <ds:schemaRef ds:uri="http://purl.org/dc/dcmitype/"/>
    <ds:schemaRef ds:uri="http://purl.org/dc/elements/1.1/"/>
    <ds:schemaRef ds:uri="4167e674-6a9f-4892-8806-05d2e97a6b2a"/>
    <ds:schemaRef ds:uri="2e920aae-e81d-44c3-9bf1-a4827f32e6ee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B4965F3D-D332-4224-B9A2-5C5A2721E2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NHS Wales P&amp;I Powerpoint-template</Template>
  <TotalTime>138</TotalTime>
  <Words>326</Words>
  <Application>Microsoft Office PowerPoint</Application>
  <PresentationFormat>Widescreen</PresentationFormat>
  <Paragraphs>82</Paragraphs>
  <Slides>8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Verdana</vt:lpstr>
      <vt:lpstr>Office Theme</vt:lpstr>
      <vt:lpstr>Guidance on the Use of Structured QI Tools for Enhancing Understanding of the Problem</vt:lpstr>
      <vt:lpstr>The QI Tools</vt:lpstr>
      <vt:lpstr>Process Mapping: A Two-Stage Process</vt:lpstr>
      <vt:lpstr>Process Mapping: Starting Broad</vt:lpstr>
      <vt:lpstr>Process Mapping: The Key Principles </vt:lpstr>
      <vt:lpstr>5 Whys Case Study</vt:lpstr>
      <vt:lpstr>Benefits of a Fishbone Diagram </vt:lpstr>
      <vt:lpstr>Benefits of Pareto Charts</vt:lpstr>
    </vt:vector>
  </TitlesOfParts>
  <Manager/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Chris Hopkins (NHS Wales Performance and Improvement)</dc:creator>
  <cp:keywords/>
  <dc:description/>
  <cp:lastModifiedBy>Holly McAnoy (Public Health Wales - No. 2 Capital Quarter)</cp:lastModifiedBy>
  <cp:revision>11</cp:revision>
  <dcterms:created xsi:type="dcterms:W3CDTF">2025-09-10T14:27:23Z</dcterms:created>
  <dcterms:modified xsi:type="dcterms:W3CDTF">2025-10-07T15:09:31Z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