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9"/>
  </p:notesMasterIdLst>
  <p:sldIdLst>
    <p:sldId id="258" r:id="rId6"/>
    <p:sldId id="264" r:id="rId7"/>
    <p:sldId id="286" r:id="rId8"/>
    <p:sldId id="267" r:id="rId9"/>
    <p:sldId id="273" r:id="rId10"/>
    <p:sldId id="279" r:id="rId11"/>
    <p:sldId id="287" r:id="rId12"/>
    <p:sldId id="288" r:id="rId13"/>
    <p:sldId id="280" r:id="rId14"/>
    <p:sldId id="274" r:id="rId15"/>
    <p:sldId id="281" r:id="rId16"/>
    <p:sldId id="285" r:id="rId17"/>
    <p:sldId id="277" r:id="rId18"/>
  </p:sldIdLst>
  <p:sldSz cx="9601200" cy="12801600" type="A3"/>
  <p:notesSz cx="6797675" cy="9926638"/>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638175" indent="-498475"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1277938" indent="-998538"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919288" indent="-1498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2559050" indent="-1998663"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CC00FF"/>
    <a:srgbClr val="CCFFCC"/>
    <a:srgbClr val="33CCCC"/>
    <a:srgbClr val="FFE36D"/>
    <a:srgbClr val="D4CED3"/>
    <a:srgbClr val="FFDE53"/>
    <a:srgbClr val="FFEB9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D2BB0B7-603C-5E1F-6C08-7A4AAACE2805}" v="2" dt="2025-05-15T08:28:23.59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897" autoAdjust="0"/>
    <p:restoredTop sz="96144" autoAdjust="0"/>
  </p:normalViewPr>
  <p:slideViewPr>
    <p:cSldViewPr>
      <p:cViewPr varScale="1">
        <p:scale>
          <a:sx n="55" d="100"/>
          <a:sy n="55" d="100"/>
        </p:scale>
        <p:origin x="2700" y="114"/>
      </p:cViewPr>
      <p:guideLst>
        <p:guide orient="horz" pos="4032"/>
        <p:guide pos="3024"/>
      </p:guideLst>
    </p:cSldViewPr>
  </p:slideViewPr>
  <p:notesTextViewPr>
    <p:cViewPr>
      <p:scale>
        <a:sx n="100" d="100"/>
        <a:sy n="100" d="100"/>
      </p:scale>
      <p:origin x="0" y="0"/>
    </p:cViewPr>
  </p:notesTextViewPr>
  <p:sorterViewPr>
    <p:cViewPr>
      <p:scale>
        <a:sx n="148" d="100"/>
        <a:sy n="148" d="100"/>
      </p:scale>
      <p:origin x="0" y="-161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7204E75-081B-FFC6-2FDA-9FCC25ECC609}"/>
              </a:ext>
            </a:extLst>
          </p:cNvPr>
          <p:cNvSpPr>
            <a:spLocks noGrp="1"/>
          </p:cNvSpPr>
          <p:nvPr>
            <p:ph type="hdr" sz="quarter"/>
          </p:nvPr>
        </p:nvSpPr>
        <p:spPr>
          <a:xfrm>
            <a:off x="0" y="0"/>
            <a:ext cx="2946400" cy="496888"/>
          </a:xfrm>
          <a:prstGeom prst="rect">
            <a:avLst/>
          </a:prstGeom>
        </p:spPr>
        <p:txBody>
          <a:bodyPr vert="horz" lIns="91433" tIns="45717" rIns="91433" bIns="45717" rtlCol="0"/>
          <a:lstStyle>
            <a:lvl1pPr algn="l" eaLnBrk="1" fontAlgn="auto" hangingPunct="1">
              <a:spcBef>
                <a:spcPts val="0"/>
              </a:spcBef>
              <a:spcAft>
                <a:spcPts val="0"/>
              </a:spcAft>
              <a:defRPr sz="1200">
                <a:latin typeface="+mn-lt"/>
                <a:cs typeface="+mn-cs"/>
              </a:defRPr>
            </a:lvl1pPr>
          </a:lstStyle>
          <a:p>
            <a:pPr>
              <a:defRPr/>
            </a:pPr>
            <a:endParaRPr lang="en-GB"/>
          </a:p>
        </p:txBody>
      </p:sp>
      <p:sp>
        <p:nvSpPr>
          <p:cNvPr id="3" name="Date Placeholder 2">
            <a:extLst>
              <a:ext uri="{FF2B5EF4-FFF2-40B4-BE49-F238E27FC236}">
                <a16:creationId xmlns:a16="http://schemas.microsoft.com/office/drawing/2014/main" id="{D6B43988-DB94-0A06-0E49-43127AB81E19}"/>
              </a:ext>
            </a:extLst>
          </p:cNvPr>
          <p:cNvSpPr>
            <a:spLocks noGrp="1"/>
          </p:cNvSpPr>
          <p:nvPr>
            <p:ph type="dt" idx="1"/>
          </p:nvPr>
        </p:nvSpPr>
        <p:spPr>
          <a:xfrm>
            <a:off x="3849688" y="0"/>
            <a:ext cx="2946400" cy="496888"/>
          </a:xfrm>
          <a:prstGeom prst="rect">
            <a:avLst/>
          </a:prstGeom>
        </p:spPr>
        <p:txBody>
          <a:bodyPr vert="horz" lIns="91433" tIns="45717" rIns="91433" bIns="45717" rtlCol="0"/>
          <a:lstStyle>
            <a:lvl1pPr algn="r" eaLnBrk="1" fontAlgn="auto" hangingPunct="1">
              <a:spcBef>
                <a:spcPts val="0"/>
              </a:spcBef>
              <a:spcAft>
                <a:spcPts val="0"/>
              </a:spcAft>
              <a:defRPr sz="1200">
                <a:latin typeface="+mn-lt"/>
                <a:cs typeface="+mn-cs"/>
              </a:defRPr>
            </a:lvl1pPr>
          </a:lstStyle>
          <a:p>
            <a:pPr>
              <a:defRPr/>
            </a:pPr>
            <a:fld id="{E1A6A9BF-84C0-4147-BF3C-B24C2C5A4E7E}" type="datetimeFigureOut">
              <a:rPr lang="en-US"/>
              <a:pPr>
                <a:defRPr/>
              </a:pPr>
              <a:t>5/15/2025</a:t>
            </a:fld>
            <a:endParaRPr lang="en-GB" dirty="0"/>
          </a:p>
        </p:txBody>
      </p:sp>
      <p:sp>
        <p:nvSpPr>
          <p:cNvPr id="4" name="Slide Image Placeholder 3">
            <a:extLst>
              <a:ext uri="{FF2B5EF4-FFF2-40B4-BE49-F238E27FC236}">
                <a16:creationId xmlns:a16="http://schemas.microsoft.com/office/drawing/2014/main" id="{19B6B5F8-14FC-7E4C-E90B-3A1923C5FC64}"/>
              </a:ext>
            </a:extLst>
          </p:cNvPr>
          <p:cNvSpPr>
            <a:spLocks noGrp="1" noRot="1" noChangeAspect="1"/>
          </p:cNvSpPr>
          <p:nvPr>
            <p:ph type="sldImg" idx="2"/>
          </p:nvPr>
        </p:nvSpPr>
        <p:spPr>
          <a:xfrm>
            <a:off x="2003425" y="744538"/>
            <a:ext cx="2790825" cy="3722687"/>
          </a:xfrm>
          <a:prstGeom prst="rect">
            <a:avLst/>
          </a:prstGeom>
          <a:noFill/>
          <a:ln w="12700">
            <a:solidFill>
              <a:prstClr val="black"/>
            </a:solidFill>
          </a:ln>
        </p:spPr>
        <p:txBody>
          <a:bodyPr vert="horz" lIns="91433" tIns="45717" rIns="91433" bIns="45717" rtlCol="0" anchor="ctr"/>
          <a:lstStyle/>
          <a:p>
            <a:pPr lvl="0"/>
            <a:endParaRPr lang="en-GB" noProof="0" dirty="0"/>
          </a:p>
        </p:txBody>
      </p:sp>
      <p:sp>
        <p:nvSpPr>
          <p:cNvPr id="5" name="Notes Placeholder 4">
            <a:extLst>
              <a:ext uri="{FF2B5EF4-FFF2-40B4-BE49-F238E27FC236}">
                <a16:creationId xmlns:a16="http://schemas.microsoft.com/office/drawing/2014/main" id="{A3284226-9861-4946-5A56-5D7177D69DD1}"/>
              </a:ext>
            </a:extLst>
          </p:cNvPr>
          <p:cNvSpPr>
            <a:spLocks noGrp="1"/>
          </p:cNvSpPr>
          <p:nvPr>
            <p:ph type="body" sz="quarter" idx="3"/>
          </p:nvPr>
        </p:nvSpPr>
        <p:spPr>
          <a:xfrm>
            <a:off x="679450" y="4714875"/>
            <a:ext cx="5438775" cy="4467225"/>
          </a:xfrm>
          <a:prstGeom prst="rect">
            <a:avLst/>
          </a:prstGeom>
        </p:spPr>
        <p:txBody>
          <a:bodyPr vert="horz" lIns="91433" tIns="45717" rIns="91433" bIns="45717"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95AF17C9-48D8-58D7-C837-E8A83CA6D946}"/>
              </a:ext>
            </a:extLst>
          </p:cNvPr>
          <p:cNvSpPr>
            <a:spLocks noGrp="1"/>
          </p:cNvSpPr>
          <p:nvPr>
            <p:ph type="ftr" sz="quarter" idx="4"/>
          </p:nvPr>
        </p:nvSpPr>
        <p:spPr>
          <a:xfrm>
            <a:off x="0" y="9428163"/>
            <a:ext cx="2946400" cy="496887"/>
          </a:xfrm>
          <a:prstGeom prst="rect">
            <a:avLst/>
          </a:prstGeom>
        </p:spPr>
        <p:txBody>
          <a:bodyPr vert="horz" lIns="91433" tIns="45717" rIns="91433" bIns="45717" rtlCol="0" anchor="b"/>
          <a:lstStyle>
            <a:lvl1pPr algn="l" eaLnBrk="1" fontAlgn="auto" hangingPunct="1">
              <a:spcBef>
                <a:spcPts val="0"/>
              </a:spcBef>
              <a:spcAft>
                <a:spcPts val="0"/>
              </a:spcAft>
              <a:defRPr sz="1200">
                <a:latin typeface="+mn-lt"/>
                <a:cs typeface="+mn-cs"/>
              </a:defRPr>
            </a:lvl1pPr>
          </a:lstStyle>
          <a:p>
            <a:pPr>
              <a:defRPr/>
            </a:pPr>
            <a:endParaRPr lang="en-GB"/>
          </a:p>
        </p:txBody>
      </p:sp>
      <p:sp>
        <p:nvSpPr>
          <p:cNvPr id="7" name="Slide Number Placeholder 6">
            <a:extLst>
              <a:ext uri="{FF2B5EF4-FFF2-40B4-BE49-F238E27FC236}">
                <a16:creationId xmlns:a16="http://schemas.microsoft.com/office/drawing/2014/main" id="{7C712103-6A53-EE51-033D-6F5E3E022064}"/>
              </a:ext>
            </a:extLst>
          </p:cNvPr>
          <p:cNvSpPr>
            <a:spLocks noGrp="1"/>
          </p:cNvSpPr>
          <p:nvPr>
            <p:ph type="sldNum" sz="quarter" idx="5"/>
          </p:nvPr>
        </p:nvSpPr>
        <p:spPr>
          <a:xfrm>
            <a:off x="3849688" y="9428163"/>
            <a:ext cx="2946400" cy="496887"/>
          </a:xfrm>
          <a:prstGeom prst="rect">
            <a:avLst/>
          </a:prstGeom>
        </p:spPr>
        <p:txBody>
          <a:bodyPr vert="horz" wrap="square" lIns="91433" tIns="45717" rIns="91433" bIns="45717"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1A6D718B-C9D5-42CB-A874-61CE9F22680F}"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600" kern="1200">
        <a:solidFill>
          <a:schemeClr val="tx1"/>
        </a:solidFill>
        <a:latin typeface="+mn-lt"/>
        <a:ea typeface="+mn-ea"/>
        <a:cs typeface="+mn-cs"/>
      </a:defRPr>
    </a:lvl1pPr>
    <a:lvl2pPr marL="638175" algn="l" rtl="0" eaLnBrk="0" fontAlgn="base" hangingPunct="0">
      <a:spcBef>
        <a:spcPct val="30000"/>
      </a:spcBef>
      <a:spcAft>
        <a:spcPct val="0"/>
      </a:spcAft>
      <a:defRPr sz="1600" kern="1200">
        <a:solidFill>
          <a:schemeClr val="tx1"/>
        </a:solidFill>
        <a:latin typeface="+mn-lt"/>
        <a:ea typeface="+mn-ea"/>
        <a:cs typeface="+mn-cs"/>
      </a:defRPr>
    </a:lvl2pPr>
    <a:lvl3pPr marL="1277938" algn="l" rtl="0" eaLnBrk="0" fontAlgn="base" hangingPunct="0">
      <a:spcBef>
        <a:spcPct val="30000"/>
      </a:spcBef>
      <a:spcAft>
        <a:spcPct val="0"/>
      </a:spcAft>
      <a:defRPr sz="1600" kern="1200">
        <a:solidFill>
          <a:schemeClr val="tx1"/>
        </a:solidFill>
        <a:latin typeface="+mn-lt"/>
        <a:ea typeface="+mn-ea"/>
        <a:cs typeface="+mn-cs"/>
      </a:defRPr>
    </a:lvl3pPr>
    <a:lvl4pPr marL="1919288" algn="l" rtl="0" eaLnBrk="0" fontAlgn="base" hangingPunct="0">
      <a:spcBef>
        <a:spcPct val="30000"/>
      </a:spcBef>
      <a:spcAft>
        <a:spcPct val="0"/>
      </a:spcAft>
      <a:defRPr sz="1600" kern="1200">
        <a:solidFill>
          <a:schemeClr val="tx1"/>
        </a:solidFill>
        <a:latin typeface="+mn-lt"/>
        <a:ea typeface="+mn-ea"/>
        <a:cs typeface="+mn-cs"/>
      </a:defRPr>
    </a:lvl4pPr>
    <a:lvl5pPr marL="2559050" algn="l" rtl="0" eaLnBrk="0" fontAlgn="base" hangingPunct="0">
      <a:spcBef>
        <a:spcPct val="30000"/>
      </a:spcBef>
      <a:spcAft>
        <a:spcPct val="0"/>
      </a:spcAft>
      <a:defRPr sz="1600" kern="1200">
        <a:solidFill>
          <a:schemeClr val="tx1"/>
        </a:solidFill>
        <a:latin typeface="+mn-lt"/>
        <a:ea typeface="+mn-ea"/>
        <a:cs typeface="+mn-cs"/>
      </a:defRPr>
    </a:lvl5pPr>
    <a:lvl6pPr marL="3199476" algn="l" defTabSz="1279791" rtl="0" eaLnBrk="1" latinLnBrk="0" hangingPunct="1">
      <a:defRPr sz="1686" kern="1200">
        <a:solidFill>
          <a:schemeClr val="tx1"/>
        </a:solidFill>
        <a:latin typeface="+mn-lt"/>
        <a:ea typeface="+mn-ea"/>
        <a:cs typeface="+mn-cs"/>
      </a:defRPr>
    </a:lvl6pPr>
    <a:lvl7pPr marL="3839370" algn="l" defTabSz="1279791" rtl="0" eaLnBrk="1" latinLnBrk="0" hangingPunct="1">
      <a:defRPr sz="1686" kern="1200">
        <a:solidFill>
          <a:schemeClr val="tx1"/>
        </a:solidFill>
        <a:latin typeface="+mn-lt"/>
        <a:ea typeface="+mn-ea"/>
        <a:cs typeface="+mn-cs"/>
      </a:defRPr>
    </a:lvl7pPr>
    <a:lvl8pPr marL="4479267" algn="l" defTabSz="1279791" rtl="0" eaLnBrk="1" latinLnBrk="0" hangingPunct="1">
      <a:defRPr sz="1686" kern="1200">
        <a:solidFill>
          <a:schemeClr val="tx1"/>
        </a:solidFill>
        <a:latin typeface="+mn-lt"/>
        <a:ea typeface="+mn-ea"/>
        <a:cs typeface="+mn-cs"/>
      </a:defRPr>
    </a:lvl8pPr>
    <a:lvl9pPr marL="5119161" algn="l" defTabSz="1279791" rtl="0" eaLnBrk="1" latinLnBrk="0" hangingPunct="1">
      <a:defRPr sz="168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9C45F708-80FC-E8D7-EDCA-9EC561C5F4F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E94E6509-FC59-8484-7156-F2C2849CB54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12292" name="Slide Number Placeholder 3">
            <a:extLst>
              <a:ext uri="{FF2B5EF4-FFF2-40B4-BE49-F238E27FC236}">
                <a16:creationId xmlns:a16="http://schemas.microsoft.com/office/drawing/2014/main" id="{F8A75915-E88B-801B-FCC6-F8BA957F72B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FEF9FE4D-6080-4D87-9451-B3AA3DD604D4}" type="slidenum">
              <a:rPr lang="en-GB" altLang="en-US" smtClean="0"/>
              <a:pPr/>
              <a:t>8</a:t>
            </a:fld>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0090" y="3976796"/>
            <a:ext cx="8161020" cy="2744046"/>
          </a:xfrm>
        </p:spPr>
        <p:txBody>
          <a:bodyPr/>
          <a:lstStyle/>
          <a:p>
            <a:r>
              <a:rPr lang="en-US"/>
              <a:t>Click to edit Master title style</a:t>
            </a:r>
            <a:endParaRPr lang="en-GB"/>
          </a:p>
        </p:txBody>
      </p:sp>
      <p:sp>
        <p:nvSpPr>
          <p:cNvPr id="3" name="Subtitle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2088215" indent="0" algn="ctr">
              <a:buNone/>
              <a:defRPr>
                <a:solidFill>
                  <a:schemeClr val="tx1">
                    <a:tint val="75000"/>
                  </a:schemeClr>
                </a:solidFill>
              </a:defRPr>
            </a:lvl2pPr>
            <a:lvl3pPr marL="4176431" indent="0" algn="ctr">
              <a:buNone/>
              <a:defRPr>
                <a:solidFill>
                  <a:schemeClr val="tx1">
                    <a:tint val="75000"/>
                  </a:schemeClr>
                </a:solidFill>
              </a:defRPr>
            </a:lvl3pPr>
            <a:lvl4pPr marL="6264646" indent="0" algn="ctr">
              <a:buNone/>
              <a:defRPr>
                <a:solidFill>
                  <a:schemeClr val="tx1">
                    <a:tint val="75000"/>
                  </a:schemeClr>
                </a:solidFill>
              </a:defRPr>
            </a:lvl4pPr>
            <a:lvl5pPr marL="8352861" indent="0" algn="ctr">
              <a:buNone/>
              <a:defRPr>
                <a:solidFill>
                  <a:schemeClr val="tx1">
                    <a:tint val="75000"/>
                  </a:schemeClr>
                </a:solidFill>
              </a:defRPr>
            </a:lvl5pPr>
            <a:lvl6pPr marL="10441076" indent="0" algn="ctr">
              <a:buNone/>
              <a:defRPr>
                <a:solidFill>
                  <a:schemeClr val="tx1">
                    <a:tint val="75000"/>
                  </a:schemeClr>
                </a:solidFill>
              </a:defRPr>
            </a:lvl6pPr>
            <a:lvl7pPr marL="12529292" indent="0" algn="ctr">
              <a:buNone/>
              <a:defRPr>
                <a:solidFill>
                  <a:schemeClr val="tx1">
                    <a:tint val="75000"/>
                  </a:schemeClr>
                </a:solidFill>
              </a:defRPr>
            </a:lvl7pPr>
            <a:lvl8pPr marL="14617507" indent="0" algn="ctr">
              <a:buNone/>
              <a:defRPr>
                <a:solidFill>
                  <a:schemeClr val="tx1">
                    <a:tint val="75000"/>
                  </a:schemeClr>
                </a:solidFill>
              </a:defRPr>
            </a:lvl8pPr>
            <a:lvl9pPr marL="16705722"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B68114C-9118-4228-0D35-7F237B445753}"/>
              </a:ext>
            </a:extLst>
          </p:cNvPr>
          <p:cNvSpPr>
            <a:spLocks noGrp="1"/>
          </p:cNvSpPr>
          <p:nvPr>
            <p:ph type="dt" sz="half" idx="10"/>
          </p:nvPr>
        </p:nvSpPr>
        <p:spPr/>
        <p:txBody>
          <a:bodyPr/>
          <a:lstStyle>
            <a:lvl1pPr>
              <a:defRPr/>
            </a:lvl1pPr>
          </a:lstStyle>
          <a:p>
            <a:pPr>
              <a:defRPr/>
            </a:pPr>
            <a:fld id="{1BA530B4-DC03-4276-ADD7-C9A64AB9463E}" type="datetimeFigureOut">
              <a:rPr lang="en-US"/>
              <a:pPr>
                <a:defRPr/>
              </a:pPr>
              <a:t>5/15/2025</a:t>
            </a:fld>
            <a:endParaRPr lang="en-GB" dirty="0"/>
          </a:p>
        </p:txBody>
      </p:sp>
      <p:sp>
        <p:nvSpPr>
          <p:cNvPr id="5" name="Footer Placeholder 4">
            <a:extLst>
              <a:ext uri="{FF2B5EF4-FFF2-40B4-BE49-F238E27FC236}">
                <a16:creationId xmlns:a16="http://schemas.microsoft.com/office/drawing/2014/main" id="{7ADEB4DA-48B6-EC0D-54DE-0FC6336DDBC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2DBF347F-30C3-1462-E5AB-89321ECC1AA3}"/>
              </a:ext>
            </a:extLst>
          </p:cNvPr>
          <p:cNvSpPr>
            <a:spLocks noGrp="1"/>
          </p:cNvSpPr>
          <p:nvPr>
            <p:ph type="sldNum" sz="quarter" idx="12"/>
          </p:nvPr>
        </p:nvSpPr>
        <p:spPr/>
        <p:txBody>
          <a:bodyPr/>
          <a:lstStyle>
            <a:lvl1pPr>
              <a:defRPr/>
            </a:lvl1pPr>
          </a:lstStyle>
          <a:p>
            <a:pPr>
              <a:defRPr/>
            </a:pPr>
            <a:fld id="{0FC00E46-81DF-4605-8256-A8577B205C8F}" type="slidenum">
              <a:rPr lang="en-GB" altLang="en-US"/>
              <a:pPr>
                <a:defRPr/>
              </a:pPr>
              <a:t>‹#›</a:t>
            </a:fld>
            <a:endParaRPr lang="en-GB" altLang="en-US"/>
          </a:p>
        </p:txBody>
      </p:sp>
    </p:spTree>
    <p:extLst>
      <p:ext uri="{BB962C8B-B14F-4D97-AF65-F5344CB8AC3E}">
        <p14:creationId xmlns:p14="http://schemas.microsoft.com/office/powerpoint/2010/main" val="1253867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9DC8D4A-57A9-E713-57A2-1E1D39D8F33B}"/>
              </a:ext>
            </a:extLst>
          </p:cNvPr>
          <p:cNvSpPr>
            <a:spLocks noGrp="1"/>
          </p:cNvSpPr>
          <p:nvPr>
            <p:ph type="dt" sz="half" idx="10"/>
          </p:nvPr>
        </p:nvSpPr>
        <p:spPr/>
        <p:txBody>
          <a:bodyPr/>
          <a:lstStyle>
            <a:lvl1pPr>
              <a:defRPr/>
            </a:lvl1pPr>
          </a:lstStyle>
          <a:p>
            <a:pPr>
              <a:defRPr/>
            </a:pPr>
            <a:fld id="{3601DB52-DB3E-4239-8599-7A48361715FD}" type="datetimeFigureOut">
              <a:rPr lang="en-US"/>
              <a:pPr>
                <a:defRPr/>
              </a:pPr>
              <a:t>5/15/2025</a:t>
            </a:fld>
            <a:endParaRPr lang="en-GB" dirty="0"/>
          </a:p>
        </p:txBody>
      </p:sp>
      <p:sp>
        <p:nvSpPr>
          <p:cNvPr id="5" name="Footer Placeholder 4">
            <a:extLst>
              <a:ext uri="{FF2B5EF4-FFF2-40B4-BE49-F238E27FC236}">
                <a16:creationId xmlns:a16="http://schemas.microsoft.com/office/drawing/2014/main" id="{7433F12D-35AB-6CA4-6EDB-21F35908DA99}"/>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A0A883A9-1365-5808-5119-565B9984B250}"/>
              </a:ext>
            </a:extLst>
          </p:cNvPr>
          <p:cNvSpPr>
            <a:spLocks noGrp="1"/>
          </p:cNvSpPr>
          <p:nvPr>
            <p:ph type="sldNum" sz="quarter" idx="12"/>
          </p:nvPr>
        </p:nvSpPr>
        <p:spPr/>
        <p:txBody>
          <a:bodyPr/>
          <a:lstStyle>
            <a:lvl1pPr>
              <a:defRPr/>
            </a:lvl1pPr>
          </a:lstStyle>
          <a:p>
            <a:pPr>
              <a:defRPr/>
            </a:pPr>
            <a:fld id="{ABCAD2A1-713A-444C-88BB-E55E799816F8}" type="slidenum">
              <a:rPr lang="en-GB" altLang="en-US"/>
              <a:pPr>
                <a:defRPr/>
              </a:pPr>
              <a:t>‹#›</a:t>
            </a:fld>
            <a:endParaRPr lang="en-GB" altLang="en-US"/>
          </a:p>
        </p:txBody>
      </p:sp>
    </p:spTree>
    <p:extLst>
      <p:ext uri="{BB962C8B-B14F-4D97-AF65-F5344CB8AC3E}">
        <p14:creationId xmlns:p14="http://schemas.microsoft.com/office/powerpoint/2010/main" val="2942388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220655" y="684532"/>
            <a:ext cx="1620203" cy="1456182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60046" y="684532"/>
            <a:ext cx="4700588" cy="145618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1FC92E9-CACB-2249-E633-A1E2F4D57B79}"/>
              </a:ext>
            </a:extLst>
          </p:cNvPr>
          <p:cNvSpPr>
            <a:spLocks noGrp="1"/>
          </p:cNvSpPr>
          <p:nvPr>
            <p:ph type="dt" sz="half" idx="10"/>
          </p:nvPr>
        </p:nvSpPr>
        <p:spPr/>
        <p:txBody>
          <a:bodyPr/>
          <a:lstStyle>
            <a:lvl1pPr>
              <a:defRPr/>
            </a:lvl1pPr>
          </a:lstStyle>
          <a:p>
            <a:pPr>
              <a:defRPr/>
            </a:pPr>
            <a:fld id="{52236A5C-FA90-4803-AE32-807CA3715F07}" type="datetimeFigureOut">
              <a:rPr lang="en-US"/>
              <a:pPr>
                <a:defRPr/>
              </a:pPr>
              <a:t>5/15/2025</a:t>
            </a:fld>
            <a:endParaRPr lang="en-GB" dirty="0"/>
          </a:p>
        </p:txBody>
      </p:sp>
      <p:sp>
        <p:nvSpPr>
          <p:cNvPr id="5" name="Footer Placeholder 4">
            <a:extLst>
              <a:ext uri="{FF2B5EF4-FFF2-40B4-BE49-F238E27FC236}">
                <a16:creationId xmlns:a16="http://schemas.microsoft.com/office/drawing/2014/main" id="{F7340AB7-0844-47DD-6731-E38DE4930CC6}"/>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BC251E64-3C25-F55E-AF98-138C7148C257}"/>
              </a:ext>
            </a:extLst>
          </p:cNvPr>
          <p:cNvSpPr>
            <a:spLocks noGrp="1"/>
          </p:cNvSpPr>
          <p:nvPr>
            <p:ph type="sldNum" sz="quarter" idx="12"/>
          </p:nvPr>
        </p:nvSpPr>
        <p:spPr/>
        <p:txBody>
          <a:bodyPr/>
          <a:lstStyle>
            <a:lvl1pPr>
              <a:defRPr/>
            </a:lvl1pPr>
          </a:lstStyle>
          <a:p>
            <a:pPr>
              <a:defRPr/>
            </a:pPr>
            <a:fld id="{F45D516B-25BE-4A9B-8709-C3379142F7ED}" type="slidenum">
              <a:rPr lang="en-GB" altLang="en-US"/>
              <a:pPr>
                <a:defRPr/>
              </a:pPr>
              <a:t>‹#›</a:t>
            </a:fld>
            <a:endParaRPr lang="en-GB" altLang="en-US"/>
          </a:p>
        </p:txBody>
      </p:sp>
    </p:spTree>
    <p:extLst>
      <p:ext uri="{BB962C8B-B14F-4D97-AF65-F5344CB8AC3E}">
        <p14:creationId xmlns:p14="http://schemas.microsoft.com/office/powerpoint/2010/main" val="33346945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1505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6EB2C6-26EE-A1F5-0ED6-E30CC5382405}"/>
              </a:ext>
            </a:extLst>
          </p:cNvPr>
          <p:cNvSpPr>
            <a:spLocks noGrp="1"/>
          </p:cNvSpPr>
          <p:nvPr>
            <p:ph type="dt" sz="half" idx="10"/>
          </p:nvPr>
        </p:nvSpPr>
        <p:spPr/>
        <p:txBody>
          <a:bodyPr/>
          <a:lstStyle>
            <a:lvl1pPr>
              <a:defRPr/>
            </a:lvl1pPr>
          </a:lstStyle>
          <a:p>
            <a:pPr>
              <a:defRPr/>
            </a:pPr>
            <a:fld id="{F611D2C5-E076-44B0-9C52-82AB7784A7D9}" type="datetimeFigureOut">
              <a:rPr lang="en-US"/>
              <a:pPr>
                <a:defRPr/>
              </a:pPr>
              <a:t>5/15/2025</a:t>
            </a:fld>
            <a:endParaRPr lang="en-GB" dirty="0"/>
          </a:p>
        </p:txBody>
      </p:sp>
      <p:sp>
        <p:nvSpPr>
          <p:cNvPr id="5" name="Footer Placeholder 4">
            <a:extLst>
              <a:ext uri="{FF2B5EF4-FFF2-40B4-BE49-F238E27FC236}">
                <a16:creationId xmlns:a16="http://schemas.microsoft.com/office/drawing/2014/main" id="{6A07199E-D3A2-973B-CB33-0F632A76B89B}"/>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449E123F-EBA3-05D8-FF73-AA3F973E8470}"/>
              </a:ext>
            </a:extLst>
          </p:cNvPr>
          <p:cNvSpPr>
            <a:spLocks noGrp="1"/>
          </p:cNvSpPr>
          <p:nvPr>
            <p:ph type="sldNum" sz="quarter" idx="12"/>
          </p:nvPr>
        </p:nvSpPr>
        <p:spPr/>
        <p:txBody>
          <a:bodyPr/>
          <a:lstStyle>
            <a:lvl1pPr>
              <a:defRPr/>
            </a:lvl1pPr>
          </a:lstStyle>
          <a:p>
            <a:pPr>
              <a:defRPr/>
            </a:pPr>
            <a:fld id="{85B4F118-76A0-4CA8-B7F7-FE92B9E4DFEC}" type="slidenum">
              <a:rPr lang="en-GB" altLang="en-US"/>
              <a:pPr>
                <a:defRPr/>
              </a:pPr>
              <a:t>‹#›</a:t>
            </a:fld>
            <a:endParaRPr lang="en-GB" altLang="en-US"/>
          </a:p>
        </p:txBody>
      </p:sp>
    </p:spTree>
    <p:extLst>
      <p:ext uri="{BB962C8B-B14F-4D97-AF65-F5344CB8AC3E}">
        <p14:creationId xmlns:p14="http://schemas.microsoft.com/office/powerpoint/2010/main" val="1712503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58429" y="8226214"/>
            <a:ext cx="8161020" cy="2542540"/>
          </a:xfrm>
        </p:spPr>
        <p:txBody>
          <a:bodyPr anchor="t"/>
          <a:lstStyle>
            <a:lvl1pPr algn="l">
              <a:defRPr sz="18300" b="1" cap="all"/>
            </a:lvl1pPr>
          </a:lstStyle>
          <a:p>
            <a:r>
              <a:rPr lang="en-US"/>
              <a:t>Click to edit Master title style</a:t>
            </a:r>
            <a:endParaRPr lang="en-GB"/>
          </a:p>
        </p:txBody>
      </p:sp>
      <p:sp>
        <p:nvSpPr>
          <p:cNvPr id="3" name="Text Placeholder 2"/>
          <p:cNvSpPr>
            <a:spLocks noGrp="1"/>
          </p:cNvSpPr>
          <p:nvPr>
            <p:ph type="body" idx="1"/>
          </p:nvPr>
        </p:nvSpPr>
        <p:spPr>
          <a:xfrm>
            <a:off x="758429" y="5425869"/>
            <a:ext cx="8161020" cy="2800349"/>
          </a:xfrm>
        </p:spPr>
        <p:txBody>
          <a:bodyPr anchor="b"/>
          <a:lstStyle>
            <a:lvl1pPr marL="0" indent="0">
              <a:buNone/>
              <a:defRPr sz="9100">
                <a:solidFill>
                  <a:schemeClr val="tx1">
                    <a:tint val="75000"/>
                  </a:schemeClr>
                </a:solidFill>
              </a:defRPr>
            </a:lvl1pPr>
            <a:lvl2pPr marL="2088215" indent="0">
              <a:buNone/>
              <a:defRPr sz="8200">
                <a:solidFill>
                  <a:schemeClr val="tx1">
                    <a:tint val="75000"/>
                  </a:schemeClr>
                </a:solidFill>
              </a:defRPr>
            </a:lvl2pPr>
            <a:lvl3pPr marL="4176431" indent="0">
              <a:buNone/>
              <a:defRPr sz="7300">
                <a:solidFill>
                  <a:schemeClr val="tx1">
                    <a:tint val="75000"/>
                  </a:schemeClr>
                </a:solidFill>
              </a:defRPr>
            </a:lvl3pPr>
            <a:lvl4pPr marL="6264646" indent="0">
              <a:buNone/>
              <a:defRPr sz="6400">
                <a:solidFill>
                  <a:schemeClr val="tx1">
                    <a:tint val="75000"/>
                  </a:schemeClr>
                </a:solidFill>
              </a:defRPr>
            </a:lvl4pPr>
            <a:lvl5pPr marL="8352861" indent="0">
              <a:buNone/>
              <a:defRPr sz="6400">
                <a:solidFill>
                  <a:schemeClr val="tx1">
                    <a:tint val="75000"/>
                  </a:schemeClr>
                </a:solidFill>
              </a:defRPr>
            </a:lvl5pPr>
            <a:lvl6pPr marL="10441076" indent="0">
              <a:buNone/>
              <a:defRPr sz="6400">
                <a:solidFill>
                  <a:schemeClr val="tx1">
                    <a:tint val="75000"/>
                  </a:schemeClr>
                </a:solidFill>
              </a:defRPr>
            </a:lvl6pPr>
            <a:lvl7pPr marL="12529292" indent="0">
              <a:buNone/>
              <a:defRPr sz="6400">
                <a:solidFill>
                  <a:schemeClr val="tx1">
                    <a:tint val="75000"/>
                  </a:schemeClr>
                </a:solidFill>
              </a:defRPr>
            </a:lvl7pPr>
            <a:lvl8pPr marL="14617507" indent="0">
              <a:buNone/>
              <a:defRPr sz="6400">
                <a:solidFill>
                  <a:schemeClr val="tx1">
                    <a:tint val="75000"/>
                  </a:schemeClr>
                </a:solidFill>
              </a:defRPr>
            </a:lvl8pPr>
            <a:lvl9pPr marL="1670572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0C19593-2113-2AA5-A50E-0FE585FE9559}"/>
              </a:ext>
            </a:extLst>
          </p:cNvPr>
          <p:cNvSpPr>
            <a:spLocks noGrp="1"/>
          </p:cNvSpPr>
          <p:nvPr>
            <p:ph type="dt" sz="half" idx="10"/>
          </p:nvPr>
        </p:nvSpPr>
        <p:spPr/>
        <p:txBody>
          <a:bodyPr/>
          <a:lstStyle>
            <a:lvl1pPr>
              <a:defRPr/>
            </a:lvl1pPr>
          </a:lstStyle>
          <a:p>
            <a:pPr>
              <a:defRPr/>
            </a:pPr>
            <a:fld id="{69E2425A-4AED-40AF-956A-F2D6926204EB}" type="datetimeFigureOut">
              <a:rPr lang="en-US"/>
              <a:pPr>
                <a:defRPr/>
              </a:pPr>
              <a:t>5/15/2025</a:t>
            </a:fld>
            <a:endParaRPr lang="en-GB" dirty="0"/>
          </a:p>
        </p:txBody>
      </p:sp>
      <p:sp>
        <p:nvSpPr>
          <p:cNvPr id="5" name="Footer Placeholder 4">
            <a:extLst>
              <a:ext uri="{FF2B5EF4-FFF2-40B4-BE49-F238E27FC236}">
                <a16:creationId xmlns:a16="http://schemas.microsoft.com/office/drawing/2014/main" id="{E5A38A98-0F78-A07E-0B9C-521F5AFDE10E}"/>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27A2CFDA-FD44-5122-008B-713963C2ED78}"/>
              </a:ext>
            </a:extLst>
          </p:cNvPr>
          <p:cNvSpPr>
            <a:spLocks noGrp="1"/>
          </p:cNvSpPr>
          <p:nvPr>
            <p:ph type="sldNum" sz="quarter" idx="12"/>
          </p:nvPr>
        </p:nvSpPr>
        <p:spPr/>
        <p:txBody>
          <a:bodyPr/>
          <a:lstStyle>
            <a:lvl1pPr>
              <a:defRPr/>
            </a:lvl1pPr>
          </a:lstStyle>
          <a:p>
            <a:pPr>
              <a:defRPr/>
            </a:pPr>
            <a:fld id="{5159DBDC-C32D-4D52-A64F-94A007D33E4D}" type="slidenum">
              <a:rPr lang="en-GB" altLang="en-US"/>
              <a:pPr>
                <a:defRPr/>
              </a:pPr>
              <a:t>‹#›</a:t>
            </a:fld>
            <a:endParaRPr lang="en-GB" altLang="en-US"/>
          </a:p>
        </p:txBody>
      </p:sp>
    </p:spTree>
    <p:extLst>
      <p:ext uri="{BB962C8B-B14F-4D97-AF65-F5344CB8AC3E}">
        <p14:creationId xmlns:p14="http://schemas.microsoft.com/office/powerpoint/2010/main" val="25735721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360046" y="3982723"/>
            <a:ext cx="3160395" cy="11263631"/>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3680463" y="3982723"/>
            <a:ext cx="3160395" cy="11263631"/>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a:extLst>
              <a:ext uri="{FF2B5EF4-FFF2-40B4-BE49-F238E27FC236}">
                <a16:creationId xmlns:a16="http://schemas.microsoft.com/office/drawing/2014/main" id="{6327CD20-B8F4-FFFA-9C72-5C3E096E3A00}"/>
              </a:ext>
            </a:extLst>
          </p:cNvPr>
          <p:cNvSpPr>
            <a:spLocks noGrp="1"/>
          </p:cNvSpPr>
          <p:nvPr>
            <p:ph type="dt" sz="half" idx="10"/>
          </p:nvPr>
        </p:nvSpPr>
        <p:spPr/>
        <p:txBody>
          <a:bodyPr/>
          <a:lstStyle>
            <a:lvl1pPr>
              <a:defRPr/>
            </a:lvl1pPr>
          </a:lstStyle>
          <a:p>
            <a:pPr>
              <a:defRPr/>
            </a:pPr>
            <a:fld id="{A9DCCCD5-D17E-49CE-919D-A5B56DCA35E6}" type="datetimeFigureOut">
              <a:rPr lang="en-US"/>
              <a:pPr>
                <a:defRPr/>
              </a:pPr>
              <a:t>5/15/2025</a:t>
            </a:fld>
            <a:endParaRPr lang="en-GB" dirty="0"/>
          </a:p>
        </p:txBody>
      </p:sp>
      <p:sp>
        <p:nvSpPr>
          <p:cNvPr id="6" name="Footer Placeholder 4">
            <a:extLst>
              <a:ext uri="{FF2B5EF4-FFF2-40B4-BE49-F238E27FC236}">
                <a16:creationId xmlns:a16="http://schemas.microsoft.com/office/drawing/2014/main" id="{7EFCCD27-FC58-5D1F-536D-D7C65A544697}"/>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7AF86B46-F060-3AB4-7762-731F2E281768}"/>
              </a:ext>
            </a:extLst>
          </p:cNvPr>
          <p:cNvSpPr>
            <a:spLocks noGrp="1"/>
          </p:cNvSpPr>
          <p:nvPr>
            <p:ph type="sldNum" sz="quarter" idx="12"/>
          </p:nvPr>
        </p:nvSpPr>
        <p:spPr/>
        <p:txBody>
          <a:bodyPr/>
          <a:lstStyle>
            <a:lvl1pPr>
              <a:defRPr/>
            </a:lvl1pPr>
          </a:lstStyle>
          <a:p>
            <a:pPr>
              <a:defRPr/>
            </a:pPr>
            <a:fld id="{971D079B-95DA-4A0D-9229-DC5EB9C18C31}" type="slidenum">
              <a:rPr lang="en-GB" altLang="en-US"/>
              <a:pPr>
                <a:defRPr/>
              </a:pPr>
              <a:t>‹#›</a:t>
            </a:fld>
            <a:endParaRPr lang="en-GB" altLang="en-US"/>
          </a:p>
        </p:txBody>
      </p:sp>
    </p:spTree>
    <p:extLst>
      <p:ext uri="{BB962C8B-B14F-4D97-AF65-F5344CB8AC3E}">
        <p14:creationId xmlns:p14="http://schemas.microsoft.com/office/powerpoint/2010/main" val="3524999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0060" y="512658"/>
            <a:ext cx="8641080" cy="21336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80064" y="2865544"/>
            <a:ext cx="4242197" cy="1194222"/>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lang="en-US"/>
              <a:t>Click to edit Master text styles</a:t>
            </a:r>
          </a:p>
        </p:txBody>
      </p:sp>
      <p:sp>
        <p:nvSpPr>
          <p:cNvPr id="4" name="Content Placeholder 3"/>
          <p:cNvSpPr>
            <a:spLocks noGrp="1"/>
          </p:cNvSpPr>
          <p:nvPr>
            <p:ph sz="half" idx="2"/>
          </p:nvPr>
        </p:nvSpPr>
        <p:spPr>
          <a:xfrm>
            <a:off x="480064" y="4059766"/>
            <a:ext cx="4242197" cy="7375738"/>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877280" y="2865544"/>
            <a:ext cx="4243863" cy="1194222"/>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4877280" y="4059766"/>
            <a:ext cx="4243863" cy="7375738"/>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984E8423-3A06-7C06-6354-BA31854D4238}"/>
              </a:ext>
            </a:extLst>
          </p:cNvPr>
          <p:cNvSpPr>
            <a:spLocks noGrp="1"/>
          </p:cNvSpPr>
          <p:nvPr>
            <p:ph type="dt" sz="half" idx="10"/>
          </p:nvPr>
        </p:nvSpPr>
        <p:spPr/>
        <p:txBody>
          <a:bodyPr/>
          <a:lstStyle>
            <a:lvl1pPr>
              <a:defRPr/>
            </a:lvl1pPr>
          </a:lstStyle>
          <a:p>
            <a:pPr>
              <a:defRPr/>
            </a:pPr>
            <a:fld id="{C101596C-EA45-4FDC-8BCC-02FABE565319}" type="datetimeFigureOut">
              <a:rPr lang="en-US"/>
              <a:pPr>
                <a:defRPr/>
              </a:pPr>
              <a:t>5/15/2025</a:t>
            </a:fld>
            <a:endParaRPr lang="en-GB" dirty="0"/>
          </a:p>
        </p:txBody>
      </p:sp>
      <p:sp>
        <p:nvSpPr>
          <p:cNvPr id="8" name="Footer Placeholder 4">
            <a:extLst>
              <a:ext uri="{FF2B5EF4-FFF2-40B4-BE49-F238E27FC236}">
                <a16:creationId xmlns:a16="http://schemas.microsoft.com/office/drawing/2014/main" id="{21893732-E3EA-E9CA-6BBC-CE7CF35710EF}"/>
              </a:ext>
            </a:extLst>
          </p:cNvPr>
          <p:cNvSpPr>
            <a:spLocks noGrp="1"/>
          </p:cNvSpPr>
          <p:nvPr>
            <p:ph type="ftr" sz="quarter" idx="11"/>
          </p:nvPr>
        </p:nvSpPr>
        <p:spPr/>
        <p:txBody>
          <a:bodyPr/>
          <a:lstStyle>
            <a:lvl1pPr>
              <a:defRPr/>
            </a:lvl1pPr>
          </a:lstStyle>
          <a:p>
            <a:pPr>
              <a:defRPr/>
            </a:pPr>
            <a:endParaRPr lang="en-GB"/>
          </a:p>
        </p:txBody>
      </p:sp>
      <p:sp>
        <p:nvSpPr>
          <p:cNvPr id="9" name="Slide Number Placeholder 5">
            <a:extLst>
              <a:ext uri="{FF2B5EF4-FFF2-40B4-BE49-F238E27FC236}">
                <a16:creationId xmlns:a16="http://schemas.microsoft.com/office/drawing/2014/main" id="{B2D2E72C-0642-7FF1-96E6-715732A2CEE7}"/>
              </a:ext>
            </a:extLst>
          </p:cNvPr>
          <p:cNvSpPr>
            <a:spLocks noGrp="1"/>
          </p:cNvSpPr>
          <p:nvPr>
            <p:ph type="sldNum" sz="quarter" idx="12"/>
          </p:nvPr>
        </p:nvSpPr>
        <p:spPr/>
        <p:txBody>
          <a:bodyPr/>
          <a:lstStyle>
            <a:lvl1pPr>
              <a:defRPr/>
            </a:lvl1pPr>
          </a:lstStyle>
          <a:p>
            <a:pPr>
              <a:defRPr/>
            </a:pPr>
            <a:fld id="{9BDE1EC9-46F1-4B61-9299-9EF3B8BC0B27}" type="slidenum">
              <a:rPr lang="en-GB" altLang="en-US"/>
              <a:pPr>
                <a:defRPr/>
              </a:pPr>
              <a:t>‹#›</a:t>
            </a:fld>
            <a:endParaRPr lang="en-GB" altLang="en-US"/>
          </a:p>
        </p:txBody>
      </p:sp>
    </p:spTree>
    <p:extLst>
      <p:ext uri="{BB962C8B-B14F-4D97-AF65-F5344CB8AC3E}">
        <p14:creationId xmlns:p14="http://schemas.microsoft.com/office/powerpoint/2010/main" val="3100446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64EBC604-811F-9C25-C074-B20ACA79D380}"/>
              </a:ext>
            </a:extLst>
          </p:cNvPr>
          <p:cNvSpPr>
            <a:spLocks noGrp="1"/>
          </p:cNvSpPr>
          <p:nvPr>
            <p:ph type="dt" sz="half" idx="10"/>
          </p:nvPr>
        </p:nvSpPr>
        <p:spPr/>
        <p:txBody>
          <a:bodyPr/>
          <a:lstStyle>
            <a:lvl1pPr>
              <a:defRPr/>
            </a:lvl1pPr>
          </a:lstStyle>
          <a:p>
            <a:pPr>
              <a:defRPr/>
            </a:pPr>
            <a:fld id="{07D6156D-3D0F-47B3-9A73-12874F70369A}" type="datetimeFigureOut">
              <a:rPr lang="en-US"/>
              <a:pPr>
                <a:defRPr/>
              </a:pPr>
              <a:t>5/15/2025</a:t>
            </a:fld>
            <a:endParaRPr lang="en-GB" dirty="0"/>
          </a:p>
        </p:txBody>
      </p:sp>
      <p:sp>
        <p:nvSpPr>
          <p:cNvPr id="4" name="Footer Placeholder 4">
            <a:extLst>
              <a:ext uri="{FF2B5EF4-FFF2-40B4-BE49-F238E27FC236}">
                <a16:creationId xmlns:a16="http://schemas.microsoft.com/office/drawing/2014/main" id="{7F087F58-BCDC-E8AC-84D8-C3C91FE59541}"/>
              </a:ext>
            </a:extLst>
          </p:cNvPr>
          <p:cNvSpPr>
            <a:spLocks noGrp="1"/>
          </p:cNvSpPr>
          <p:nvPr>
            <p:ph type="ftr" sz="quarter" idx="11"/>
          </p:nvPr>
        </p:nvSpPr>
        <p:spPr/>
        <p:txBody>
          <a:bodyPr/>
          <a:lstStyle>
            <a:lvl1pPr>
              <a:defRPr/>
            </a:lvl1pPr>
          </a:lstStyle>
          <a:p>
            <a:pPr>
              <a:defRPr/>
            </a:pPr>
            <a:endParaRPr lang="en-GB"/>
          </a:p>
        </p:txBody>
      </p:sp>
      <p:sp>
        <p:nvSpPr>
          <p:cNvPr id="5" name="Slide Number Placeholder 5">
            <a:extLst>
              <a:ext uri="{FF2B5EF4-FFF2-40B4-BE49-F238E27FC236}">
                <a16:creationId xmlns:a16="http://schemas.microsoft.com/office/drawing/2014/main" id="{83727C60-5878-8885-7645-60253AFDA619}"/>
              </a:ext>
            </a:extLst>
          </p:cNvPr>
          <p:cNvSpPr>
            <a:spLocks noGrp="1"/>
          </p:cNvSpPr>
          <p:nvPr>
            <p:ph type="sldNum" sz="quarter" idx="12"/>
          </p:nvPr>
        </p:nvSpPr>
        <p:spPr/>
        <p:txBody>
          <a:bodyPr/>
          <a:lstStyle>
            <a:lvl1pPr>
              <a:defRPr/>
            </a:lvl1pPr>
          </a:lstStyle>
          <a:p>
            <a:pPr>
              <a:defRPr/>
            </a:pPr>
            <a:fld id="{D0D63C38-9CF4-4A98-9B67-D79DA2DBADCB}" type="slidenum">
              <a:rPr lang="en-GB" altLang="en-US"/>
              <a:pPr>
                <a:defRPr/>
              </a:pPr>
              <a:t>‹#›</a:t>
            </a:fld>
            <a:endParaRPr lang="en-GB" altLang="en-US"/>
          </a:p>
        </p:txBody>
      </p:sp>
    </p:spTree>
    <p:extLst>
      <p:ext uri="{BB962C8B-B14F-4D97-AF65-F5344CB8AC3E}">
        <p14:creationId xmlns:p14="http://schemas.microsoft.com/office/powerpoint/2010/main" val="38506431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4CF57893-5FE2-C48C-EB67-EE69F99E9ACE}"/>
              </a:ext>
            </a:extLst>
          </p:cNvPr>
          <p:cNvSpPr>
            <a:spLocks noGrp="1"/>
          </p:cNvSpPr>
          <p:nvPr>
            <p:ph type="dt" sz="half" idx="10"/>
          </p:nvPr>
        </p:nvSpPr>
        <p:spPr/>
        <p:txBody>
          <a:bodyPr/>
          <a:lstStyle>
            <a:lvl1pPr>
              <a:defRPr/>
            </a:lvl1pPr>
          </a:lstStyle>
          <a:p>
            <a:pPr>
              <a:defRPr/>
            </a:pPr>
            <a:fld id="{52732261-6E4F-4E3A-B12D-F8CA1E669DE4}" type="datetimeFigureOut">
              <a:rPr lang="en-US"/>
              <a:pPr>
                <a:defRPr/>
              </a:pPr>
              <a:t>5/15/2025</a:t>
            </a:fld>
            <a:endParaRPr lang="en-GB" dirty="0"/>
          </a:p>
        </p:txBody>
      </p:sp>
      <p:sp>
        <p:nvSpPr>
          <p:cNvPr id="3" name="Footer Placeholder 4">
            <a:extLst>
              <a:ext uri="{FF2B5EF4-FFF2-40B4-BE49-F238E27FC236}">
                <a16:creationId xmlns:a16="http://schemas.microsoft.com/office/drawing/2014/main" id="{8BFB1883-2891-6D81-A3E6-CD951D920383}"/>
              </a:ext>
            </a:extLst>
          </p:cNvPr>
          <p:cNvSpPr>
            <a:spLocks noGrp="1"/>
          </p:cNvSpPr>
          <p:nvPr>
            <p:ph type="ftr" sz="quarter" idx="11"/>
          </p:nvPr>
        </p:nvSpPr>
        <p:spPr/>
        <p:txBody>
          <a:bodyPr/>
          <a:lstStyle>
            <a:lvl1pPr>
              <a:defRPr/>
            </a:lvl1pPr>
          </a:lstStyle>
          <a:p>
            <a:pPr>
              <a:defRPr/>
            </a:pPr>
            <a:endParaRPr lang="en-GB"/>
          </a:p>
        </p:txBody>
      </p:sp>
      <p:sp>
        <p:nvSpPr>
          <p:cNvPr id="4" name="Slide Number Placeholder 5">
            <a:extLst>
              <a:ext uri="{FF2B5EF4-FFF2-40B4-BE49-F238E27FC236}">
                <a16:creationId xmlns:a16="http://schemas.microsoft.com/office/drawing/2014/main" id="{9E14EECF-DDC0-28DF-FD18-582DD997A188}"/>
              </a:ext>
            </a:extLst>
          </p:cNvPr>
          <p:cNvSpPr>
            <a:spLocks noGrp="1"/>
          </p:cNvSpPr>
          <p:nvPr>
            <p:ph type="sldNum" sz="quarter" idx="12"/>
          </p:nvPr>
        </p:nvSpPr>
        <p:spPr/>
        <p:txBody>
          <a:bodyPr/>
          <a:lstStyle>
            <a:lvl1pPr>
              <a:defRPr/>
            </a:lvl1pPr>
          </a:lstStyle>
          <a:p>
            <a:pPr>
              <a:defRPr/>
            </a:pPr>
            <a:fld id="{DCFDA114-C172-4E6C-A062-52B7BE5385C1}" type="slidenum">
              <a:rPr lang="en-GB" altLang="en-US"/>
              <a:pPr>
                <a:defRPr/>
              </a:pPr>
              <a:t>‹#›</a:t>
            </a:fld>
            <a:endParaRPr lang="en-GB" altLang="en-US"/>
          </a:p>
        </p:txBody>
      </p:sp>
    </p:spTree>
    <p:extLst>
      <p:ext uri="{BB962C8B-B14F-4D97-AF65-F5344CB8AC3E}">
        <p14:creationId xmlns:p14="http://schemas.microsoft.com/office/powerpoint/2010/main" val="1780366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064" y="509694"/>
            <a:ext cx="3158729" cy="2169160"/>
          </a:xfrm>
        </p:spPr>
        <p:txBody>
          <a:bodyPr anchor="b"/>
          <a:lstStyle>
            <a:lvl1pPr algn="l">
              <a:defRPr sz="9100" b="1"/>
            </a:lvl1pPr>
          </a:lstStyle>
          <a:p>
            <a:r>
              <a:rPr lang="en-US"/>
              <a:t>Click to edit Master title style</a:t>
            </a:r>
            <a:endParaRPr lang="en-GB"/>
          </a:p>
        </p:txBody>
      </p:sp>
      <p:sp>
        <p:nvSpPr>
          <p:cNvPr id="3" name="Content Placeholder 2"/>
          <p:cNvSpPr>
            <a:spLocks noGrp="1"/>
          </p:cNvSpPr>
          <p:nvPr>
            <p:ph idx="1"/>
          </p:nvPr>
        </p:nvSpPr>
        <p:spPr>
          <a:xfrm>
            <a:off x="3753803" y="509694"/>
            <a:ext cx="5367338" cy="10925812"/>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80064" y="2678855"/>
            <a:ext cx="3158729" cy="8756651"/>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4CBF5450-B1AB-E3E6-8CE5-0FCB4C898B1B}"/>
              </a:ext>
            </a:extLst>
          </p:cNvPr>
          <p:cNvSpPr>
            <a:spLocks noGrp="1"/>
          </p:cNvSpPr>
          <p:nvPr>
            <p:ph type="dt" sz="half" idx="10"/>
          </p:nvPr>
        </p:nvSpPr>
        <p:spPr/>
        <p:txBody>
          <a:bodyPr/>
          <a:lstStyle>
            <a:lvl1pPr>
              <a:defRPr/>
            </a:lvl1pPr>
          </a:lstStyle>
          <a:p>
            <a:pPr>
              <a:defRPr/>
            </a:pPr>
            <a:fld id="{70738A91-5329-405F-81E4-B90E6B2EC0BC}" type="datetimeFigureOut">
              <a:rPr lang="en-US"/>
              <a:pPr>
                <a:defRPr/>
              </a:pPr>
              <a:t>5/15/2025</a:t>
            </a:fld>
            <a:endParaRPr lang="en-GB" dirty="0"/>
          </a:p>
        </p:txBody>
      </p:sp>
      <p:sp>
        <p:nvSpPr>
          <p:cNvPr id="6" name="Footer Placeholder 4">
            <a:extLst>
              <a:ext uri="{FF2B5EF4-FFF2-40B4-BE49-F238E27FC236}">
                <a16:creationId xmlns:a16="http://schemas.microsoft.com/office/drawing/2014/main" id="{63DBB740-B2C5-9B3C-FB1E-4F5171386F04}"/>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8575C103-0B0B-DC91-5842-F455E6225E11}"/>
              </a:ext>
            </a:extLst>
          </p:cNvPr>
          <p:cNvSpPr>
            <a:spLocks noGrp="1"/>
          </p:cNvSpPr>
          <p:nvPr>
            <p:ph type="sldNum" sz="quarter" idx="12"/>
          </p:nvPr>
        </p:nvSpPr>
        <p:spPr/>
        <p:txBody>
          <a:bodyPr/>
          <a:lstStyle>
            <a:lvl1pPr>
              <a:defRPr/>
            </a:lvl1pPr>
          </a:lstStyle>
          <a:p>
            <a:pPr>
              <a:defRPr/>
            </a:pPr>
            <a:fld id="{6843FFBC-3AC9-40DB-B126-09BA0EF05B58}" type="slidenum">
              <a:rPr lang="en-GB" altLang="en-US"/>
              <a:pPr>
                <a:defRPr/>
              </a:pPr>
              <a:t>‹#›</a:t>
            </a:fld>
            <a:endParaRPr lang="en-GB" altLang="en-US"/>
          </a:p>
        </p:txBody>
      </p:sp>
    </p:spTree>
    <p:extLst>
      <p:ext uri="{BB962C8B-B14F-4D97-AF65-F5344CB8AC3E}">
        <p14:creationId xmlns:p14="http://schemas.microsoft.com/office/powerpoint/2010/main" val="17356689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81903" y="8961121"/>
            <a:ext cx="5760720" cy="1057912"/>
          </a:xfrm>
        </p:spPr>
        <p:txBody>
          <a:bodyPr anchor="b"/>
          <a:lstStyle>
            <a:lvl1pPr algn="l">
              <a:defRPr sz="9100" b="1"/>
            </a:lvl1pPr>
          </a:lstStyle>
          <a:p>
            <a:r>
              <a:rPr lang="en-US"/>
              <a:t>Click to edit Master title style</a:t>
            </a:r>
            <a:endParaRPr lang="en-GB"/>
          </a:p>
        </p:txBody>
      </p:sp>
      <p:sp>
        <p:nvSpPr>
          <p:cNvPr id="3" name="Picture Placeholder 2"/>
          <p:cNvSpPr>
            <a:spLocks noGrp="1"/>
          </p:cNvSpPr>
          <p:nvPr>
            <p:ph type="pic" idx="1"/>
          </p:nvPr>
        </p:nvSpPr>
        <p:spPr>
          <a:xfrm>
            <a:off x="1881903" y="1143846"/>
            <a:ext cx="5760720" cy="7680960"/>
          </a:xfrm>
        </p:spPr>
        <p:txBody>
          <a:bodyPr rtlCol="0">
            <a:normAutofit/>
          </a:bodyPr>
          <a:lstStyle>
            <a:lvl1pPr marL="0" indent="0">
              <a:buNone/>
              <a:defRPr sz="14600"/>
            </a:lvl1pPr>
            <a:lvl2pPr marL="2088215" indent="0">
              <a:buNone/>
              <a:defRPr sz="12800"/>
            </a:lvl2pPr>
            <a:lvl3pPr marL="4176431" indent="0">
              <a:buNone/>
              <a:defRPr sz="11000"/>
            </a:lvl3pPr>
            <a:lvl4pPr marL="6264646" indent="0">
              <a:buNone/>
              <a:defRPr sz="9100"/>
            </a:lvl4pPr>
            <a:lvl5pPr marL="8352861" indent="0">
              <a:buNone/>
              <a:defRPr sz="9100"/>
            </a:lvl5pPr>
            <a:lvl6pPr marL="10441076" indent="0">
              <a:buNone/>
              <a:defRPr sz="9100"/>
            </a:lvl6pPr>
            <a:lvl7pPr marL="12529292" indent="0">
              <a:buNone/>
              <a:defRPr sz="9100"/>
            </a:lvl7pPr>
            <a:lvl8pPr marL="14617507" indent="0">
              <a:buNone/>
              <a:defRPr sz="9100"/>
            </a:lvl8pPr>
            <a:lvl9pPr marL="16705722" indent="0">
              <a:buNone/>
              <a:defRPr sz="9100"/>
            </a:lvl9pPr>
          </a:lstStyle>
          <a:p>
            <a:pPr lvl="0"/>
            <a:endParaRPr lang="en-GB" noProof="0" dirty="0"/>
          </a:p>
        </p:txBody>
      </p:sp>
      <p:sp>
        <p:nvSpPr>
          <p:cNvPr id="4" name="Text Placeholder 3"/>
          <p:cNvSpPr>
            <a:spLocks noGrp="1"/>
          </p:cNvSpPr>
          <p:nvPr>
            <p:ph type="body" sz="half" idx="2"/>
          </p:nvPr>
        </p:nvSpPr>
        <p:spPr>
          <a:xfrm>
            <a:off x="1881903" y="10019033"/>
            <a:ext cx="5760720" cy="1502408"/>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947CC601-7600-703F-1BD8-6D35BDE96E43}"/>
              </a:ext>
            </a:extLst>
          </p:cNvPr>
          <p:cNvSpPr>
            <a:spLocks noGrp="1"/>
          </p:cNvSpPr>
          <p:nvPr>
            <p:ph type="dt" sz="half" idx="10"/>
          </p:nvPr>
        </p:nvSpPr>
        <p:spPr/>
        <p:txBody>
          <a:bodyPr/>
          <a:lstStyle>
            <a:lvl1pPr>
              <a:defRPr/>
            </a:lvl1pPr>
          </a:lstStyle>
          <a:p>
            <a:pPr>
              <a:defRPr/>
            </a:pPr>
            <a:fld id="{7007E552-269C-4FF4-8672-EC249D246590}" type="datetimeFigureOut">
              <a:rPr lang="en-US"/>
              <a:pPr>
                <a:defRPr/>
              </a:pPr>
              <a:t>5/15/2025</a:t>
            </a:fld>
            <a:endParaRPr lang="en-GB" dirty="0"/>
          </a:p>
        </p:txBody>
      </p:sp>
      <p:sp>
        <p:nvSpPr>
          <p:cNvPr id="6" name="Footer Placeholder 4">
            <a:extLst>
              <a:ext uri="{FF2B5EF4-FFF2-40B4-BE49-F238E27FC236}">
                <a16:creationId xmlns:a16="http://schemas.microsoft.com/office/drawing/2014/main" id="{D5F9403F-5A38-1111-0F68-8CFF6721780D}"/>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5C48BFFA-5424-6DDA-6A2E-80BE97BF6C81}"/>
              </a:ext>
            </a:extLst>
          </p:cNvPr>
          <p:cNvSpPr>
            <a:spLocks noGrp="1"/>
          </p:cNvSpPr>
          <p:nvPr>
            <p:ph type="sldNum" sz="quarter" idx="12"/>
          </p:nvPr>
        </p:nvSpPr>
        <p:spPr/>
        <p:txBody>
          <a:bodyPr/>
          <a:lstStyle>
            <a:lvl1pPr>
              <a:defRPr/>
            </a:lvl1pPr>
          </a:lstStyle>
          <a:p>
            <a:pPr>
              <a:defRPr/>
            </a:pPr>
            <a:fld id="{F6DA58A0-1299-477C-BFE3-2C64EEA91496}" type="slidenum">
              <a:rPr lang="en-GB" altLang="en-US"/>
              <a:pPr>
                <a:defRPr/>
              </a:pPr>
              <a:t>‹#›</a:t>
            </a:fld>
            <a:endParaRPr lang="en-GB" altLang="en-US"/>
          </a:p>
        </p:txBody>
      </p:sp>
    </p:spTree>
    <p:extLst>
      <p:ext uri="{BB962C8B-B14F-4D97-AF65-F5344CB8AC3E}">
        <p14:creationId xmlns:p14="http://schemas.microsoft.com/office/powerpoint/2010/main" val="3306745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2D16B1CE-12AA-A8AE-6F1F-69032E285F8F}"/>
              </a:ext>
            </a:extLst>
          </p:cNvPr>
          <p:cNvSpPr>
            <a:spLocks noGrp="1"/>
          </p:cNvSpPr>
          <p:nvPr>
            <p:ph type="title"/>
          </p:nvPr>
        </p:nvSpPr>
        <p:spPr bwMode="auto">
          <a:xfrm>
            <a:off x="479425" y="512763"/>
            <a:ext cx="864235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643" tIns="208822" rIns="417643" bIns="208822" numCol="1" anchor="ctr" anchorCtr="0" compatLnSpc="1">
            <a:prstTxWarp prst="textNoShape">
              <a:avLst/>
            </a:prstTxWarp>
          </a:bodyPr>
          <a:lstStyle/>
          <a:p>
            <a:pPr lvl="0"/>
            <a:r>
              <a:rPr lang="en-US" altLang="en-US"/>
              <a:t>Click to edit Master title style</a:t>
            </a:r>
            <a:endParaRPr lang="en-GB" altLang="en-US"/>
          </a:p>
        </p:txBody>
      </p:sp>
      <p:sp>
        <p:nvSpPr>
          <p:cNvPr id="1027" name="Text Placeholder 2">
            <a:extLst>
              <a:ext uri="{FF2B5EF4-FFF2-40B4-BE49-F238E27FC236}">
                <a16:creationId xmlns:a16="http://schemas.microsoft.com/office/drawing/2014/main" id="{381BB661-E6B2-6B4B-36D7-4A20F974EAE6}"/>
              </a:ext>
            </a:extLst>
          </p:cNvPr>
          <p:cNvSpPr>
            <a:spLocks noGrp="1"/>
          </p:cNvSpPr>
          <p:nvPr>
            <p:ph type="body" idx="1"/>
          </p:nvPr>
        </p:nvSpPr>
        <p:spPr bwMode="auto">
          <a:xfrm>
            <a:off x="479425" y="2987675"/>
            <a:ext cx="8642350" cy="844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643" tIns="208822" rIns="417643" bIns="208822"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a:extLst>
              <a:ext uri="{FF2B5EF4-FFF2-40B4-BE49-F238E27FC236}">
                <a16:creationId xmlns:a16="http://schemas.microsoft.com/office/drawing/2014/main" id="{F6A11D70-03D7-F44B-984D-A18D036EFC84}"/>
              </a:ext>
            </a:extLst>
          </p:cNvPr>
          <p:cNvSpPr>
            <a:spLocks noGrp="1"/>
          </p:cNvSpPr>
          <p:nvPr>
            <p:ph type="dt" sz="half" idx="2"/>
          </p:nvPr>
        </p:nvSpPr>
        <p:spPr>
          <a:xfrm>
            <a:off x="479425" y="11866563"/>
            <a:ext cx="2241550" cy="679450"/>
          </a:xfrm>
          <a:prstGeom prst="rect">
            <a:avLst/>
          </a:prstGeom>
        </p:spPr>
        <p:txBody>
          <a:bodyPr vert="horz" lIns="417643" tIns="208822" rIns="417643" bIns="208822" rtlCol="0" anchor="ctr"/>
          <a:lstStyle>
            <a:lvl1pPr algn="l" eaLnBrk="1" fontAlgn="auto" hangingPunct="1">
              <a:spcBef>
                <a:spcPts val="0"/>
              </a:spcBef>
              <a:spcAft>
                <a:spcPts val="0"/>
              </a:spcAft>
              <a:defRPr sz="5500">
                <a:solidFill>
                  <a:schemeClr val="tx1">
                    <a:tint val="75000"/>
                  </a:schemeClr>
                </a:solidFill>
                <a:latin typeface="+mn-lt"/>
                <a:cs typeface="+mn-cs"/>
              </a:defRPr>
            </a:lvl1pPr>
          </a:lstStyle>
          <a:p>
            <a:pPr>
              <a:defRPr/>
            </a:pPr>
            <a:fld id="{2C0AE633-2871-4E3B-8805-95297AB09F05}" type="datetimeFigureOut">
              <a:rPr lang="en-US"/>
              <a:pPr>
                <a:defRPr/>
              </a:pPr>
              <a:t>5/15/2025</a:t>
            </a:fld>
            <a:endParaRPr lang="en-GB" dirty="0"/>
          </a:p>
        </p:txBody>
      </p:sp>
      <p:sp>
        <p:nvSpPr>
          <p:cNvPr id="5" name="Footer Placeholder 4">
            <a:extLst>
              <a:ext uri="{FF2B5EF4-FFF2-40B4-BE49-F238E27FC236}">
                <a16:creationId xmlns:a16="http://schemas.microsoft.com/office/drawing/2014/main" id="{E82F3ABD-16CE-41D0-3A33-74A307EA6FA1}"/>
              </a:ext>
            </a:extLst>
          </p:cNvPr>
          <p:cNvSpPr>
            <a:spLocks noGrp="1"/>
          </p:cNvSpPr>
          <p:nvPr>
            <p:ph type="ftr" sz="quarter" idx="3"/>
          </p:nvPr>
        </p:nvSpPr>
        <p:spPr>
          <a:xfrm>
            <a:off x="3279775" y="11866563"/>
            <a:ext cx="3041650" cy="679450"/>
          </a:xfrm>
          <a:prstGeom prst="rect">
            <a:avLst/>
          </a:prstGeom>
        </p:spPr>
        <p:txBody>
          <a:bodyPr vert="horz" lIns="417643" tIns="208822" rIns="417643" bIns="208822" rtlCol="0" anchor="ctr"/>
          <a:lstStyle>
            <a:lvl1pPr algn="ctr" eaLnBrk="1" fontAlgn="auto" hangingPunct="1">
              <a:spcBef>
                <a:spcPts val="0"/>
              </a:spcBef>
              <a:spcAft>
                <a:spcPts val="0"/>
              </a:spcAft>
              <a:defRPr sz="5500">
                <a:solidFill>
                  <a:schemeClr val="tx1">
                    <a:tint val="75000"/>
                  </a:schemeClr>
                </a:solidFill>
                <a:latin typeface="+mn-lt"/>
                <a:cs typeface="+mn-cs"/>
              </a:defRPr>
            </a:lvl1pPr>
          </a:lstStyle>
          <a:p>
            <a:pPr>
              <a:defRPr/>
            </a:pPr>
            <a:endParaRPr lang="en-GB"/>
          </a:p>
        </p:txBody>
      </p:sp>
      <p:sp>
        <p:nvSpPr>
          <p:cNvPr id="6" name="Slide Number Placeholder 5">
            <a:extLst>
              <a:ext uri="{FF2B5EF4-FFF2-40B4-BE49-F238E27FC236}">
                <a16:creationId xmlns:a16="http://schemas.microsoft.com/office/drawing/2014/main" id="{79524FD1-CF43-AD94-9884-B9379E335251}"/>
              </a:ext>
            </a:extLst>
          </p:cNvPr>
          <p:cNvSpPr>
            <a:spLocks noGrp="1"/>
          </p:cNvSpPr>
          <p:nvPr>
            <p:ph type="sldNum" sz="quarter" idx="4"/>
          </p:nvPr>
        </p:nvSpPr>
        <p:spPr>
          <a:xfrm>
            <a:off x="6880225" y="11866563"/>
            <a:ext cx="2241550" cy="679450"/>
          </a:xfrm>
          <a:prstGeom prst="rect">
            <a:avLst/>
          </a:prstGeom>
        </p:spPr>
        <p:txBody>
          <a:bodyPr vert="horz" wrap="square" lIns="417643" tIns="208822" rIns="417643" bIns="208822" numCol="1" anchor="ctr" anchorCtr="0" compatLnSpc="1">
            <a:prstTxWarp prst="textNoShape">
              <a:avLst/>
            </a:prstTxWarp>
          </a:bodyPr>
          <a:lstStyle>
            <a:lvl1pPr algn="r" eaLnBrk="1" hangingPunct="1">
              <a:defRPr sz="5500">
                <a:solidFill>
                  <a:srgbClr val="898989"/>
                </a:solidFill>
                <a:latin typeface="Calibri" panose="020F0502020204030204" pitchFamily="34" charset="0"/>
              </a:defRPr>
            </a:lvl1pPr>
          </a:lstStyle>
          <a:p>
            <a:pPr>
              <a:defRPr/>
            </a:pPr>
            <a:fld id="{478C8085-C3AD-447F-AA34-A78294818529}"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Lst>
  <p:txStyles>
    <p:titleStyle>
      <a:lvl1pPr algn="ctr" rtl="0" eaLnBrk="0" fontAlgn="base" hangingPunct="0">
        <a:spcBef>
          <a:spcPct val="0"/>
        </a:spcBef>
        <a:spcAft>
          <a:spcPct val="0"/>
        </a:spcAft>
        <a:defRPr sz="20100" kern="1200">
          <a:solidFill>
            <a:schemeClr val="tx1"/>
          </a:solidFill>
          <a:latin typeface="+mj-lt"/>
          <a:ea typeface="+mj-ea"/>
          <a:cs typeface="+mj-cs"/>
        </a:defRPr>
      </a:lvl1pPr>
      <a:lvl2pPr algn="ctr" rtl="0" eaLnBrk="0" fontAlgn="base" hangingPunct="0">
        <a:spcBef>
          <a:spcPct val="0"/>
        </a:spcBef>
        <a:spcAft>
          <a:spcPct val="0"/>
        </a:spcAft>
        <a:defRPr sz="20100">
          <a:solidFill>
            <a:schemeClr val="tx1"/>
          </a:solidFill>
          <a:latin typeface="Calibri" pitchFamily="34" charset="0"/>
        </a:defRPr>
      </a:lvl2pPr>
      <a:lvl3pPr algn="ctr" rtl="0" eaLnBrk="0" fontAlgn="base" hangingPunct="0">
        <a:spcBef>
          <a:spcPct val="0"/>
        </a:spcBef>
        <a:spcAft>
          <a:spcPct val="0"/>
        </a:spcAft>
        <a:defRPr sz="20100">
          <a:solidFill>
            <a:schemeClr val="tx1"/>
          </a:solidFill>
          <a:latin typeface="Calibri" pitchFamily="34" charset="0"/>
        </a:defRPr>
      </a:lvl3pPr>
      <a:lvl4pPr algn="ctr" rtl="0" eaLnBrk="0" fontAlgn="base" hangingPunct="0">
        <a:spcBef>
          <a:spcPct val="0"/>
        </a:spcBef>
        <a:spcAft>
          <a:spcPct val="0"/>
        </a:spcAft>
        <a:defRPr sz="20100">
          <a:solidFill>
            <a:schemeClr val="tx1"/>
          </a:solidFill>
          <a:latin typeface="Calibri" pitchFamily="34" charset="0"/>
        </a:defRPr>
      </a:lvl4pPr>
      <a:lvl5pPr algn="ctr" rtl="0" eaLnBrk="0" fontAlgn="base" hangingPunct="0">
        <a:spcBef>
          <a:spcPct val="0"/>
        </a:spcBef>
        <a:spcAft>
          <a:spcPct val="0"/>
        </a:spcAft>
        <a:defRPr sz="20100">
          <a:solidFill>
            <a:schemeClr val="tx1"/>
          </a:solidFill>
          <a:latin typeface="Calibri" pitchFamily="34" charset="0"/>
        </a:defRPr>
      </a:lvl5pPr>
      <a:lvl6pPr marL="2088215" algn="ctr" rtl="0" fontAlgn="base">
        <a:spcBef>
          <a:spcPct val="0"/>
        </a:spcBef>
        <a:spcAft>
          <a:spcPct val="0"/>
        </a:spcAft>
        <a:defRPr sz="20100">
          <a:solidFill>
            <a:schemeClr val="tx1"/>
          </a:solidFill>
          <a:latin typeface="Calibri" pitchFamily="34" charset="0"/>
        </a:defRPr>
      </a:lvl6pPr>
      <a:lvl7pPr marL="4176431" algn="ctr" rtl="0" fontAlgn="base">
        <a:spcBef>
          <a:spcPct val="0"/>
        </a:spcBef>
        <a:spcAft>
          <a:spcPct val="0"/>
        </a:spcAft>
        <a:defRPr sz="20100">
          <a:solidFill>
            <a:schemeClr val="tx1"/>
          </a:solidFill>
          <a:latin typeface="Calibri" pitchFamily="34" charset="0"/>
        </a:defRPr>
      </a:lvl7pPr>
      <a:lvl8pPr marL="6264646" algn="ctr" rtl="0" fontAlgn="base">
        <a:spcBef>
          <a:spcPct val="0"/>
        </a:spcBef>
        <a:spcAft>
          <a:spcPct val="0"/>
        </a:spcAft>
        <a:defRPr sz="20100">
          <a:solidFill>
            <a:schemeClr val="tx1"/>
          </a:solidFill>
          <a:latin typeface="Calibri" pitchFamily="34" charset="0"/>
        </a:defRPr>
      </a:lvl8pPr>
      <a:lvl9pPr marL="8352861" algn="ctr" rtl="0" fontAlgn="base">
        <a:spcBef>
          <a:spcPct val="0"/>
        </a:spcBef>
        <a:spcAft>
          <a:spcPct val="0"/>
        </a:spcAft>
        <a:defRPr sz="20100">
          <a:solidFill>
            <a:schemeClr val="tx1"/>
          </a:solidFill>
          <a:latin typeface="Calibri" pitchFamily="34" charset="0"/>
        </a:defRPr>
      </a:lvl9pPr>
    </p:titleStyle>
    <p:bodyStyle>
      <a:lvl1pPr marL="1565275" indent="-1565275" algn="l" rtl="0" eaLnBrk="0" fontAlgn="base" hangingPunct="0">
        <a:spcBef>
          <a:spcPct val="20000"/>
        </a:spcBef>
        <a:spcAft>
          <a:spcPct val="0"/>
        </a:spcAft>
        <a:buFont typeface="Arial" panose="020B0604020202020204" pitchFamily="34" charset="0"/>
        <a:buChar char="•"/>
        <a:defRPr sz="14600" kern="1200">
          <a:solidFill>
            <a:schemeClr val="tx1"/>
          </a:solidFill>
          <a:latin typeface="+mn-lt"/>
          <a:ea typeface="+mn-ea"/>
          <a:cs typeface="+mn-cs"/>
        </a:defRPr>
      </a:lvl1pPr>
      <a:lvl2pPr marL="3392488" indent="-1304925" algn="l"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mn-ea"/>
          <a:cs typeface="+mn-cs"/>
        </a:defRPr>
      </a:lvl2pPr>
      <a:lvl3pPr marL="5219700" indent="-1042988" algn="l" rtl="0" eaLnBrk="0" fontAlgn="base" hangingPunct="0">
        <a:spcBef>
          <a:spcPct val="20000"/>
        </a:spcBef>
        <a:spcAft>
          <a:spcPct val="0"/>
        </a:spcAft>
        <a:buFont typeface="Arial" panose="020B0604020202020204" pitchFamily="34" charset="0"/>
        <a:buChar char="•"/>
        <a:defRPr sz="11000" kern="1200">
          <a:solidFill>
            <a:schemeClr val="tx1"/>
          </a:solidFill>
          <a:latin typeface="+mn-lt"/>
          <a:ea typeface="+mn-ea"/>
          <a:cs typeface="+mn-cs"/>
        </a:defRPr>
      </a:lvl3pPr>
      <a:lvl4pPr marL="7307263" indent="-1042988" algn="l"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mn-ea"/>
          <a:cs typeface="+mn-cs"/>
        </a:defRPr>
      </a:lvl4pPr>
      <a:lvl5pPr marL="9396413" indent="-1042988" algn="l"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mn-ea"/>
          <a:cs typeface="+mn-cs"/>
        </a:defRPr>
      </a:lvl5pPr>
      <a:lvl6pPr marL="11485184"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73399"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61615"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9830"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6431" rtl="0" eaLnBrk="1" latinLnBrk="0" hangingPunct="1">
        <a:defRPr sz="8200" kern="1200">
          <a:solidFill>
            <a:schemeClr val="tx1"/>
          </a:solidFill>
          <a:latin typeface="+mn-lt"/>
          <a:ea typeface="+mn-ea"/>
          <a:cs typeface="+mn-cs"/>
        </a:defRPr>
      </a:lvl1pPr>
      <a:lvl2pPr marL="2088215" algn="l" defTabSz="4176431" rtl="0" eaLnBrk="1" latinLnBrk="0" hangingPunct="1">
        <a:defRPr sz="8200" kern="1200">
          <a:solidFill>
            <a:schemeClr val="tx1"/>
          </a:solidFill>
          <a:latin typeface="+mn-lt"/>
          <a:ea typeface="+mn-ea"/>
          <a:cs typeface="+mn-cs"/>
        </a:defRPr>
      </a:lvl2pPr>
      <a:lvl3pPr marL="4176431" algn="l" defTabSz="4176431" rtl="0" eaLnBrk="1" latinLnBrk="0" hangingPunct="1">
        <a:defRPr sz="8200" kern="1200">
          <a:solidFill>
            <a:schemeClr val="tx1"/>
          </a:solidFill>
          <a:latin typeface="+mn-lt"/>
          <a:ea typeface="+mn-ea"/>
          <a:cs typeface="+mn-cs"/>
        </a:defRPr>
      </a:lvl3pPr>
      <a:lvl4pPr marL="6264646" algn="l" defTabSz="4176431" rtl="0" eaLnBrk="1" latinLnBrk="0" hangingPunct="1">
        <a:defRPr sz="8200" kern="1200">
          <a:solidFill>
            <a:schemeClr val="tx1"/>
          </a:solidFill>
          <a:latin typeface="+mn-lt"/>
          <a:ea typeface="+mn-ea"/>
          <a:cs typeface="+mn-cs"/>
        </a:defRPr>
      </a:lvl4pPr>
      <a:lvl5pPr marL="8352861" algn="l" defTabSz="4176431" rtl="0" eaLnBrk="1" latinLnBrk="0" hangingPunct="1">
        <a:defRPr sz="8200" kern="1200">
          <a:solidFill>
            <a:schemeClr val="tx1"/>
          </a:solidFill>
          <a:latin typeface="+mn-lt"/>
          <a:ea typeface="+mn-ea"/>
          <a:cs typeface="+mn-cs"/>
        </a:defRPr>
      </a:lvl5pPr>
      <a:lvl6pPr marL="10441076" algn="l" defTabSz="4176431" rtl="0" eaLnBrk="1" latinLnBrk="0" hangingPunct="1">
        <a:defRPr sz="8200" kern="1200">
          <a:solidFill>
            <a:schemeClr val="tx1"/>
          </a:solidFill>
          <a:latin typeface="+mn-lt"/>
          <a:ea typeface="+mn-ea"/>
          <a:cs typeface="+mn-cs"/>
        </a:defRPr>
      </a:lvl6pPr>
      <a:lvl7pPr marL="12529292" algn="l" defTabSz="4176431" rtl="0" eaLnBrk="1" latinLnBrk="0" hangingPunct="1">
        <a:defRPr sz="8200" kern="1200">
          <a:solidFill>
            <a:schemeClr val="tx1"/>
          </a:solidFill>
          <a:latin typeface="+mn-lt"/>
          <a:ea typeface="+mn-ea"/>
          <a:cs typeface="+mn-cs"/>
        </a:defRPr>
      </a:lvl7pPr>
      <a:lvl8pPr marL="14617507" algn="l" defTabSz="4176431" rtl="0" eaLnBrk="1" latinLnBrk="0" hangingPunct="1">
        <a:defRPr sz="8200" kern="1200">
          <a:solidFill>
            <a:schemeClr val="tx1"/>
          </a:solidFill>
          <a:latin typeface="+mn-lt"/>
          <a:ea typeface="+mn-ea"/>
          <a:cs typeface="+mn-cs"/>
        </a:defRPr>
      </a:lvl8pPr>
      <a:lvl9pPr marL="16705722" algn="l" defTabSz="4176431"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hyperlink" Target="https://primarycareone.nhs.wales/tools/gms-quality-improvement-2025-2026/"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0.jpeg"/><Relationship Id="rId1" Type="http://schemas.openxmlformats.org/officeDocument/2006/relationships/slideLayout" Target="../slideLayouts/slideLayout12.xml"/><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hyperlink" Target="https://view.officeapps.live.com/op/view.aspx?src=https%3A%2F%2Fprimarycareone.nhs.wales%2Ftools%2Fgms-quality-improvement-2025-2026%2Fgms%2Fckd-qip-specification-v4-april-25-docx%2F&amp;wdOrigin=BROWSELINK" TargetMode="External"/><Relationship Id="rId7" Type="http://schemas.openxmlformats.org/officeDocument/2006/relationships/hyperlink" Target="https://primarycareone.nhs.wales/tools/gms-quality-improvement-2025-2026/" TargetMode="External"/><Relationship Id="rId2" Type="http://schemas.openxmlformats.org/officeDocument/2006/relationships/hyperlink" Target="https://primarycareone.nhs.wales/tools/gms-quality-improvement-2025-2026/gms/cvd-prevention-for-people-with-high-blood-pressure-qi-specification-pdf/" TargetMode="External"/><Relationship Id="rId1" Type="http://schemas.openxmlformats.org/officeDocument/2006/relationships/slideLayout" Target="../slideLayouts/slideLayout2.xml"/><Relationship Id="rId6" Type="http://schemas.openxmlformats.org/officeDocument/2006/relationships/hyperlink" Target="https://executive.nhs.wales/functions/quality-safety-and-improvement/improvement-cymru/improvement-cymru-academy/resource-library/academy-toolkit-guides/spread-and-scale-toolkit-guide/" TargetMode="External"/><Relationship Id="rId5" Type="http://schemas.openxmlformats.org/officeDocument/2006/relationships/hyperlink" Target="https://primarycareone.nhs.wales/tools/gms-quality-improvement-projects-20242025/gms-quality-improvement-projects-20242025/map-of-resources-to-improvement-journey-image1/" TargetMode="External"/><Relationship Id="rId4" Type="http://schemas.openxmlformats.org/officeDocument/2006/relationships/hyperlink" Target="https://youtu.be/nPysNaF1oMw" TargetMode="Externa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 Target="slide4.xml"/><Relationship Id="rId7" Type="http://schemas.openxmlformats.org/officeDocument/2006/relationships/slide" Target="slide8.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7.xml"/><Relationship Id="rId11" Type="http://schemas.openxmlformats.org/officeDocument/2006/relationships/slide" Target="slide13.xml"/><Relationship Id="rId5" Type="http://schemas.openxmlformats.org/officeDocument/2006/relationships/slide" Target="slide6.xml"/><Relationship Id="rId10" Type="http://schemas.openxmlformats.org/officeDocument/2006/relationships/slide" Target="slide12.xml"/><Relationship Id="rId4" Type="http://schemas.openxmlformats.org/officeDocument/2006/relationships/slide" Target="slide5.xml"/><Relationship Id="rId9" Type="http://schemas.openxmlformats.org/officeDocument/2006/relationships/slide" Target="slide11.xml"/></Relationships>
</file>

<file path=ppt/slides/_rels/slide3.xml.rels><?xml version="1.0" encoding="UTF-8" standalone="yes"?>
<Relationships xmlns="http://schemas.openxmlformats.org/package/2006/relationships"><Relationship Id="rId2" Type="http://schemas.openxmlformats.org/officeDocument/2006/relationships/hyperlink" Target="https://executive.nhs.wales/functions/quality-safety-and-improvement/improvement-cymru/improvement-cymru-academy/resource-library/academy-toolkit-guides/spread-and-scale-toolkit-guid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3" Type="http://schemas.openxmlformats.org/officeDocument/2006/relationships/hyperlink" Target="https://view.officeapps.live.com/op/view.aspx?src=https%3A%2F%2Fprimarycareone.nhs.wales%2Ftools%2Fgms-quality-improvement-2025-2026%2Fgms%2Fgms-qi-template-cvd-prevention-word-style-1-docx%2F&amp;wdOrigin=BROWSELINK" TargetMode="External"/><Relationship Id="rId7" Type="http://schemas.openxmlformats.org/officeDocument/2006/relationships/hyperlink" Target="https://view.officeapps.live.com/op/view.aspx?src=https%3A%2F%2Fprimarycareone.nhs.wales%2Ftools%2Fgms-quality-improvement-2025-2026%2Fgms%2Fgms-qi-template-ckd-optimisation-word-style-2-docx%2F&amp;wdOrigin=BROWSELINK" TargetMode="External"/><Relationship Id="rId12" Type="http://schemas.openxmlformats.org/officeDocument/2006/relationships/image" Target="../media/image8.png"/><Relationship Id="rId2" Type="http://schemas.openxmlformats.org/officeDocument/2006/relationships/hyperlink" Target="https://view.officeapps.live.com/op/view.aspx?src=https%3A%2F%2Fprimarycareone.nhs.wales%2Ftools%2Fgms-quality-improvement-2025-2026%2Fgms%2Fgms-qi-template-cvd-prevention-for-people-with-high-blood-pressure-ppt-ppt%2F&amp;wdOrigin=BROWSELINK" TargetMode="External"/><Relationship Id="rId1" Type="http://schemas.openxmlformats.org/officeDocument/2006/relationships/slideLayout" Target="../slideLayouts/slideLayout2.xml"/><Relationship Id="rId6" Type="http://schemas.openxmlformats.org/officeDocument/2006/relationships/hyperlink" Target="https://view.officeapps.live.com/op/view.aspx?src=https%3A%2F%2Fprimarycareone.nhs.wales%2Ftools%2Fgms-quality-improvement-2025-2026%2Fgms%2Fgms-qi-template-ckd-optimisation-word-style-1-docx%2F&amp;wdOrigin=BROWSELINK" TargetMode="External"/><Relationship Id="rId11" Type="http://schemas.openxmlformats.org/officeDocument/2006/relationships/image" Target="../media/image7.png"/><Relationship Id="rId5" Type="http://schemas.openxmlformats.org/officeDocument/2006/relationships/hyperlink" Target="https://view.officeapps.live.com/op/view.aspx?src=https%3A%2F%2Fprimarycareone.nhs.wales%2Ftools%2Fgms-quality-improvement-2025-2026%2Fgms%2Fgms-qi-template-ckd-optimisation-ppt-ppt%2F&amp;wdOrigin=BROWSELINK" TargetMode="External"/><Relationship Id="rId10" Type="http://schemas.openxmlformats.org/officeDocument/2006/relationships/image" Target="../media/image6.png"/><Relationship Id="rId4" Type="http://schemas.openxmlformats.org/officeDocument/2006/relationships/hyperlink" Target="https://view.officeapps.live.com/op/view.aspx?src=https%3A%2F%2Fprimarycareone.nhs.wales%2Ftools%2Fgms-quality-improvement-2025-2026%2Fgms%2Fgms-qi-template-cvd-prevention-word-style-2-docx%2F&amp;wdOrigin=BROWSELINK" TargetMode="External"/><Relationship Id="rId9"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primarycareone.nhs.wales/tools/gms-quality-improvement-projects-20242025/gms-quality-improvement-projects-20242025/gms-qi-template-prescribing-safety-word-style-21/" TargetMode="Externa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https://primarycareone.nhs.wales/tools/gms-quality-improvement-projects-20242025/gms-quality-improvement-projects-20242025/gms-qi-template-prescribing-safety-word-style-21/"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hyperlink" Target="https://executive.nhs.wales/functions/quality-safety-and-improvement/improvement-cymru/improvement-cymru-academy/resource-library/academy-toolkit-guides/spread-and-scale-toolkit-guide/" TargetMode="External"/><Relationship Id="rId3" Type="http://schemas.openxmlformats.org/officeDocument/2006/relationships/hyperlink" Target="https://executive.nhs.wales/functions/quality-safety-and-improvement/improvement-cymru/improvement-cymru-academy/resource-library/academy-toolkit-guides/smart-aim-toolkit-guide/" TargetMode="External"/><Relationship Id="rId7" Type="http://schemas.openxmlformats.org/officeDocument/2006/relationships/image" Target="../media/image13.jpeg"/><Relationship Id="rId12" Type="http://schemas.openxmlformats.org/officeDocument/2006/relationships/hyperlink" Target="https://executive.nhs.wales/functions/quality-safety-and-improvement/improvement-cymru/improvement-cymru-academy/resource-library/academy-toolkit-guides/implementation-toolkit-guide/" TargetMode="External"/><Relationship Id="rId2" Type="http://schemas.openxmlformats.org/officeDocument/2006/relationships/hyperlink" Target="https://executive.nhs.wales/functions/quality-safety-and-improvement/improvement-cymru/improvement-cymru-academy/resource-library/academy-toolkit-guides/involving-others-toolkit-guide/" TargetMode="External"/><Relationship Id="rId1" Type="http://schemas.openxmlformats.org/officeDocument/2006/relationships/slideLayout" Target="../slideLayouts/slideLayout12.xml"/><Relationship Id="rId6" Type="http://schemas.openxmlformats.org/officeDocument/2006/relationships/hyperlink" Target="https://executive.nhs.wales/functions/quality-safety-and-improvement/improvement-cymru/improvement-cymru-academy/resource-library/academy-toolkit-guides/run-charts/" TargetMode="External"/><Relationship Id="rId11" Type="http://schemas.openxmlformats.org/officeDocument/2006/relationships/image" Target="../media/image10.jpeg"/><Relationship Id="rId5" Type="http://schemas.openxmlformats.org/officeDocument/2006/relationships/hyperlink" Target="https://executive.nhs.wales/functions/quality-safety-and-improvement/improvement-cymru/improvement-cymru-academy/resource-library/academy-toolkit-guides/measurement-plan-toolkit-guide/" TargetMode="External"/><Relationship Id="rId10" Type="http://schemas.openxmlformats.org/officeDocument/2006/relationships/hyperlink" Target="https://executive.nhs.wales/functions/quality-safety-and-improvement/improvement-cymru/improvement-cymru-academy/resource-library/academy-toolkit-guides/understanding-your-system/" TargetMode="External"/><Relationship Id="rId4" Type="http://schemas.openxmlformats.org/officeDocument/2006/relationships/hyperlink" Target="https://executive.nhs.wales/functions/quality-safety-and-improvement/improvement-cymru/improvement-cymru-academy/resource-library/academy-toolkit-guides/family-of-measures/" TargetMode="External"/><Relationship Id="rId9" Type="http://schemas.openxmlformats.org/officeDocument/2006/relationships/hyperlink" Target="https://phw.nhs.wales/services-and-teams/improvement-cymru/improvement-cymru-academy1/resource-library/academy-toolkit-guides/understanding-your-problem-toolkit-guid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 descr="A picture containing text, display&#10;&#10;Description automatically generated">
            <a:extLst>
              <a:ext uri="{FF2B5EF4-FFF2-40B4-BE49-F238E27FC236}">
                <a16:creationId xmlns:a16="http://schemas.microsoft.com/office/drawing/2014/main" id="{DCF1DB52-3793-E443-55C0-BD14F6687A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25" y="6350"/>
            <a:ext cx="9647238" cy="128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2">
            <a:extLst>
              <a:ext uri="{FF2B5EF4-FFF2-40B4-BE49-F238E27FC236}">
                <a16:creationId xmlns:a16="http://schemas.microsoft.com/office/drawing/2014/main" id="{01FC08F5-F6A5-9C66-CA0E-1553719107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5775" y="712788"/>
            <a:ext cx="207645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3">
            <a:extLst>
              <a:ext uri="{FF2B5EF4-FFF2-40B4-BE49-F238E27FC236}">
                <a16:creationId xmlns:a16="http://schemas.microsoft.com/office/drawing/2014/main" id="{A62082F8-5C1A-DC6A-8BF9-E7A8640824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07163" y="698500"/>
            <a:ext cx="2433637"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Text Box 65">
            <a:extLst>
              <a:ext uri="{FF2B5EF4-FFF2-40B4-BE49-F238E27FC236}">
                <a16:creationId xmlns:a16="http://schemas.microsoft.com/office/drawing/2014/main" id="{9DB3245F-752F-8C06-F50B-A31B5741374C}"/>
              </a:ext>
            </a:extLst>
          </p:cNvPr>
          <p:cNvSpPr txBox="1">
            <a:spLocks noChangeArrowheads="1"/>
          </p:cNvSpPr>
          <p:nvPr/>
        </p:nvSpPr>
        <p:spPr bwMode="auto">
          <a:xfrm>
            <a:off x="601663" y="3887788"/>
            <a:ext cx="8486775" cy="578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lIns="91440" tIns="45720" rIns="91440" bIns="45720" anchor="ctr"/>
          <a:lstStyle/>
          <a:p>
            <a:r>
              <a:rPr lang="en-US" altLang="en-US" sz="4200" b="1" dirty="0">
                <a:solidFill>
                  <a:srgbClr val="FFFFFF"/>
                </a:solidFill>
                <a:ea typeface="FrutigerLTStd-Roman"/>
                <a:cs typeface="FrutigerLTStd-Roman"/>
              </a:rPr>
              <a:t>Resource pack: </a:t>
            </a:r>
          </a:p>
          <a:p>
            <a:r>
              <a:rPr lang="en-US" altLang="en-US" sz="4200" b="1" dirty="0">
                <a:solidFill>
                  <a:srgbClr val="FFFFFF"/>
                </a:solidFill>
                <a:ea typeface="FrutigerLTStd-Roman"/>
                <a:cs typeface="FrutigerLTStd-Roman"/>
              </a:rPr>
              <a:t>GMS QI Projects 2025-26</a:t>
            </a:r>
          </a:p>
          <a:p>
            <a:br>
              <a:rPr lang="en-GB" altLang="en-US" sz="3600" b="1" dirty="0">
                <a:solidFill>
                  <a:srgbClr val="FFFFFF"/>
                </a:solidFill>
                <a:ea typeface="FrutigerLTStd-Roman"/>
                <a:cs typeface="FrutigerLTStd-Roman"/>
              </a:rPr>
            </a:br>
            <a:r>
              <a:rPr lang="en-US" altLang="en-US" sz="3000" b="1" dirty="0">
                <a:solidFill>
                  <a:srgbClr val="3DBACE"/>
                </a:solidFill>
                <a:ea typeface="FrutigerLTStd-Roman"/>
                <a:cs typeface="FrutigerLTStd-Roman"/>
              </a:rPr>
              <a:t>This pack is intended to help practices with the Quality Improvement activity and templates to use for the QI posters </a:t>
            </a:r>
            <a:r>
              <a:rPr lang="en-US" altLang="en-US" sz="2400" dirty="0">
                <a:solidFill>
                  <a:srgbClr val="3DBACE"/>
                </a:solidFill>
                <a:ea typeface="FrutigerLTStd-Roman"/>
                <a:cs typeface="FrutigerLTStd-Roman"/>
              </a:rPr>
              <a:t> </a:t>
            </a:r>
          </a:p>
          <a:p>
            <a:endParaRPr lang="en-US" altLang="en-US" sz="2400" dirty="0">
              <a:solidFill>
                <a:srgbClr val="3DBACE"/>
              </a:solidFill>
              <a:ea typeface="FrutigerLTStd-Roman"/>
              <a:cs typeface="FrutigerLTStd-Roman"/>
            </a:endParaRPr>
          </a:p>
          <a:p>
            <a:r>
              <a:rPr lang="en-US" altLang="en-US" sz="2400">
                <a:solidFill>
                  <a:schemeClr val="bg1"/>
                </a:solidFill>
                <a:latin typeface="Arial"/>
                <a:ea typeface="FrutigerLTStd-Roman"/>
                <a:cs typeface="FrutigerLTStd-Roman"/>
              </a:rPr>
              <a:t>Complete pack and individual templates available </a:t>
            </a:r>
            <a:r>
              <a:rPr lang="en-US" altLang="en-US" sz="2400" dirty="0">
                <a:solidFill>
                  <a:schemeClr val="bg1"/>
                </a:solidFill>
                <a:latin typeface="Arial"/>
                <a:ea typeface="FrutigerLTStd-Roman"/>
                <a:cs typeface="FrutigerLTStd-Roman"/>
                <a:hlinkClick r:id="rId5"/>
              </a:rPr>
              <a:t>here</a:t>
            </a:r>
            <a:endParaRPr lang="en-GB" altLang="en-US" sz="1100" dirty="0">
              <a:solidFill>
                <a:schemeClr val="bg1"/>
              </a:solidFill>
              <a:latin typeface="Arial"/>
              <a:ea typeface="FrutigerLTStd-Roman"/>
              <a:cs typeface="FrutigerLTStd-Roman"/>
              <a:hlinkClick r:id="rId5"/>
            </a:endParaRPr>
          </a:p>
          <a:p>
            <a:endParaRPr lang="en-GB" altLang="en-US" sz="1100" dirty="0">
              <a:ea typeface="FrutigerLTStd-Roman"/>
              <a:cs typeface="FrutigerLTStd-Roman"/>
            </a:endParaRPr>
          </a:p>
          <a:p>
            <a:endParaRPr lang="en-GB" altLang="en-US" sz="1100" dirty="0">
              <a:ea typeface="FrutigerLTStd-Roman"/>
              <a:cs typeface="FrutigerLTStd-Roman"/>
            </a:endParaRPr>
          </a:p>
          <a:p>
            <a:endParaRPr lang="en-GB" altLang="en-US" sz="1100" dirty="0">
              <a:ea typeface="FrutigerLTStd-Roman"/>
              <a:cs typeface="FrutigerLTStd-Roman"/>
            </a:endParaRPr>
          </a:p>
          <a:p>
            <a:endParaRPr lang="en-GB" altLang="en-US" sz="1100" dirty="0">
              <a:ea typeface="FrutigerLTStd-Roman"/>
              <a:cs typeface="FrutigerLTStd-Roman"/>
            </a:endParaRPr>
          </a:p>
          <a:p>
            <a:r>
              <a:rPr lang="en-US" altLang="en-US" sz="2400" dirty="0">
                <a:solidFill>
                  <a:srgbClr val="3DBACE"/>
                </a:solidFill>
                <a:ea typeface="FrutigerLTStd-Roman"/>
                <a:cs typeface="FrutigerLTStd-Roman"/>
              </a:rPr>
              <a:t>April 2025</a:t>
            </a:r>
            <a:endParaRPr lang="en-GB" altLang="en-US" sz="1100" dirty="0">
              <a:ea typeface="FrutigerLTStd-Roman"/>
              <a:cs typeface="FrutigerLTStd-Roman"/>
            </a:endParaRPr>
          </a:p>
          <a:p>
            <a:endParaRPr lang="en-GB" altLang="en-US" sz="1100" dirty="0">
              <a:ea typeface="FrutigerLTStd-Roman"/>
              <a:cs typeface="FrutigerLTStd-Roman"/>
            </a:endParaRPr>
          </a:p>
        </p:txBody>
      </p:sp>
      <p:sp>
        <p:nvSpPr>
          <p:cNvPr id="4102" name="Text Box 5">
            <a:extLst>
              <a:ext uri="{FF2B5EF4-FFF2-40B4-BE49-F238E27FC236}">
                <a16:creationId xmlns:a16="http://schemas.microsoft.com/office/drawing/2014/main" id="{DF98C400-91C8-A431-C173-0ED405B6B216}"/>
              </a:ext>
            </a:extLst>
          </p:cNvPr>
          <p:cNvSpPr txBox="1">
            <a:spLocks noChangeArrowheads="1"/>
          </p:cNvSpPr>
          <p:nvPr/>
        </p:nvSpPr>
        <p:spPr bwMode="auto">
          <a:xfrm>
            <a:off x="3695700" y="11674475"/>
            <a:ext cx="574675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lstStyle/>
          <a:p>
            <a:pPr algn="r"/>
            <a:r>
              <a:rPr lang="en-US" altLang="en-US" sz="1400" i="1">
                <a:solidFill>
                  <a:srgbClr val="FFFFFF"/>
                </a:solidFill>
                <a:ea typeface="FrutigerLTStd-Roman"/>
                <a:cs typeface="FrutigerLTStd-Roman"/>
              </a:rPr>
              <a:t>Source: The contents of this pack have been derived from previous GMS QI projects and Improvement Cymru Academy resources. </a:t>
            </a:r>
            <a:endParaRPr lang="en-GB" altLang="en-US" sz="1400" i="1">
              <a:ea typeface="FrutigerLTStd-Roman"/>
              <a:cs typeface="FrutigerLTStd-Roman"/>
            </a:endParaRPr>
          </a:p>
        </p:txBody>
      </p:sp>
      <p:sp>
        <p:nvSpPr>
          <p:cNvPr id="4103" name="Text Box 5">
            <a:extLst>
              <a:ext uri="{FF2B5EF4-FFF2-40B4-BE49-F238E27FC236}">
                <a16:creationId xmlns:a16="http://schemas.microsoft.com/office/drawing/2014/main" id="{B933DA60-2D67-AC1C-C29E-D1C91A608948}"/>
              </a:ext>
            </a:extLst>
          </p:cNvPr>
          <p:cNvSpPr txBox="1">
            <a:spLocks noChangeArrowheads="1"/>
          </p:cNvSpPr>
          <p:nvPr/>
        </p:nvSpPr>
        <p:spPr bwMode="auto">
          <a:xfrm>
            <a:off x="407988" y="9888538"/>
            <a:ext cx="574675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lstStyle/>
          <a:p>
            <a:r>
              <a:rPr lang="en-US" altLang="en-US" sz="1600">
                <a:solidFill>
                  <a:srgbClr val="FFFFFF"/>
                </a:solidFill>
                <a:ea typeface="FrutigerLTStd-Roman"/>
                <a:cs typeface="FrutigerLTStd-Roman"/>
              </a:rPr>
              <a:t>Prepared by the Primary Care Division, Public Health Wales on behalf of the GMS Quality Assurance Committee</a:t>
            </a:r>
          </a:p>
          <a:p>
            <a:pPr algn="r"/>
            <a:r>
              <a:rPr lang="en-US" altLang="en-US" sz="1600">
                <a:solidFill>
                  <a:srgbClr val="FFFFFF"/>
                </a:solidFill>
                <a:ea typeface="FrutigerLTStd-Roman"/>
                <a:cs typeface="FrutigerLTStd-Roman"/>
              </a:rPr>
              <a:t>. </a:t>
            </a:r>
            <a:endParaRPr lang="en-GB" altLang="en-US" sz="1100">
              <a:ea typeface="FrutigerLTStd-Roman"/>
              <a:cs typeface="FrutigerLTStd-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CCFD3561-A171-B2F0-8AE5-F57EB3185C94}"/>
              </a:ext>
            </a:extLst>
          </p:cNvPr>
          <p:cNvSpPr>
            <a:spLocks noGrp="1"/>
          </p:cNvSpPr>
          <p:nvPr>
            <p:ph type="title"/>
          </p:nvPr>
        </p:nvSpPr>
        <p:spPr>
          <a:solidFill>
            <a:srgbClr val="002060"/>
          </a:solidFill>
        </p:spPr>
        <p:txBody>
          <a:bodyPr/>
          <a:lstStyle/>
          <a:p>
            <a:r>
              <a:rPr lang="en-GB" altLang="en-US" sz="7000">
                <a:solidFill>
                  <a:schemeClr val="bg1"/>
                </a:solidFill>
                <a:latin typeface="Arial" panose="020B0604020202020204" pitchFamily="34" charset="0"/>
                <a:cs typeface="Arial" panose="020B0604020202020204" pitchFamily="34" charset="0"/>
              </a:rPr>
              <a:t>Model poster examples  </a:t>
            </a:r>
          </a:p>
        </p:txBody>
      </p:sp>
      <p:sp>
        <p:nvSpPr>
          <p:cNvPr id="14339" name="Content Placeholder 10">
            <a:extLst>
              <a:ext uri="{FF2B5EF4-FFF2-40B4-BE49-F238E27FC236}">
                <a16:creationId xmlns:a16="http://schemas.microsoft.com/office/drawing/2014/main" id="{D4A158D9-7E06-2278-8B21-A56FC00A74CE}"/>
              </a:ext>
            </a:extLst>
          </p:cNvPr>
          <p:cNvSpPr>
            <a:spLocks noGrp="1"/>
          </p:cNvSpPr>
          <p:nvPr>
            <p:ph idx="1"/>
          </p:nvPr>
        </p:nvSpPr>
        <p:spPr>
          <a:xfrm>
            <a:off x="479425" y="3016250"/>
            <a:ext cx="8642350" cy="8447088"/>
          </a:xfrm>
        </p:spPr>
        <p:txBody>
          <a:bodyPr/>
          <a:lstStyle/>
          <a:p>
            <a:pPr marL="0" indent="0">
              <a:buFont typeface="Arial" panose="020B0604020202020204" pitchFamily="34" charset="0"/>
              <a:buNone/>
            </a:pPr>
            <a:r>
              <a:rPr lang="en-GB" altLang="en-US" sz="1600" dirty="0">
                <a:latin typeface="Arial" panose="020B0604020202020204" pitchFamily="34" charset="0"/>
                <a:cs typeface="Arial" panose="020B0604020202020204" pitchFamily="34" charset="0"/>
              </a:rPr>
              <a:t>Two posters have been mocked up as example model posters of good practice. </a:t>
            </a:r>
          </a:p>
          <a:p>
            <a:pPr marL="0" indent="0">
              <a:buFont typeface="Arial" panose="020B0604020202020204" pitchFamily="34" charset="0"/>
              <a:buNone/>
            </a:pPr>
            <a:endParaRPr lang="en-GB" altLang="en-US" sz="1600" dirty="0">
              <a:latin typeface="Arial" panose="020B0604020202020204" pitchFamily="34" charset="0"/>
              <a:cs typeface="Arial" panose="020B0604020202020204" pitchFamily="34" charset="0"/>
            </a:endParaRPr>
          </a:p>
          <a:p>
            <a:pPr marL="0" indent="0">
              <a:buFont typeface="Arial" panose="020B0604020202020204" pitchFamily="34" charset="0"/>
              <a:buNone/>
            </a:pPr>
            <a:r>
              <a:rPr lang="en-GB" altLang="en-US" sz="1600" dirty="0">
                <a:latin typeface="Arial"/>
                <a:cs typeface="Arial"/>
              </a:rPr>
              <a:t>These have been based on the topic QI project areas from 2023/2024.</a:t>
            </a:r>
          </a:p>
          <a:p>
            <a:pPr marL="0" indent="0">
              <a:buFont typeface="Arial" panose="020B0604020202020204" pitchFamily="34" charset="0"/>
              <a:buNone/>
            </a:pPr>
            <a:endParaRPr lang="en-GB" altLang="en-US" sz="1600" dirty="0">
              <a:latin typeface="Arial" panose="020B0604020202020204" pitchFamily="34" charset="0"/>
              <a:cs typeface="Arial" panose="020B0604020202020204" pitchFamily="34" charset="0"/>
            </a:endParaRPr>
          </a:p>
          <a:p>
            <a:pPr marL="0" indent="0">
              <a:buNone/>
            </a:pPr>
            <a:r>
              <a:rPr lang="en-GB" altLang="en-US" sz="1600" dirty="0">
                <a:latin typeface="Arial"/>
                <a:cs typeface="Arial"/>
              </a:rPr>
              <a:t>1. Green Inhalers – Phase 2</a:t>
            </a:r>
            <a:endParaRPr lang="en-GB" altLang="en-US" sz="1600" dirty="0">
              <a:latin typeface="Arial" panose="020B0604020202020204" pitchFamily="34" charset="0"/>
              <a:cs typeface="Arial" panose="020B0604020202020204" pitchFamily="34" charset="0"/>
            </a:endParaRPr>
          </a:p>
          <a:p>
            <a:pPr marL="0" indent="0">
              <a:buNone/>
            </a:pPr>
            <a:r>
              <a:rPr lang="en-GB" altLang="en-US" sz="1600" dirty="0">
                <a:latin typeface="Arial"/>
                <a:cs typeface="Arial"/>
              </a:rPr>
              <a:t>2. Unhealthy Behaviours </a:t>
            </a:r>
          </a:p>
          <a:p>
            <a:pPr marL="0" indent="0">
              <a:buFont typeface="Arial" panose="020B0604020202020204" pitchFamily="34" charset="0"/>
              <a:buNone/>
            </a:pPr>
            <a:endParaRPr lang="en-GB" altLang="en-US" sz="1600" dirty="0">
              <a:latin typeface="Arial" panose="020B0604020202020204" pitchFamily="34" charset="0"/>
              <a:cs typeface="Arial" panose="020B0604020202020204" pitchFamily="34" charset="0"/>
            </a:endParaRPr>
          </a:p>
          <a:p>
            <a:pPr marL="0" indent="0">
              <a:buFont typeface="Arial" panose="020B0604020202020204" pitchFamily="34" charset="0"/>
              <a:buNone/>
            </a:pPr>
            <a:r>
              <a:rPr lang="en-GB" altLang="en-US" sz="1600" dirty="0">
                <a:latin typeface="Arial"/>
                <a:cs typeface="Arial"/>
              </a:rPr>
              <a:t>The content of these example model  posters have been taken from different sections of a variety of original posters submitted as part of the GMS QI project during 2023/24.</a:t>
            </a:r>
          </a:p>
          <a:p>
            <a:pPr marL="0" indent="0">
              <a:buFont typeface="Arial" panose="020B0604020202020204" pitchFamily="34" charset="0"/>
              <a:buNone/>
            </a:pPr>
            <a:endParaRPr lang="en-GB" altLang="en-US" sz="1600" dirty="0">
              <a:latin typeface="Arial" panose="020B0604020202020204" pitchFamily="34" charset="0"/>
              <a:cs typeface="Arial" panose="020B0604020202020204" pitchFamily="34" charset="0"/>
            </a:endParaRPr>
          </a:p>
          <a:p>
            <a:pPr marL="0" indent="0">
              <a:buFont typeface="Arial" panose="020B0604020202020204" pitchFamily="34" charset="0"/>
              <a:buNone/>
            </a:pPr>
            <a:r>
              <a:rPr lang="en-GB" altLang="en-US" sz="1600" dirty="0">
                <a:latin typeface="Arial"/>
                <a:cs typeface="Arial"/>
              </a:rPr>
              <a:t>These example posters can be read on Page 10 and 11 of this Resource Pack </a:t>
            </a:r>
          </a:p>
          <a:p>
            <a:pPr marL="0" indent="0">
              <a:buFont typeface="Arial" panose="020B0604020202020204" pitchFamily="34" charset="0"/>
              <a:buNone/>
            </a:pPr>
            <a:endParaRPr lang="en-GB" altLang="en-US" sz="1400" dirty="0">
              <a:latin typeface="Arial" panose="020B060402020202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F25E06A9-0AAD-03AA-B2EA-8D0EDEF861AE}"/>
              </a:ext>
            </a:extLst>
          </p:cNvPr>
          <p:cNvPicPr>
            <a:picLocks noChangeAspect="1"/>
          </p:cNvPicPr>
          <p:nvPr/>
        </p:nvPicPr>
        <p:blipFill rotWithShape="1">
          <a:blip r:embed="rId2"/>
          <a:srcRect l="16251" t="15771" r="65000" b="11207"/>
          <a:stretch/>
        </p:blipFill>
        <p:spPr>
          <a:xfrm>
            <a:off x="1200150" y="7270750"/>
            <a:ext cx="3178175" cy="4067175"/>
          </a:xfrm>
          <a:prstGeom prst="rect">
            <a:avLst/>
          </a:prstGeom>
          <a:ln>
            <a:noFill/>
          </a:ln>
          <a:effectLst>
            <a:outerShdw blurRad="292100" dist="139700" dir="2700000" algn="tl" rotWithShape="0">
              <a:srgbClr val="333333">
                <a:alpha val="65000"/>
              </a:srgbClr>
            </a:outerShdw>
          </a:effectLst>
        </p:spPr>
      </p:pic>
      <p:pic>
        <p:nvPicPr>
          <p:cNvPr id="13" name="Picture 12">
            <a:extLst>
              <a:ext uri="{FF2B5EF4-FFF2-40B4-BE49-F238E27FC236}">
                <a16:creationId xmlns:a16="http://schemas.microsoft.com/office/drawing/2014/main" id="{AF240D32-92C3-663E-B7D7-C4313A80AEFC}"/>
              </a:ext>
            </a:extLst>
          </p:cNvPr>
          <p:cNvPicPr>
            <a:picLocks noChangeAspect="1"/>
          </p:cNvPicPr>
          <p:nvPr/>
        </p:nvPicPr>
        <p:blipFill rotWithShape="1">
          <a:blip r:embed="rId3"/>
          <a:srcRect l="16251" t="15977" r="65000" b="11002"/>
          <a:stretch/>
        </p:blipFill>
        <p:spPr>
          <a:xfrm>
            <a:off x="4883150" y="7304088"/>
            <a:ext cx="3178175" cy="4030662"/>
          </a:xfrm>
          <a:prstGeom prst="rect">
            <a:avLst/>
          </a:prstGeom>
          <a:ln>
            <a:noFill/>
          </a:ln>
          <a:effectLst>
            <a:outerShdw blurRad="292100" dist="139700" dir="2700000" algn="tl" rotWithShape="0">
              <a:srgbClr val="333333">
                <a:alpha val="65000"/>
              </a:srgbClr>
            </a:outerShdw>
          </a:effectLst>
        </p:spPr>
      </p:pic>
      <p:sp>
        <p:nvSpPr>
          <p:cNvPr id="14342" name="TextBox 3">
            <a:extLst>
              <a:ext uri="{FF2B5EF4-FFF2-40B4-BE49-F238E27FC236}">
                <a16:creationId xmlns:a16="http://schemas.microsoft.com/office/drawing/2014/main" id="{774261ED-5FDB-499B-5EDF-39B38C5D43F1}"/>
              </a:ext>
            </a:extLst>
          </p:cNvPr>
          <p:cNvSpPr txBox="1">
            <a:spLocks noChangeArrowheads="1"/>
          </p:cNvSpPr>
          <p:nvPr/>
        </p:nvSpPr>
        <p:spPr bwMode="auto">
          <a:xfrm>
            <a:off x="479425" y="12199938"/>
            <a:ext cx="86423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GB" altLang="en-US"/>
              <a:t>Page 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6">
            <a:extLst>
              <a:ext uri="{FF2B5EF4-FFF2-40B4-BE49-F238E27FC236}">
                <a16:creationId xmlns:a16="http://schemas.microsoft.com/office/drawing/2014/main" id="{13B9F6EC-7EE9-4EB1-1399-2C298BF3FA3D}"/>
              </a:ext>
            </a:extLst>
          </p:cNvPr>
          <p:cNvPicPr>
            <a:picLocks noChangeAspect="1"/>
          </p:cNvPicPr>
          <p:nvPr/>
        </p:nvPicPr>
        <p:blipFill>
          <a:blip r:embed="rId2">
            <a:extLst>
              <a:ext uri="{28A0092B-C50C-407E-A947-70E740481C1C}">
                <a14:useLocalDpi xmlns:a14="http://schemas.microsoft.com/office/drawing/2010/main" val="0"/>
              </a:ext>
            </a:extLst>
          </a:blip>
          <a:srcRect l="4601" t="6335" r="10040" b="21564"/>
          <a:stretch>
            <a:fillRect/>
          </a:stretch>
        </p:blipFill>
        <p:spPr bwMode="auto">
          <a:xfrm>
            <a:off x="5067300" y="5445125"/>
            <a:ext cx="4368800" cy="2351088"/>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26FF1F39-B0E6-0136-E575-0E3E6C84502A}"/>
              </a:ext>
            </a:extLst>
          </p:cNvPr>
          <p:cNvSpPr/>
          <p:nvPr/>
        </p:nvSpPr>
        <p:spPr>
          <a:xfrm rot="18874586">
            <a:off x="-1449748" y="5974846"/>
            <a:ext cx="12430330" cy="923330"/>
          </a:xfrm>
          <a:prstGeom prst="rect">
            <a:avLst/>
          </a:prstGeom>
          <a:noFill/>
        </p:spPr>
        <p:txBody>
          <a:bodyPr>
            <a:spAutoFit/>
          </a:bodyPr>
          <a:lstStyle/>
          <a:p>
            <a:pPr algn="ctr">
              <a:defRPr/>
            </a:pPr>
            <a:r>
              <a:rPr lang="en-US" sz="5400" b="1" dirty="0">
                <a:ln w="6600">
                  <a:solidFill>
                    <a:schemeClr val="accent2"/>
                  </a:solidFill>
                  <a:prstDash val="solid"/>
                </a:ln>
                <a:solidFill>
                  <a:srgbClr val="FFFFFF"/>
                </a:solidFill>
                <a:effectLst>
                  <a:outerShdw dist="38100" dir="2700000" algn="tl" rotWithShape="0">
                    <a:schemeClr val="accent2"/>
                  </a:outerShdw>
                </a:effectLst>
              </a:rPr>
              <a:t>Example model poster </a:t>
            </a:r>
          </a:p>
        </p:txBody>
      </p:sp>
      <p:sp>
        <p:nvSpPr>
          <p:cNvPr id="27" name="Text Placeholder 1">
            <a:extLst>
              <a:ext uri="{FF2B5EF4-FFF2-40B4-BE49-F238E27FC236}">
                <a16:creationId xmlns:a16="http://schemas.microsoft.com/office/drawing/2014/main" id="{7B08E18D-0C9C-E983-F93C-CA8465FBE684}"/>
              </a:ext>
            </a:extLst>
          </p:cNvPr>
          <p:cNvSpPr txBox="1">
            <a:spLocks/>
          </p:cNvSpPr>
          <p:nvPr/>
        </p:nvSpPr>
        <p:spPr>
          <a:xfrm>
            <a:off x="88900" y="2151063"/>
            <a:ext cx="4679950" cy="539750"/>
          </a:xfrm>
          <a:prstGeom prst="roundRect">
            <a:avLst>
              <a:gd name="adj" fmla="val 10092"/>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PLAN: Understanding the problem </a:t>
            </a:r>
          </a:p>
          <a:p>
            <a:pPr>
              <a:defRPr/>
            </a:pPr>
            <a:endParaRPr lang="en-US" sz="1184" b="1" dirty="0">
              <a:solidFill>
                <a:schemeClr val="tx1"/>
              </a:solidFill>
              <a:latin typeface="Arial" panose="020B0604020202020204" pitchFamily="34" charset="0"/>
              <a:cs typeface="Arial" panose="020B0604020202020204" pitchFamily="34" charset="0"/>
            </a:endParaRPr>
          </a:p>
        </p:txBody>
      </p:sp>
      <p:sp>
        <p:nvSpPr>
          <p:cNvPr id="12" name="Text Placeholder 1">
            <a:extLst>
              <a:ext uri="{FF2B5EF4-FFF2-40B4-BE49-F238E27FC236}">
                <a16:creationId xmlns:a16="http://schemas.microsoft.com/office/drawing/2014/main" id="{1FBD13EF-5054-2D58-FAA1-8AB6BFD6B7E0}"/>
              </a:ext>
            </a:extLst>
          </p:cNvPr>
          <p:cNvSpPr txBox="1">
            <a:spLocks/>
          </p:cNvSpPr>
          <p:nvPr/>
        </p:nvSpPr>
        <p:spPr>
          <a:xfrm>
            <a:off x="69850" y="3287713"/>
            <a:ext cx="4681538" cy="511175"/>
          </a:xfrm>
          <a:prstGeom prst="roundRect">
            <a:avLst>
              <a:gd name="adj" fmla="val 12284"/>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PLAN: Involving others</a:t>
            </a:r>
          </a:p>
          <a:p>
            <a:pPr>
              <a:defRPr/>
            </a:pPr>
            <a:endParaRPr lang="en-US" sz="1184" b="1" dirty="0">
              <a:solidFill>
                <a:schemeClr val="tx1"/>
              </a:solidFill>
              <a:latin typeface="Arial" panose="020B0604020202020204" pitchFamily="34" charset="0"/>
              <a:cs typeface="Arial" panose="020B0604020202020204" pitchFamily="34" charset="0"/>
            </a:endParaRPr>
          </a:p>
        </p:txBody>
      </p:sp>
      <p:sp>
        <p:nvSpPr>
          <p:cNvPr id="28" name="Rectangle 27">
            <a:extLst>
              <a:ext uri="{FF2B5EF4-FFF2-40B4-BE49-F238E27FC236}">
                <a16:creationId xmlns:a16="http://schemas.microsoft.com/office/drawing/2014/main" id="{56ECAB21-44CC-943C-0EFE-754283F5364E}"/>
              </a:ext>
            </a:extLst>
          </p:cNvPr>
          <p:cNvSpPr/>
          <p:nvPr/>
        </p:nvSpPr>
        <p:spPr>
          <a:xfrm>
            <a:off x="89580" y="3369631"/>
            <a:ext cx="4680000" cy="1173178"/>
          </a:xfrm>
          <a:prstGeom prst="rect">
            <a:avLst/>
          </a:prstGeom>
          <a:ln w="25400">
            <a:noFill/>
          </a:ln>
        </p:spPr>
        <p:txBody>
          <a:bodyPr lIns="152223" tIns="502335" rIns="152223" bIns="152223"/>
          <a:lstStyle/>
          <a:p>
            <a:pPr>
              <a:spcAft>
                <a:spcPts val="507"/>
              </a:spcAft>
              <a:tabLst>
                <a:tab pos="255726" algn="l"/>
              </a:tabLst>
              <a:defRPr/>
            </a:pPr>
            <a:r>
              <a:rPr lang="en-GB" sz="1000" dirty="0">
                <a:solidFill>
                  <a:srgbClr val="000000">
                    <a:alpha val="89804"/>
                  </a:srgbClr>
                </a:solidFill>
              </a:rPr>
              <a:t>The project was achieved by involving various people within the practice (Project Lead, clinicians, asthma nurse, dispensary team and patients) and the collaborative group. </a:t>
            </a:r>
            <a:r>
              <a:rPr lang="en-GB" altLang="en-US" sz="1000" dirty="0"/>
              <a:t>A collaborative meeting was held on Jan 18</a:t>
            </a:r>
            <a:r>
              <a:rPr lang="en-GB" altLang="en-US" sz="1000" baseline="30000" dirty="0"/>
              <a:t>th</a:t>
            </a:r>
            <a:r>
              <a:rPr lang="en-GB" altLang="en-US" sz="1000" dirty="0"/>
              <a:t>, 2024, to review the progress of the project.</a:t>
            </a:r>
          </a:p>
          <a:p>
            <a:pPr>
              <a:spcAft>
                <a:spcPts val="507"/>
              </a:spcAft>
              <a:tabLst>
                <a:tab pos="255726" algn="l"/>
              </a:tabLst>
              <a:defRPr/>
            </a:pPr>
            <a:endParaRPr lang="en-GB" sz="1015" dirty="0">
              <a:solidFill>
                <a:srgbClr val="000000">
                  <a:alpha val="89804"/>
                </a:srgbClr>
              </a:solidFill>
            </a:endParaRPr>
          </a:p>
          <a:p>
            <a:pPr marL="228600" indent="-228600">
              <a:spcAft>
                <a:spcPts val="507"/>
              </a:spcAft>
              <a:buFont typeface="+mj-lt"/>
              <a:buAutoNum type="arabicPeriod" startAt="3"/>
              <a:tabLst>
                <a:tab pos="255726" algn="l"/>
              </a:tabLst>
              <a:defRPr/>
            </a:pPr>
            <a:endParaRPr lang="en-GB" sz="1015" dirty="0">
              <a:solidFill>
                <a:srgbClr val="00B050">
                  <a:alpha val="89804"/>
                </a:srgbClr>
              </a:solidFill>
            </a:endParaRPr>
          </a:p>
          <a:p>
            <a:pPr>
              <a:spcAft>
                <a:spcPts val="507"/>
              </a:spcAft>
              <a:tabLst>
                <a:tab pos="255726" algn="l"/>
              </a:tabLst>
              <a:defRPr/>
            </a:pPr>
            <a:endParaRPr lang="en-GB" sz="1015" dirty="0">
              <a:solidFill>
                <a:srgbClr val="00B050">
                  <a:alpha val="89804"/>
                </a:srgbClr>
              </a:solidFill>
            </a:endParaRPr>
          </a:p>
        </p:txBody>
      </p:sp>
      <p:sp>
        <p:nvSpPr>
          <p:cNvPr id="29" name="Text Placeholder 1">
            <a:extLst>
              <a:ext uri="{FF2B5EF4-FFF2-40B4-BE49-F238E27FC236}">
                <a16:creationId xmlns:a16="http://schemas.microsoft.com/office/drawing/2014/main" id="{5CE984FA-6EA9-9CF0-1A43-5A5D1B2AF907}"/>
              </a:ext>
            </a:extLst>
          </p:cNvPr>
          <p:cNvSpPr txBox="1">
            <a:spLocks/>
          </p:cNvSpPr>
          <p:nvPr/>
        </p:nvSpPr>
        <p:spPr>
          <a:xfrm>
            <a:off x="111125" y="4630738"/>
            <a:ext cx="4679950" cy="539750"/>
          </a:xfrm>
          <a:prstGeom prst="roundRect">
            <a:avLst>
              <a:gd name="adj" fmla="val 10091"/>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PLAN: Aim: What are we trying to accomplish?</a:t>
            </a:r>
          </a:p>
        </p:txBody>
      </p:sp>
      <p:sp>
        <p:nvSpPr>
          <p:cNvPr id="30" name="Rectangle 29">
            <a:extLst>
              <a:ext uri="{FF2B5EF4-FFF2-40B4-BE49-F238E27FC236}">
                <a16:creationId xmlns:a16="http://schemas.microsoft.com/office/drawing/2014/main" id="{8D73A380-F5F0-F129-69AF-EE6F9E0869D7}"/>
              </a:ext>
            </a:extLst>
          </p:cNvPr>
          <p:cNvSpPr/>
          <p:nvPr/>
        </p:nvSpPr>
        <p:spPr>
          <a:xfrm>
            <a:off x="85417" y="4607716"/>
            <a:ext cx="4680000" cy="1435898"/>
          </a:xfrm>
          <a:prstGeom prst="rect">
            <a:avLst/>
          </a:prstGeom>
          <a:ln w="25400">
            <a:noFill/>
          </a:ln>
        </p:spPr>
        <p:txBody>
          <a:bodyPr lIns="152223" tIns="502335" rIns="152223" bIns="152223"/>
          <a:lstStyle/>
          <a:p>
            <a:pPr>
              <a:spcAft>
                <a:spcPts val="507"/>
              </a:spcAft>
              <a:defRPr/>
            </a:pPr>
            <a:endParaRPr lang="en-GB" altLang="en-US" sz="600" dirty="0"/>
          </a:p>
          <a:p>
            <a:pPr algn="just">
              <a:spcAft>
                <a:spcPts val="507"/>
              </a:spcAft>
              <a:defRPr/>
            </a:pPr>
            <a:r>
              <a:rPr lang="en-GB" altLang="en-US" sz="1000" dirty="0"/>
              <a:t>By the end of December 2023, we aim: (1) to increase by 100% the percentage of low Global Warming Potential (GWP) salbutamol inhalers (2) to reduce the practice’s carbon footprint due to inhalers per 1000 patients by 5% (3) to increase the number of DPI and SMI (low GWP) inhalers by 10%</a:t>
            </a:r>
          </a:p>
          <a:p>
            <a:pPr>
              <a:spcAft>
                <a:spcPts val="507"/>
              </a:spcAft>
              <a:defRPr/>
            </a:pPr>
            <a:endParaRPr lang="en-GB" sz="1015" dirty="0">
              <a:solidFill>
                <a:schemeClr val="tx1">
                  <a:alpha val="89804"/>
                </a:schemeClr>
              </a:solidFill>
            </a:endParaRPr>
          </a:p>
          <a:p>
            <a:pPr>
              <a:spcAft>
                <a:spcPts val="507"/>
              </a:spcAft>
              <a:defRPr/>
            </a:pPr>
            <a:endParaRPr lang="en-GB" sz="1015" dirty="0">
              <a:solidFill>
                <a:srgbClr val="000000">
                  <a:alpha val="89804"/>
                </a:srgbClr>
              </a:solidFill>
            </a:endParaRPr>
          </a:p>
        </p:txBody>
      </p:sp>
      <p:sp>
        <p:nvSpPr>
          <p:cNvPr id="31" name="Text Placeholder 1">
            <a:extLst>
              <a:ext uri="{FF2B5EF4-FFF2-40B4-BE49-F238E27FC236}">
                <a16:creationId xmlns:a16="http://schemas.microsoft.com/office/drawing/2014/main" id="{346D8379-F806-08F7-8934-1A073E111460}"/>
              </a:ext>
            </a:extLst>
          </p:cNvPr>
          <p:cNvSpPr txBox="1">
            <a:spLocks/>
          </p:cNvSpPr>
          <p:nvPr/>
        </p:nvSpPr>
        <p:spPr>
          <a:xfrm>
            <a:off x="119063" y="6019800"/>
            <a:ext cx="4679950" cy="541338"/>
          </a:xfrm>
          <a:prstGeom prst="roundRect">
            <a:avLst>
              <a:gd name="adj" fmla="val 7514"/>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PLAN: Measures: How will we know a change is an improvement?</a:t>
            </a:r>
          </a:p>
        </p:txBody>
      </p:sp>
      <p:sp>
        <p:nvSpPr>
          <p:cNvPr id="33" name="Text Placeholder 1">
            <a:extLst>
              <a:ext uri="{FF2B5EF4-FFF2-40B4-BE49-F238E27FC236}">
                <a16:creationId xmlns:a16="http://schemas.microsoft.com/office/drawing/2014/main" id="{848C4C73-631C-37DE-E69A-691D317B52E8}"/>
              </a:ext>
            </a:extLst>
          </p:cNvPr>
          <p:cNvSpPr txBox="1">
            <a:spLocks/>
          </p:cNvSpPr>
          <p:nvPr/>
        </p:nvSpPr>
        <p:spPr>
          <a:xfrm>
            <a:off x="4827588" y="2151063"/>
            <a:ext cx="4679950" cy="539750"/>
          </a:xfrm>
          <a:prstGeom prst="roundRect">
            <a:avLst>
              <a:gd name="adj" fmla="val 7899"/>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STUDY: What did the measure(s) show, and what have you learned</a:t>
            </a:r>
          </a:p>
        </p:txBody>
      </p:sp>
      <p:sp>
        <p:nvSpPr>
          <p:cNvPr id="34" name="Rectangle 33">
            <a:extLst>
              <a:ext uri="{FF2B5EF4-FFF2-40B4-BE49-F238E27FC236}">
                <a16:creationId xmlns:a16="http://schemas.microsoft.com/office/drawing/2014/main" id="{C772A736-8B4B-D1E5-5A0F-0D69D0721D7C}"/>
              </a:ext>
            </a:extLst>
          </p:cNvPr>
          <p:cNvSpPr/>
          <p:nvPr/>
        </p:nvSpPr>
        <p:spPr>
          <a:xfrm>
            <a:off x="4845050" y="6715125"/>
            <a:ext cx="4679950" cy="2376488"/>
          </a:xfrm>
          <a:prstGeom prst="rect">
            <a:avLst/>
          </a:prstGeom>
          <a:ln w="25400">
            <a:noFill/>
          </a:ln>
        </p:spPr>
        <p:txBody>
          <a:bodyPr lIns="152223" tIns="502335" rIns="152223" bIns="152223"/>
          <a:lstStyle/>
          <a:p>
            <a:pPr>
              <a:spcAft>
                <a:spcPts val="507"/>
              </a:spcAft>
              <a:tabLst>
                <a:tab pos="255726" algn="l"/>
              </a:tabLst>
              <a:defRPr/>
            </a:pPr>
            <a:endParaRPr lang="en-GB" sz="1015" dirty="0">
              <a:solidFill>
                <a:srgbClr val="000000">
                  <a:alpha val="89804"/>
                </a:srgbClr>
              </a:solidFill>
            </a:endParaRPr>
          </a:p>
        </p:txBody>
      </p:sp>
      <p:sp>
        <p:nvSpPr>
          <p:cNvPr id="35" name="Text Placeholder 1">
            <a:extLst>
              <a:ext uri="{FF2B5EF4-FFF2-40B4-BE49-F238E27FC236}">
                <a16:creationId xmlns:a16="http://schemas.microsoft.com/office/drawing/2014/main" id="{4305CABE-C774-1787-2980-5CD66E4090D5}"/>
              </a:ext>
            </a:extLst>
          </p:cNvPr>
          <p:cNvSpPr txBox="1">
            <a:spLocks/>
          </p:cNvSpPr>
          <p:nvPr/>
        </p:nvSpPr>
        <p:spPr>
          <a:xfrm>
            <a:off x="131763" y="7080250"/>
            <a:ext cx="4679950" cy="539750"/>
          </a:xfrm>
          <a:prstGeom prst="roundRect">
            <a:avLst>
              <a:gd name="adj" fmla="val 12090"/>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DO: What changes did we make could result in an improvement?</a:t>
            </a:r>
          </a:p>
          <a:p>
            <a:pPr>
              <a:defRPr/>
            </a:pPr>
            <a:endParaRPr lang="en-US" sz="1184" b="1" dirty="0">
              <a:solidFill>
                <a:schemeClr val="tx1"/>
              </a:solidFill>
              <a:latin typeface="Arial" panose="020B0604020202020204" pitchFamily="34" charset="0"/>
              <a:cs typeface="Arial" panose="020B0604020202020204" pitchFamily="34" charset="0"/>
            </a:endParaRPr>
          </a:p>
        </p:txBody>
      </p:sp>
      <p:sp>
        <p:nvSpPr>
          <p:cNvPr id="15373" name="Rectangle 36">
            <a:extLst>
              <a:ext uri="{FF2B5EF4-FFF2-40B4-BE49-F238E27FC236}">
                <a16:creationId xmlns:a16="http://schemas.microsoft.com/office/drawing/2014/main" id="{5079238A-EB7C-8FA2-C0C1-B947C31287C3}"/>
              </a:ext>
            </a:extLst>
          </p:cNvPr>
          <p:cNvSpPr>
            <a:spLocks noChangeArrowheads="1"/>
          </p:cNvSpPr>
          <p:nvPr/>
        </p:nvSpPr>
        <p:spPr bwMode="auto">
          <a:xfrm>
            <a:off x="80963" y="6037263"/>
            <a:ext cx="4679950" cy="271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152223" tIns="654558" rIns="152223" bIns="152223"/>
          <a:lstStyle>
            <a:lvl1pPr>
              <a:tabLst>
                <a:tab pos="255588" algn="l"/>
              </a:tabLst>
              <a:defRPr>
                <a:solidFill>
                  <a:schemeClr val="tx1"/>
                </a:solidFill>
                <a:latin typeface="Arial" panose="020B0604020202020204" pitchFamily="34" charset="0"/>
                <a:cs typeface="Arial" panose="020B0604020202020204" pitchFamily="34" charset="0"/>
              </a:defRPr>
            </a:lvl1pPr>
            <a:lvl2pPr>
              <a:tabLst>
                <a:tab pos="255588" algn="l"/>
              </a:tabLst>
              <a:defRPr>
                <a:solidFill>
                  <a:schemeClr val="tx1"/>
                </a:solidFill>
                <a:latin typeface="Arial" panose="020B0604020202020204" pitchFamily="34" charset="0"/>
                <a:cs typeface="Arial" panose="020B0604020202020204" pitchFamily="34" charset="0"/>
              </a:defRPr>
            </a:lvl2pPr>
            <a:lvl3pPr>
              <a:tabLst>
                <a:tab pos="255588" algn="l"/>
              </a:tabLst>
              <a:defRPr>
                <a:solidFill>
                  <a:schemeClr val="tx1"/>
                </a:solidFill>
                <a:latin typeface="Arial" panose="020B0604020202020204" pitchFamily="34" charset="0"/>
                <a:cs typeface="Arial" panose="020B0604020202020204" pitchFamily="34" charset="0"/>
              </a:defRPr>
            </a:lvl3pPr>
            <a:lvl4pPr>
              <a:tabLst>
                <a:tab pos="255588" algn="l"/>
              </a:tabLst>
              <a:defRPr>
                <a:solidFill>
                  <a:schemeClr val="tx1"/>
                </a:solidFill>
                <a:latin typeface="Arial" panose="020B0604020202020204" pitchFamily="34" charset="0"/>
                <a:cs typeface="Arial" panose="020B0604020202020204" pitchFamily="34" charset="0"/>
              </a:defRPr>
            </a:lvl4pPr>
            <a:lvl5pPr>
              <a:tabLst>
                <a:tab pos="255588" algn="l"/>
              </a:tabLst>
              <a:defRPr>
                <a:solidFill>
                  <a:schemeClr val="tx1"/>
                </a:solidFill>
                <a:latin typeface="Arial" panose="020B0604020202020204" pitchFamily="34" charset="0"/>
                <a:cs typeface="Arial" panose="020B0604020202020204" pitchFamily="34" charset="0"/>
              </a:defRPr>
            </a:lvl5pPr>
            <a:lvl6pPr marL="3016250" indent="-1998663" eaLnBrk="0" fontAlgn="base" hangingPunct="0">
              <a:spcBef>
                <a:spcPct val="0"/>
              </a:spcBef>
              <a:spcAft>
                <a:spcPct val="0"/>
              </a:spcAft>
              <a:tabLst>
                <a:tab pos="255588" algn="l"/>
              </a:tabLst>
              <a:defRPr>
                <a:solidFill>
                  <a:schemeClr val="tx1"/>
                </a:solidFill>
                <a:latin typeface="Arial" panose="020B0604020202020204" pitchFamily="34" charset="0"/>
                <a:cs typeface="Arial" panose="020B0604020202020204" pitchFamily="34" charset="0"/>
              </a:defRPr>
            </a:lvl6pPr>
            <a:lvl7pPr marL="3473450" indent="-1998663" eaLnBrk="0" fontAlgn="base" hangingPunct="0">
              <a:spcBef>
                <a:spcPct val="0"/>
              </a:spcBef>
              <a:spcAft>
                <a:spcPct val="0"/>
              </a:spcAft>
              <a:tabLst>
                <a:tab pos="255588" algn="l"/>
              </a:tabLst>
              <a:defRPr>
                <a:solidFill>
                  <a:schemeClr val="tx1"/>
                </a:solidFill>
                <a:latin typeface="Arial" panose="020B0604020202020204" pitchFamily="34" charset="0"/>
                <a:cs typeface="Arial" panose="020B0604020202020204" pitchFamily="34" charset="0"/>
              </a:defRPr>
            </a:lvl7pPr>
            <a:lvl8pPr marL="3930650" indent="-1998663" eaLnBrk="0" fontAlgn="base" hangingPunct="0">
              <a:spcBef>
                <a:spcPct val="0"/>
              </a:spcBef>
              <a:spcAft>
                <a:spcPct val="0"/>
              </a:spcAft>
              <a:tabLst>
                <a:tab pos="255588" algn="l"/>
              </a:tabLst>
              <a:defRPr>
                <a:solidFill>
                  <a:schemeClr val="tx1"/>
                </a:solidFill>
                <a:latin typeface="Arial" panose="020B0604020202020204" pitchFamily="34" charset="0"/>
                <a:cs typeface="Arial" panose="020B0604020202020204" pitchFamily="34" charset="0"/>
              </a:defRPr>
            </a:lvl8pPr>
            <a:lvl9pPr marL="4387850" indent="-1998663" eaLnBrk="0" fontAlgn="base" hangingPunct="0">
              <a:spcBef>
                <a:spcPct val="0"/>
              </a:spcBef>
              <a:spcAft>
                <a:spcPct val="0"/>
              </a:spcAft>
              <a:tabLst>
                <a:tab pos="255588" algn="l"/>
              </a:tabLst>
              <a:defRPr>
                <a:solidFill>
                  <a:schemeClr val="tx1"/>
                </a:solidFill>
                <a:latin typeface="Arial" panose="020B0604020202020204" pitchFamily="34" charset="0"/>
                <a:cs typeface="Arial" panose="020B0604020202020204" pitchFamily="34" charset="0"/>
              </a:defRPr>
            </a:lvl9pPr>
          </a:lstStyle>
          <a:p>
            <a:pPr algn="just"/>
            <a:r>
              <a:rPr lang="en-GB" altLang="en-US" sz="1000"/>
              <a:t>SPIRA data will be used to measure % of DPI/SMI prescribing and CO2 footprint.</a:t>
            </a:r>
          </a:p>
        </p:txBody>
      </p:sp>
      <p:sp>
        <p:nvSpPr>
          <p:cNvPr id="38" name="Rectangle 37">
            <a:extLst>
              <a:ext uri="{FF2B5EF4-FFF2-40B4-BE49-F238E27FC236}">
                <a16:creationId xmlns:a16="http://schemas.microsoft.com/office/drawing/2014/main" id="{DFE3353B-2700-6662-41BC-2F511AE2B41A}"/>
              </a:ext>
            </a:extLst>
          </p:cNvPr>
          <p:cNvSpPr/>
          <p:nvPr/>
        </p:nvSpPr>
        <p:spPr>
          <a:xfrm>
            <a:off x="71438" y="7059613"/>
            <a:ext cx="4679950" cy="4854575"/>
          </a:xfrm>
          <a:prstGeom prst="rect">
            <a:avLst/>
          </a:prstGeom>
          <a:ln w="25400">
            <a:noFill/>
          </a:ln>
        </p:spPr>
        <p:txBody>
          <a:bodyPr lIns="152223" tIns="654558" rIns="152223" bIns="152223"/>
          <a:lstStyle/>
          <a:p>
            <a:pPr algn="just">
              <a:defRPr/>
            </a:pPr>
            <a:r>
              <a:rPr lang="en-GB" altLang="en-US" sz="1000" dirty="0"/>
              <a:t>We decided as a practice to use lower GWP inhalers first line when appropriate. </a:t>
            </a:r>
          </a:p>
          <a:p>
            <a:pPr algn="just">
              <a:defRPr/>
            </a:pPr>
            <a:endParaRPr lang="en-GB" altLang="en-US" sz="1000" dirty="0"/>
          </a:p>
          <a:p>
            <a:pPr algn="just">
              <a:defRPr/>
            </a:pPr>
            <a:r>
              <a:rPr lang="en-GB" altLang="en-US" sz="1000" dirty="0"/>
              <a:t>We developed a low GWP inhaler formulary which was given to the clinicians to consider when prescribing to patients for the first time or switching from a non-green inhaler.</a:t>
            </a:r>
          </a:p>
          <a:p>
            <a:pPr algn="just">
              <a:defRPr/>
            </a:pPr>
            <a:endParaRPr lang="en-GB" altLang="en-US" sz="1000" dirty="0"/>
          </a:p>
          <a:p>
            <a:pPr algn="just">
              <a:defRPr/>
            </a:pPr>
            <a:r>
              <a:rPr lang="en-GB" altLang="en-US" sz="1000" dirty="0"/>
              <a:t>A search was run to find high risk patients with high reliever inhaler usage and were reviewed by the asthma nurse. Those patients had their reviews prioritised. </a:t>
            </a:r>
          </a:p>
          <a:p>
            <a:pPr algn="just">
              <a:defRPr/>
            </a:pPr>
            <a:endParaRPr lang="en-GB" altLang="en-US" sz="1000" dirty="0"/>
          </a:p>
          <a:p>
            <a:pPr algn="just">
              <a:defRPr/>
            </a:pPr>
            <a:r>
              <a:rPr lang="en-GB" altLang="en-US" sz="1000" dirty="0"/>
              <a:t>Patients prescribed a reliever without a preventor were reviewed and a ‘Green’ preventor was prescribed if appropriate.</a:t>
            </a:r>
          </a:p>
          <a:p>
            <a:pPr algn="just">
              <a:defRPr/>
            </a:pPr>
            <a:endParaRPr lang="en-GB" altLang="en-US" sz="1000" dirty="0"/>
          </a:p>
          <a:p>
            <a:pPr algn="just">
              <a:defRPr/>
            </a:pPr>
            <a:r>
              <a:rPr lang="en-GB" altLang="en-US" sz="1000" dirty="0"/>
              <a:t>Patients prescribed a reliever on repeat without a diagnose of asthma or COPD were reviewed.</a:t>
            </a:r>
          </a:p>
          <a:p>
            <a:pPr algn="just">
              <a:defRPr/>
            </a:pPr>
            <a:endParaRPr lang="en-GB" altLang="en-US" sz="1000" dirty="0"/>
          </a:p>
          <a:p>
            <a:pPr algn="just">
              <a:defRPr/>
            </a:pPr>
            <a:r>
              <a:rPr lang="en-GB" altLang="en-US" sz="1000" dirty="0"/>
              <a:t>During asthma reviews patients were switched to a low GWP alternative inhalers if appropriate. Those that could not use the alternative were coded to say it was not appropriate so that patient is not recalled.</a:t>
            </a:r>
          </a:p>
          <a:p>
            <a:pPr algn="just">
              <a:defRPr/>
            </a:pPr>
            <a:endParaRPr lang="en-GB" altLang="en-US" sz="1000" dirty="0"/>
          </a:p>
          <a:p>
            <a:pPr algn="just">
              <a:defRPr/>
            </a:pPr>
            <a:r>
              <a:rPr lang="en-GB" altLang="en-US" sz="1000" dirty="0"/>
              <a:t>We have set up quarterly reviews between the lead clinician, asthma nurse and head of dispensing to discuss progress. This will continue during 2024 to help achieve our target for 2025.</a:t>
            </a:r>
          </a:p>
          <a:p>
            <a:pPr algn="just">
              <a:defRPr/>
            </a:pPr>
            <a:endParaRPr lang="en-GB" altLang="en-US" sz="1000" b="1" i="1" dirty="0"/>
          </a:p>
          <a:p>
            <a:pPr algn="just">
              <a:defRPr/>
            </a:pPr>
            <a:r>
              <a:rPr lang="en-GB" altLang="en-US" sz="1000" dirty="0"/>
              <a:t>We have advertised the importance of choosing “Green Inhalers” on our inhouse information TV and online on our Facebook page</a:t>
            </a:r>
            <a:r>
              <a:rPr lang="en-GB" altLang="en-US" sz="1000" b="1" i="1" dirty="0"/>
              <a:t>.</a:t>
            </a:r>
          </a:p>
          <a:p>
            <a:pPr>
              <a:spcAft>
                <a:spcPts val="507"/>
              </a:spcAft>
              <a:tabLst>
                <a:tab pos="255726" algn="l"/>
              </a:tabLst>
              <a:defRPr/>
            </a:pPr>
            <a:endParaRPr lang="en-GB" sz="1015" dirty="0"/>
          </a:p>
          <a:p>
            <a:pPr>
              <a:spcAft>
                <a:spcPts val="507"/>
              </a:spcAft>
              <a:tabLst>
                <a:tab pos="255726" algn="l"/>
              </a:tabLst>
              <a:defRPr/>
            </a:pPr>
            <a:endParaRPr lang="en-GB" sz="1015" dirty="0"/>
          </a:p>
          <a:p>
            <a:pPr algn="ctr">
              <a:buFont typeface="Arial" panose="020B0604020202020204" pitchFamily="34" charset="0"/>
              <a:buChar char="•"/>
              <a:defRPr/>
            </a:pPr>
            <a:endParaRPr lang="en-GB" altLang="en-US" sz="1050" b="1" dirty="0">
              <a:solidFill>
                <a:schemeClr val="accent5">
                  <a:lumMod val="75000"/>
                </a:schemeClr>
              </a:solidFill>
            </a:endParaRPr>
          </a:p>
          <a:p>
            <a:pPr>
              <a:spcAft>
                <a:spcPts val="507"/>
              </a:spcAft>
              <a:tabLst>
                <a:tab pos="255726" algn="l"/>
              </a:tabLst>
              <a:defRPr/>
            </a:pPr>
            <a:endParaRPr lang="en-GB" sz="1015" dirty="0"/>
          </a:p>
        </p:txBody>
      </p:sp>
      <p:sp>
        <p:nvSpPr>
          <p:cNvPr id="45" name="Rectangle 44">
            <a:extLst>
              <a:ext uri="{FF2B5EF4-FFF2-40B4-BE49-F238E27FC236}">
                <a16:creationId xmlns:a16="http://schemas.microsoft.com/office/drawing/2014/main" id="{279A5A28-D4D3-3015-0431-A0355742E622}"/>
              </a:ext>
            </a:extLst>
          </p:cNvPr>
          <p:cNvSpPr/>
          <p:nvPr/>
        </p:nvSpPr>
        <p:spPr>
          <a:xfrm>
            <a:off x="842963" y="12087225"/>
            <a:ext cx="5969000" cy="530225"/>
          </a:xfrm>
          <a:prstGeom prst="rect">
            <a:avLst/>
          </a:prstGeom>
          <a:ln w="25400">
            <a:noFill/>
          </a:ln>
        </p:spPr>
        <p:txBody>
          <a:bodyPr lIns="0" tIns="0" rIns="0" bIns="0" anchor="ctr"/>
          <a:lstStyle/>
          <a:p>
            <a:pPr>
              <a:tabLst>
                <a:tab pos="255726" algn="l"/>
              </a:tabLst>
              <a:defRPr/>
            </a:pPr>
            <a:r>
              <a:rPr lang="en-GB" sz="1099" dirty="0">
                <a:solidFill>
                  <a:schemeClr val="bg1"/>
                </a:solidFill>
              </a:rPr>
              <a:t>Contact information: Include website address, social media </a:t>
            </a:r>
            <a:br>
              <a:rPr lang="en-GB" sz="1099" dirty="0">
                <a:solidFill>
                  <a:schemeClr val="bg1"/>
                </a:solidFill>
              </a:rPr>
            </a:br>
            <a:r>
              <a:rPr lang="en-GB" sz="1099" dirty="0">
                <a:solidFill>
                  <a:schemeClr val="bg1"/>
                </a:solidFill>
              </a:rPr>
              <a:t>information such as Twitter handle, other useful contacts</a:t>
            </a:r>
          </a:p>
        </p:txBody>
      </p:sp>
      <p:sp>
        <p:nvSpPr>
          <p:cNvPr id="25" name="Rectangle 24">
            <a:extLst>
              <a:ext uri="{FF2B5EF4-FFF2-40B4-BE49-F238E27FC236}">
                <a16:creationId xmlns:a16="http://schemas.microsoft.com/office/drawing/2014/main" id="{9BB43FD0-8ED6-501D-A038-6372710FCA1C}"/>
              </a:ext>
            </a:extLst>
          </p:cNvPr>
          <p:cNvSpPr/>
          <p:nvPr/>
        </p:nvSpPr>
        <p:spPr>
          <a:xfrm>
            <a:off x="88835" y="2175367"/>
            <a:ext cx="4680000" cy="1875945"/>
          </a:xfrm>
          <a:prstGeom prst="rect">
            <a:avLst/>
          </a:prstGeom>
          <a:ln w="25400">
            <a:noFill/>
          </a:ln>
        </p:spPr>
        <p:txBody>
          <a:bodyPr lIns="152223" tIns="502335" rIns="152223" bIns="152223"/>
          <a:lstStyle/>
          <a:p>
            <a:pPr>
              <a:defRPr/>
            </a:pPr>
            <a:endParaRPr lang="en-GB" altLang="en-US" sz="1015" dirty="0">
              <a:solidFill>
                <a:srgbClr val="000000">
                  <a:alpha val="89804"/>
                </a:srgbClr>
              </a:solidFill>
            </a:endParaRPr>
          </a:p>
          <a:p>
            <a:pPr algn="just">
              <a:defRPr/>
            </a:pPr>
            <a:r>
              <a:rPr lang="en-GB" altLang="en-US" sz="1000" dirty="0">
                <a:solidFill>
                  <a:srgbClr val="000000">
                    <a:alpha val="89804"/>
                  </a:srgbClr>
                </a:solidFill>
              </a:rPr>
              <a:t>In March 2023, o</a:t>
            </a:r>
            <a:r>
              <a:rPr lang="en-GB" altLang="en-US" sz="1000" dirty="0">
                <a:solidFill>
                  <a:srgbClr val="000000"/>
                </a:solidFill>
              </a:rPr>
              <a:t>nly 20% of inhalers prescribed by the practice were DPIs/SMIs against an 80% target. </a:t>
            </a:r>
          </a:p>
          <a:p>
            <a:pPr>
              <a:defRPr/>
            </a:pPr>
            <a:endParaRPr lang="en-GB" altLang="en-US" sz="1000" dirty="0">
              <a:solidFill>
                <a:srgbClr val="000000"/>
              </a:solidFill>
            </a:endParaRPr>
          </a:p>
          <a:p>
            <a:pPr>
              <a:spcAft>
                <a:spcPts val="507"/>
              </a:spcAft>
              <a:tabLst>
                <a:tab pos="255726" algn="l"/>
              </a:tabLst>
              <a:defRPr/>
            </a:pPr>
            <a:endParaRPr lang="en-GB" sz="1015" dirty="0">
              <a:solidFill>
                <a:srgbClr val="000000">
                  <a:alpha val="89804"/>
                </a:srgbClr>
              </a:solidFill>
            </a:endParaRPr>
          </a:p>
        </p:txBody>
      </p:sp>
      <p:sp>
        <p:nvSpPr>
          <p:cNvPr id="15377" name="TextBox 23">
            <a:extLst>
              <a:ext uri="{FF2B5EF4-FFF2-40B4-BE49-F238E27FC236}">
                <a16:creationId xmlns:a16="http://schemas.microsoft.com/office/drawing/2014/main" id="{060EA768-442A-14A6-9FE8-A5602CD12F2E}"/>
              </a:ext>
            </a:extLst>
          </p:cNvPr>
          <p:cNvSpPr txBox="1">
            <a:spLocks noChangeArrowheads="1"/>
          </p:cNvSpPr>
          <p:nvPr/>
        </p:nvSpPr>
        <p:spPr bwMode="auto">
          <a:xfrm>
            <a:off x="120650" y="-9525"/>
            <a:ext cx="7343775"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endParaRPr lang="en-US" altLang="en-US" sz="1000" b="1">
              <a:solidFill>
                <a:schemeClr val="bg1"/>
              </a:solidFill>
            </a:endParaRPr>
          </a:p>
          <a:p>
            <a:pPr algn="ctr"/>
            <a:r>
              <a:rPr lang="en-US" altLang="en-US" sz="3200" b="1">
                <a:solidFill>
                  <a:schemeClr val="bg1"/>
                </a:solidFill>
              </a:rPr>
              <a:t>PRESCRIBING SAFETY </a:t>
            </a:r>
          </a:p>
          <a:p>
            <a:pPr algn="ctr"/>
            <a:r>
              <a:rPr lang="en-US" altLang="en-US" sz="2800" b="1">
                <a:solidFill>
                  <a:schemeClr val="bg1"/>
                </a:solidFill>
              </a:rPr>
              <a:t>GMS Quality Improvement project 2024/25</a:t>
            </a:r>
            <a:endParaRPr lang="en-GB" altLang="en-US" sz="2800">
              <a:solidFill>
                <a:schemeClr val="bg1"/>
              </a:solidFill>
            </a:endParaRPr>
          </a:p>
        </p:txBody>
      </p:sp>
      <p:pic>
        <p:nvPicPr>
          <p:cNvPr id="15378" name="Picture 1">
            <a:extLst>
              <a:ext uri="{FF2B5EF4-FFF2-40B4-BE49-F238E27FC236}">
                <a16:creationId xmlns:a16="http://schemas.microsoft.com/office/drawing/2014/main" id="{9D60EF54-E123-3AC0-BB14-A13CDD90507C}"/>
              </a:ext>
            </a:extLst>
          </p:cNvPr>
          <p:cNvPicPr>
            <a:picLocks noChangeAspect="1"/>
          </p:cNvPicPr>
          <p:nvPr/>
        </p:nvPicPr>
        <p:blipFill>
          <a:blip r:embed="rId3">
            <a:extLst>
              <a:ext uri="{28A0092B-C50C-407E-A947-70E740481C1C}">
                <a14:useLocalDpi xmlns:a14="http://schemas.microsoft.com/office/drawing/2010/main" val="0"/>
              </a:ext>
            </a:extLst>
          </a:blip>
          <a:srcRect t="11635" r="8601" b="12337"/>
          <a:stretch>
            <a:fillRect/>
          </a:stretch>
        </p:blipFill>
        <p:spPr bwMode="auto">
          <a:xfrm>
            <a:off x="-9525" y="6350"/>
            <a:ext cx="9629775" cy="120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9" name="TextBox 8">
            <a:extLst>
              <a:ext uri="{FF2B5EF4-FFF2-40B4-BE49-F238E27FC236}">
                <a16:creationId xmlns:a16="http://schemas.microsoft.com/office/drawing/2014/main" id="{26BA6DC1-07F5-6E6F-B6F0-2399D6807367}"/>
              </a:ext>
            </a:extLst>
          </p:cNvPr>
          <p:cNvSpPr txBox="1">
            <a:spLocks noChangeArrowheads="1"/>
          </p:cNvSpPr>
          <p:nvPr/>
        </p:nvSpPr>
        <p:spPr bwMode="auto">
          <a:xfrm>
            <a:off x="-920750" y="227013"/>
            <a:ext cx="949483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p>
            <a:pPr algn="ctr"/>
            <a:r>
              <a:rPr lang="en-US" sz="2400" b="1">
                <a:solidFill>
                  <a:srgbClr val="FFFFFF"/>
                </a:solidFill>
              </a:rPr>
              <a:t>GREEN INHALERS – PHASE 2</a:t>
            </a:r>
            <a:endParaRPr lang="en-US"/>
          </a:p>
          <a:p>
            <a:pPr algn="ctr"/>
            <a:r>
              <a:rPr lang="en-US" sz="2400" b="1" dirty="0">
                <a:solidFill>
                  <a:srgbClr val="FFFFFF"/>
                </a:solidFill>
                <a:latin typeface="Arial"/>
                <a:cs typeface="Arial"/>
              </a:rPr>
              <a:t>GMS Quality Improvement project 2023/24</a:t>
            </a:r>
            <a:endParaRPr lang="en-US" dirty="0">
              <a:latin typeface="Arial"/>
              <a:cs typeface="Arial"/>
            </a:endParaRPr>
          </a:p>
          <a:p>
            <a:pPr algn="ctr"/>
            <a:endParaRPr lang="en-US" altLang="en-US" sz="2400" b="1" i="1" dirty="0">
              <a:solidFill>
                <a:srgbClr val="FF0000"/>
              </a:solidFill>
            </a:endParaRPr>
          </a:p>
        </p:txBody>
      </p:sp>
      <p:sp>
        <p:nvSpPr>
          <p:cNvPr id="15" name="TextBox 36">
            <a:extLst>
              <a:ext uri="{FF2B5EF4-FFF2-40B4-BE49-F238E27FC236}">
                <a16:creationId xmlns:a16="http://schemas.microsoft.com/office/drawing/2014/main" id="{454EF1A0-CE4B-1124-1DFB-DF63C018C175}"/>
              </a:ext>
            </a:extLst>
          </p:cNvPr>
          <p:cNvSpPr txBox="1">
            <a:spLocks noChangeArrowheads="1"/>
          </p:cNvSpPr>
          <p:nvPr/>
        </p:nvSpPr>
        <p:spPr bwMode="auto">
          <a:xfrm>
            <a:off x="0" y="11899900"/>
            <a:ext cx="9585325" cy="852488"/>
          </a:xfrm>
          <a:prstGeom prst="rect">
            <a:avLst/>
          </a:prstGeom>
          <a:ln>
            <a:headEnd/>
            <a:tailEnd/>
          </a:ln>
        </p:spPr>
        <p:style>
          <a:lnRef idx="1">
            <a:schemeClr val="accent5"/>
          </a:lnRef>
          <a:fillRef idx="3">
            <a:schemeClr val="accent5"/>
          </a:fillRef>
          <a:effectRef idx="2">
            <a:schemeClr val="accent5"/>
          </a:effectRef>
          <a:fontRef idx="minor">
            <a:schemeClr val="lt1"/>
          </a:fontRef>
        </p:style>
        <p:txBody>
          <a:bodyPr lIns="417643" tIns="208822" rIns="417643" bIns="208822">
            <a:spAutoFit/>
          </a:bodyPr>
          <a:lstStyle/>
          <a:p>
            <a:pPr>
              <a:defRPr/>
            </a:pPr>
            <a:r>
              <a:rPr lang="en-GB" sz="1400" b="1" dirty="0">
                <a:effectLst>
                  <a:outerShdw blurRad="38100" dist="38100" dir="2700000" algn="tl">
                    <a:srgbClr val="000000">
                      <a:alpha val="43137"/>
                    </a:srgbClr>
                  </a:outerShdw>
                </a:effectLst>
                <a:latin typeface="Arial" charset="0"/>
                <a:cs typeface="Arial" charset="0"/>
              </a:rPr>
              <a:t>Practice contact:  </a:t>
            </a:r>
            <a:r>
              <a:rPr lang="en-GB" sz="1400" b="1" dirty="0">
                <a:solidFill>
                  <a:srgbClr val="FFFF00"/>
                </a:solidFill>
                <a:effectLst>
                  <a:outerShdw blurRad="38100" dist="38100" dir="2700000" algn="tl">
                    <a:srgbClr val="000000">
                      <a:alpha val="43137"/>
                    </a:srgbClr>
                  </a:outerShdw>
                </a:effectLst>
                <a:latin typeface="Arial" charset="0"/>
                <a:cs typeface="Arial" charset="0"/>
              </a:rPr>
              <a:t>QI Project lead or named person</a:t>
            </a:r>
            <a:endParaRPr lang="en-GB" sz="1400" b="1" dirty="0">
              <a:solidFill>
                <a:srgbClr val="FF0000"/>
              </a:solidFill>
              <a:effectLst>
                <a:outerShdw blurRad="38100" dist="38100" dir="2700000" algn="tl">
                  <a:srgbClr val="000000">
                    <a:alpha val="43137"/>
                  </a:srgbClr>
                </a:outerShdw>
              </a:effectLst>
              <a:latin typeface="Arial" charset="0"/>
              <a:cs typeface="Arial" charset="0"/>
            </a:endParaRPr>
          </a:p>
          <a:p>
            <a:pPr>
              <a:defRPr/>
            </a:pPr>
            <a:r>
              <a:rPr lang="en-GB" sz="1400" b="1" dirty="0">
                <a:effectLst>
                  <a:outerShdw blurRad="38100" dist="38100" dir="2700000" algn="tl">
                    <a:srgbClr val="000000">
                      <a:alpha val="43137"/>
                    </a:srgbClr>
                  </a:outerShdw>
                </a:effectLst>
                <a:latin typeface="Arial" charset="0"/>
                <a:cs typeface="Arial" charset="0"/>
              </a:rPr>
              <a:t>Health Board: </a:t>
            </a:r>
            <a:r>
              <a:rPr lang="en-GB" sz="1400" b="1" dirty="0">
                <a:solidFill>
                  <a:srgbClr val="FFFF00"/>
                </a:solidFill>
                <a:effectLst>
                  <a:outerShdw blurRad="38100" dist="38100" dir="2700000" algn="tl">
                    <a:srgbClr val="000000">
                      <a:alpha val="43137"/>
                    </a:srgbClr>
                  </a:outerShdw>
                </a:effectLst>
                <a:latin typeface="Arial" charset="0"/>
                <a:cs typeface="Arial" charset="0"/>
              </a:rPr>
              <a:t>       XXXXXXXXXXXXXXXXXXXXXXX</a:t>
            </a:r>
          </a:p>
        </p:txBody>
      </p:sp>
      <p:sp>
        <p:nvSpPr>
          <p:cNvPr id="17" name="TextBox 36">
            <a:extLst>
              <a:ext uri="{FF2B5EF4-FFF2-40B4-BE49-F238E27FC236}">
                <a16:creationId xmlns:a16="http://schemas.microsoft.com/office/drawing/2014/main" id="{4761F563-9953-7C41-D574-306A56C0B58E}"/>
              </a:ext>
            </a:extLst>
          </p:cNvPr>
          <p:cNvSpPr txBox="1">
            <a:spLocks noChangeArrowheads="1"/>
          </p:cNvSpPr>
          <p:nvPr/>
        </p:nvSpPr>
        <p:spPr bwMode="auto">
          <a:xfrm>
            <a:off x="6350" y="1176338"/>
            <a:ext cx="9585325" cy="755650"/>
          </a:xfrm>
          <a:prstGeom prst="rect">
            <a:avLst/>
          </a:prstGeom>
          <a:ln>
            <a:headEnd/>
            <a:tailEnd/>
          </a:ln>
        </p:spPr>
        <p:style>
          <a:lnRef idx="1">
            <a:schemeClr val="accent5"/>
          </a:lnRef>
          <a:fillRef idx="3">
            <a:schemeClr val="accent5"/>
          </a:fillRef>
          <a:effectRef idx="2">
            <a:schemeClr val="accent5"/>
          </a:effectRef>
          <a:fontRef idx="minor">
            <a:schemeClr val="lt1"/>
          </a:fontRef>
        </p:style>
        <p:txBody>
          <a:bodyPr lIns="417643" tIns="208822" rIns="417643" bIns="208822">
            <a:spAutoFit/>
          </a:bodyPr>
          <a:lstStyle/>
          <a:p>
            <a:pPr>
              <a:defRPr/>
            </a:pPr>
            <a:r>
              <a:rPr lang="en-GB" sz="1400" b="1" dirty="0">
                <a:effectLst>
                  <a:outerShdw blurRad="38100" dist="38100" dir="2700000" algn="tl">
                    <a:srgbClr val="000000">
                      <a:alpha val="43137"/>
                    </a:srgbClr>
                  </a:outerShdw>
                </a:effectLst>
                <a:latin typeface="Arial" charset="0"/>
                <a:cs typeface="Arial" charset="0"/>
              </a:rPr>
              <a:t>Name of Practice: </a:t>
            </a:r>
            <a:r>
              <a:rPr lang="en-GB" sz="1400" b="1" dirty="0">
                <a:solidFill>
                  <a:srgbClr val="FFFF00"/>
                </a:solidFill>
                <a:effectLst>
                  <a:outerShdw blurRad="38100" dist="38100" dir="2700000" algn="tl">
                    <a:srgbClr val="000000">
                      <a:alpha val="43137"/>
                    </a:srgbClr>
                  </a:outerShdw>
                </a:effectLst>
                <a:latin typeface="Arial" charset="0"/>
                <a:cs typeface="Arial" charset="0"/>
              </a:rPr>
              <a:t>XXXXXXXXXXXXXXXXXXXXXXXX</a:t>
            </a:r>
          </a:p>
          <a:p>
            <a:pPr>
              <a:defRPr/>
            </a:pPr>
            <a:r>
              <a:rPr lang="en-GB" sz="1400" b="1" dirty="0">
                <a:solidFill>
                  <a:schemeClr val="bg1"/>
                </a:solidFill>
                <a:effectLst>
                  <a:outerShdw blurRad="38100" dist="38100" dir="2700000" algn="tl">
                    <a:srgbClr val="000000">
                      <a:alpha val="43137"/>
                    </a:srgbClr>
                  </a:outerShdw>
                </a:effectLst>
                <a:latin typeface="Arial" charset="0"/>
                <a:cs typeface="Arial" charset="0"/>
              </a:rPr>
              <a:t>Name of Cluster:   </a:t>
            </a:r>
            <a:r>
              <a:rPr lang="en-GB" sz="1400" b="1" dirty="0">
                <a:solidFill>
                  <a:srgbClr val="FFFF00"/>
                </a:solidFill>
                <a:effectLst>
                  <a:outerShdw blurRad="38100" dist="38100" dir="2700000" algn="tl">
                    <a:srgbClr val="000000">
                      <a:alpha val="43137"/>
                    </a:srgbClr>
                  </a:outerShdw>
                </a:effectLst>
                <a:latin typeface="Arial" charset="0"/>
                <a:cs typeface="Arial" charset="0"/>
              </a:rPr>
              <a:t>XXXXXXXXXXXXXXXXXXXXXXXX</a:t>
            </a:r>
          </a:p>
        </p:txBody>
      </p:sp>
      <p:sp>
        <p:nvSpPr>
          <p:cNvPr id="21" name="Text Placeholder 1">
            <a:extLst>
              <a:ext uri="{FF2B5EF4-FFF2-40B4-BE49-F238E27FC236}">
                <a16:creationId xmlns:a16="http://schemas.microsoft.com/office/drawing/2014/main" id="{C9A281FA-188B-FB0B-08D1-EB7499852AF4}"/>
              </a:ext>
            </a:extLst>
          </p:cNvPr>
          <p:cNvSpPr txBox="1">
            <a:spLocks/>
          </p:cNvSpPr>
          <p:nvPr/>
        </p:nvSpPr>
        <p:spPr>
          <a:xfrm>
            <a:off x="4830763" y="7899400"/>
            <a:ext cx="4679950" cy="539750"/>
          </a:xfrm>
          <a:prstGeom prst="roundRect">
            <a:avLst>
              <a:gd name="adj" fmla="val 7899"/>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ACT: Reflection and the next steps</a:t>
            </a:r>
          </a:p>
        </p:txBody>
      </p:sp>
      <p:sp>
        <p:nvSpPr>
          <p:cNvPr id="22" name="Rectangle 21">
            <a:extLst>
              <a:ext uri="{FF2B5EF4-FFF2-40B4-BE49-F238E27FC236}">
                <a16:creationId xmlns:a16="http://schemas.microsoft.com/office/drawing/2014/main" id="{A20A982D-6098-BB57-0C33-65E6E4A6DEB6}"/>
              </a:ext>
            </a:extLst>
          </p:cNvPr>
          <p:cNvSpPr/>
          <p:nvPr/>
        </p:nvSpPr>
        <p:spPr>
          <a:xfrm>
            <a:off x="4810075" y="9707564"/>
            <a:ext cx="4680000" cy="2171700"/>
          </a:xfrm>
          <a:prstGeom prst="rect">
            <a:avLst/>
          </a:prstGeom>
          <a:ln w="25400">
            <a:noFill/>
          </a:ln>
        </p:spPr>
        <p:txBody>
          <a:bodyPr lIns="152223" tIns="502335" rIns="152223" bIns="152223"/>
          <a:lstStyle/>
          <a:p>
            <a:pPr>
              <a:spcAft>
                <a:spcPts val="0"/>
              </a:spcAft>
              <a:tabLst>
                <a:tab pos="255726" algn="l"/>
              </a:tabLst>
              <a:defRPr/>
            </a:pPr>
            <a:r>
              <a:rPr lang="en-GB" sz="1015" dirty="0">
                <a:solidFill>
                  <a:srgbClr val="000000">
                    <a:alpha val="89804"/>
                  </a:srgbClr>
                </a:solidFill>
              </a:rPr>
              <a:t>.</a:t>
            </a:r>
          </a:p>
        </p:txBody>
      </p:sp>
      <p:sp>
        <p:nvSpPr>
          <p:cNvPr id="2" name="Rectangle 1">
            <a:extLst>
              <a:ext uri="{FF2B5EF4-FFF2-40B4-BE49-F238E27FC236}">
                <a16:creationId xmlns:a16="http://schemas.microsoft.com/office/drawing/2014/main" id="{19E5CA2A-9CD5-6BD5-1440-955072DB60CB}"/>
              </a:ext>
            </a:extLst>
          </p:cNvPr>
          <p:cNvSpPr/>
          <p:nvPr/>
        </p:nvSpPr>
        <p:spPr>
          <a:xfrm>
            <a:off x="4792663" y="7820025"/>
            <a:ext cx="4679950" cy="2713038"/>
          </a:xfrm>
          <a:prstGeom prst="rect">
            <a:avLst/>
          </a:prstGeom>
          <a:ln w="25400">
            <a:noFill/>
          </a:ln>
        </p:spPr>
        <p:txBody>
          <a:bodyPr lIns="152223" tIns="654558" rIns="152223" bIns="152223"/>
          <a:lstStyle/>
          <a:p>
            <a:pPr eaLnBrk="1" fontAlgn="auto" hangingPunct="1">
              <a:spcBef>
                <a:spcPts val="0"/>
              </a:spcBef>
              <a:spcAft>
                <a:spcPts val="0"/>
              </a:spcAft>
              <a:defRPr/>
            </a:pPr>
            <a:r>
              <a:rPr lang="en-GB" sz="1000" b="1" kern="0" dirty="0">
                <a:solidFill>
                  <a:srgbClr val="00B0F0"/>
                </a:solidFill>
              </a:rPr>
              <a:t>What we learned </a:t>
            </a:r>
          </a:p>
          <a:p>
            <a:pPr marL="171450" indent="-171450" algn="just" eaLnBrk="1" fontAlgn="auto" hangingPunct="1">
              <a:spcBef>
                <a:spcPts val="0"/>
              </a:spcBef>
              <a:spcAft>
                <a:spcPts val="0"/>
              </a:spcAft>
              <a:buFont typeface="Arial" panose="020B0604020202020204" pitchFamily="34" charset="0"/>
              <a:buChar char="•"/>
              <a:defRPr/>
            </a:pPr>
            <a:r>
              <a:rPr lang="en-GB" sz="1000" kern="0" dirty="0"/>
              <a:t>The importance of getting engagement from the whole practice team when trying to implement change. It can be difficult to get practice staff to all attend a training event due to staff availability. Consider other ways of disseminating information e.g. emailing presentations/ recording event.</a:t>
            </a:r>
          </a:p>
          <a:p>
            <a:pPr algn="just" eaLnBrk="1" fontAlgn="auto" hangingPunct="1">
              <a:spcBef>
                <a:spcPts val="0"/>
              </a:spcBef>
              <a:spcAft>
                <a:spcPts val="0"/>
              </a:spcAft>
              <a:defRPr/>
            </a:pPr>
            <a:endParaRPr lang="en-GB" sz="600" kern="0" dirty="0"/>
          </a:p>
          <a:p>
            <a:pPr marL="171450" indent="-171450" algn="just" eaLnBrk="1" fontAlgn="auto" hangingPunct="1">
              <a:spcBef>
                <a:spcPts val="0"/>
              </a:spcBef>
              <a:spcAft>
                <a:spcPts val="0"/>
              </a:spcAft>
              <a:buFont typeface="Arial" panose="020B0604020202020204" pitchFamily="34" charset="0"/>
              <a:buChar char="•"/>
              <a:defRPr/>
            </a:pPr>
            <a:r>
              <a:rPr lang="en-GB" sz="1000" kern="0" dirty="0"/>
              <a:t>Using a mass communication approach to inform patients is an efficient way of providing education however it did not lead to a large change in the %DPI/SMI data although it is noted that this will take time to change.</a:t>
            </a:r>
          </a:p>
          <a:p>
            <a:pPr algn="just" eaLnBrk="1" fontAlgn="auto" hangingPunct="1">
              <a:spcBef>
                <a:spcPts val="0"/>
              </a:spcBef>
              <a:spcAft>
                <a:spcPts val="0"/>
              </a:spcAft>
              <a:defRPr/>
            </a:pPr>
            <a:endParaRPr lang="en-GB" sz="600" kern="0" dirty="0"/>
          </a:p>
          <a:p>
            <a:pPr marL="171450" indent="-171450" algn="just" eaLnBrk="1" fontAlgn="auto" hangingPunct="1">
              <a:spcBef>
                <a:spcPts val="0"/>
              </a:spcBef>
              <a:spcAft>
                <a:spcPts val="0"/>
              </a:spcAft>
              <a:buFont typeface="Arial" panose="020B0604020202020204" pitchFamily="34" charset="0"/>
              <a:buChar char="•"/>
              <a:defRPr/>
            </a:pPr>
            <a:r>
              <a:rPr lang="en-GB" sz="1000" kern="0" dirty="0"/>
              <a:t>Patients are responsive to change when they are provided with information in a way that they can understand and are provided the rationale for change. It is important to fully involve patients in decision making about their care. </a:t>
            </a:r>
          </a:p>
          <a:p>
            <a:pPr eaLnBrk="1" fontAlgn="auto" hangingPunct="1">
              <a:spcBef>
                <a:spcPts val="0"/>
              </a:spcBef>
              <a:spcAft>
                <a:spcPts val="0"/>
              </a:spcAft>
              <a:defRPr/>
            </a:pPr>
            <a:endParaRPr lang="en-GB" sz="1000" b="1" kern="0" dirty="0">
              <a:solidFill>
                <a:srgbClr val="00B0F0"/>
              </a:solidFill>
            </a:endParaRPr>
          </a:p>
          <a:p>
            <a:pPr eaLnBrk="1" fontAlgn="auto" hangingPunct="1">
              <a:spcBef>
                <a:spcPts val="0"/>
              </a:spcBef>
              <a:spcAft>
                <a:spcPts val="0"/>
              </a:spcAft>
              <a:defRPr/>
            </a:pPr>
            <a:r>
              <a:rPr lang="en-GB" sz="1000" b="1" dirty="0">
                <a:solidFill>
                  <a:srgbClr val="00B0F0"/>
                </a:solidFill>
              </a:rPr>
              <a:t>Next steps</a:t>
            </a:r>
          </a:p>
          <a:p>
            <a:pPr algn="just" eaLnBrk="1" fontAlgn="auto" hangingPunct="1">
              <a:spcBef>
                <a:spcPts val="0"/>
              </a:spcBef>
              <a:spcAft>
                <a:spcPts val="0"/>
              </a:spcAft>
              <a:defRPr/>
            </a:pPr>
            <a:r>
              <a:rPr lang="en-GB" sz="1000" dirty="0"/>
              <a:t>There is still a way to go to meet the WG target of 80% DPI/SMIs of overall inhalers by 2025 and to reduce patients being prescribed SABA inhalers however we have made a positive start and aim to continue in this direction by undertaking face to face reviews with patients and optimising their treatment in line with the All Wales COPD and asthma guidelines.</a:t>
            </a:r>
            <a:endParaRPr lang="en-GB" sz="1100" dirty="0"/>
          </a:p>
          <a:p>
            <a:pPr>
              <a:tabLst>
                <a:tab pos="255726" algn="l"/>
              </a:tabLst>
              <a:defRPr/>
            </a:pPr>
            <a:r>
              <a:rPr lang="en-GB" sz="1015" dirty="0"/>
              <a:t> </a:t>
            </a:r>
          </a:p>
        </p:txBody>
      </p:sp>
      <p:graphicFrame>
        <p:nvGraphicFramePr>
          <p:cNvPr id="3" name="Table 2">
            <a:extLst>
              <a:ext uri="{FF2B5EF4-FFF2-40B4-BE49-F238E27FC236}">
                <a16:creationId xmlns:a16="http://schemas.microsoft.com/office/drawing/2014/main" id="{662EB88E-0DC5-C72B-1579-382DA3CB2BEC}"/>
              </a:ext>
            </a:extLst>
          </p:cNvPr>
          <p:cNvGraphicFramePr>
            <a:graphicFrameLocks noGrp="1"/>
          </p:cNvGraphicFramePr>
          <p:nvPr/>
        </p:nvGraphicFramePr>
        <p:xfrm>
          <a:off x="4919663" y="2979738"/>
          <a:ext cx="4460875" cy="798512"/>
        </p:xfrm>
        <a:graphic>
          <a:graphicData uri="http://schemas.openxmlformats.org/drawingml/2006/table">
            <a:tbl>
              <a:tblPr>
                <a:tableStyleId>{F5AB1C69-6EDB-4FF4-983F-18BD219EF322}</a:tableStyleId>
              </a:tblPr>
              <a:tblGrid>
                <a:gridCol w="2583852">
                  <a:extLst>
                    <a:ext uri="{9D8B030D-6E8A-4147-A177-3AD203B41FA5}">
                      <a16:colId xmlns:a16="http://schemas.microsoft.com/office/drawing/2014/main" val="20000"/>
                    </a:ext>
                  </a:extLst>
                </a:gridCol>
                <a:gridCol w="648109">
                  <a:extLst>
                    <a:ext uri="{9D8B030D-6E8A-4147-A177-3AD203B41FA5}">
                      <a16:colId xmlns:a16="http://schemas.microsoft.com/office/drawing/2014/main" val="20001"/>
                    </a:ext>
                  </a:extLst>
                </a:gridCol>
                <a:gridCol w="569329">
                  <a:extLst>
                    <a:ext uri="{9D8B030D-6E8A-4147-A177-3AD203B41FA5}">
                      <a16:colId xmlns:a16="http://schemas.microsoft.com/office/drawing/2014/main" val="20002"/>
                    </a:ext>
                  </a:extLst>
                </a:gridCol>
                <a:gridCol w="659585">
                  <a:extLst>
                    <a:ext uri="{9D8B030D-6E8A-4147-A177-3AD203B41FA5}">
                      <a16:colId xmlns:a16="http://schemas.microsoft.com/office/drawing/2014/main" val="20003"/>
                    </a:ext>
                  </a:extLst>
                </a:gridCol>
              </a:tblGrid>
              <a:tr h="242098">
                <a:tc>
                  <a:txBody>
                    <a:bodyPr/>
                    <a:lstStyle/>
                    <a:p>
                      <a:pPr algn="l" fontAlgn="b"/>
                      <a:r>
                        <a:rPr lang="en-GB" sz="1000" b="0" u="none" strike="noStrike"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endParaRPr lang="en-GB" sz="1000" b="0" i="0" u="none" strike="noStrike"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marL="9526" marR="9526" marT="9516" marB="0" anchor="ctr">
                    <a:solidFill>
                      <a:schemeClr val="bg1">
                        <a:lumMod val="85000"/>
                      </a:schemeClr>
                    </a:solidFill>
                  </a:tcPr>
                </a:tc>
                <a:tc>
                  <a:txBody>
                    <a:bodyPr/>
                    <a:lstStyle/>
                    <a:p>
                      <a:pPr algn="ctr" fontAlgn="b"/>
                      <a:r>
                        <a:rPr lang="en-GB" sz="1000" b="0" u="none" strike="noStrike"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Mar 2023</a:t>
                      </a:r>
                      <a:endParaRPr lang="en-GB" sz="1000" b="0" i="0" u="none" strike="noStrike"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marL="9526" marR="9526" marT="9516" marB="0" anchor="ctr">
                    <a:solidFill>
                      <a:schemeClr val="bg1">
                        <a:lumMod val="85000"/>
                      </a:schemeClr>
                    </a:solidFill>
                  </a:tcPr>
                </a:tc>
                <a:tc>
                  <a:txBody>
                    <a:bodyPr/>
                    <a:lstStyle/>
                    <a:p>
                      <a:pPr algn="ctr" fontAlgn="b"/>
                      <a:r>
                        <a:rPr lang="en-GB" sz="1000" b="0" u="none" strike="noStrike"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Dec 2023</a:t>
                      </a:r>
                      <a:endParaRPr lang="en-GB" sz="1000" b="0" i="0" u="none" strike="noStrike"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marL="9526" marR="9526" marT="9516" marB="0" anchor="ctr">
                    <a:solidFill>
                      <a:schemeClr val="bg1">
                        <a:lumMod val="85000"/>
                      </a:schemeClr>
                    </a:solidFill>
                  </a:tcPr>
                </a:tc>
                <a:tc>
                  <a:txBody>
                    <a:bodyPr/>
                    <a:lstStyle/>
                    <a:p>
                      <a:pPr algn="ctr" fontAlgn="b"/>
                      <a:r>
                        <a:rPr lang="en-GB" sz="1000" b="0" u="none" strike="noStrike"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Progress</a:t>
                      </a:r>
                      <a:endParaRPr lang="en-GB" sz="1000" b="0" i="0" u="none" strike="noStrike"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marL="9526" marR="9526" marT="9516" marB="0" anchor="ctr">
                    <a:solidFill>
                      <a:schemeClr val="bg1">
                        <a:lumMod val="85000"/>
                      </a:schemeClr>
                    </a:solidFill>
                  </a:tcPr>
                </a:tc>
                <a:extLst>
                  <a:ext uri="{0D108BD9-81ED-4DB2-BD59-A6C34878D82A}">
                    <a16:rowId xmlns:a16="http://schemas.microsoft.com/office/drawing/2014/main" val="10000"/>
                  </a:ext>
                </a:extLst>
              </a:tr>
              <a:tr h="314315">
                <a:tc>
                  <a:txBody>
                    <a:bodyPr/>
                    <a:lstStyle/>
                    <a:p>
                      <a:pPr algn="ctr" fontAlgn="b"/>
                      <a:r>
                        <a:rPr lang="en-GB" sz="1000" b="0" u="none" strike="noStrike"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DPI and SMI items as a percentage of total items</a:t>
                      </a:r>
                      <a:endParaRPr lang="en-GB" sz="1000" b="0" i="0" u="none" strike="noStrike"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marL="9526" marR="9526" marT="9516" marB="0" anchor="ctr">
                    <a:solidFill>
                      <a:schemeClr val="bg1">
                        <a:lumMod val="85000"/>
                      </a:schemeClr>
                    </a:solidFill>
                  </a:tcPr>
                </a:tc>
                <a:tc>
                  <a:txBody>
                    <a:bodyPr/>
                    <a:lstStyle/>
                    <a:p>
                      <a:pPr algn="ctr" fontAlgn="b"/>
                      <a:r>
                        <a:rPr lang="en-GB" sz="1000" b="0" u="none" strike="noStrike"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20%</a:t>
                      </a:r>
                      <a:endParaRPr lang="en-GB" sz="1000" b="0" i="0" u="none" strike="noStrike"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marL="9526" marR="9526" marT="9516" marB="0" anchor="ctr">
                    <a:solidFill>
                      <a:schemeClr val="bg1">
                        <a:lumMod val="85000"/>
                      </a:schemeClr>
                    </a:solidFill>
                  </a:tcPr>
                </a:tc>
                <a:tc>
                  <a:txBody>
                    <a:bodyPr/>
                    <a:lstStyle/>
                    <a:p>
                      <a:pPr algn="ctr" fontAlgn="b"/>
                      <a:r>
                        <a:rPr lang="en-GB" sz="1000" b="0" u="none" strike="noStrike"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32%</a:t>
                      </a:r>
                      <a:endParaRPr lang="en-GB" sz="1000" b="0" i="0" u="none" strike="noStrike"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marL="9526" marR="9526" marT="9516" marB="0" anchor="ctr">
                    <a:solidFill>
                      <a:schemeClr val="bg1">
                        <a:lumMod val="85000"/>
                      </a:schemeClr>
                    </a:solidFill>
                  </a:tcPr>
                </a:tc>
                <a:tc>
                  <a:txBody>
                    <a:bodyPr/>
                    <a:lstStyle/>
                    <a:p>
                      <a:pPr algn="ctr" fontAlgn="b"/>
                      <a:r>
                        <a:rPr lang="en-GB" sz="1000" b="0" u="none" strike="noStrike"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12%</a:t>
                      </a:r>
                      <a:endParaRPr lang="en-GB" sz="1000" b="0" i="0" u="none" strike="noStrike"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marL="9526" marR="9526" marT="9516" marB="0" anchor="ctr">
                    <a:solidFill>
                      <a:schemeClr val="bg1">
                        <a:lumMod val="85000"/>
                      </a:schemeClr>
                    </a:solidFill>
                  </a:tcPr>
                </a:tc>
                <a:extLst>
                  <a:ext uri="{0D108BD9-81ED-4DB2-BD59-A6C34878D82A}">
                    <a16:rowId xmlns:a16="http://schemas.microsoft.com/office/drawing/2014/main" val="10001"/>
                  </a:ext>
                </a:extLst>
              </a:tr>
              <a:tr h="242098">
                <a:tc>
                  <a:txBody>
                    <a:bodyPr/>
                    <a:lstStyle/>
                    <a:p>
                      <a:pPr algn="ctr" fontAlgn="b"/>
                      <a:r>
                        <a:rPr lang="fr-FR" sz="1000" b="0" u="none" strike="noStrike"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Carbon </a:t>
                      </a:r>
                      <a:r>
                        <a:rPr lang="fr-FR" sz="1000" b="0" u="none" strike="noStrike"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Footprint</a:t>
                      </a:r>
                      <a:r>
                        <a:rPr lang="fr-FR" sz="1000" b="0" u="none" strike="noStrike"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per 1000 patients (CO</a:t>
                      </a:r>
                      <a:r>
                        <a:rPr lang="fr-FR" sz="1000" b="0" u="none" strike="noStrike" baseline="-25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2</a:t>
                      </a:r>
                      <a:r>
                        <a:rPr lang="fr-FR" sz="1000" b="0" u="none" strike="noStrike"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KG)</a:t>
                      </a:r>
                      <a:endParaRPr lang="fr-FR" sz="1000" b="0" i="0" u="none" strike="noStrike"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marL="9526" marR="9526" marT="9516" marB="0" anchor="ctr">
                    <a:solidFill>
                      <a:schemeClr val="bg1">
                        <a:lumMod val="85000"/>
                      </a:schemeClr>
                    </a:solidFill>
                  </a:tcPr>
                </a:tc>
                <a:tc>
                  <a:txBody>
                    <a:bodyPr/>
                    <a:lstStyle/>
                    <a:p>
                      <a:pPr algn="ctr" fontAlgn="b"/>
                      <a:r>
                        <a:rPr lang="en-GB" sz="1000" b="0" u="none" strike="noStrike"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1712</a:t>
                      </a:r>
                      <a:endParaRPr lang="en-GB" sz="1000" b="0" i="0" u="none" strike="noStrike"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marL="9526" marR="9526" marT="9516" marB="0" anchor="ctr">
                    <a:solidFill>
                      <a:schemeClr val="bg1">
                        <a:lumMod val="85000"/>
                      </a:schemeClr>
                    </a:solidFill>
                  </a:tcPr>
                </a:tc>
                <a:tc>
                  <a:txBody>
                    <a:bodyPr/>
                    <a:lstStyle/>
                    <a:p>
                      <a:pPr algn="ctr" fontAlgn="b"/>
                      <a:r>
                        <a:rPr lang="en-GB" sz="1000" b="0" u="none" strike="noStrike"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1558</a:t>
                      </a:r>
                      <a:endParaRPr lang="en-GB" sz="1000" b="0" i="0" u="none" strike="noStrike"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marL="9526" marR="9526" marT="9516" marB="0" anchor="ctr">
                    <a:solidFill>
                      <a:schemeClr val="bg1">
                        <a:lumMod val="85000"/>
                      </a:schemeClr>
                    </a:solidFill>
                  </a:tcPr>
                </a:tc>
                <a:tc>
                  <a:txBody>
                    <a:bodyPr/>
                    <a:lstStyle/>
                    <a:p>
                      <a:pPr algn="ctr" fontAlgn="b"/>
                      <a:r>
                        <a:rPr lang="en-GB" sz="1000" b="0" u="none" strike="noStrike"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- 9.02%</a:t>
                      </a:r>
                      <a:endParaRPr lang="en-GB" sz="1000" b="0" i="0" u="none" strike="noStrike"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marL="9526" marR="9526" marT="9516" marB="0" anchor="ctr">
                    <a:solidFill>
                      <a:schemeClr val="bg1">
                        <a:lumMod val="85000"/>
                      </a:schemeClr>
                    </a:solidFill>
                  </a:tcPr>
                </a:tc>
                <a:extLst>
                  <a:ext uri="{0D108BD9-81ED-4DB2-BD59-A6C34878D82A}">
                    <a16:rowId xmlns:a16="http://schemas.microsoft.com/office/drawing/2014/main" val="10002"/>
                  </a:ext>
                </a:extLst>
              </a:tr>
            </a:tbl>
          </a:graphicData>
        </a:graphic>
      </p:graphicFrame>
      <p:sp>
        <p:nvSpPr>
          <p:cNvPr id="10" name="Rectangle 9">
            <a:extLst>
              <a:ext uri="{FF2B5EF4-FFF2-40B4-BE49-F238E27FC236}">
                <a16:creationId xmlns:a16="http://schemas.microsoft.com/office/drawing/2014/main" id="{ED801156-35F9-5963-BC20-383624049A28}"/>
              </a:ext>
            </a:extLst>
          </p:cNvPr>
          <p:cNvSpPr/>
          <p:nvPr/>
        </p:nvSpPr>
        <p:spPr>
          <a:xfrm>
            <a:off x="4911725" y="2124075"/>
            <a:ext cx="4679950" cy="2713038"/>
          </a:xfrm>
          <a:prstGeom prst="rect">
            <a:avLst/>
          </a:prstGeom>
          <a:ln w="25400">
            <a:noFill/>
          </a:ln>
        </p:spPr>
        <p:txBody>
          <a:bodyPr lIns="152223" tIns="654558" rIns="152223" bIns="152223"/>
          <a:lstStyle/>
          <a:p>
            <a:pPr>
              <a:defRPr/>
            </a:pPr>
            <a:r>
              <a:rPr lang="en-GB" altLang="en-US" sz="1000" b="1" dirty="0">
                <a:solidFill>
                  <a:srgbClr val="00B0F0"/>
                </a:solidFill>
              </a:rPr>
              <a:t>Table 1 - % change in indicators between March 2023 &amp; December 2023</a:t>
            </a:r>
            <a:endParaRPr lang="en-GB" altLang="en-US" sz="1000" dirty="0">
              <a:solidFill>
                <a:srgbClr val="00B0F0"/>
              </a:solidFill>
            </a:endParaRPr>
          </a:p>
          <a:p>
            <a:pPr>
              <a:defRPr/>
            </a:pPr>
            <a:endParaRPr lang="en-GB" altLang="en-US" sz="1000" dirty="0"/>
          </a:p>
          <a:p>
            <a:pPr marL="171450" indent="-171450">
              <a:buFont typeface="Arial" panose="020B0604020202020204" pitchFamily="34" charset="0"/>
              <a:buChar char="•"/>
              <a:defRPr/>
            </a:pPr>
            <a:endParaRPr lang="en-GB" altLang="en-US" sz="1000" dirty="0"/>
          </a:p>
          <a:p>
            <a:pPr marL="171450" indent="-171450">
              <a:buFont typeface="Arial" panose="020B0604020202020204" pitchFamily="34" charset="0"/>
              <a:buChar char="•"/>
              <a:defRPr/>
            </a:pPr>
            <a:endParaRPr lang="en-GB" altLang="en-US" sz="1000" dirty="0"/>
          </a:p>
          <a:p>
            <a:pPr marL="171450" indent="-171450">
              <a:buFont typeface="Arial" panose="020B0604020202020204" pitchFamily="34" charset="0"/>
              <a:buChar char="•"/>
              <a:defRPr/>
            </a:pPr>
            <a:endParaRPr lang="en-GB" altLang="en-US" sz="1000" dirty="0"/>
          </a:p>
          <a:p>
            <a:pPr marL="171450" indent="-171450">
              <a:buFont typeface="Arial" panose="020B0604020202020204" pitchFamily="34" charset="0"/>
              <a:buChar char="•"/>
              <a:defRPr/>
            </a:pPr>
            <a:endParaRPr lang="en-GB" altLang="en-US" sz="1000" dirty="0"/>
          </a:p>
          <a:p>
            <a:pPr marL="171450" indent="-171450">
              <a:buFont typeface="Arial" panose="020B0604020202020204" pitchFamily="34" charset="0"/>
              <a:buChar char="•"/>
              <a:defRPr/>
            </a:pPr>
            <a:endParaRPr lang="en-GB" altLang="en-US" sz="1000" dirty="0"/>
          </a:p>
          <a:p>
            <a:pPr marL="171450" indent="-171450">
              <a:buFont typeface="Arial" panose="020B0604020202020204" pitchFamily="34" charset="0"/>
              <a:buChar char="•"/>
              <a:defRPr/>
            </a:pPr>
            <a:r>
              <a:rPr lang="en-GB" altLang="en-US" sz="1000" dirty="0"/>
              <a:t>The number of DPI and SMI inhalers (low GWP) has increased by 11.71% over a 10-month period. (Table 1 and Figure 1)</a:t>
            </a:r>
          </a:p>
          <a:p>
            <a:pPr>
              <a:defRPr/>
            </a:pPr>
            <a:endParaRPr lang="en-GB" altLang="en-US" sz="1000" dirty="0"/>
          </a:p>
          <a:p>
            <a:pPr marL="171450" indent="-171450">
              <a:buFont typeface="Arial" panose="020B0604020202020204" pitchFamily="34" charset="0"/>
              <a:buChar char="•"/>
              <a:defRPr/>
            </a:pPr>
            <a:r>
              <a:rPr lang="en-GB" altLang="en-US" sz="1000" dirty="0"/>
              <a:t>Carbon Footprint per 1000 patients (CO</a:t>
            </a:r>
            <a:r>
              <a:rPr lang="en-GB" altLang="en-US" sz="1000" baseline="-25000" dirty="0"/>
              <a:t>2</a:t>
            </a:r>
            <a:r>
              <a:rPr lang="en-GB" altLang="en-US" sz="1000" dirty="0"/>
              <a:t>Kg) was reduced by 9.02% over a 10-month period. (Table 1 and Figure 1)</a:t>
            </a:r>
          </a:p>
          <a:p>
            <a:pPr marL="171450" indent="-171450">
              <a:buFont typeface="Arial" panose="020B0604020202020204" pitchFamily="34" charset="0"/>
              <a:buChar char="•"/>
              <a:defRPr/>
            </a:pPr>
            <a:endParaRPr lang="en-GB" altLang="en-US" sz="1000" dirty="0"/>
          </a:p>
          <a:p>
            <a:pPr marL="171450" indent="-171450">
              <a:buFont typeface="Arial" panose="020B0604020202020204" pitchFamily="34" charset="0"/>
              <a:buChar char="•"/>
              <a:defRPr/>
            </a:pPr>
            <a:r>
              <a:rPr lang="en-GB" altLang="en-US" sz="1000" dirty="0"/>
              <a:t>The number of patients at risk also reduced from 98 in April 2023 to 42 in March 2024. </a:t>
            </a:r>
          </a:p>
          <a:p>
            <a:pPr marL="171450" indent="-171450">
              <a:buFont typeface="Arial" panose="020B0604020202020204" pitchFamily="34" charset="0"/>
              <a:buChar char="•"/>
              <a:defRPr/>
            </a:pPr>
            <a:endParaRPr lang="en-GB" altLang="en-US" sz="1000" dirty="0"/>
          </a:p>
          <a:p>
            <a:pPr algn="ctr">
              <a:defRPr/>
            </a:pPr>
            <a:r>
              <a:rPr lang="en-GB" altLang="en-US" sz="1000" b="1" dirty="0">
                <a:solidFill>
                  <a:srgbClr val="00B0F0"/>
                </a:solidFill>
              </a:rPr>
              <a:t>Figure 1 – trend in DPI/SMI use March 2022 – December 2023</a:t>
            </a:r>
            <a:endParaRPr lang="en-GB" altLang="en-US" sz="1000" dirty="0">
              <a:solidFill>
                <a:srgbClr val="00B0F0"/>
              </a:solidFill>
            </a:endParaRPr>
          </a:p>
          <a:p>
            <a:pPr algn="ctr">
              <a:defRPr/>
            </a:pPr>
            <a:endParaRPr lang="en-GB" altLang="en-US" sz="1000" b="1" dirty="0">
              <a:solidFill>
                <a:schemeClr val="accent5">
                  <a:lumMod val="75000"/>
                </a:schemeClr>
              </a:solidFill>
            </a:endParaRPr>
          </a:p>
        </p:txBody>
      </p:sp>
      <p:sp>
        <p:nvSpPr>
          <p:cNvPr id="15408" name="TextBox 3">
            <a:extLst>
              <a:ext uri="{FF2B5EF4-FFF2-40B4-BE49-F238E27FC236}">
                <a16:creationId xmlns:a16="http://schemas.microsoft.com/office/drawing/2014/main" id="{D6A9AD3F-1CE9-77C7-2C96-84F6FA002A12}"/>
              </a:ext>
            </a:extLst>
          </p:cNvPr>
          <p:cNvSpPr txBox="1">
            <a:spLocks noChangeArrowheads="1"/>
          </p:cNvSpPr>
          <p:nvPr/>
        </p:nvSpPr>
        <p:spPr bwMode="auto">
          <a:xfrm>
            <a:off x="479425" y="12199938"/>
            <a:ext cx="86423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GB" altLang="en-US"/>
              <a:t>Page 10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Placeholder 1">
            <a:extLst>
              <a:ext uri="{FF2B5EF4-FFF2-40B4-BE49-F238E27FC236}">
                <a16:creationId xmlns:a16="http://schemas.microsoft.com/office/drawing/2014/main" id="{E55AD7DB-E810-1955-101B-10119DAD4591}"/>
              </a:ext>
            </a:extLst>
          </p:cNvPr>
          <p:cNvSpPr txBox="1">
            <a:spLocks/>
          </p:cNvSpPr>
          <p:nvPr/>
        </p:nvSpPr>
        <p:spPr>
          <a:xfrm>
            <a:off x="88900" y="7985125"/>
            <a:ext cx="4679950" cy="541338"/>
          </a:xfrm>
          <a:prstGeom prst="roundRect">
            <a:avLst>
              <a:gd name="adj" fmla="val 7514"/>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PLAN: Measures: How will we know a change is an improvement?</a:t>
            </a:r>
          </a:p>
        </p:txBody>
      </p:sp>
      <p:sp>
        <p:nvSpPr>
          <p:cNvPr id="4" name="Rectangle 3">
            <a:extLst>
              <a:ext uri="{FF2B5EF4-FFF2-40B4-BE49-F238E27FC236}">
                <a16:creationId xmlns:a16="http://schemas.microsoft.com/office/drawing/2014/main" id="{58079AAB-6D62-1479-EDFB-C2478E324604}"/>
              </a:ext>
            </a:extLst>
          </p:cNvPr>
          <p:cNvSpPr/>
          <p:nvPr/>
        </p:nvSpPr>
        <p:spPr>
          <a:xfrm rot="18874586">
            <a:off x="-1449748" y="5974846"/>
            <a:ext cx="12430330" cy="923330"/>
          </a:xfrm>
          <a:prstGeom prst="rect">
            <a:avLst/>
          </a:prstGeom>
          <a:noFill/>
        </p:spPr>
        <p:txBody>
          <a:bodyPr>
            <a:spAutoFit/>
          </a:bodyPr>
          <a:lstStyle/>
          <a:p>
            <a:pPr algn="ctr">
              <a:defRPr/>
            </a:pPr>
            <a:r>
              <a:rPr lang="en-US" sz="5400" b="1" dirty="0">
                <a:ln w="6600">
                  <a:solidFill>
                    <a:schemeClr val="accent2"/>
                  </a:solidFill>
                  <a:prstDash val="solid"/>
                </a:ln>
                <a:solidFill>
                  <a:srgbClr val="FFFFFF"/>
                </a:solidFill>
                <a:effectLst>
                  <a:outerShdw dist="38100" dir="2700000" algn="tl" rotWithShape="0">
                    <a:schemeClr val="accent2"/>
                  </a:outerShdw>
                </a:effectLst>
              </a:rPr>
              <a:t>Example model poster </a:t>
            </a:r>
          </a:p>
        </p:txBody>
      </p:sp>
      <p:sp>
        <p:nvSpPr>
          <p:cNvPr id="27" name="Text Placeholder 1">
            <a:extLst>
              <a:ext uri="{FF2B5EF4-FFF2-40B4-BE49-F238E27FC236}">
                <a16:creationId xmlns:a16="http://schemas.microsoft.com/office/drawing/2014/main" id="{11BFF00A-591D-596F-FBDB-69D7775F826D}"/>
              </a:ext>
            </a:extLst>
          </p:cNvPr>
          <p:cNvSpPr txBox="1">
            <a:spLocks/>
          </p:cNvSpPr>
          <p:nvPr/>
        </p:nvSpPr>
        <p:spPr>
          <a:xfrm>
            <a:off x="88900" y="2151063"/>
            <a:ext cx="4679950" cy="539750"/>
          </a:xfrm>
          <a:prstGeom prst="roundRect">
            <a:avLst>
              <a:gd name="adj" fmla="val 10092"/>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PLAN: Understanding the problem </a:t>
            </a:r>
          </a:p>
          <a:p>
            <a:pPr>
              <a:defRPr/>
            </a:pPr>
            <a:endParaRPr lang="en-US" sz="1184" b="1" dirty="0">
              <a:solidFill>
                <a:schemeClr val="tx1"/>
              </a:solidFill>
              <a:latin typeface="Arial" panose="020B0604020202020204" pitchFamily="34" charset="0"/>
              <a:cs typeface="Arial" panose="020B0604020202020204" pitchFamily="34" charset="0"/>
            </a:endParaRPr>
          </a:p>
        </p:txBody>
      </p:sp>
      <p:sp>
        <p:nvSpPr>
          <p:cNvPr id="12" name="Text Placeholder 1">
            <a:extLst>
              <a:ext uri="{FF2B5EF4-FFF2-40B4-BE49-F238E27FC236}">
                <a16:creationId xmlns:a16="http://schemas.microsoft.com/office/drawing/2014/main" id="{CE345B28-49D0-CA04-A137-BB3CB129E8DE}"/>
              </a:ext>
            </a:extLst>
          </p:cNvPr>
          <p:cNvSpPr txBox="1">
            <a:spLocks/>
          </p:cNvSpPr>
          <p:nvPr/>
        </p:nvSpPr>
        <p:spPr>
          <a:xfrm>
            <a:off x="88900" y="3479800"/>
            <a:ext cx="4681538" cy="539750"/>
          </a:xfrm>
          <a:prstGeom prst="roundRect">
            <a:avLst>
              <a:gd name="adj" fmla="val 12284"/>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PLAN: Involving others</a:t>
            </a:r>
          </a:p>
          <a:p>
            <a:pPr>
              <a:defRPr/>
            </a:pPr>
            <a:endParaRPr lang="en-US" sz="1184" b="1" dirty="0">
              <a:solidFill>
                <a:schemeClr val="tx1"/>
              </a:solidFill>
              <a:latin typeface="Arial" panose="020B0604020202020204" pitchFamily="34" charset="0"/>
              <a:cs typeface="Arial" panose="020B0604020202020204" pitchFamily="34" charset="0"/>
            </a:endParaRPr>
          </a:p>
        </p:txBody>
      </p:sp>
      <p:sp>
        <p:nvSpPr>
          <p:cNvPr id="28" name="Rectangle 27">
            <a:extLst>
              <a:ext uri="{FF2B5EF4-FFF2-40B4-BE49-F238E27FC236}">
                <a16:creationId xmlns:a16="http://schemas.microsoft.com/office/drawing/2014/main" id="{FC6E4E6F-EDEC-0C1A-9C42-591C4F7EA6B2}"/>
              </a:ext>
            </a:extLst>
          </p:cNvPr>
          <p:cNvSpPr/>
          <p:nvPr/>
        </p:nvSpPr>
        <p:spPr>
          <a:xfrm>
            <a:off x="89645" y="3475720"/>
            <a:ext cx="4680000" cy="2472778"/>
          </a:xfrm>
          <a:prstGeom prst="rect">
            <a:avLst/>
          </a:prstGeom>
          <a:ln w="25400">
            <a:noFill/>
          </a:ln>
        </p:spPr>
        <p:txBody>
          <a:bodyPr lIns="152223" tIns="502335" rIns="152223" bIns="152223"/>
          <a:lstStyle/>
          <a:p>
            <a:pPr lvl="1" indent="0">
              <a:defRPr/>
            </a:pPr>
            <a:endParaRPr lang="en-GB" altLang="en-US" sz="1015" dirty="0">
              <a:solidFill>
                <a:srgbClr val="000000">
                  <a:alpha val="89804"/>
                </a:srgbClr>
              </a:solidFill>
            </a:endParaRPr>
          </a:p>
          <a:p>
            <a:pPr>
              <a:lnSpc>
                <a:spcPct val="114000"/>
              </a:lnSpc>
              <a:spcAft>
                <a:spcPts val="0"/>
              </a:spcAft>
              <a:tabLst>
                <a:tab pos="255726" algn="l"/>
              </a:tabLst>
              <a:defRPr/>
            </a:pPr>
            <a:r>
              <a:rPr lang="en-GB" altLang="en-US" sz="1000" dirty="0"/>
              <a:t>Everyone in the Practice was involved. The whole clinical team, the reception team, admin team and management were aware of the importance of this work. </a:t>
            </a:r>
          </a:p>
          <a:p>
            <a:pPr>
              <a:spcAft>
                <a:spcPts val="507"/>
              </a:spcAft>
              <a:tabLst>
                <a:tab pos="255726" algn="l"/>
              </a:tabLst>
              <a:defRPr/>
            </a:pPr>
            <a:endParaRPr lang="en-GB" sz="1020" dirty="0">
              <a:solidFill>
                <a:srgbClr val="00B050">
                  <a:alpha val="89804"/>
                </a:srgbClr>
              </a:solidFill>
              <a:latin typeface="Abadi" panose="020B0604020104020204" pitchFamily="34" charset="0"/>
            </a:endParaRPr>
          </a:p>
          <a:p>
            <a:pPr>
              <a:spcAft>
                <a:spcPts val="507"/>
              </a:spcAft>
              <a:tabLst>
                <a:tab pos="255726" algn="l"/>
              </a:tabLst>
              <a:defRPr/>
            </a:pPr>
            <a:endParaRPr lang="en-GB" sz="1015" dirty="0">
              <a:solidFill>
                <a:srgbClr val="00B050">
                  <a:alpha val="89804"/>
                </a:srgbClr>
              </a:solidFill>
            </a:endParaRPr>
          </a:p>
        </p:txBody>
      </p:sp>
      <p:sp>
        <p:nvSpPr>
          <p:cNvPr id="29" name="Text Placeholder 1">
            <a:extLst>
              <a:ext uri="{FF2B5EF4-FFF2-40B4-BE49-F238E27FC236}">
                <a16:creationId xmlns:a16="http://schemas.microsoft.com/office/drawing/2014/main" id="{3CB97B96-80DA-2023-1E3F-B7A7B1A5A9FA}"/>
              </a:ext>
            </a:extLst>
          </p:cNvPr>
          <p:cNvSpPr txBox="1">
            <a:spLocks/>
          </p:cNvSpPr>
          <p:nvPr/>
        </p:nvSpPr>
        <p:spPr>
          <a:xfrm>
            <a:off x="65088" y="4732338"/>
            <a:ext cx="4679950" cy="539750"/>
          </a:xfrm>
          <a:prstGeom prst="roundRect">
            <a:avLst>
              <a:gd name="adj" fmla="val 10091"/>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PLAN: Aim: What are we trying to accomplish?</a:t>
            </a:r>
          </a:p>
        </p:txBody>
      </p:sp>
      <p:sp>
        <p:nvSpPr>
          <p:cNvPr id="30" name="Rectangle 29">
            <a:extLst>
              <a:ext uri="{FF2B5EF4-FFF2-40B4-BE49-F238E27FC236}">
                <a16:creationId xmlns:a16="http://schemas.microsoft.com/office/drawing/2014/main" id="{5844A2CF-6C17-74CD-8E71-81F7C58E01B0}"/>
              </a:ext>
            </a:extLst>
          </p:cNvPr>
          <p:cNvSpPr/>
          <p:nvPr/>
        </p:nvSpPr>
        <p:spPr>
          <a:xfrm>
            <a:off x="65643" y="4731890"/>
            <a:ext cx="4680000" cy="2472779"/>
          </a:xfrm>
          <a:prstGeom prst="rect">
            <a:avLst/>
          </a:prstGeom>
          <a:ln w="25400">
            <a:noFill/>
          </a:ln>
        </p:spPr>
        <p:txBody>
          <a:bodyPr lIns="152223" tIns="502335" rIns="152223" bIns="152223"/>
          <a:lstStyle/>
          <a:p>
            <a:pPr>
              <a:spcAft>
                <a:spcPts val="507"/>
              </a:spcAft>
              <a:defRPr/>
            </a:pPr>
            <a:endParaRPr lang="en-GB" sz="1015" dirty="0">
              <a:solidFill>
                <a:srgbClr val="000000">
                  <a:alpha val="89804"/>
                </a:srgbClr>
              </a:solidFill>
            </a:endParaRPr>
          </a:p>
          <a:p>
            <a:pPr algn="just">
              <a:lnSpc>
                <a:spcPct val="114000"/>
              </a:lnSpc>
              <a:spcAft>
                <a:spcPts val="0"/>
              </a:spcAft>
              <a:defRPr/>
            </a:pPr>
            <a:r>
              <a:rPr lang="en-GB" altLang="en-US" sz="1000" dirty="0">
                <a:ea typeface="Times New Roman" panose="02020603050405020304" pitchFamily="18" charset="0"/>
                <a:cs typeface="Calibri" panose="020F0502020204030204" pitchFamily="34" charset="0"/>
              </a:rPr>
              <a:t>We decided to focus on recording data on alcohol, smoking, BMI, using agreed Read Codes for new registrations &amp; existing patients with diabetes, stroke, heart failure, IHD, AF, Hypertension, Asthma and COPD.</a:t>
            </a:r>
          </a:p>
          <a:p>
            <a:pPr algn="just">
              <a:lnSpc>
                <a:spcPct val="114000"/>
              </a:lnSpc>
              <a:spcAft>
                <a:spcPts val="0"/>
              </a:spcAft>
              <a:defRPr/>
            </a:pPr>
            <a:endParaRPr lang="en-GB" altLang="en-US" sz="1000" dirty="0">
              <a:ea typeface="Times New Roman" panose="02020603050405020304" pitchFamily="18" charset="0"/>
              <a:cs typeface="Calibri" panose="020F0502020204030204" pitchFamily="34" charset="0"/>
            </a:endParaRPr>
          </a:p>
          <a:p>
            <a:pPr algn="just">
              <a:lnSpc>
                <a:spcPct val="114000"/>
              </a:lnSpc>
              <a:spcAft>
                <a:spcPts val="0"/>
              </a:spcAft>
              <a:defRPr/>
            </a:pPr>
            <a:r>
              <a:rPr lang="en-GB" altLang="en-US" sz="1000" dirty="0">
                <a:ea typeface="Times New Roman" panose="02020603050405020304" pitchFamily="18" charset="0"/>
                <a:cs typeface="Calibri" panose="020F0502020204030204" pitchFamily="34" charset="0"/>
              </a:rPr>
              <a:t>We also agreed to document any interventions offered, such as a referral to the Healthy Weight: Healthy Wales, the All-Wales Weight Management Pathway, the National Exercise Referral Scheme, Help Me Quit or the All-Wales Diabetes Prevention Programme. </a:t>
            </a:r>
          </a:p>
          <a:p>
            <a:pPr algn="just">
              <a:lnSpc>
                <a:spcPct val="114000"/>
              </a:lnSpc>
              <a:spcAft>
                <a:spcPts val="0"/>
              </a:spcAft>
              <a:defRPr/>
            </a:pPr>
            <a:endParaRPr lang="en-GB" altLang="en-US" sz="1000" dirty="0">
              <a:ea typeface="Times New Roman" panose="02020603050405020304" pitchFamily="18" charset="0"/>
              <a:cs typeface="Calibri" panose="020F0502020204030204" pitchFamily="34" charset="0"/>
            </a:endParaRPr>
          </a:p>
          <a:p>
            <a:pPr algn="just">
              <a:lnSpc>
                <a:spcPct val="114000"/>
              </a:lnSpc>
              <a:spcAft>
                <a:spcPts val="0"/>
              </a:spcAft>
              <a:defRPr/>
            </a:pPr>
            <a:r>
              <a:rPr lang="en-GB" altLang="en-US" sz="1000" dirty="0">
                <a:ea typeface="Times New Roman" panose="02020603050405020304" pitchFamily="18" charset="0"/>
                <a:cs typeface="Calibri" panose="020F0502020204030204" pitchFamily="34" charset="0"/>
              </a:rPr>
              <a:t>Due to the number of patients involved we will take a mixed method approach to collect this data through questionnaires and face to face appointments.  </a:t>
            </a:r>
          </a:p>
          <a:p>
            <a:pPr algn="just">
              <a:lnSpc>
                <a:spcPct val="114000"/>
              </a:lnSpc>
              <a:spcAft>
                <a:spcPts val="0"/>
              </a:spcAft>
              <a:buFont typeface="Arial" panose="020B0604020202020204" pitchFamily="34" charset="0"/>
              <a:buNone/>
              <a:defRPr/>
            </a:pPr>
            <a:endParaRPr lang="en-GB" altLang="en-US" sz="1000" dirty="0">
              <a:ea typeface="Times New Roman" panose="02020603050405020304" pitchFamily="18" charset="0"/>
              <a:cs typeface="Calibri" panose="020F0502020204030204" pitchFamily="34" charset="0"/>
            </a:endParaRPr>
          </a:p>
          <a:p>
            <a:pPr algn="just">
              <a:lnSpc>
                <a:spcPct val="114000"/>
              </a:lnSpc>
              <a:spcAft>
                <a:spcPts val="0"/>
              </a:spcAft>
              <a:buFont typeface="Arial" panose="020B0604020202020204" pitchFamily="34" charset="0"/>
              <a:buNone/>
              <a:defRPr/>
            </a:pPr>
            <a:r>
              <a:rPr lang="en-GB" altLang="en-US" sz="1000" dirty="0">
                <a:ea typeface="Times New Roman" panose="02020603050405020304" pitchFamily="18" charset="0"/>
                <a:cs typeface="Calibri" panose="020F0502020204030204" pitchFamily="34" charset="0"/>
              </a:rPr>
              <a:t>We decided to review progress at least quarterly from the start date of September 2023 but use March 2023 data as a baseline. . </a:t>
            </a:r>
          </a:p>
          <a:p>
            <a:pPr>
              <a:spcAft>
                <a:spcPts val="507"/>
              </a:spcAft>
              <a:defRPr/>
            </a:pPr>
            <a:endParaRPr lang="en-GB" sz="1015" dirty="0">
              <a:solidFill>
                <a:srgbClr val="000000">
                  <a:alpha val="89804"/>
                </a:srgbClr>
              </a:solidFill>
            </a:endParaRPr>
          </a:p>
        </p:txBody>
      </p:sp>
      <p:sp>
        <p:nvSpPr>
          <p:cNvPr id="33" name="Text Placeholder 1">
            <a:extLst>
              <a:ext uri="{FF2B5EF4-FFF2-40B4-BE49-F238E27FC236}">
                <a16:creationId xmlns:a16="http://schemas.microsoft.com/office/drawing/2014/main" id="{E797C65D-06E1-F992-7AB2-8F1E6005F60E}"/>
              </a:ext>
            </a:extLst>
          </p:cNvPr>
          <p:cNvSpPr txBox="1">
            <a:spLocks/>
          </p:cNvSpPr>
          <p:nvPr/>
        </p:nvSpPr>
        <p:spPr>
          <a:xfrm>
            <a:off x="4845050" y="5726113"/>
            <a:ext cx="4679950" cy="539750"/>
          </a:xfrm>
          <a:prstGeom prst="roundRect">
            <a:avLst>
              <a:gd name="adj" fmla="val 7899"/>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STUDY: What did the measure(s) show, and what have you learned</a:t>
            </a:r>
          </a:p>
        </p:txBody>
      </p:sp>
      <p:sp>
        <p:nvSpPr>
          <p:cNvPr id="34" name="Rectangle 33">
            <a:extLst>
              <a:ext uri="{FF2B5EF4-FFF2-40B4-BE49-F238E27FC236}">
                <a16:creationId xmlns:a16="http://schemas.microsoft.com/office/drawing/2014/main" id="{F2A9AAEB-B803-6B3F-AB77-7ECA33D2F46D}"/>
              </a:ext>
            </a:extLst>
          </p:cNvPr>
          <p:cNvSpPr/>
          <p:nvPr/>
        </p:nvSpPr>
        <p:spPr>
          <a:xfrm>
            <a:off x="4845041" y="5724977"/>
            <a:ext cx="4680000" cy="1678761"/>
          </a:xfrm>
          <a:prstGeom prst="rect">
            <a:avLst/>
          </a:prstGeom>
          <a:ln w="25400">
            <a:noFill/>
          </a:ln>
        </p:spPr>
        <p:txBody>
          <a:bodyPr lIns="152223" tIns="502335" rIns="152223" bIns="152223"/>
          <a:lstStyle/>
          <a:p>
            <a:pPr>
              <a:spcAft>
                <a:spcPts val="507"/>
              </a:spcAft>
              <a:tabLst>
                <a:tab pos="255726" algn="l"/>
              </a:tabLst>
              <a:defRPr/>
            </a:pPr>
            <a:endParaRPr lang="en-GB" sz="800" dirty="0">
              <a:solidFill>
                <a:srgbClr val="000000">
                  <a:alpha val="89804"/>
                </a:srgbClr>
              </a:solidFill>
            </a:endParaRPr>
          </a:p>
          <a:p>
            <a:pPr>
              <a:defRPr/>
            </a:pPr>
            <a:r>
              <a:rPr lang="en-GB" sz="1000" dirty="0">
                <a:ea typeface="Times New Roman" panose="02020603050405020304" pitchFamily="18" charset="0"/>
              </a:rPr>
              <a:t>The data from the PCIP Dashboard </a:t>
            </a:r>
            <a:r>
              <a:rPr lang="en-GB" sz="1000" b="1" dirty="0">
                <a:ea typeface="Times New Roman" panose="02020603050405020304" pitchFamily="18" charset="0"/>
              </a:rPr>
              <a:t>for newly registered patients </a:t>
            </a:r>
            <a:r>
              <a:rPr lang="en-GB" sz="1000" dirty="0">
                <a:ea typeface="Times New Roman" panose="02020603050405020304" pitchFamily="18" charset="0"/>
              </a:rPr>
              <a:t>shows a slow but steady improvement in our recording of alcohol consumption (now at 42%) , BMI (45%) and smoking status (43%). In blue below.</a:t>
            </a:r>
          </a:p>
          <a:p>
            <a:pPr>
              <a:buFont typeface="Arial" panose="020B0604020202020204" pitchFamily="34" charset="0"/>
              <a:buNone/>
              <a:defRPr/>
            </a:pPr>
            <a:endParaRPr lang="en-GB" altLang="en-US" sz="1000" dirty="0"/>
          </a:p>
          <a:p>
            <a:pPr>
              <a:buFont typeface="Arial" panose="020B0604020202020204" pitchFamily="34" charset="0"/>
              <a:buNone/>
              <a:defRPr/>
            </a:pPr>
            <a:r>
              <a:rPr lang="en-GB" altLang="en-US" sz="1000" dirty="0"/>
              <a:t>The data from the PCIP Dashboard for </a:t>
            </a:r>
            <a:r>
              <a:rPr lang="en-GB" altLang="en-US" sz="1000" b="1" dirty="0"/>
              <a:t>chronic diseases </a:t>
            </a:r>
            <a:r>
              <a:rPr lang="en-GB" altLang="en-US" sz="1000" dirty="0"/>
              <a:t>shows an excellent improvement in our data collection (</a:t>
            </a:r>
            <a:r>
              <a:rPr lang="en-GB" altLang="en-US" sz="1000" dirty="0" err="1"/>
              <a:t>eg</a:t>
            </a:r>
            <a:r>
              <a:rPr lang="en-GB" altLang="en-US" sz="1000" dirty="0"/>
              <a:t> BMI 38% to 78%)</a:t>
            </a:r>
          </a:p>
          <a:p>
            <a:pPr>
              <a:buFont typeface="Arial" panose="020B0604020202020204" pitchFamily="34" charset="0"/>
              <a:buNone/>
              <a:defRPr/>
            </a:pPr>
            <a:endParaRPr lang="en-GB" sz="1000" dirty="0">
              <a:highlight>
                <a:srgbClr val="FFFF00"/>
              </a:highlight>
              <a:latin typeface="+mn-lt"/>
              <a:ea typeface="Times New Roman" panose="02020603050405020304" pitchFamily="18" charset="0"/>
            </a:endParaRPr>
          </a:p>
          <a:p>
            <a:pPr>
              <a:tabLst>
                <a:tab pos="255726" algn="l"/>
              </a:tabLst>
              <a:defRPr/>
            </a:pPr>
            <a:endParaRPr lang="en-GB" sz="1000" dirty="0"/>
          </a:p>
          <a:p>
            <a:pPr>
              <a:spcAft>
                <a:spcPts val="507"/>
              </a:spcAft>
              <a:tabLst>
                <a:tab pos="255726" algn="l"/>
              </a:tabLst>
              <a:defRPr/>
            </a:pPr>
            <a:r>
              <a:rPr lang="en-GB" sz="1015" dirty="0">
                <a:solidFill>
                  <a:srgbClr val="000000">
                    <a:alpha val="89804"/>
                  </a:srgbClr>
                </a:solidFill>
              </a:rPr>
              <a:t> </a:t>
            </a:r>
          </a:p>
        </p:txBody>
      </p:sp>
      <p:sp>
        <p:nvSpPr>
          <p:cNvPr id="35" name="Text Placeholder 1">
            <a:extLst>
              <a:ext uri="{FF2B5EF4-FFF2-40B4-BE49-F238E27FC236}">
                <a16:creationId xmlns:a16="http://schemas.microsoft.com/office/drawing/2014/main" id="{76E1DC17-B614-E6E2-B8E7-5347712EA942}"/>
              </a:ext>
            </a:extLst>
          </p:cNvPr>
          <p:cNvSpPr txBox="1">
            <a:spLocks/>
          </p:cNvSpPr>
          <p:nvPr/>
        </p:nvSpPr>
        <p:spPr>
          <a:xfrm>
            <a:off x="4845050" y="2149475"/>
            <a:ext cx="4679950" cy="539750"/>
          </a:xfrm>
          <a:prstGeom prst="roundRect">
            <a:avLst>
              <a:gd name="adj" fmla="val 12090"/>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DO: What changes did we make could result in an improvement?</a:t>
            </a:r>
          </a:p>
          <a:p>
            <a:pPr>
              <a:defRPr/>
            </a:pPr>
            <a:endParaRPr lang="en-US" sz="1184" b="1" dirty="0">
              <a:solidFill>
                <a:schemeClr val="tx1"/>
              </a:solidFill>
              <a:latin typeface="Arial" panose="020B0604020202020204" pitchFamily="34" charset="0"/>
              <a:cs typeface="Arial" panose="020B0604020202020204" pitchFamily="34" charset="0"/>
            </a:endParaRPr>
          </a:p>
        </p:txBody>
      </p:sp>
      <p:sp>
        <p:nvSpPr>
          <p:cNvPr id="16396" name="Rectangle 36">
            <a:extLst>
              <a:ext uri="{FF2B5EF4-FFF2-40B4-BE49-F238E27FC236}">
                <a16:creationId xmlns:a16="http://schemas.microsoft.com/office/drawing/2014/main" id="{B193A0DA-4533-E2EA-929E-46EBF186A2F1}"/>
              </a:ext>
            </a:extLst>
          </p:cNvPr>
          <p:cNvSpPr>
            <a:spLocks noChangeArrowheads="1"/>
          </p:cNvSpPr>
          <p:nvPr/>
        </p:nvSpPr>
        <p:spPr bwMode="auto">
          <a:xfrm>
            <a:off x="88900" y="7985125"/>
            <a:ext cx="4679950"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152223" tIns="654558" rIns="152223" bIns="152223"/>
          <a:lstStyle/>
          <a:p>
            <a:pPr>
              <a:lnSpc>
                <a:spcPct val="114000"/>
              </a:lnSpc>
              <a:buFont typeface="Arial" panose="020B0604020202020204" pitchFamily="34" charset="0"/>
              <a:buNone/>
            </a:pPr>
            <a:r>
              <a:rPr lang="en-GB" altLang="en-US" sz="1000"/>
              <a:t>We had not gathered data on this before, so had no baseline readily available.</a:t>
            </a:r>
          </a:p>
          <a:p>
            <a:pPr>
              <a:lnSpc>
                <a:spcPct val="114000"/>
              </a:lnSpc>
              <a:buFont typeface="Arial" panose="020B0604020202020204" pitchFamily="34" charset="0"/>
              <a:buNone/>
            </a:pPr>
            <a:endParaRPr lang="en-GB" altLang="en-US" sz="600"/>
          </a:p>
          <a:p>
            <a:pPr>
              <a:lnSpc>
                <a:spcPct val="114000"/>
              </a:lnSpc>
              <a:buFont typeface="Arial" panose="020B0604020202020204" pitchFamily="34" charset="0"/>
              <a:buNone/>
            </a:pPr>
            <a:r>
              <a:rPr lang="en-GB" altLang="en-US" sz="1000"/>
              <a:t>We used</a:t>
            </a:r>
            <a:r>
              <a:rPr lang="en-GB" altLang="en-US" sz="1000">
                <a:cs typeface="Times New Roman" panose="02020603050405020304" pitchFamily="18" charset="0"/>
              </a:rPr>
              <a:t> data from the PCIP Dashboard </a:t>
            </a:r>
            <a:r>
              <a:rPr lang="en-GB" altLang="en-US" sz="1000" b="1">
                <a:cs typeface="Times New Roman" panose="02020603050405020304" pitchFamily="18" charset="0"/>
              </a:rPr>
              <a:t>for newly registered patients and R</a:t>
            </a:r>
            <a:r>
              <a:rPr lang="en-GB" altLang="en-US" sz="1000"/>
              <a:t>ead Code capturing within new patient checks and all ‘chronic condition appointments’</a:t>
            </a:r>
          </a:p>
          <a:p>
            <a:pPr>
              <a:lnSpc>
                <a:spcPct val="114000"/>
              </a:lnSpc>
              <a:buFont typeface="Arial" panose="020B0604020202020204" pitchFamily="34" charset="0"/>
              <a:buNone/>
            </a:pPr>
            <a:endParaRPr lang="en-GB" altLang="en-US" sz="600"/>
          </a:p>
          <a:p>
            <a:pPr>
              <a:lnSpc>
                <a:spcPct val="114000"/>
              </a:lnSpc>
              <a:buFont typeface="Arial" panose="020B0604020202020204" pitchFamily="34" charset="0"/>
              <a:buNone/>
            </a:pPr>
            <a:r>
              <a:rPr lang="en-GB" altLang="en-US" sz="1000"/>
              <a:t>We decided to </a:t>
            </a:r>
            <a:r>
              <a:rPr lang="en-GB" altLang="en-US" sz="1000">
                <a:cs typeface="Times New Roman" panose="02020603050405020304" pitchFamily="18" charset="0"/>
              </a:rPr>
              <a:t>agenda a discussion on our progress at every monthly clinical meeting to remind ourselves of the importance of this work. We then planned a formal data collection every 3 months.</a:t>
            </a:r>
          </a:p>
        </p:txBody>
      </p:sp>
      <p:sp>
        <p:nvSpPr>
          <p:cNvPr id="38" name="Rectangle 37">
            <a:extLst>
              <a:ext uri="{FF2B5EF4-FFF2-40B4-BE49-F238E27FC236}">
                <a16:creationId xmlns:a16="http://schemas.microsoft.com/office/drawing/2014/main" id="{D9EBFB99-3922-95EA-A997-065AFC588900}"/>
              </a:ext>
            </a:extLst>
          </p:cNvPr>
          <p:cNvSpPr/>
          <p:nvPr/>
        </p:nvSpPr>
        <p:spPr>
          <a:xfrm>
            <a:off x="4845050" y="2162175"/>
            <a:ext cx="4679950" cy="5024438"/>
          </a:xfrm>
          <a:prstGeom prst="rect">
            <a:avLst/>
          </a:prstGeom>
          <a:ln w="25400">
            <a:noFill/>
          </a:ln>
        </p:spPr>
        <p:txBody>
          <a:bodyPr lIns="152223" tIns="654558" rIns="152223" bIns="152223"/>
          <a:lstStyle/>
          <a:p>
            <a:pPr marL="171450" indent="-171450" algn="just">
              <a:lnSpc>
                <a:spcPct val="114000"/>
              </a:lnSpc>
              <a:buFont typeface="Arial" panose="020B0604020202020204" pitchFamily="34" charset="0"/>
              <a:buChar char="•"/>
              <a:defRPr/>
            </a:pPr>
            <a:r>
              <a:rPr lang="en-GB" altLang="en-US" sz="1000" dirty="0"/>
              <a:t>Amendments were made to the new patient registration form.</a:t>
            </a:r>
          </a:p>
          <a:p>
            <a:pPr marL="171450" indent="-171450" algn="just">
              <a:lnSpc>
                <a:spcPct val="114000"/>
              </a:lnSpc>
              <a:buFont typeface="Arial" panose="020B0604020202020204" pitchFamily="34" charset="0"/>
              <a:buChar char="•"/>
              <a:defRPr/>
            </a:pPr>
            <a:r>
              <a:rPr lang="en-GB" altLang="en-US" sz="1000" dirty="0"/>
              <a:t>Changed process for registration, including new online feature.</a:t>
            </a:r>
          </a:p>
          <a:p>
            <a:pPr marL="171450" indent="-171450" algn="just">
              <a:lnSpc>
                <a:spcPct val="114000"/>
              </a:lnSpc>
              <a:buFont typeface="Arial" panose="020B0604020202020204" pitchFamily="34" charset="0"/>
              <a:buChar char="•"/>
              <a:defRPr/>
            </a:pPr>
            <a:r>
              <a:rPr lang="en-GB" altLang="en-US" sz="1000" dirty="0"/>
              <a:t>Amended Vision templates used in chronic conditions reviews to include unhealthy behaviours data.</a:t>
            </a:r>
          </a:p>
          <a:p>
            <a:pPr marL="171450" indent="-171450" algn="just">
              <a:lnSpc>
                <a:spcPct val="114000"/>
              </a:lnSpc>
              <a:buFont typeface="Arial" panose="020B0604020202020204" pitchFamily="34" charset="0"/>
              <a:buChar char="•"/>
              <a:defRPr/>
            </a:pPr>
            <a:r>
              <a:rPr lang="en-GB" altLang="en-US" sz="1000" dirty="0"/>
              <a:t>The GP Project lead completed an educational module on hazardous alcohol behaviour and training was provided to the clinical team  on motivational interviewing and brief interventions.</a:t>
            </a:r>
          </a:p>
          <a:p>
            <a:pPr marL="171450" indent="-171450" algn="just">
              <a:lnSpc>
                <a:spcPct val="114000"/>
              </a:lnSpc>
              <a:buFont typeface="Arial" panose="020B0604020202020204" pitchFamily="34" charset="0"/>
              <a:buChar char="•"/>
              <a:defRPr/>
            </a:pPr>
            <a:r>
              <a:rPr lang="en-GB" altLang="en-US" sz="1000" dirty="0"/>
              <a:t>The nursing team had training on read coding etc when reviewing patients. </a:t>
            </a:r>
          </a:p>
          <a:p>
            <a:pPr marL="171450" indent="-171450" algn="just">
              <a:lnSpc>
                <a:spcPct val="114000"/>
              </a:lnSpc>
              <a:buFont typeface="Arial" panose="020B0604020202020204" pitchFamily="34" charset="0"/>
              <a:buChar char="•"/>
              <a:defRPr/>
            </a:pPr>
            <a:r>
              <a:rPr lang="en-GB" altLang="en-US" sz="1000" dirty="0"/>
              <a:t>The health care assistants and reception team ensured the new patient questionnaires were completed and efforts to arrange face to face appointments for new patient checks were done. Every clinician completed the Vision ‘Carrot Screen’ at medication and chronic condition reviews which Read Codes the information we were looking. </a:t>
            </a:r>
          </a:p>
          <a:p>
            <a:pPr marL="171450" indent="-171450" algn="just">
              <a:lnSpc>
                <a:spcPct val="114000"/>
              </a:lnSpc>
              <a:buFont typeface="Arial" panose="020B0604020202020204" pitchFamily="34" charset="0"/>
              <a:buChar char="•"/>
              <a:defRPr/>
            </a:pPr>
            <a:r>
              <a:rPr lang="en-GB" altLang="en-US" sz="1000" dirty="0"/>
              <a:t>Patient information offered via smoking cessation leaflets and directing patients to new website which includes new online information about unhealth behaviours and support available to patients.</a:t>
            </a:r>
          </a:p>
          <a:p>
            <a:pPr>
              <a:spcAft>
                <a:spcPts val="507"/>
              </a:spcAft>
              <a:tabLst>
                <a:tab pos="255726" algn="l"/>
              </a:tabLst>
              <a:defRPr/>
            </a:pPr>
            <a:endParaRPr lang="en-GB" sz="1015" dirty="0"/>
          </a:p>
        </p:txBody>
      </p:sp>
      <p:sp>
        <p:nvSpPr>
          <p:cNvPr id="45" name="Rectangle 44">
            <a:extLst>
              <a:ext uri="{FF2B5EF4-FFF2-40B4-BE49-F238E27FC236}">
                <a16:creationId xmlns:a16="http://schemas.microsoft.com/office/drawing/2014/main" id="{082FA55A-BA58-DEF1-D75F-33694EE910D7}"/>
              </a:ext>
            </a:extLst>
          </p:cNvPr>
          <p:cNvSpPr/>
          <p:nvPr/>
        </p:nvSpPr>
        <p:spPr>
          <a:xfrm>
            <a:off x="842963" y="12087225"/>
            <a:ext cx="5969000" cy="530225"/>
          </a:xfrm>
          <a:prstGeom prst="rect">
            <a:avLst/>
          </a:prstGeom>
          <a:ln w="25400">
            <a:noFill/>
          </a:ln>
        </p:spPr>
        <p:txBody>
          <a:bodyPr lIns="0" tIns="0" rIns="0" bIns="0" anchor="ctr"/>
          <a:lstStyle/>
          <a:p>
            <a:pPr>
              <a:tabLst>
                <a:tab pos="255726" algn="l"/>
              </a:tabLst>
              <a:defRPr/>
            </a:pPr>
            <a:r>
              <a:rPr lang="en-GB" sz="1099" dirty="0">
                <a:solidFill>
                  <a:schemeClr val="bg1"/>
                </a:solidFill>
              </a:rPr>
              <a:t>Contact information: Include website address, social media </a:t>
            </a:r>
            <a:br>
              <a:rPr lang="en-GB" sz="1099" dirty="0">
                <a:solidFill>
                  <a:schemeClr val="bg1"/>
                </a:solidFill>
              </a:rPr>
            </a:br>
            <a:r>
              <a:rPr lang="en-GB" sz="1099" dirty="0">
                <a:solidFill>
                  <a:schemeClr val="bg1"/>
                </a:solidFill>
              </a:rPr>
              <a:t>information such as Twitter handle, other useful contacts</a:t>
            </a:r>
          </a:p>
        </p:txBody>
      </p:sp>
      <p:sp>
        <p:nvSpPr>
          <p:cNvPr id="25" name="Rectangle 24">
            <a:extLst>
              <a:ext uri="{FF2B5EF4-FFF2-40B4-BE49-F238E27FC236}">
                <a16:creationId xmlns:a16="http://schemas.microsoft.com/office/drawing/2014/main" id="{04A5D8AC-D9B4-92AC-CB66-76C1291D38D7}"/>
              </a:ext>
            </a:extLst>
          </p:cNvPr>
          <p:cNvSpPr/>
          <p:nvPr/>
        </p:nvSpPr>
        <p:spPr>
          <a:xfrm>
            <a:off x="88835" y="2175367"/>
            <a:ext cx="4680000" cy="1875945"/>
          </a:xfrm>
          <a:prstGeom prst="rect">
            <a:avLst/>
          </a:prstGeom>
          <a:ln w="25400">
            <a:noFill/>
          </a:ln>
        </p:spPr>
        <p:txBody>
          <a:bodyPr lIns="152223" tIns="502335" rIns="152223" bIns="152223"/>
          <a:lstStyle/>
          <a:p>
            <a:pPr algn="just">
              <a:spcAft>
                <a:spcPts val="507"/>
              </a:spcAft>
              <a:tabLst>
                <a:tab pos="255726" algn="l"/>
              </a:tabLst>
              <a:defRPr/>
            </a:pPr>
            <a:endParaRPr lang="en-GB" sz="1020" dirty="0">
              <a:solidFill>
                <a:srgbClr val="000000">
                  <a:alpha val="89804"/>
                </a:srgbClr>
              </a:solidFill>
            </a:endParaRPr>
          </a:p>
          <a:p>
            <a:pPr algn="just">
              <a:lnSpc>
                <a:spcPct val="114000"/>
              </a:lnSpc>
              <a:spcAft>
                <a:spcPts val="0"/>
              </a:spcAft>
              <a:buClr>
                <a:schemeClr val="tx1"/>
              </a:buClr>
              <a:tabLst>
                <a:tab pos="255726" algn="l"/>
              </a:tabLst>
              <a:defRPr/>
            </a:pPr>
            <a:r>
              <a:rPr lang="en-GB" sz="1000" dirty="0">
                <a:solidFill>
                  <a:srgbClr val="000000"/>
                </a:solidFill>
              </a:rPr>
              <a:t>Recording of data concerning ‘unhealthy behaviours’ for both newly registered patents and patients with long term chronic conditions was varied.</a:t>
            </a:r>
            <a:endParaRPr lang="en-GB" sz="1000" dirty="0">
              <a:solidFill>
                <a:srgbClr val="000000">
                  <a:alpha val="89804"/>
                </a:srgbClr>
              </a:solidFill>
            </a:endParaRPr>
          </a:p>
          <a:p>
            <a:pPr>
              <a:spcAft>
                <a:spcPts val="507"/>
              </a:spcAft>
              <a:tabLst>
                <a:tab pos="255726" algn="l"/>
              </a:tabLst>
              <a:defRPr/>
            </a:pPr>
            <a:endParaRPr lang="en-GB" sz="1015" dirty="0">
              <a:solidFill>
                <a:srgbClr val="000000">
                  <a:alpha val="89804"/>
                </a:srgbClr>
              </a:solidFill>
            </a:endParaRPr>
          </a:p>
        </p:txBody>
      </p:sp>
      <p:sp>
        <p:nvSpPr>
          <p:cNvPr id="16400" name="TextBox 23">
            <a:extLst>
              <a:ext uri="{FF2B5EF4-FFF2-40B4-BE49-F238E27FC236}">
                <a16:creationId xmlns:a16="http://schemas.microsoft.com/office/drawing/2014/main" id="{34DFCFE4-C71E-4309-C6E7-8314FA3CCB03}"/>
              </a:ext>
            </a:extLst>
          </p:cNvPr>
          <p:cNvSpPr txBox="1">
            <a:spLocks noChangeArrowheads="1"/>
          </p:cNvSpPr>
          <p:nvPr/>
        </p:nvSpPr>
        <p:spPr bwMode="auto">
          <a:xfrm>
            <a:off x="120650" y="-9525"/>
            <a:ext cx="7343775"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endParaRPr lang="en-US" altLang="en-US" sz="1000" b="1">
              <a:solidFill>
                <a:schemeClr val="bg1"/>
              </a:solidFill>
            </a:endParaRPr>
          </a:p>
          <a:p>
            <a:pPr algn="ctr"/>
            <a:r>
              <a:rPr lang="en-US" altLang="en-US" sz="3200" b="1">
                <a:solidFill>
                  <a:schemeClr val="bg1"/>
                </a:solidFill>
              </a:rPr>
              <a:t>PRESCRIBING SAFETY </a:t>
            </a:r>
          </a:p>
          <a:p>
            <a:pPr algn="ctr"/>
            <a:r>
              <a:rPr lang="en-US" altLang="en-US" sz="2800" b="1">
                <a:solidFill>
                  <a:schemeClr val="bg1"/>
                </a:solidFill>
              </a:rPr>
              <a:t>GMS Quality Improvement project 2024/25</a:t>
            </a:r>
            <a:endParaRPr lang="en-GB" altLang="en-US" sz="2800">
              <a:solidFill>
                <a:schemeClr val="bg1"/>
              </a:solidFill>
            </a:endParaRPr>
          </a:p>
        </p:txBody>
      </p:sp>
      <p:pic>
        <p:nvPicPr>
          <p:cNvPr id="16401" name="Picture 1">
            <a:extLst>
              <a:ext uri="{FF2B5EF4-FFF2-40B4-BE49-F238E27FC236}">
                <a16:creationId xmlns:a16="http://schemas.microsoft.com/office/drawing/2014/main" id="{F93F6691-49E6-C6EB-A620-0DF7E49A4368}"/>
              </a:ext>
            </a:extLst>
          </p:cNvPr>
          <p:cNvPicPr>
            <a:picLocks noChangeAspect="1"/>
          </p:cNvPicPr>
          <p:nvPr/>
        </p:nvPicPr>
        <p:blipFill>
          <a:blip r:embed="rId2">
            <a:extLst>
              <a:ext uri="{28A0092B-C50C-407E-A947-70E740481C1C}">
                <a14:useLocalDpi xmlns:a14="http://schemas.microsoft.com/office/drawing/2010/main" val="0"/>
              </a:ext>
            </a:extLst>
          </a:blip>
          <a:srcRect t="11635" r="8601" b="12337"/>
          <a:stretch>
            <a:fillRect/>
          </a:stretch>
        </p:blipFill>
        <p:spPr bwMode="auto">
          <a:xfrm>
            <a:off x="-9525" y="6350"/>
            <a:ext cx="9629775" cy="120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02" name="TextBox 8">
            <a:extLst>
              <a:ext uri="{FF2B5EF4-FFF2-40B4-BE49-F238E27FC236}">
                <a16:creationId xmlns:a16="http://schemas.microsoft.com/office/drawing/2014/main" id="{A881CCB9-4BA0-9B09-3F27-53B304738596}"/>
              </a:ext>
            </a:extLst>
          </p:cNvPr>
          <p:cNvSpPr txBox="1">
            <a:spLocks noChangeArrowheads="1"/>
          </p:cNvSpPr>
          <p:nvPr/>
        </p:nvSpPr>
        <p:spPr bwMode="auto">
          <a:xfrm>
            <a:off x="-920750" y="227013"/>
            <a:ext cx="949483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p>
            <a:pPr algn="ctr"/>
            <a:r>
              <a:rPr lang="en-US" sz="2400" b="1">
                <a:solidFill>
                  <a:srgbClr val="FFFFFF"/>
                </a:solidFill>
              </a:rPr>
              <a:t>UNHEALTHY BEHAVIOURS</a:t>
            </a:r>
            <a:endParaRPr lang="en-US"/>
          </a:p>
          <a:p>
            <a:pPr algn="ctr"/>
            <a:r>
              <a:rPr lang="en-US" sz="2400" b="1">
                <a:solidFill>
                  <a:srgbClr val="FFFFFF"/>
                </a:solidFill>
              </a:rPr>
              <a:t>GMS Quality Improvement project 2023/24</a:t>
            </a:r>
            <a:endParaRPr lang="en-US"/>
          </a:p>
          <a:p>
            <a:pPr algn="ctr"/>
            <a:endParaRPr lang="en-US" altLang="en-US" sz="2400" b="1" i="1" dirty="0">
              <a:solidFill>
                <a:srgbClr val="FF0000"/>
              </a:solidFill>
            </a:endParaRPr>
          </a:p>
        </p:txBody>
      </p:sp>
      <p:sp>
        <p:nvSpPr>
          <p:cNvPr id="15" name="TextBox 36">
            <a:extLst>
              <a:ext uri="{FF2B5EF4-FFF2-40B4-BE49-F238E27FC236}">
                <a16:creationId xmlns:a16="http://schemas.microsoft.com/office/drawing/2014/main" id="{2D5B1ABA-4471-D116-CB8F-B7DCAD96B40A}"/>
              </a:ext>
            </a:extLst>
          </p:cNvPr>
          <p:cNvSpPr txBox="1">
            <a:spLocks noChangeArrowheads="1"/>
          </p:cNvSpPr>
          <p:nvPr/>
        </p:nvSpPr>
        <p:spPr bwMode="auto">
          <a:xfrm>
            <a:off x="0" y="11899900"/>
            <a:ext cx="9585325" cy="852488"/>
          </a:xfrm>
          <a:prstGeom prst="rect">
            <a:avLst/>
          </a:prstGeom>
          <a:ln>
            <a:headEnd/>
            <a:tailEnd/>
          </a:ln>
        </p:spPr>
        <p:style>
          <a:lnRef idx="1">
            <a:schemeClr val="accent5"/>
          </a:lnRef>
          <a:fillRef idx="3">
            <a:schemeClr val="accent5"/>
          </a:fillRef>
          <a:effectRef idx="2">
            <a:schemeClr val="accent5"/>
          </a:effectRef>
          <a:fontRef idx="minor">
            <a:schemeClr val="lt1"/>
          </a:fontRef>
        </p:style>
        <p:txBody>
          <a:bodyPr lIns="417643" tIns="208822" rIns="417643" bIns="208822">
            <a:spAutoFit/>
          </a:bodyPr>
          <a:lstStyle/>
          <a:p>
            <a:pPr>
              <a:defRPr/>
            </a:pPr>
            <a:r>
              <a:rPr lang="en-GB" sz="1400" b="1" dirty="0">
                <a:effectLst>
                  <a:outerShdw blurRad="38100" dist="38100" dir="2700000" algn="tl">
                    <a:srgbClr val="000000">
                      <a:alpha val="43137"/>
                    </a:srgbClr>
                  </a:outerShdw>
                </a:effectLst>
                <a:latin typeface="Arial" charset="0"/>
                <a:cs typeface="Arial" charset="0"/>
              </a:rPr>
              <a:t>Practice contact:  </a:t>
            </a:r>
            <a:r>
              <a:rPr lang="en-GB" sz="1400" b="1" dirty="0">
                <a:solidFill>
                  <a:srgbClr val="FFFF00"/>
                </a:solidFill>
                <a:effectLst>
                  <a:outerShdw blurRad="38100" dist="38100" dir="2700000" algn="tl">
                    <a:srgbClr val="000000">
                      <a:alpha val="43137"/>
                    </a:srgbClr>
                  </a:outerShdw>
                </a:effectLst>
                <a:latin typeface="Arial" charset="0"/>
                <a:cs typeface="Arial" charset="0"/>
              </a:rPr>
              <a:t>QI Project lead or named person</a:t>
            </a:r>
            <a:endParaRPr lang="en-GB" sz="1400" b="1" dirty="0">
              <a:solidFill>
                <a:srgbClr val="FF0000"/>
              </a:solidFill>
              <a:effectLst>
                <a:outerShdw blurRad="38100" dist="38100" dir="2700000" algn="tl">
                  <a:srgbClr val="000000">
                    <a:alpha val="43137"/>
                  </a:srgbClr>
                </a:outerShdw>
              </a:effectLst>
              <a:latin typeface="Arial" charset="0"/>
              <a:cs typeface="Arial" charset="0"/>
            </a:endParaRPr>
          </a:p>
          <a:p>
            <a:pPr>
              <a:defRPr/>
            </a:pPr>
            <a:r>
              <a:rPr lang="en-GB" sz="1400" b="1" dirty="0">
                <a:effectLst>
                  <a:outerShdw blurRad="38100" dist="38100" dir="2700000" algn="tl">
                    <a:srgbClr val="000000">
                      <a:alpha val="43137"/>
                    </a:srgbClr>
                  </a:outerShdw>
                </a:effectLst>
                <a:latin typeface="Arial" charset="0"/>
                <a:cs typeface="Arial" charset="0"/>
              </a:rPr>
              <a:t>Health Board: </a:t>
            </a:r>
            <a:r>
              <a:rPr lang="en-GB" sz="1400" b="1" dirty="0">
                <a:solidFill>
                  <a:srgbClr val="FFFF00"/>
                </a:solidFill>
                <a:effectLst>
                  <a:outerShdw blurRad="38100" dist="38100" dir="2700000" algn="tl">
                    <a:srgbClr val="000000">
                      <a:alpha val="43137"/>
                    </a:srgbClr>
                  </a:outerShdw>
                </a:effectLst>
                <a:latin typeface="Arial" charset="0"/>
                <a:cs typeface="Arial" charset="0"/>
              </a:rPr>
              <a:t>       XXXXXXXXXXXXXXXXXXXXXXX</a:t>
            </a:r>
          </a:p>
        </p:txBody>
      </p:sp>
      <p:sp>
        <p:nvSpPr>
          <p:cNvPr id="17" name="TextBox 36">
            <a:extLst>
              <a:ext uri="{FF2B5EF4-FFF2-40B4-BE49-F238E27FC236}">
                <a16:creationId xmlns:a16="http://schemas.microsoft.com/office/drawing/2014/main" id="{351F554C-40C5-1B76-80FD-3394ADD7DCBA}"/>
              </a:ext>
            </a:extLst>
          </p:cNvPr>
          <p:cNvSpPr txBox="1">
            <a:spLocks noChangeArrowheads="1"/>
          </p:cNvSpPr>
          <p:nvPr/>
        </p:nvSpPr>
        <p:spPr bwMode="auto">
          <a:xfrm>
            <a:off x="6350" y="1176338"/>
            <a:ext cx="9585325" cy="755650"/>
          </a:xfrm>
          <a:prstGeom prst="rect">
            <a:avLst/>
          </a:prstGeom>
          <a:ln>
            <a:headEnd/>
            <a:tailEnd/>
          </a:ln>
        </p:spPr>
        <p:style>
          <a:lnRef idx="1">
            <a:schemeClr val="accent5"/>
          </a:lnRef>
          <a:fillRef idx="3">
            <a:schemeClr val="accent5"/>
          </a:fillRef>
          <a:effectRef idx="2">
            <a:schemeClr val="accent5"/>
          </a:effectRef>
          <a:fontRef idx="minor">
            <a:schemeClr val="lt1"/>
          </a:fontRef>
        </p:style>
        <p:txBody>
          <a:bodyPr lIns="417643" tIns="208822" rIns="417643" bIns="208822">
            <a:spAutoFit/>
          </a:bodyPr>
          <a:lstStyle/>
          <a:p>
            <a:pPr>
              <a:defRPr/>
            </a:pPr>
            <a:r>
              <a:rPr lang="en-GB" sz="1400" b="1" dirty="0">
                <a:effectLst>
                  <a:outerShdw blurRad="38100" dist="38100" dir="2700000" algn="tl">
                    <a:srgbClr val="000000">
                      <a:alpha val="43137"/>
                    </a:srgbClr>
                  </a:outerShdw>
                </a:effectLst>
                <a:latin typeface="Arial" charset="0"/>
                <a:cs typeface="Arial" charset="0"/>
              </a:rPr>
              <a:t>Name of Practice: </a:t>
            </a:r>
            <a:r>
              <a:rPr lang="en-GB" sz="1400" b="1" dirty="0">
                <a:solidFill>
                  <a:srgbClr val="FFFF00"/>
                </a:solidFill>
                <a:effectLst>
                  <a:outerShdw blurRad="38100" dist="38100" dir="2700000" algn="tl">
                    <a:srgbClr val="000000">
                      <a:alpha val="43137"/>
                    </a:srgbClr>
                  </a:outerShdw>
                </a:effectLst>
                <a:latin typeface="Arial" charset="0"/>
                <a:cs typeface="Arial" charset="0"/>
              </a:rPr>
              <a:t>XXXXXXXXXXXXXXXXXXXXXXXX</a:t>
            </a:r>
          </a:p>
          <a:p>
            <a:pPr>
              <a:defRPr/>
            </a:pPr>
            <a:r>
              <a:rPr lang="en-GB" sz="1400" b="1" dirty="0">
                <a:solidFill>
                  <a:schemeClr val="bg1"/>
                </a:solidFill>
                <a:effectLst>
                  <a:outerShdw blurRad="38100" dist="38100" dir="2700000" algn="tl">
                    <a:srgbClr val="000000">
                      <a:alpha val="43137"/>
                    </a:srgbClr>
                  </a:outerShdw>
                </a:effectLst>
                <a:latin typeface="Arial" charset="0"/>
                <a:cs typeface="Arial" charset="0"/>
              </a:rPr>
              <a:t>Name of Cluster:   </a:t>
            </a:r>
            <a:r>
              <a:rPr lang="en-GB" sz="1400" b="1" dirty="0">
                <a:solidFill>
                  <a:srgbClr val="FFFF00"/>
                </a:solidFill>
                <a:effectLst>
                  <a:outerShdw blurRad="38100" dist="38100" dir="2700000" algn="tl">
                    <a:srgbClr val="000000">
                      <a:alpha val="43137"/>
                    </a:srgbClr>
                  </a:outerShdw>
                </a:effectLst>
                <a:latin typeface="Arial" charset="0"/>
                <a:cs typeface="Arial" charset="0"/>
              </a:rPr>
              <a:t>XXXXXXXXXXXXXXXXXXXXXXXX</a:t>
            </a:r>
          </a:p>
        </p:txBody>
      </p:sp>
      <p:sp>
        <p:nvSpPr>
          <p:cNvPr id="21" name="Text Placeholder 1">
            <a:extLst>
              <a:ext uri="{FF2B5EF4-FFF2-40B4-BE49-F238E27FC236}">
                <a16:creationId xmlns:a16="http://schemas.microsoft.com/office/drawing/2014/main" id="{57ECB525-BD0A-3E83-2267-621E5C34C9C6}"/>
              </a:ext>
            </a:extLst>
          </p:cNvPr>
          <p:cNvSpPr txBox="1">
            <a:spLocks/>
          </p:cNvSpPr>
          <p:nvPr/>
        </p:nvSpPr>
        <p:spPr>
          <a:xfrm>
            <a:off x="119179" y="10215717"/>
            <a:ext cx="9346232" cy="444346"/>
          </a:xfrm>
          <a:prstGeom prst="roundRect">
            <a:avLst>
              <a:gd name="adj" fmla="val 7899"/>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ACT: Reflection and the next steps</a:t>
            </a:r>
          </a:p>
        </p:txBody>
      </p:sp>
      <p:sp>
        <p:nvSpPr>
          <p:cNvPr id="22" name="Rectangle 21">
            <a:extLst>
              <a:ext uri="{FF2B5EF4-FFF2-40B4-BE49-F238E27FC236}">
                <a16:creationId xmlns:a16="http://schemas.microsoft.com/office/drawing/2014/main" id="{CA5274C9-6F3B-5081-A0C2-71FA49954688}"/>
              </a:ext>
            </a:extLst>
          </p:cNvPr>
          <p:cNvSpPr/>
          <p:nvPr/>
        </p:nvSpPr>
        <p:spPr>
          <a:xfrm>
            <a:off x="4810075" y="9707564"/>
            <a:ext cx="4680000" cy="2171700"/>
          </a:xfrm>
          <a:prstGeom prst="rect">
            <a:avLst/>
          </a:prstGeom>
          <a:ln w="25400">
            <a:noFill/>
          </a:ln>
        </p:spPr>
        <p:txBody>
          <a:bodyPr lIns="152223" tIns="502335" rIns="152223" bIns="152223"/>
          <a:lstStyle/>
          <a:p>
            <a:pPr>
              <a:spcAft>
                <a:spcPts val="0"/>
              </a:spcAft>
              <a:tabLst>
                <a:tab pos="255726" algn="l"/>
              </a:tabLst>
              <a:defRPr/>
            </a:pPr>
            <a:r>
              <a:rPr lang="en-GB" sz="1015" dirty="0">
                <a:solidFill>
                  <a:srgbClr val="000000">
                    <a:alpha val="89804"/>
                  </a:srgbClr>
                </a:solidFill>
              </a:rPr>
              <a:t>.</a:t>
            </a:r>
          </a:p>
        </p:txBody>
      </p:sp>
      <p:sp>
        <p:nvSpPr>
          <p:cNvPr id="2" name="Rectangle 1">
            <a:extLst>
              <a:ext uri="{FF2B5EF4-FFF2-40B4-BE49-F238E27FC236}">
                <a16:creationId xmlns:a16="http://schemas.microsoft.com/office/drawing/2014/main" id="{F1100AAF-842A-6363-78AE-194D5C105089}"/>
              </a:ext>
            </a:extLst>
          </p:cNvPr>
          <p:cNvSpPr/>
          <p:nvPr/>
        </p:nvSpPr>
        <p:spPr>
          <a:xfrm>
            <a:off x="115888" y="9985375"/>
            <a:ext cx="9348787" cy="2713038"/>
          </a:xfrm>
          <a:prstGeom prst="rect">
            <a:avLst/>
          </a:prstGeom>
          <a:ln w="25400">
            <a:noFill/>
          </a:ln>
        </p:spPr>
        <p:txBody>
          <a:bodyPr lIns="152223" tIns="654558" rIns="152223" bIns="152223"/>
          <a:lstStyle/>
          <a:p>
            <a:pPr>
              <a:tabLst>
                <a:tab pos="255726" algn="l"/>
              </a:tabLst>
              <a:defRPr/>
            </a:pPr>
            <a:endParaRPr lang="en-GB" sz="1015" dirty="0"/>
          </a:p>
          <a:p>
            <a:pPr algn="just">
              <a:lnSpc>
                <a:spcPct val="114000"/>
              </a:lnSpc>
              <a:spcAft>
                <a:spcPts val="0"/>
              </a:spcAft>
              <a:defRPr/>
            </a:pPr>
            <a:r>
              <a:rPr lang="en-GB" sz="1000" b="1" dirty="0">
                <a:solidFill>
                  <a:srgbClr val="00B0F0"/>
                </a:solidFill>
              </a:rPr>
              <a:t>Reflection: </a:t>
            </a:r>
            <a:r>
              <a:rPr lang="en-GB" altLang="en-US" sz="1000" dirty="0">
                <a:ea typeface="Times New Roman" panose="02020603050405020304" pitchFamily="18" charset="0"/>
              </a:rPr>
              <a:t>We discussed the unexpected unintended consequence of patients not disclosing medical information to their clinicians if asked about their behaviours.  For example, excessive alcohol consumption may present a risk to their driving or shot gun license - an issue of concern for many patients in rural Wales. As a result, we elected to document units of alcohol consumed rather ‘Harmful or Hazardous alcohol consumption’ unless there was clear evidence for these. We have delegated read-coding to upskilled non-clinical staff to ease the significant workload for clinicians, particularly for the new patient questionnaires.</a:t>
            </a:r>
          </a:p>
          <a:p>
            <a:pPr>
              <a:lnSpc>
                <a:spcPct val="114000"/>
              </a:lnSpc>
              <a:spcAft>
                <a:spcPts val="0"/>
              </a:spcAft>
              <a:defRPr/>
            </a:pPr>
            <a:r>
              <a:rPr lang="en-GB" altLang="en-US" sz="1000" b="1" dirty="0">
                <a:solidFill>
                  <a:srgbClr val="00B0F0"/>
                </a:solidFill>
                <a:ea typeface="Times New Roman" panose="02020603050405020304" pitchFamily="18" charset="0"/>
              </a:rPr>
              <a:t>Next steps: </a:t>
            </a:r>
            <a:r>
              <a:rPr lang="en-GB" altLang="en-US" sz="1000" dirty="0"/>
              <a:t>Although changes that have been made there is still work to be done as some patients are not being asked about their </a:t>
            </a:r>
            <a:r>
              <a:rPr lang="en-GB" altLang="en-US" sz="1000" dirty="0">
                <a:ea typeface="Times New Roman" panose="02020603050405020304" pitchFamily="18" charset="0"/>
              </a:rPr>
              <a:t>behaviours, we will continue to work on this. The challenge of significant workload may have also impacted our capacity to focus on this at every patient contact. </a:t>
            </a:r>
          </a:p>
          <a:p>
            <a:pPr>
              <a:lnSpc>
                <a:spcPct val="107000"/>
              </a:lnSpc>
              <a:spcAft>
                <a:spcPts val="800"/>
              </a:spcAft>
              <a:defRPr/>
            </a:pPr>
            <a:endParaRPr lang="en-GB" altLang="en-US" sz="1050" dirty="0">
              <a:latin typeface="Calibri" panose="020F0502020204030204" pitchFamily="34" charset="0"/>
              <a:ea typeface="Times New Roman" panose="02020603050405020304" pitchFamily="18" charset="0"/>
              <a:cs typeface="Calibri" panose="020F0502020204030204" pitchFamily="34" charset="0"/>
            </a:endParaRPr>
          </a:p>
        </p:txBody>
      </p:sp>
      <p:sp>
        <p:nvSpPr>
          <p:cNvPr id="16408" name="TextBox 3">
            <a:extLst>
              <a:ext uri="{FF2B5EF4-FFF2-40B4-BE49-F238E27FC236}">
                <a16:creationId xmlns:a16="http://schemas.microsoft.com/office/drawing/2014/main" id="{23B5B150-3968-EA80-7A70-0A1284114E42}"/>
              </a:ext>
            </a:extLst>
          </p:cNvPr>
          <p:cNvSpPr txBox="1">
            <a:spLocks noChangeArrowheads="1"/>
          </p:cNvSpPr>
          <p:nvPr/>
        </p:nvSpPr>
        <p:spPr bwMode="auto">
          <a:xfrm>
            <a:off x="479425" y="12199938"/>
            <a:ext cx="86423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GB" altLang="en-US"/>
              <a:t>Page 11</a:t>
            </a:r>
          </a:p>
        </p:txBody>
      </p:sp>
      <p:pic>
        <p:nvPicPr>
          <p:cNvPr id="16409" name="Picture 6">
            <a:extLst>
              <a:ext uri="{FF2B5EF4-FFF2-40B4-BE49-F238E27FC236}">
                <a16:creationId xmlns:a16="http://schemas.microsoft.com/office/drawing/2014/main" id="{9E75308B-2B6B-3DB6-2D28-1FEB729E5A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9588" y="8642350"/>
            <a:ext cx="2468562" cy="142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10" name="Picture 3">
            <a:extLst>
              <a:ext uri="{FF2B5EF4-FFF2-40B4-BE49-F238E27FC236}">
                <a16:creationId xmlns:a16="http://schemas.microsoft.com/office/drawing/2014/main" id="{A96C72D0-BCC5-444E-EE0D-DA2735FBD8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10094" r="50841"/>
          <a:stretch>
            <a:fillRect/>
          </a:stretch>
        </p:blipFill>
        <p:spPr bwMode="auto">
          <a:xfrm>
            <a:off x="6859588" y="7580313"/>
            <a:ext cx="1639887"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11" name="Picture 6">
            <a:extLst>
              <a:ext uri="{FF2B5EF4-FFF2-40B4-BE49-F238E27FC236}">
                <a16:creationId xmlns:a16="http://schemas.microsoft.com/office/drawing/2014/main" id="{E8091B2B-22B3-BB2F-336D-6B806588CCE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12372"/>
          <a:stretch>
            <a:fillRect/>
          </a:stretch>
        </p:blipFill>
        <p:spPr bwMode="auto">
          <a:xfrm>
            <a:off x="5021263" y="7572375"/>
            <a:ext cx="1560512"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12" name="Picture 3">
            <a:extLst>
              <a:ext uri="{FF2B5EF4-FFF2-40B4-BE49-F238E27FC236}">
                <a16:creationId xmlns:a16="http://schemas.microsoft.com/office/drawing/2014/main" id="{3DD5E895-A6E9-97EB-6B4C-8D1C1CE97F0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50504" t="12596"/>
          <a:stretch>
            <a:fillRect/>
          </a:stretch>
        </p:blipFill>
        <p:spPr bwMode="auto">
          <a:xfrm>
            <a:off x="5026025" y="8826500"/>
            <a:ext cx="1704975" cy="95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13" name="TextBox 12">
            <a:extLst>
              <a:ext uri="{FF2B5EF4-FFF2-40B4-BE49-F238E27FC236}">
                <a16:creationId xmlns:a16="http://schemas.microsoft.com/office/drawing/2014/main" id="{270CDB72-C571-BAD8-D4DB-25AEE0FF6E3F}"/>
              </a:ext>
            </a:extLst>
          </p:cNvPr>
          <p:cNvSpPr txBox="1">
            <a:spLocks noChangeArrowheads="1"/>
          </p:cNvSpPr>
          <p:nvPr/>
        </p:nvSpPr>
        <p:spPr bwMode="auto">
          <a:xfrm>
            <a:off x="4926013" y="7372350"/>
            <a:ext cx="201930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ltLang="en-US" sz="800">
                <a:solidFill>
                  <a:srgbClr val="00B0F0"/>
                </a:solidFill>
              </a:rPr>
              <a:t>Smoking status recorded this year </a:t>
            </a:r>
          </a:p>
        </p:txBody>
      </p:sp>
      <p:sp>
        <p:nvSpPr>
          <p:cNvPr id="16414" name="TextBox 13">
            <a:extLst>
              <a:ext uri="{FF2B5EF4-FFF2-40B4-BE49-F238E27FC236}">
                <a16:creationId xmlns:a16="http://schemas.microsoft.com/office/drawing/2014/main" id="{2EBA088F-E74C-FE9D-5A02-0A14D768FD78}"/>
              </a:ext>
            </a:extLst>
          </p:cNvPr>
          <p:cNvSpPr txBox="1">
            <a:spLocks noChangeArrowheads="1"/>
          </p:cNvSpPr>
          <p:nvPr/>
        </p:nvSpPr>
        <p:spPr bwMode="auto">
          <a:xfrm>
            <a:off x="6762750" y="7386638"/>
            <a:ext cx="20193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ltLang="en-US" sz="800">
                <a:solidFill>
                  <a:srgbClr val="00B0F0"/>
                </a:solidFill>
              </a:rPr>
              <a:t>Alcohol consumption recorded this year </a:t>
            </a:r>
          </a:p>
        </p:txBody>
      </p:sp>
      <p:sp>
        <p:nvSpPr>
          <p:cNvPr id="16415" name="TextBox 15">
            <a:extLst>
              <a:ext uri="{FF2B5EF4-FFF2-40B4-BE49-F238E27FC236}">
                <a16:creationId xmlns:a16="http://schemas.microsoft.com/office/drawing/2014/main" id="{6935CBE7-DD8E-D0D6-E21A-B0146E568F54}"/>
              </a:ext>
            </a:extLst>
          </p:cNvPr>
          <p:cNvSpPr txBox="1">
            <a:spLocks noChangeArrowheads="1"/>
          </p:cNvSpPr>
          <p:nvPr/>
        </p:nvSpPr>
        <p:spPr bwMode="auto">
          <a:xfrm>
            <a:off x="5078413" y="8616950"/>
            <a:ext cx="202088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ltLang="en-US" sz="800">
                <a:solidFill>
                  <a:srgbClr val="00B0F0"/>
                </a:solidFill>
              </a:rPr>
              <a:t>BMI recorded this year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E889497F-5A03-AA3B-CA95-162B14C3AE99}"/>
              </a:ext>
            </a:extLst>
          </p:cNvPr>
          <p:cNvSpPr>
            <a:spLocks noGrp="1"/>
          </p:cNvSpPr>
          <p:nvPr>
            <p:ph type="title"/>
          </p:nvPr>
        </p:nvSpPr>
        <p:spPr>
          <a:solidFill>
            <a:srgbClr val="002060"/>
          </a:solidFill>
        </p:spPr>
        <p:txBody>
          <a:bodyPr/>
          <a:lstStyle/>
          <a:p>
            <a:r>
              <a:rPr lang="en-GB" altLang="en-US" sz="7000">
                <a:solidFill>
                  <a:schemeClr val="bg1"/>
                </a:solidFill>
                <a:latin typeface="Arial" panose="020B0604020202020204" pitchFamily="34" charset="0"/>
                <a:cs typeface="Arial" panose="020B0604020202020204" pitchFamily="34" charset="0"/>
              </a:rPr>
              <a:t>Further reading &amp;  Resources  </a:t>
            </a:r>
          </a:p>
        </p:txBody>
      </p:sp>
      <p:sp>
        <p:nvSpPr>
          <p:cNvPr id="17411" name="Content Placeholder 2">
            <a:extLst>
              <a:ext uri="{FF2B5EF4-FFF2-40B4-BE49-F238E27FC236}">
                <a16:creationId xmlns:a16="http://schemas.microsoft.com/office/drawing/2014/main" id="{313EE808-DD8E-617F-EC04-224B3AB5E10A}"/>
              </a:ext>
            </a:extLst>
          </p:cNvPr>
          <p:cNvSpPr>
            <a:spLocks noGrp="1"/>
          </p:cNvSpPr>
          <p:nvPr>
            <p:ph idx="1"/>
          </p:nvPr>
        </p:nvSpPr>
        <p:spPr/>
        <p:txBody>
          <a:bodyPr/>
          <a:lstStyle/>
          <a:p>
            <a:pPr marL="0" indent="0">
              <a:buFont typeface="Arial" panose="020B0604020202020204" pitchFamily="34" charset="0"/>
              <a:buNone/>
            </a:pPr>
            <a:endParaRPr lang="en-GB" altLang="en-US" sz="2400" b="1">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altLang="en-US" sz="2400" b="1">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altLang="en-US" sz="2400" b="1">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altLang="en-US" sz="2400" b="1">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altLang="en-US" sz="1600" b="1">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altLang="en-US" sz="160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altLang="en-US" sz="2400" b="1">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altLang="en-US" sz="160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altLang="en-US" sz="2400" b="1">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altLang="en-US" sz="140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altLang="en-US" sz="140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altLang="en-US" sz="1400">
              <a:latin typeface="Arial" panose="020B0604020202020204" pitchFamily="34" charset="0"/>
              <a:cs typeface="Arial" panose="020B0604020202020204" pitchFamily="34" charset="0"/>
            </a:endParaRPr>
          </a:p>
        </p:txBody>
      </p:sp>
      <p:sp>
        <p:nvSpPr>
          <p:cNvPr id="17412" name="Title 1">
            <a:extLst>
              <a:ext uri="{FF2B5EF4-FFF2-40B4-BE49-F238E27FC236}">
                <a16:creationId xmlns:a16="http://schemas.microsoft.com/office/drawing/2014/main" id="{77B36962-5EFB-DC8C-4CAF-AAD9FAF60AB7}"/>
              </a:ext>
            </a:extLst>
          </p:cNvPr>
          <p:cNvSpPr txBox="1">
            <a:spLocks/>
          </p:cNvSpPr>
          <p:nvPr/>
        </p:nvSpPr>
        <p:spPr bwMode="auto">
          <a:xfrm>
            <a:off x="479425" y="10920413"/>
            <a:ext cx="8642350" cy="1212850"/>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17643" tIns="208822" rIns="417643" bIns="208822" anchor="ctr"/>
          <a:lstStyle>
            <a:lvl1pPr>
              <a:spcBef>
                <a:spcPct val="20000"/>
              </a:spcBef>
              <a:buFont typeface="Arial" panose="020B0604020202020204" pitchFamily="34" charset="0"/>
              <a:buChar char="•"/>
              <a:defRPr sz="14600">
                <a:solidFill>
                  <a:schemeClr val="tx1"/>
                </a:solidFill>
                <a:latin typeface="Calibri" panose="020F0502020204030204" pitchFamily="34" charset="0"/>
              </a:defRPr>
            </a:lvl1pPr>
            <a:lvl2pPr marL="3392488" indent="-1304925">
              <a:spcBef>
                <a:spcPct val="20000"/>
              </a:spcBef>
              <a:buFont typeface="Arial" panose="020B0604020202020204" pitchFamily="34" charset="0"/>
              <a:buChar char="–"/>
              <a:defRPr sz="12800">
                <a:solidFill>
                  <a:schemeClr val="tx1"/>
                </a:solidFill>
                <a:latin typeface="Calibri" panose="020F0502020204030204" pitchFamily="34" charset="0"/>
              </a:defRPr>
            </a:lvl2pPr>
            <a:lvl3pPr marL="5219700" indent="-1042988">
              <a:spcBef>
                <a:spcPct val="20000"/>
              </a:spcBef>
              <a:buFont typeface="Arial" panose="020B0604020202020204" pitchFamily="34" charset="0"/>
              <a:buChar char="•"/>
              <a:defRPr sz="11000">
                <a:solidFill>
                  <a:schemeClr val="tx1"/>
                </a:solidFill>
                <a:latin typeface="Calibri" panose="020F0502020204030204" pitchFamily="34" charset="0"/>
              </a:defRPr>
            </a:lvl3pPr>
            <a:lvl4pPr marL="7307263" indent="-1042988">
              <a:spcBef>
                <a:spcPct val="20000"/>
              </a:spcBef>
              <a:buFont typeface="Arial" panose="020B0604020202020204" pitchFamily="34" charset="0"/>
              <a:buChar char="–"/>
              <a:defRPr sz="9100">
                <a:solidFill>
                  <a:schemeClr val="tx1"/>
                </a:solidFill>
                <a:latin typeface="Calibri" panose="020F0502020204030204" pitchFamily="34" charset="0"/>
              </a:defRPr>
            </a:lvl4pPr>
            <a:lvl5pPr marL="9396413" indent="-1042988">
              <a:spcBef>
                <a:spcPct val="20000"/>
              </a:spcBef>
              <a:buFont typeface="Arial" panose="020B0604020202020204" pitchFamily="34" charset="0"/>
              <a:buChar char="»"/>
              <a:defRPr sz="9100">
                <a:solidFill>
                  <a:schemeClr val="tx1"/>
                </a:solidFill>
                <a:latin typeface="Calibri" panose="020F0502020204030204" pitchFamily="34" charset="0"/>
              </a:defRPr>
            </a:lvl5pPr>
            <a:lvl6pPr marL="9853613" indent="-1042988"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defRPr>
            </a:lvl6pPr>
            <a:lvl7pPr marL="10310813" indent="-1042988"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defRPr>
            </a:lvl7pPr>
            <a:lvl8pPr marL="10768013" indent="-1042988"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defRPr>
            </a:lvl8pPr>
            <a:lvl9pPr marL="11225213" indent="-1042988"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defRPr>
            </a:lvl9pPr>
          </a:lstStyle>
          <a:p>
            <a:pPr algn="ctr">
              <a:spcBef>
                <a:spcPct val="0"/>
              </a:spcBef>
              <a:buFontTx/>
              <a:buNone/>
            </a:pPr>
            <a:endParaRPr lang="en-GB" altLang="en-US" sz="2000">
              <a:solidFill>
                <a:schemeClr val="bg1"/>
              </a:solidFill>
              <a:latin typeface="Arial" panose="020B0604020202020204" pitchFamily="34" charset="0"/>
            </a:endParaRPr>
          </a:p>
          <a:p>
            <a:pPr algn="ctr">
              <a:spcBef>
                <a:spcPct val="0"/>
              </a:spcBef>
              <a:buFontTx/>
              <a:buNone/>
            </a:pPr>
            <a:r>
              <a:rPr lang="en-GB" altLang="en-US" sz="2000">
                <a:solidFill>
                  <a:schemeClr val="bg1"/>
                </a:solidFill>
                <a:latin typeface="Arial" panose="020B0604020202020204" pitchFamily="34" charset="0"/>
              </a:rPr>
              <a:t>Please contact your health board if you require any further information not covered in this Resource Pack.</a:t>
            </a:r>
          </a:p>
        </p:txBody>
      </p:sp>
      <p:graphicFrame>
        <p:nvGraphicFramePr>
          <p:cNvPr id="3" name="Table 2">
            <a:extLst>
              <a:ext uri="{FF2B5EF4-FFF2-40B4-BE49-F238E27FC236}">
                <a16:creationId xmlns:a16="http://schemas.microsoft.com/office/drawing/2014/main" id="{D21473E6-0A48-D613-8C32-7BA44C1A5D89}"/>
              </a:ext>
            </a:extLst>
          </p:cNvPr>
          <p:cNvGraphicFramePr>
            <a:graphicFrameLocks noGrp="1"/>
          </p:cNvGraphicFramePr>
          <p:nvPr>
            <p:extLst>
              <p:ext uri="{D42A27DB-BD31-4B8C-83A1-F6EECF244321}">
                <p14:modId xmlns:p14="http://schemas.microsoft.com/office/powerpoint/2010/main" val="1946066660"/>
              </p:ext>
            </p:extLst>
          </p:nvPr>
        </p:nvGraphicFramePr>
        <p:xfrm>
          <a:off x="479424" y="2895600"/>
          <a:ext cx="8642349" cy="6096000"/>
        </p:xfrm>
        <a:graphic>
          <a:graphicData uri="http://schemas.openxmlformats.org/drawingml/2006/table">
            <a:tbl>
              <a:tblPr firstRow="1" bandRow="1">
                <a:tableStyleId>{5C22544A-7EE6-4342-B048-85BDC9FD1C3A}</a:tableStyleId>
              </a:tblPr>
              <a:tblGrid>
                <a:gridCol w="8642349">
                  <a:extLst>
                    <a:ext uri="{9D8B030D-6E8A-4147-A177-3AD203B41FA5}">
                      <a16:colId xmlns:a16="http://schemas.microsoft.com/office/drawing/2014/main" val="20000"/>
                    </a:ext>
                  </a:extLst>
                </a:gridCol>
              </a:tblGrid>
              <a:tr h="648000">
                <a:tc>
                  <a:txBody>
                    <a:bodyPr/>
                    <a:lstStyle/>
                    <a:p>
                      <a:pPr marL="0" marR="0" lvl="0" indent="0" algn="ctr" defTabSz="4176431" rtl="0" eaLnBrk="1" fontAlgn="auto" latinLnBrk="0" hangingPunct="1">
                        <a:lnSpc>
                          <a:spcPct val="100000"/>
                        </a:lnSpc>
                        <a:spcBef>
                          <a:spcPts val="0"/>
                        </a:spcBef>
                        <a:spcAft>
                          <a:spcPts val="0"/>
                        </a:spcAft>
                        <a:buClrTx/>
                        <a:buSzTx/>
                        <a:buFontTx/>
                        <a:buNone/>
                        <a:tabLst/>
                        <a:defRPr/>
                      </a:pPr>
                      <a:endParaRPr lang="en-GB" altLang="en-US" sz="1000" b="1" dirty="0">
                        <a:solidFill>
                          <a:schemeClr val="tx1"/>
                        </a:solidFill>
                        <a:latin typeface="Arial" panose="020B0604020202020204" pitchFamily="34" charset="0"/>
                        <a:cs typeface="Arial" panose="020B0604020202020204" pitchFamily="34" charset="0"/>
                      </a:endParaRPr>
                    </a:p>
                    <a:p>
                      <a:pPr marL="0" marR="0" lvl="0" indent="0" algn="ctr" rtl="0" eaLnBrk="1" fontAlgn="auto" latinLnBrk="0" hangingPunct="1">
                        <a:lnSpc>
                          <a:spcPct val="100000"/>
                        </a:lnSpc>
                        <a:spcBef>
                          <a:spcPts val="0"/>
                        </a:spcBef>
                        <a:spcAft>
                          <a:spcPts val="0"/>
                        </a:spcAft>
                        <a:buClrTx/>
                        <a:buSzTx/>
                        <a:buFontTx/>
                        <a:buNone/>
                      </a:pPr>
                      <a:r>
                        <a:rPr lang="en-GB" altLang="en-US" sz="2400" b="1" dirty="0">
                          <a:solidFill>
                            <a:schemeClr val="tx1"/>
                          </a:solidFill>
                          <a:latin typeface="Arial"/>
                          <a:cs typeface="Arial"/>
                        </a:rPr>
                        <a:t>CVD Prevention for people with high blood pressure - QI Project</a:t>
                      </a:r>
                    </a:p>
                    <a:p>
                      <a:endParaRPr lang="en-GB" sz="1000" dirty="0"/>
                    </a:p>
                  </a:txBody>
                  <a:tcPr anchor="ctr">
                    <a:solidFill>
                      <a:schemeClr val="accent1">
                        <a:lumMod val="20000"/>
                        <a:lumOff val="80000"/>
                      </a:schemeClr>
                    </a:solidFill>
                  </a:tcPr>
                </a:tc>
                <a:extLst>
                  <a:ext uri="{0D108BD9-81ED-4DB2-BD59-A6C34878D82A}">
                    <a16:rowId xmlns:a16="http://schemas.microsoft.com/office/drawing/2014/main" val="10000"/>
                  </a:ext>
                </a:extLst>
              </a:tr>
              <a:tr h="370840">
                <a:tc>
                  <a:txBody>
                    <a:bodyPr/>
                    <a:lstStyle/>
                    <a:p>
                      <a:pPr marL="285750" lvl="0" indent="-285750">
                        <a:buClr>
                          <a:srgbClr val="000000"/>
                        </a:buClr>
                        <a:buFont typeface="Arial,Sans-Serif"/>
                        <a:buChar char="•"/>
                      </a:pPr>
                      <a:endParaRPr lang="en-GB" sz="1600" b="0" i="0" u="none" strike="noStrike" noProof="0" dirty="0">
                        <a:solidFill>
                          <a:srgbClr val="000000"/>
                        </a:solidFill>
                        <a:latin typeface="Arial"/>
                      </a:endParaRPr>
                    </a:p>
                    <a:p>
                      <a:pPr marL="285750" lvl="0" indent="-285750">
                        <a:buClr>
                          <a:srgbClr val="000000"/>
                        </a:buClr>
                        <a:buFont typeface="Arial,Sans-Serif"/>
                        <a:buChar char="•"/>
                      </a:pPr>
                      <a:r>
                        <a:rPr lang="en-GB" sz="1600" b="0" i="0" u="none" strike="noStrike" noProof="0" dirty="0">
                          <a:solidFill>
                            <a:srgbClr val="000000"/>
                          </a:solidFill>
                          <a:latin typeface="Arial"/>
                          <a:hlinkClick r:id="rId2"/>
                        </a:rPr>
                        <a:t>Practice Guidance Document – CVD Prevention in people with high blood pressure</a:t>
                      </a:r>
                      <a:endParaRPr lang="en-GB" sz="1600" b="0" i="0" u="none" strike="noStrike" noProof="0" dirty="0">
                        <a:solidFill>
                          <a:srgbClr val="000000"/>
                        </a:solidFill>
                        <a:latin typeface="Arial"/>
                      </a:endParaRPr>
                    </a:p>
                  </a:txBody>
                  <a:tcPr>
                    <a:solidFill>
                      <a:schemeClr val="bg1"/>
                    </a:solidFill>
                  </a:tcPr>
                </a:tc>
                <a:extLst>
                  <a:ext uri="{0D108BD9-81ED-4DB2-BD59-A6C34878D82A}">
                    <a16:rowId xmlns:a16="http://schemas.microsoft.com/office/drawing/2014/main" val="10001"/>
                  </a:ext>
                </a:extLst>
              </a:tr>
              <a:tr h="669600">
                <a:tc>
                  <a:txBody>
                    <a:bodyPr/>
                    <a:lstStyle/>
                    <a:p>
                      <a:pPr marL="0" marR="0" lvl="0" indent="0" algn="ctr" defTabSz="4176431" rtl="0" eaLnBrk="1" fontAlgn="auto" latinLnBrk="0" hangingPunct="1">
                        <a:lnSpc>
                          <a:spcPct val="100000"/>
                        </a:lnSpc>
                        <a:spcBef>
                          <a:spcPts val="0"/>
                        </a:spcBef>
                        <a:spcAft>
                          <a:spcPts val="0"/>
                        </a:spcAft>
                        <a:buClrTx/>
                        <a:buSzTx/>
                        <a:buFontTx/>
                        <a:buNone/>
                        <a:tabLst/>
                        <a:defRPr/>
                      </a:pPr>
                      <a:endParaRPr lang="en-GB" altLang="en-US" sz="1000" b="1" dirty="0">
                        <a:latin typeface="Arial" panose="020B0604020202020204" pitchFamily="34" charset="0"/>
                        <a:cs typeface="Arial" panose="020B0604020202020204" pitchFamily="34" charset="0"/>
                      </a:endParaRPr>
                    </a:p>
                    <a:p>
                      <a:pPr marL="0" marR="0" lvl="0" indent="0" algn="ctr" rtl="0" eaLnBrk="1" fontAlgn="auto" latinLnBrk="0" hangingPunct="1">
                        <a:lnSpc>
                          <a:spcPct val="100000"/>
                        </a:lnSpc>
                        <a:spcBef>
                          <a:spcPts val="0"/>
                        </a:spcBef>
                        <a:spcAft>
                          <a:spcPts val="0"/>
                        </a:spcAft>
                        <a:buClrTx/>
                        <a:buSzTx/>
                        <a:buFontTx/>
                        <a:buNone/>
                      </a:pPr>
                      <a:r>
                        <a:rPr lang="en-GB" altLang="en-US" sz="2400" b="1" dirty="0">
                          <a:latin typeface="Arial"/>
                          <a:cs typeface="Arial"/>
                        </a:rPr>
                        <a:t>CKD Optimisation - QI Project </a:t>
                      </a:r>
                    </a:p>
                    <a:p>
                      <a:pPr marL="0" marR="0" lvl="0" indent="0" algn="ctr" defTabSz="4176431" rtl="0" eaLnBrk="1" fontAlgn="auto" latinLnBrk="0" hangingPunct="1">
                        <a:lnSpc>
                          <a:spcPct val="100000"/>
                        </a:lnSpc>
                        <a:spcBef>
                          <a:spcPts val="0"/>
                        </a:spcBef>
                        <a:spcAft>
                          <a:spcPts val="0"/>
                        </a:spcAft>
                        <a:buClrTx/>
                        <a:buSzTx/>
                        <a:buFontTx/>
                        <a:buNone/>
                        <a:tabLst/>
                        <a:defRPr/>
                      </a:pPr>
                      <a:endParaRPr lang="en-GB" sz="1000" dirty="0"/>
                    </a:p>
                  </a:txBody>
                  <a:tcPr>
                    <a:solidFill>
                      <a:schemeClr val="accent1">
                        <a:lumMod val="20000"/>
                        <a:lumOff val="80000"/>
                      </a:schemeClr>
                    </a:solidFill>
                  </a:tcPr>
                </a:tc>
                <a:extLst>
                  <a:ext uri="{0D108BD9-81ED-4DB2-BD59-A6C34878D82A}">
                    <a16:rowId xmlns:a16="http://schemas.microsoft.com/office/drawing/2014/main" val="10002"/>
                  </a:ext>
                </a:extLst>
              </a:tr>
              <a:tr h="370840">
                <a:tc>
                  <a:txBody>
                    <a:bodyPr/>
                    <a:lstStyle/>
                    <a:p>
                      <a:pPr marL="285750" lvl="0" indent="-285750">
                        <a:buClr>
                          <a:srgbClr val="000000"/>
                        </a:buClr>
                        <a:buFont typeface="Arial,Sans-Serif"/>
                        <a:buChar char="•"/>
                      </a:pPr>
                      <a:endParaRPr lang="en-GB" sz="1600" b="0" i="0" u="none" strike="noStrike" noProof="0" dirty="0">
                        <a:solidFill>
                          <a:srgbClr val="000000"/>
                        </a:solidFill>
                        <a:latin typeface="Arial"/>
                      </a:endParaRPr>
                    </a:p>
                    <a:p>
                      <a:pPr marL="285750" lvl="0" indent="-285750">
                        <a:buClr>
                          <a:srgbClr val="000000"/>
                        </a:buClr>
                        <a:buFont typeface="Arial,Sans-Serif"/>
                        <a:buChar char="•"/>
                      </a:pPr>
                      <a:r>
                        <a:rPr lang="en-GB" sz="1600" b="0" i="0" u="none" strike="noStrike" noProof="0" dirty="0">
                          <a:solidFill>
                            <a:srgbClr val="000000"/>
                          </a:solidFill>
                          <a:latin typeface="Arial"/>
                          <a:hlinkClick r:id="rId3"/>
                        </a:rPr>
                        <a:t>Practice Guidance Document – CKD</a:t>
                      </a:r>
                      <a:endParaRPr lang="en-GB" dirty="0">
                        <a:hlinkClick r:id="rId3"/>
                      </a:endParaRPr>
                    </a:p>
                  </a:txBody>
                  <a:tcPr>
                    <a:solidFill>
                      <a:schemeClr val="bg1"/>
                    </a:solidFill>
                  </a:tcPr>
                </a:tc>
                <a:extLst>
                  <a:ext uri="{0D108BD9-81ED-4DB2-BD59-A6C34878D82A}">
                    <a16:rowId xmlns:a16="http://schemas.microsoft.com/office/drawing/2014/main" val="10003"/>
                  </a:ext>
                </a:extLst>
              </a:tr>
              <a:tr h="370840">
                <a:tc>
                  <a:txBody>
                    <a:bodyPr/>
                    <a:lstStyle/>
                    <a:p>
                      <a:pPr marL="0" marR="0" lvl="0" indent="0" algn="ctr" defTabSz="4176431" rtl="0" eaLnBrk="1" fontAlgn="auto" latinLnBrk="0" hangingPunct="1">
                        <a:lnSpc>
                          <a:spcPct val="100000"/>
                        </a:lnSpc>
                        <a:spcBef>
                          <a:spcPts val="0"/>
                        </a:spcBef>
                        <a:spcAft>
                          <a:spcPts val="0"/>
                        </a:spcAft>
                        <a:buClrTx/>
                        <a:buSzTx/>
                        <a:buFontTx/>
                        <a:buNone/>
                        <a:tabLst/>
                        <a:defRPr/>
                      </a:pPr>
                      <a:endParaRPr lang="en-GB" altLang="en-US" sz="1000" b="1" dirty="0">
                        <a:latin typeface="Arial" panose="020B0604020202020204" pitchFamily="34" charset="0"/>
                        <a:cs typeface="Arial" panose="020B0604020202020204" pitchFamily="34" charset="0"/>
                      </a:endParaRPr>
                    </a:p>
                    <a:p>
                      <a:pPr marL="0" marR="0" lvl="0" indent="0" algn="ctr" defTabSz="4176431" rtl="0" eaLnBrk="1" fontAlgn="auto" latinLnBrk="0" hangingPunct="1">
                        <a:lnSpc>
                          <a:spcPct val="100000"/>
                        </a:lnSpc>
                        <a:spcBef>
                          <a:spcPts val="0"/>
                        </a:spcBef>
                        <a:spcAft>
                          <a:spcPts val="0"/>
                        </a:spcAft>
                        <a:buClrTx/>
                        <a:buSzTx/>
                        <a:buFontTx/>
                        <a:buNone/>
                        <a:tabLst/>
                        <a:defRPr/>
                      </a:pPr>
                      <a:r>
                        <a:rPr lang="en-GB" altLang="en-US" sz="2400" b="1" dirty="0">
                          <a:latin typeface="Arial" panose="020B0604020202020204" pitchFamily="34" charset="0"/>
                          <a:cs typeface="Arial" panose="020B0604020202020204" pitchFamily="34" charset="0"/>
                        </a:rPr>
                        <a:t>QI in general </a:t>
                      </a:r>
                    </a:p>
                    <a:p>
                      <a:pPr marL="0" marR="0" lvl="0" indent="0" algn="ctr" defTabSz="4176431" rtl="0" eaLnBrk="1" fontAlgn="auto" latinLnBrk="0" hangingPunct="1">
                        <a:lnSpc>
                          <a:spcPct val="100000"/>
                        </a:lnSpc>
                        <a:spcBef>
                          <a:spcPts val="0"/>
                        </a:spcBef>
                        <a:spcAft>
                          <a:spcPts val="0"/>
                        </a:spcAft>
                        <a:buClrTx/>
                        <a:buSzTx/>
                        <a:buFontTx/>
                        <a:buNone/>
                        <a:tabLst/>
                        <a:defRPr/>
                      </a:pPr>
                      <a:endParaRPr lang="en-GB" altLang="en-US" sz="1000" b="1" dirty="0">
                        <a:latin typeface="Arial" panose="020B0604020202020204" pitchFamily="34" charset="0"/>
                        <a:cs typeface="Arial" panose="020B0604020202020204" pitchFamily="34" charset="0"/>
                      </a:endParaRPr>
                    </a:p>
                  </a:txBody>
                  <a:tcPr>
                    <a:solidFill>
                      <a:schemeClr val="accent1">
                        <a:lumMod val="20000"/>
                        <a:lumOff val="80000"/>
                      </a:schemeClr>
                    </a:solidFill>
                  </a:tcPr>
                </a:tc>
                <a:extLst>
                  <a:ext uri="{0D108BD9-81ED-4DB2-BD59-A6C34878D82A}">
                    <a16:rowId xmlns:a16="http://schemas.microsoft.com/office/drawing/2014/main" val="10004"/>
                  </a:ext>
                </a:extLst>
              </a:tr>
              <a:tr h="370840">
                <a:tc>
                  <a:txBody>
                    <a:bodyPr/>
                    <a:lstStyle/>
                    <a:p>
                      <a:pPr marL="285750" indent="-285750">
                        <a:buFont typeface="Arial" panose="020B0604020202020204" pitchFamily="34" charset="0"/>
                        <a:buChar char="•"/>
                      </a:pPr>
                      <a:endParaRPr lang="en-GB" sz="1600" dirty="0">
                        <a:latin typeface="Arial" panose="020B0604020202020204" pitchFamily="34" charset="0"/>
                        <a:cs typeface="Arial" panose="020B0604020202020204" pitchFamily="34" charset="0"/>
                        <a:hlinkClick r:id="rId4"/>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hlinkClick r:id="rId4"/>
                        </a:rPr>
                        <a:t>How to Improve | IHI - Institute for Healthcare Improvement</a:t>
                      </a:r>
                      <a:r>
                        <a:rPr lang="en-GB" sz="1600" dirty="0">
                          <a:latin typeface="Arial" panose="020B0604020202020204" pitchFamily="34" charset="0"/>
                          <a:cs typeface="Arial" panose="020B0604020202020204" pitchFamily="34" charset="0"/>
                        </a:rPr>
                        <a:t> (Video)</a:t>
                      </a:r>
                    </a:p>
                    <a:p>
                      <a:pPr marL="285750" indent="-285750">
                        <a:buFont typeface="Arial" panose="020B0604020202020204" pitchFamily="34" charset="0"/>
                        <a:buChar char="•"/>
                      </a:pP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b="0" dirty="0">
                          <a:solidFill>
                            <a:schemeClr val="tx1"/>
                          </a:solidFill>
                          <a:latin typeface="Arial" panose="020B0604020202020204" pitchFamily="34" charset="0"/>
                          <a:ea typeface="Aptos" panose="020B0004020202020204" pitchFamily="34" charset="0"/>
                          <a:cs typeface="Arial" panose="020B0604020202020204" pitchFamily="34" charset="0"/>
                          <a:hlinkClick r:id="rId5"/>
                        </a:rPr>
                        <a:t>G</a:t>
                      </a:r>
                      <a:r>
                        <a:rPr lang="en-GB" sz="1600" b="0" dirty="0">
                          <a:solidFill>
                            <a:schemeClr val="tx1"/>
                          </a:solidFill>
                          <a:effectLst/>
                          <a:latin typeface="Arial" panose="020B0604020202020204" pitchFamily="34" charset="0"/>
                          <a:ea typeface="Aptos" panose="020B0004020202020204" pitchFamily="34" charset="0"/>
                          <a:cs typeface="Arial" panose="020B0604020202020204" pitchFamily="34" charset="0"/>
                          <a:hlinkClick r:id="rId5"/>
                        </a:rPr>
                        <a:t>etting started with quality improvement </a:t>
                      </a:r>
                      <a:r>
                        <a:rPr lang="en-GB" sz="1600" b="0" dirty="0">
                          <a:solidFill>
                            <a:schemeClr val="tx1"/>
                          </a:solidFill>
                          <a:effectLst/>
                          <a:latin typeface="Arial" panose="020B0604020202020204" pitchFamily="34" charset="0"/>
                          <a:ea typeface="Aptos" panose="020B0004020202020204" pitchFamily="34" charset="0"/>
                          <a:cs typeface="Arial" panose="020B0604020202020204" pitchFamily="34" charset="0"/>
                        </a:rPr>
                        <a:t> (1 page graphic with links to Improvement Cymru Academy Toolkits)</a:t>
                      </a:r>
                      <a:endParaRPr lang="en-GB" sz="1600" b="1" dirty="0">
                        <a:solidFill>
                          <a:schemeClr val="tx1">
                            <a:lumMod val="65000"/>
                            <a:lumOff val="35000"/>
                          </a:schemeClr>
                        </a:solidFill>
                        <a:effectLst/>
                        <a:highlight>
                          <a:srgbClr val="FFFF00"/>
                        </a:highlight>
                        <a:latin typeface="Arial" panose="020B0604020202020204" pitchFamily="34" charset="0"/>
                        <a:ea typeface="Aptos" panose="020B0004020202020204" pitchFamily="34" charset="0"/>
                        <a:cs typeface="Arial" panose="020B0604020202020204" pitchFamily="34" charset="0"/>
                      </a:endParaRPr>
                    </a:p>
                    <a:p>
                      <a:pPr marL="285750" indent="-285750">
                        <a:buFont typeface="Arial" panose="020B0604020202020204" pitchFamily="34" charset="0"/>
                        <a:buChar char="•"/>
                      </a:pPr>
                      <a:endParaRPr lang="en-GB" sz="1600" b="1" dirty="0">
                        <a:solidFill>
                          <a:schemeClr val="tx1">
                            <a:lumMod val="65000"/>
                            <a:lumOff val="35000"/>
                          </a:schemeClr>
                        </a:solidFill>
                        <a:effectLst/>
                        <a:highlight>
                          <a:srgbClr val="FFFF00"/>
                        </a:highlight>
                        <a:latin typeface="Arial" panose="020B0604020202020204" pitchFamily="34" charset="0"/>
                        <a:ea typeface="Aptos" panose="020B0004020202020204" pitchFamily="34" charset="0"/>
                        <a:cs typeface="Arial" panose="020B0604020202020204" pitchFamily="34" charset="0"/>
                      </a:endParaRPr>
                    </a:p>
                    <a:p>
                      <a:pPr marL="285750" marR="0" lvl="0" indent="-285750" algn="l" defTabSz="4176431"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latin typeface="Arial" panose="020B0604020202020204" pitchFamily="34" charset="0"/>
                          <a:cs typeface="Arial" panose="020B0604020202020204" pitchFamily="34" charset="0"/>
                          <a:hlinkClick r:id="rId6"/>
                        </a:rPr>
                        <a:t>Improvement Cymru Academy</a:t>
                      </a:r>
                      <a:r>
                        <a:rPr lang="en-GB" sz="1600" dirty="0">
                          <a:latin typeface="Arial" panose="020B0604020202020204" pitchFamily="34" charset="0"/>
                          <a:cs typeface="Arial" panose="020B0604020202020204" pitchFamily="34" charset="0"/>
                        </a:rPr>
                        <a:t> and </a:t>
                      </a:r>
                      <a:r>
                        <a:rPr lang="en-GB" sz="1600" dirty="0">
                          <a:latin typeface="Arial" panose="020B0604020202020204" pitchFamily="34" charset="0"/>
                          <a:cs typeface="Arial" panose="020B0604020202020204" pitchFamily="34" charset="0"/>
                          <a:hlinkClick r:id="rId6"/>
                        </a:rPr>
                        <a:t>Resource Library</a:t>
                      </a: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600" b="1" dirty="0">
                        <a:solidFill>
                          <a:schemeClr val="tx1">
                            <a:lumMod val="65000"/>
                            <a:lumOff val="35000"/>
                          </a:schemeClr>
                        </a:solidFill>
                        <a:effectLst/>
                        <a:highlight>
                          <a:srgbClr val="FFFF00"/>
                        </a:highlight>
                        <a:latin typeface="Arial" panose="020B0604020202020204" pitchFamily="34" charset="0"/>
                        <a:ea typeface="Aptos" panose="020B0004020202020204" pitchFamily="34" charset="0"/>
                        <a:cs typeface="Arial" panose="020B0604020202020204" pitchFamily="34" charset="0"/>
                      </a:endParaRPr>
                    </a:p>
                    <a:p>
                      <a:pPr marL="285750" lvl="0" indent="-285750">
                        <a:buFont typeface="Arial" panose="020B0604020202020204" pitchFamily="34" charset="0"/>
                        <a:buChar char="•"/>
                      </a:pPr>
                      <a:r>
                        <a:rPr lang="en-GB" sz="1600" b="0" dirty="0">
                          <a:solidFill>
                            <a:schemeClr val="tx1">
                              <a:lumMod val="65000"/>
                              <a:lumOff val="35000"/>
                            </a:schemeClr>
                          </a:solidFill>
                          <a:effectLst/>
                          <a:latin typeface="Arial"/>
                          <a:ea typeface="Aptos" panose="020B0004020202020204" pitchFamily="34" charset="0"/>
                          <a:cs typeface="Arial"/>
                          <a:hlinkClick r:id="rId7"/>
                        </a:rPr>
                        <a:t>GMS Quality Improvement 2025 – 2026 – Primary Care One</a:t>
                      </a:r>
                      <a:endParaRPr lang="en-GB" sz="1600" b="0">
                        <a:solidFill>
                          <a:schemeClr val="tx1">
                            <a:lumMod val="65000"/>
                            <a:lumOff val="35000"/>
                          </a:schemeClr>
                        </a:solidFill>
                        <a:effectLst/>
                        <a:latin typeface="Arial"/>
                        <a:ea typeface="Aptos" panose="020B0004020202020204" pitchFamily="34" charset="0"/>
                        <a:cs typeface="Arial"/>
                      </a:endParaRPr>
                    </a:p>
                  </a:txBody>
                  <a:tcPr>
                    <a:solidFill>
                      <a:schemeClr val="bg1"/>
                    </a:solidFill>
                  </a:tcPr>
                </a:tc>
                <a:extLst>
                  <a:ext uri="{0D108BD9-81ED-4DB2-BD59-A6C34878D82A}">
                    <a16:rowId xmlns:a16="http://schemas.microsoft.com/office/drawing/2014/main" val="10005"/>
                  </a:ext>
                </a:extLst>
              </a:tr>
            </a:tbl>
          </a:graphicData>
        </a:graphic>
      </p:graphicFrame>
      <p:sp>
        <p:nvSpPr>
          <p:cNvPr id="17414" name="TextBox 3">
            <a:extLst>
              <a:ext uri="{FF2B5EF4-FFF2-40B4-BE49-F238E27FC236}">
                <a16:creationId xmlns:a16="http://schemas.microsoft.com/office/drawing/2014/main" id="{DC7BF74C-B6AF-2081-0A3C-4784FFD47746}"/>
              </a:ext>
            </a:extLst>
          </p:cNvPr>
          <p:cNvSpPr txBox="1">
            <a:spLocks noChangeArrowheads="1"/>
          </p:cNvSpPr>
          <p:nvPr/>
        </p:nvSpPr>
        <p:spPr bwMode="auto">
          <a:xfrm>
            <a:off x="479425" y="12199938"/>
            <a:ext cx="86423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GB" altLang="en-US"/>
              <a:t>Page 12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9804E3EA-55D8-9136-A518-E95B8DE87F95}"/>
              </a:ext>
            </a:extLst>
          </p:cNvPr>
          <p:cNvSpPr>
            <a:spLocks noGrp="1"/>
          </p:cNvSpPr>
          <p:nvPr>
            <p:ph type="title"/>
          </p:nvPr>
        </p:nvSpPr>
        <p:spPr>
          <a:solidFill>
            <a:srgbClr val="002060"/>
          </a:solidFill>
        </p:spPr>
        <p:txBody>
          <a:bodyPr/>
          <a:lstStyle/>
          <a:p>
            <a:r>
              <a:rPr lang="en-GB" altLang="en-US" sz="7000">
                <a:solidFill>
                  <a:schemeClr val="bg1"/>
                </a:solidFill>
                <a:latin typeface="Arial" panose="020B0604020202020204" pitchFamily="34" charset="0"/>
                <a:cs typeface="Arial" panose="020B0604020202020204" pitchFamily="34" charset="0"/>
              </a:rPr>
              <a:t>Contents </a:t>
            </a:r>
          </a:p>
        </p:txBody>
      </p:sp>
      <p:sp>
        <p:nvSpPr>
          <p:cNvPr id="5123" name="Content Placeholder 2">
            <a:extLst>
              <a:ext uri="{FF2B5EF4-FFF2-40B4-BE49-F238E27FC236}">
                <a16:creationId xmlns:a16="http://schemas.microsoft.com/office/drawing/2014/main" id="{04F56E32-D03B-6476-1C50-D34ECB05EB62}"/>
              </a:ext>
            </a:extLst>
          </p:cNvPr>
          <p:cNvSpPr>
            <a:spLocks noGrp="1"/>
          </p:cNvSpPr>
          <p:nvPr>
            <p:ph idx="1"/>
          </p:nvPr>
        </p:nvSpPr>
        <p:spPr/>
        <p:txBody>
          <a:bodyPr/>
          <a:lstStyle/>
          <a:p>
            <a:pPr marL="0" indent="0">
              <a:buFont typeface="Arial" panose="020B0604020202020204" pitchFamily="34" charset="0"/>
              <a:buNone/>
            </a:pPr>
            <a:r>
              <a:rPr lang="en-GB" altLang="en-US" sz="1600"/>
              <a:t> </a:t>
            </a:r>
          </a:p>
        </p:txBody>
      </p:sp>
      <p:sp>
        <p:nvSpPr>
          <p:cNvPr id="5124" name="TextBox 3">
            <a:extLst>
              <a:ext uri="{FF2B5EF4-FFF2-40B4-BE49-F238E27FC236}">
                <a16:creationId xmlns:a16="http://schemas.microsoft.com/office/drawing/2014/main" id="{960D3A19-069B-103C-BE72-5F8B82F56E59}"/>
              </a:ext>
            </a:extLst>
          </p:cNvPr>
          <p:cNvSpPr txBox="1">
            <a:spLocks noChangeArrowheads="1"/>
          </p:cNvSpPr>
          <p:nvPr/>
        </p:nvSpPr>
        <p:spPr bwMode="auto">
          <a:xfrm>
            <a:off x="479425" y="12199938"/>
            <a:ext cx="86423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GB" altLang="en-US"/>
              <a:t>Page 1</a:t>
            </a:r>
          </a:p>
        </p:txBody>
      </p:sp>
      <p:graphicFrame>
        <p:nvGraphicFramePr>
          <p:cNvPr id="2" name="Table 1">
            <a:extLst>
              <a:ext uri="{FF2B5EF4-FFF2-40B4-BE49-F238E27FC236}">
                <a16:creationId xmlns:a16="http://schemas.microsoft.com/office/drawing/2014/main" id="{E13B071A-421A-BF3C-F804-C6C573A8AF84}"/>
              </a:ext>
            </a:extLst>
          </p:cNvPr>
          <p:cNvGraphicFramePr>
            <a:graphicFrameLocks noGrp="1"/>
          </p:cNvGraphicFramePr>
          <p:nvPr>
            <p:extLst>
              <p:ext uri="{D42A27DB-BD31-4B8C-83A1-F6EECF244321}">
                <p14:modId xmlns:p14="http://schemas.microsoft.com/office/powerpoint/2010/main" val="4178527053"/>
              </p:ext>
            </p:extLst>
          </p:nvPr>
        </p:nvGraphicFramePr>
        <p:xfrm>
          <a:off x="500621" y="2753416"/>
          <a:ext cx="8626320" cy="8929689"/>
        </p:xfrm>
        <a:graphic>
          <a:graphicData uri="http://schemas.openxmlformats.org/drawingml/2006/table">
            <a:tbl>
              <a:tblPr firstRow="1">
                <a:tableStyleId>{5C22544A-7EE6-4342-B048-85BDC9FD1C3A}</a:tableStyleId>
              </a:tblPr>
              <a:tblGrid>
                <a:gridCol w="7799857">
                  <a:extLst>
                    <a:ext uri="{9D8B030D-6E8A-4147-A177-3AD203B41FA5}">
                      <a16:colId xmlns:a16="http://schemas.microsoft.com/office/drawing/2014/main" val="20000"/>
                    </a:ext>
                  </a:extLst>
                </a:gridCol>
                <a:gridCol w="826463">
                  <a:extLst>
                    <a:ext uri="{9D8B030D-6E8A-4147-A177-3AD203B41FA5}">
                      <a16:colId xmlns:a16="http://schemas.microsoft.com/office/drawing/2014/main" val="20001"/>
                    </a:ext>
                  </a:extLst>
                </a:gridCol>
              </a:tblGrid>
              <a:tr h="648089">
                <a:tc>
                  <a:txBody>
                    <a:bodyPr/>
                    <a:lstStyle/>
                    <a:p>
                      <a:pPr marL="0" marR="0" lvl="0" indent="0" algn="l" defTabSz="4176431" rtl="0" eaLnBrk="1" fontAlgn="auto" latinLnBrk="0" hangingPunct="1">
                        <a:lnSpc>
                          <a:spcPct val="100000"/>
                        </a:lnSpc>
                        <a:spcBef>
                          <a:spcPts val="0"/>
                        </a:spcBef>
                        <a:spcAft>
                          <a:spcPts val="0"/>
                        </a:spcAft>
                        <a:buClrTx/>
                        <a:buSzTx/>
                        <a:buFontTx/>
                        <a:buNone/>
                        <a:tabLst/>
                        <a:defRPr/>
                      </a:pPr>
                      <a:endParaRPr lang="en-GB" altLang="en-US" sz="1600" dirty="0">
                        <a:solidFill>
                          <a:schemeClr val="tx1"/>
                        </a:solidFill>
                        <a:latin typeface="Arial" panose="020B0604020202020204" pitchFamily="34" charset="0"/>
                        <a:cs typeface="Arial" panose="020B0604020202020204" pitchFamily="34" charset="0"/>
                      </a:endParaRPr>
                    </a:p>
                  </a:txBody>
                  <a:tcPr marL="91443" marR="91443" marT="45729" marB="4572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chemeClr val="tx1"/>
                          </a:solidFill>
                          <a:latin typeface="Arial" panose="020B0604020202020204" pitchFamily="34" charset="0"/>
                          <a:cs typeface="Arial" panose="020B0604020202020204" pitchFamily="34" charset="0"/>
                        </a:rPr>
                        <a:t>Page</a:t>
                      </a:r>
                    </a:p>
                  </a:txBody>
                  <a:tcPr marL="91443" marR="91443" marT="45729" marB="4572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828160">
                <a:tc>
                  <a:txBody>
                    <a:bodyPr/>
                    <a:lstStyle/>
                    <a:p>
                      <a:pPr marL="0" marR="0" lvl="0" indent="0" algn="l" defTabSz="4176431" rtl="0" eaLnBrk="1" fontAlgn="auto" latinLnBrk="0" hangingPunct="1">
                        <a:lnSpc>
                          <a:spcPct val="100000"/>
                        </a:lnSpc>
                        <a:spcBef>
                          <a:spcPts val="0"/>
                        </a:spcBef>
                        <a:spcAft>
                          <a:spcPts val="0"/>
                        </a:spcAft>
                        <a:buClrTx/>
                        <a:buSzTx/>
                        <a:buFontTx/>
                        <a:buNone/>
                        <a:tabLst/>
                        <a:defRPr/>
                      </a:pPr>
                      <a:r>
                        <a:rPr lang="en-GB" altLang="en-US" sz="1600" dirty="0">
                          <a:solidFill>
                            <a:schemeClr val="tx1"/>
                          </a:solidFill>
                          <a:latin typeface="Arial" panose="020B0604020202020204" pitchFamily="34" charset="0"/>
                          <a:cs typeface="Arial" panose="020B0604020202020204" pitchFamily="34" charset="0"/>
                          <a:hlinkClick r:id="rId2" action="ppaction://hlinksldjump"/>
                        </a:rPr>
                        <a:t>Top Tips for doing QI projects</a:t>
                      </a:r>
                      <a:endParaRPr lang="en-GB" altLang="en-US" sz="1600" dirty="0">
                        <a:solidFill>
                          <a:schemeClr val="tx1"/>
                        </a:solidFill>
                        <a:latin typeface="Arial" panose="020B0604020202020204" pitchFamily="34" charset="0"/>
                        <a:cs typeface="Arial" panose="020B0604020202020204" pitchFamily="34" charset="0"/>
                      </a:endParaRPr>
                    </a:p>
                  </a:txBody>
                  <a:tcPr marL="91443" marR="9144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b="1" dirty="0">
                          <a:latin typeface="Arial" panose="020B0604020202020204" pitchFamily="34" charset="0"/>
                          <a:cs typeface="Arial" panose="020B0604020202020204" pitchFamily="34" charset="0"/>
                        </a:rPr>
                        <a:t>2</a:t>
                      </a:r>
                    </a:p>
                  </a:txBody>
                  <a:tcPr marL="91443" marR="9144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828160">
                <a:tc>
                  <a:txBody>
                    <a:bodyPr/>
                    <a:lstStyle/>
                    <a:p>
                      <a:pPr marL="0" marR="0" lvl="0" indent="0" algn="l" defTabSz="4176431" rtl="0" eaLnBrk="1" fontAlgn="auto" latinLnBrk="0" hangingPunct="1">
                        <a:lnSpc>
                          <a:spcPct val="100000"/>
                        </a:lnSpc>
                        <a:spcBef>
                          <a:spcPts val="0"/>
                        </a:spcBef>
                        <a:spcAft>
                          <a:spcPts val="0"/>
                        </a:spcAft>
                        <a:buClrTx/>
                        <a:buSzTx/>
                        <a:buFontTx/>
                        <a:buNone/>
                        <a:tabLst/>
                        <a:defRPr/>
                      </a:pPr>
                      <a:r>
                        <a:rPr lang="en-GB" altLang="en-US" sz="1600" dirty="0">
                          <a:solidFill>
                            <a:schemeClr val="tx1"/>
                          </a:solidFill>
                          <a:latin typeface="Arial" panose="020B0604020202020204" pitchFamily="34" charset="0"/>
                          <a:cs typeface="Arial" panose="020B0604020202020204" pitchFamily="34" charset="0"/>
                          <a:hlinkClick r:id="rId3" action="ppaction://hlinksldjump"/>
                        </a:rPr>
                        <a:t>Top Tips for writing up the posters</a:t>
                      </a:r>
                      <a:r>
                        <a:rPr lang="en-GB" altLang="en-US" sz="1600" dirty="0">
                          <a:solidFill>
                            <a:schemeClr val="tx1"/>
                          </a:solidFill>
                          <a:latin typeface="Arial" panose="020B0604020202020204" pitchFamily="34" charset="0"/>
                          <a:cs typeface="Arial" panose="020B0604020202020204" pitchFamily="34" charset="0"/>
                        </a:rPr>
                        <a:t>……………………………………………………….…</a:t>
                      </a:r>
                    </a:p>
                  </a:txBody>
                  <a:tcPr marL="91443" marR="9144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b="1" dirty="0">
                          <a:latin typeface="Arial" panose="020B0604020202020204" pitchFamily="34" charset="0"/>
                          <a:cs typeface="Arial" panose="020B0604020202020204" pitchFamily="34" charset="0"/>
                        </a:rPr>
                        <a:t>3</a:t>
                      </a:r>
                    </a:p>
                  </a:txBody>
                  <a:tcPr marL="91443" marR="9144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828160">
                <a:tc>
                  <a:txBody>
                    <a:bodyPr/>
                    <a:lstStyle/>
                    <a:p>
                      <a:pPr marL="0" indent="0">
                        <a:buFont typeface="Arial" panose="020B0604020202020204" pitchFamily="34" charset="0"/>
                        <a:buNone/>
                      </a:pPr>
                      <a:r>
                        <a:rPr lang="en-GB" altLang="en-US" sz="1600" dirty="0">
                          <a:latin typeface="Arial" panose="020B0604020202020204" pitchFamily="34" charset="0"/>
                          <a:cs typeface="Arial" panose="020B0604020202020204" pitchFamily="34" charset="0"/>
                          <a:hlinkClick r:id="rId4" action="ppaction://hlinksldjump"/>
                        </a:rPr>
                        <a:t>Poster templates – all examples </a:t>
                      </a:r>
                      <a:r>
                        <a:rPr lang="en-GB" altLang="en-US" sz="1600" dirty="0">
                          <a:latin typeface="Arial" panose="020B0604020202020204" pitchFamily="34" charset="0"/>
                          <a:cs typeface="Arial" panose="020B0604020202020204" pitchFamily="34" charset="0"/>
                        </a:rPr>
                        <a:t>…………………………………………………………...</a:t>
                      </a:r>
                    </a:p>
                  </a:txBody>
                  <a:tcPr marL="91443" marR="9144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b="1" dirty="0">
                          <a:latin typeface="Arial" panose="020B0604020202020204" pitchFamily="34" charset="0"/>
                          <a:cs typeface="Arial" panose="020B0604020202020204" pitchFamily="34" charset="0"/>
                        </a:rPr>
                        <a:t>4</a:t>
                      </a:r>
                    </a:p>
                  </a:txBody>
                  <a:tcPr marL="91443" marR="9144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828160">
                <a:tc>
                  <a:txBody>
                    <a:bodyPr/>
                    <a:lstStyle/>
                    <a:p>
                      <a:r>
                        <a:rPr lang="en-GB" sz="1600" dirty="0">
                          <a:latin typeface="Arial" panose="020B0604020202020204" pitchFamily="34" charset="0"/>
                          <a:cs typeface="Arial" panose="020B0604020202020204" pitchFamily="34" charset="0"/>
                          <a:hlinkClick r:id="rId5" action="ppaction://hlinksldjump"/>
                        </a:rPr>
                        <a:t>GMS QI Blank Template PowerPoint</a:t>
                      </a:r>
                      <a:r>
                        <a:rPr lang="en-GB" sz="1600" dirty="0">
                          <a:latin typeface="Arial" panose="020B0604020202020204" pitchFamily="34" charset="0"/>
                          <a:cs typeface="Arial" panose="020B0604020202020204" pitchFamily="34" charset="0"/>
                        </a:rPr>
                        <a:t>………………………………………………………</a:t>
                      </a:r>
                    </a:p>
                  </a:txBody>
                  <a:tcPr marL="91443" marR="9144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b="1" dirty="0">
                          <a:latin typeface="Arial" panose="020B0604020202020204" pitchFamily="34" charset="0"/>
                          <a:cs typeface="Arial" panose="020B0604020202020204" pitchFamily="34" charset="0"/>
                        </a:rPr>
                        <a:t>5</a:t>
                      </a:r>
                    </a:p>
                  </a:txBody>
                  <a:tcPr marL="91443" marR="9144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828160">
                <a:tc>
                  <a:txBody>
                    <a:bodyPr/>
                    <a:lstStyle/>
                    <a:p>
                      <a:pPr marL="0" marR="0" lvl="0" indent="0" algn="l" defTabSz="4176431" rtl="0" eaLnBrk="1" fontAlgn="auto" latinLnBrk="0" hangingPunct="1">
                        <a:lnSpc>
                          <a:spcPct val="100000"/>
                        </a:lnSpc>
                        <a:spcBef>
                          <a:spcPts val="0"/>
                        </a:spcBef>
                        <a:spcAft>
                          <a:spcPts val="0"/>
                        </a:spcAft>
                        <a:buClrTx/>
                        <a:buSzTx/>
                        <a:buFontTx/>
                        <a:buNone/>
                        <a:tabLst/>
                        <a:defRPr/>
                      </a:pPr>
                      <a:r>
                        <a:rPr lang="en-GB" sz="1600" dirty="0">
                          <a:latin typeface="Arial" panose="020B0604020202020204" pitchFamily="34" charset="0"/>
                          <a:cs typeface="Arial" panose="020B0604020202020204" pitchFamily="34" charset="0"/>
                          <a:hlinkClick r:id="rId6" action="ppaction://hlinksldjump"/>
                        </a:rPr>
                        <a:t>GMS QI Blank Template Word style 1</a:t>
                      </a:r>
                      <a:r>
                        <a:rPr lang="en-GB" sz="1600" dirty="0">
                          <a:latin typeface="Arial" panose="020B0604020202020204" pitchFamily="34" charset="0"/>
                          <a:cs typeface="Arial" panose="020B0604020202020204" pitchFamily="34" charset="0"/>
                        </a:rPr>
                        <a:t>……………………………………………………</a:t>
                      </a:r>
                      <a:endParaRPr lang="en-GB" altLang="en-US" sz="1600" dirty="0">
                        <a:latin typeface="Arial" panose="020B0604020202020204" pitchFamily="34" charset="0"/>
                        <a:cs typeface="Arial" panose="020B0604020202020204" pitchFamily="34" charset="0"/>
                      </a:endParaRPr>
                    </a:p>
                  </a:txBody>
                  <a:tcPr marL="91443" marR="9144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b="1" dirty="0">
                          <a:latin typeface="Arial" panose="020B0604020202020204" pitchFamily="34" charset="0"/>
                          <a:cs typeface="Arial" panose="020B0604020202020204" pitchFamily="34" charset="0"/>
                        </a:rPr>
                        <a:t>6</a:t>
                      </a:r>
                    </a:p>
                  </a:txBody>
                  <a:tcPr marL="91443" marR="9144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828160">
                <a:tc>
                  <a:txBody>
                    <a:bodyPr/>
                    <a:lstStyle/>
                    <a:p>
                      <a:pPr marL="0" marR="0" lvl="0" indent="0" algn="l" defTabSz="4176431" rtl="0" eaLnBrk="1" fontAlgn="auto" latinLnBrk="0" hangingPunct="1">
                        <a:lnSpc>
                          <a:spcPct val="100000"/>
                        </a:lnSpc>
                        <a:spcBef>
                          <a:spcPts val="0"/>
                        </a:spcBef>
                        <a:spcAft>
                          <a:spcPts val="0"/>
                        </a:spcAft>
                        <a:buClrTx/>
                        <a:buSzTx/>
                        <a:buFontTx/>
                        <a:buNone/>
                        <a:tabLst/>
                        <a:defRPr/>
                      </a:pPr>
                      <a:r>
                        <a:rPr lang="en-GB" sz="1600" dirty="0">
                          <a:latin typeface="Arial" panose="020B0604020202020204" pitchFamily="34" charset="0"/>
                          <a:cs typeface="Arial" panose="020B0604020202020204" pitchFamily="34" charset="0"/>
                          <a:hlinkClick r:id="rId7" action="ppaction://hlinksldjump"/>
                        </a:rPr>
                        <a:t>GMS QI Blank Template Word style 2</a:t>
                      </a:r>
                      <a:r>
                        <a:rPr lang="en-GB" sz="1600" dirty="0">
                          <a:latin typeface="Arial" panose="020B0604020202020204" pitchFamily="34" charset="0"/>
                          <a:cs typeface="Arial" panose="020B0604020202020204" pitchFamily="34" charset="0"/>
                        </a:rPr>
                        <a:t>……………………………………………………</a:t>
                      </a:r>
                      <a:endParaRPr lang="en-GB" altLang="en-US" sz="1600" dirty="0">
                        <a:latin typeface="Arial" panose="020B0604020202020204" pitchFamily="34" charset="0"/>
                        <a:cs typeface="Arial" panose="020B0604020202020204" pitchFamily="34" charset="0"/>
                      </a:endParaRPr>
                    </a:p>
                  </a:txBody>
                  <a:tcPr marL="91443" marR="9144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b="1" dirty="0">
                          <a:latin typeface="Arial" panose="020B0604020202020204" pitchFamily="34" charset="0"/>
                          <a:cs typeface="Arial" panose="020B0604020202020204" pitchFamily="34" charset="0"/>
                        </a:rPr>
                        <a:t>7</a:t>
                      </a:r>
                    </a:p>
                  </a:txBody>
                  <a:tcPr marL="91443" marR="9144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828160">
                <a:tc>
                  <a:txBody>
                    <a:bodyPr/>
                    <a:lstStyle/>
                    <a:p>
                      <a:pPr marL="0" marR="0" lvl="0" indent="0" algn="l" defTabSz="4176431" rtl="0" eaLnBrk="1" fontAlgn="auto" latinLnBrk="0" hangingPunct="1">
                        <a:lnSpc>
                          <a:spcPct val="100000"/>
                        </a:lnSpc>
                        <a:spcBef>
                          <a:spcPts val="0"/>
                        </a:spcBef>
                        <a:spcAft>
                          <a:spcPts val="0"/>
                        </a:spcAft>
                        <a:buClrTx/>
                        <a:buSzTx/>
                        <a:buFontTx/>
                        <a:buNone/>
                        <a:tabLst/>
                        <a:defRPr/>
                      </a:pPr>
                      <a:r>
                        <a:rPr lang="en-GB" sz="1600" dirty="0">
                          <a:latin typeface="Arial"/>
                          <a:cs typeface="Arial"/>
                          <a:hlinkClick r:id="rId8" action="ppaction://hlinksldjump"/>
                        </a:rPr>
                        <a:t>GMS QI PPT - </a:t>
                      </a:r>
                      <a:r>
                        <a:rPr lang="en-GB" altLang="en-US" sz="1600" dirty="0">
                          <a:latin typeface="Arial"/>
                          <a:cs typeface="Arial"/>
                          <a:hlinkClick r:id="rId8" action="ppaction://hlinksldjump"/>
                        </a:rPr>
                        <a:t>Instructions of what to include</a:t>
                      </a:r>
                      <a:r>
                        <a:rPr lang="en-GB" altLang="en-US" sz="1600" dirty="0">
                          <a:latin typeface="Arial"/>
                          <a:cs typeface="Arial"/>
                        </a:rPr>
                        <a:t>………………………..............................</a:t>
                      </a:r>
                    </a:p>
                  </a:txBody>
                  <a:tcPr marL="91443" marR="9144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b="1" dirty="0">
                          <a:latin typeface="Arial" panose="020B0604020202020204" pitchFamily="34" charset="0"/>
                          <a:cs typeface="Arial" panose="020B0604020202020204" pitchFamily="34" charset="0"/>
                        </a:rPr>
                        <a:t>8</a:t>
                      </a:r>
                    </a:p>
                  </a:txBody>
                  <a:tcPr marL="91443" marR="9144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828160">
                <a:tc>
                  <a:txBody>
                    <a:bodyPr/>
                    <a:lstStyle/>
                    <a:p>
                      <a:pPr lvl="0" algn="l">
                        <a:lnSpc>
                          <a:spcPct val="100000"/>
                        </a:lnSpc>
                        <a:spcBef>
                          <a:spcPts val="0"/>
                        </a:spcBef>
                        <a:spcAft>
                          <a:spcPts val="0"/>
                        </a:spcAft>
                        <a:buNone/>
                      </a:pPr>
                      <a:r>
                        <a:rPr lang="en-GB" sz="1600" b="0" i="0" u="none" strike="noStrike" noProof="0" dirty="0">
                          <a:solidFill>
                            <a:srgbClr val="000000"/>
                          </a:solidFill>
                          <a:latin typeface="Arial"/>
                          <a:hlinkClick r:id="rId9" action="ppaction://hlinksldjump"/>
                        </a:rPr>
                        <a:t>Example of completed model poster – Green Inhalers – Phase 2……........................</a:t>
                      </a:r>
                      <a:endParaRPr lang="en-US" dirty="0">
                        <a:hlinkClick r:id="rId9" action="ppaction://hlinksldjump"/>
                      </a:endParaRPr>
                    </a:p>
                    <a:p>
                      <a:pPr marL="0" marR="0" lvl="0" indent="0" algn="l" defTabSz="4176431">
                        <a:lnSpc>
                          <a:spcPct val="100000"/>
                        </a:lnSpc>
                        <a:spcBef>
                          <a:spcPts val="0"/>
                        </a:spcBef>
                        <a:spcAft>
                          <a:spcPts val="0"/>
                        </a:spcAft>
                        <a:buClrTx/>
                        <a:buSzTx/>
                        <a:buFontTx/>
                        <a:buNone/>
                        <a:tabLst/>
                        <a:defRPr/>
                      </a:pPr>
                      <a:endParaRPr lang="en-GB" altLang="en-US" sz="1600" dirty="0">
                        <a:latin typeface="Arial"/>
                        <a:cs typeface="Arial"/>
                      </a:endParaRPr>
                    </a:p>
                  </a:txBody>
                  <a:tcPr marL="91443" marR="9144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b="1" dirty="0">
                          <a:latin typeface="Arial" panose="020B0604020202020204" pitchFamily="34" charset="0"/>
                          <a:cs typeface="Arial" panose="020B0604020202020204" pitchFamily="34" charset="0"/>
                        </a:rPr>
                        <a:t>10</a:t>
                      </a:r>
                    </a:p>
                  </a:txBody>
                  <a:tcPr marL="91443" marR="9144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828160">
                <a:tc>
                  <a:txBody>
                    <a:bodyPr/>
                    <a:lstStyle/>
                    <a:p>
                      <a:pPr lvl="0" algn="l">
                        <a:lnSpc>
                          <a:spcPct val="100000"/>
                        </a:lnSpc>
                        <a:spcBef>
                          <a:spcPts val="0"/>
                        </a:spcBef>
                        <a:spcAft>
                          <a:spcPts val="0"/>
                        </a:spcAft>
                        <a:buNone/>
                      </a:pPr>
                      <a:r>
                        <a:rPr lang="en-GB" sz="1600" b="0" i="0" u="none" strike="noStrike" noProof="0" dirty="0">
                          <a:solidFill>
                            <a:srgbClr val="000000"/>
                          </a:solidFill>
                          <a:latin typeface="Arial"/>
                          <a:hlinkClick r:id="rId10" action="ppaction://hlinksldjump"/>
                        </a:rPr>
                        <a:t>Example of completed model poster – Unhealthy Behaviours………….......................</a:t>
                      </a:r>
                      <a:endParaRPr lang="en-GB" sz="1600" b="0" i="0" u="none" strike="noStrike" noProof="0">
                        <a:solidFill>
                          <a:srgbClr val="000000"/>
                        </a:solidFill>
                        <a:latin typeface="Arial"/>
                        <a:hlinkClick r:id="rId10" action="ppaction://hlinksldjump"/>
                      </a:endParaRPr>
                    </a:p>
                    <a:p>
                      <a:pPr marL="0" marR="0" lvl="0" indent="0" algn="l" defTabSz="4176431">
                        <a:lnSpc>
                          <a:spcPct val="100000"/>
                        </a:lnSpc>
                        <a:spcBef>
                          <a:spcPts val="0"/>
                        </a:spcBef>
                        <a:spcAft>
                          <a:spcPts val="0"/>
                        </a:spcAft>
                        <a:buClrTx/>
                        <a:buSzTx/>
                        <a:buFontTx/>
                        <a:buNone/>
                        <a:tabLst/>
                        <a:defRPr/>
                      </a:pPr>
                      <a:endParaRPr lang="en-GB" altLang="en-US" sz="1600" dirty="0">
                        <a:latin typeface="Arial"/>
                        <a:cs typeface="Arial"/>
                      </a:endParaRPr>
                    </a:p>
                  </a:txBody>
                  <a:tcPr marL="91443" marR="9144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b="1" dirty="0">
                          <a:latin typeface="Arial" panose="020B0604020202020204" pitchFamily="34" charset="0"/>
                          <a:cs typeface="Arial" panose="020B0604020202020204" pitchFamily="34" charset="0"/>
                        </a:rPr>
                        <a:t>11</a:t>
                      </a:r>
                    </a:p>
                  </a:txBody>
                  <a:tcPr marL="91443" marR="9144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828160">
                <a:tc>
                  <a:txBody>
                    <a:bodyPr/>
                    <a:lstStyle/>
                    <a:p>
                      <a:r>
                        <a:rPr lang="en-GB" sz="1600" dirty="0">
                          <a:latin typeface="Arial" panose="020B0604020202020204" pitchFamily="34" charset="0"/>
                          <a:cs typeface="Arial" panose="020B0604020202020204" pitchFamily="34" charset="0"/>
                          <a:hlinkClick r:id="rId11" action="ppaction://hlinksldjump"/>
                        </a:rPr>
                        <a:t>Further reading</a:t>
                      </a:r>
                      <a:r>
                        <a:rPr lang="en-GB" sz="1600" dirty="0">
                          <a:latin typeface="Arial" panose="020B0604020202020204" pitchFamily="34" charset="0"/>
                          <a:cs typeface="Arial" panose="020B0604020202020204" pitchFamily="34" charset="0"/>
                        </a:rPr>
                        <a:t>………………………………………………………………………………</a:t>
                      </a:r>
                    </a:p>
                  </a:txBody>
                  <a:tcPr marL="91443" marR="9144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b="1" dirty="0">
                          <a:latin typeface="Arial" panose="020B0604020202020204" pitchFamily="34" charset="0"/>
                          <a:cs typeface="Arial" panose="020B0604020202020204" pitchFamily="34" charset="0"/>
                        </a:rPr>
                        <a:t>12</a:t>
                      </a:r>
                    </a:p>
                  </a:txBody>
                  <a:tcPr marL="91443" marR="91443"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7C795078-9AD4-B50A-5A6E-D57614651FE7}"/>
              </a:ext>
            </a:extLst>
          </p:cNvPr>
          <p:cNvSpPr>
            <a:spLocks noGrp="1"/>
          </p:cNvSpPr>
          <p:nvPr>
            <p:ph type="title"/>
          </p:nvPr>
        </p:nvSpPr>
        <p:spPr>
          <a:solidFill>
            <a:srgbClr val="002060"/>
          </a:solidFill>
        </p:spPr>
        <p:txBody>
          <a:bodyPr/>
          <a:lstStyle/>
          <a:p>
            <a:r>
              <a:rPr lang="en-GB" altLang="en-US" sz="7000">
                <a:solidFill>
                  <a:schemeClr val="bg1"/>
                </a:solidFill>
                <a:latin typeface="Arial" panose="020B0604020202020204" pitchFamily="34" charset="0"/>
                <a:cs typeface="Arial" panose="020B0604020202020204" pitchFamily="34" charset="0"/>
              </a:rPr>
              <a:t>Top Tips for doing QI projects </a:t>
            </a:r>
          </a:p>
        </p:txBody>
      </p:sp>
      <p:sp>
        <p:nvSpPr>
          <p:cNvPr id="6147" name="Content Placeholder 2">
            <a:extLst>
              <a:ext uri="{FF2B5EF4-FFF2-40B4-BE49-F238E27FC236}">
                <a16:creationId xmlns:a16="http://schemas.microsoft.com/office/drawing/2014/main" id="{C819A0E4-E48C-4C55-3EB6-84884D2981BB}"/>
              </a:ext>
            </a:extLst>
          </p:cNvPr>
          <p:cNvSpPr>
            <a:spLocks noGrp="1"/>
          </p:cNvSpPr>
          <p:nvPr>
            <p:ph idx="1"/>
          </p:nvPr>
        </p:nvSpPr>
        <p:spPr>
          <a:xfrm>
            <a:off x="479425" y="2987674"/>
            <a:ext cx="8642350" cy="9255125"/>
          </a:xfrm>
          <a:solidFill>
            <a:schemeClr val="bg1">
              <a:lumMod val="95000"/>
            </a:schemeClr>
          </a:solidFill>
        </p:spPr>
        <p:txBody>
          <a:bodyPr/>
          <a:lstStyle/>
          <a:p>
            <a:pPr marL="342900" indent="-342900">
              <a:lnSpc>
                <a:spcPct val="114000"/>
              </a:lnSpc>
              <a:spcBef>
                <a:spcPts val="0"/>
              </a:spcBef>
              <a:spcAft>
                <a:spcPts val="0"/>
              </a:spcAft>
              <a:buSzPct val="100000"/>
              <a:buFont typeface="+mj-lt"/>
              <a:buAutoNum type="arabicPeriod"/>
              <a:tabLst>
                <a:tab pos="255726" algn="l"/>
              </a:tabLst>
              <a:defRPr/>
            </a:pPr>
            <a:r>
              <a:rPr lang="en-GB" sz="1500" dirty="0">
                <a:latin typeface="Arial" panose="020B0604020202020204" pitchFamily="34" charset="0"/>
                <a:cs typeface="Arial" panose="020B0604020202020204" pitchFamily="34" charset="0"/>
              </a:rPr>
              <a:t>Describe why the issue being tackled by the QI project is a problem for your practice.  </a:t>
            </a:r>
          </a:p>
          <a:p>
            <a:pPr marL="0" indent="0">
              <a:lnSpc>
                <a:spcPct val="114000"/>
              </a:lnSpc>
              <a:spcBef>
                <a:spcPts val="0"/>
              </a:spcBef>
              <a:spcAft>
                <a:spcPts val="0"/>
              </a:spcAft>
              <a:buSzPct val="100000"/>
              <a:buFont typeface="Arial" panose="020B0604020202020204" pitchFamily="34" charset="0"/>
              <a:buNone/>
              <a:tabLst>
                <a:tab pos="255726" algn="l"/>
              </a:tabLst>
              <a:defRPr/>
            </a:pPr>
            <a:endParaRPr lang="en-GB" sz="8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Arial" panose="020B0604020202020204" pitchFamily="34" charset="0"/>
              <a:buAutoNum type="arabicPeriod" startAt="2"/>
              <a:tabLst>
                <a:tab pos="255726" algn="l"/>
              </a:tabLst>
              <a:defRPr/>
            </a:pPr>
            <a:r>
              <a:rPr lang="en-GB" sz="1500" dirty="0">
                <a:latin typeface="Arial" panose="020B0604020202020204" pitchFamily="34" charset="0"/>
                <a:cs typeface="Arial" panose="020B0604020202020204" pitchFamily="34" charset="0"/>
              </a:rPr>
              <a:t>Involve the project team in identifying the problem and writing the problem statement. </a:t>
            </a:r>
          </a:p>
          <a:p>
            <a:pPr marL="342900" indent="-342900">
              <a:lnSpc>
                <a:spcPct val="114000"/>
              </a:lnSpc>
              <a:spcBef>
                <a:spcPts val="0"/>
              </a:spcBef>
              <a:spcAft>
                <a:spcPts val="0"/>
              </a:spcAft>
              <a:buSzPct val="100000"/>
              <a:buFont typeface="Arial" panose="020B0604020202020204" pitchFamily="34" charset="0"/>
              <a:buAutoNum type="arabicPeriod" startAt="2"/>
              <a:tabLst>
                <a:tab pos="255726" algn="l"/>
              </a:tabLst>
              <a:defRPr/>
            </a:pPr>
            <a:endParaRPr lang="en-GB" sz="8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Arial" panose="020B0604020202020204" pitchFamily="34" charset="0"/>
              <a:buAutoNum type="arabicPeriod" startAt="2"/>
              <a:tabLst>
                <a:tab pos="255726" algn="l"/>
              </a:tabLst>
              <a:defRPr/>
            </a:pPr>
            <a:r>
              <a:rPr lang="en-GB" sz="1500" dirty="0">
                <a:latin typeface="Arial" panose="020B0604020202020204" pitchFamily="34" charset="0"/>
                <a:cs typeface="Arial" panose="020B0604020202020204" pitchFamily="34" charset="0"/>
              </a:rPr>
              <a:t>Decide on one problem at a time and do one test of change (PDSA) for each problem.</a:t>
            </a:r>
          </a:p>
          <a:p>
            <a:pPr marL="342900" indent="-342900">
              <a:lnSpc>
                <a:spcPct val="114000"/>
              </a:lnSpc>
              <a:spcBef>
                <a:spcPts val="0"/>
              </a:spcBef>
              <a:spcAft>
                <a:spcPts val="0"/>
              </a:spcAft>
              <a:buSzPct val="100000"/>
              <a:buFont typeface="Arial" panose="020B0604020202020204" pitchFamily="34" charset="0"/>
              <a:buAutoNum type="arabicPeriod" startAt="2"/>
              <a:tabLst>
                <a:tab pos="255726" algn="l"/>
              </a:tabLst>
              <a:defRPr/>
            </a:pPr>
            <a:endParaRPr lang="en-GB" sz="8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Arial" panose="020B0604020202020204" pitchFamily="34" charset="0"/>
              <a:buAutoNum type="arabicPeriod" startAt="2"/>
              <a:tabLst>
                <a:tab pos="255726" algn="l"/>
              </a:tabLst>
              <a:defRPr/>
            </a:pPr>
            <a:r>
              <a:rPr lang="en-GB" sz="1500" dirty="0">
                <a:latin typeface="Arial" panose="020B0604020202020204" pitchFamily="34" charset="0"/>
                <a:cs typeface="Arial" panose="020B0604020202020204" pitchFamily="34" charset="0"/>
              </a:rPr>
              <a:t>Develop your aim based on the question ‘What are we trying to accomplish? ‘</a:t>
            </a:r>
          </a:p>
          <a:p>
            <a:pPr marL="342900" indent="-342900">
              <a:lnSpc>
                <a:spcPct val="114000"/>
              </a:lnSpc>
              <a:spcBef>
                <a:spcPts val="0"/>
              </a:spcBef>
              <a:spcAft>
                <a:spcPts val="0"/>
              </a:spcAft>
              <a:buSzPct val="100000"/>
              <a:buFont typeface="Arial" panose="020B0604020202020204" pitchFamily="34" charset="0"/>
              <a:buAutoNum type="arabicPeriod" startAt="2"/>
              <a:tabLst>
                <a:tab pos="255726" algn="l"/>
              </a:tabLst>
              <a:defRPr/>
            </a:pPr>
            <a:endParaRPr lang="en-GB" sz="8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Arial" panose="020B0604020202020204" pitchFamily="34" charset="0"/>
              <a:buAutoNum type="arabicPeriod" startAt="2"/>
              <a:tabLst>
                <a:tab pos="255726" algn="l"/>
              </a:tabLst>
              <a:defRPr/>
            </a:pPr>
            <a:r>
              <a:rPr lang="en-GB" sz="1500" dirty="0">
                <a:latin typeface="Arial" panose="020B0604020202020204" pitchFamily="34" charset="0"/>
                <a:cs typeface="Arial" panose="020B0604020202020204" pitchFamily="34" charset="0"/>
              </a:rPr>
              <a:t>Aims should be SMART</a:t>
            </a:r>
          </a:p>
          <a:p>
            <a:pPr marL="0" indent="0">
              <a:lnSpc>
                <a:spcPct val="114000"/>
              </a:lnSpc>
              <a:spcBef>
                <a:spcPts val="0"/>
              </a:spcBef>
              <a:spcAft>
                <a:spcPts val="0"/>
              </a:spcAft>
              <a:buSzPct val="100000"/>
              <a:buFont typeface="Arial" panose="020B0604020202020204" pitchFamily="34" charset="0"/>
              <a:buNone/>
              <a:tabLst>
                <a:tab pos="255726" algn="l"/>
              </a:tabLst>
              <a:defRPr/>
            </a:pPr>
            <a:endParaRPr lang="en-GB" sz="15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Arial" panose="020B0604020202020204" pitchFamily="34" charset="0"/>
              <a:buAutoNum type="arabicPeriod" startAt="2"/>
              <a:tabLst>
                <a:tab pos="255726" algn="l"/>
              </a:tabLst>
              <a:defRPr/>
            </a:pPr>
            <a:endParaRPr lang="en-GB" sz="15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Arial" panose="020B0604020202020204" pitchFamily="34" charset="0"/>
              <a:buAutoNum type="arabicPeriod" startAt="2"/>
              <a:tabLst>
                <a:tab pos="255726" algn="l"/>
              </a:tabLst>
              <a:defRPr/>
            </a:pPr>
            <a:endParaRPr lang="en-GB" sz="15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Arial" panose="020B0604020202020204" pitchFamily="34" charset="0"/>
              <a:buAutoNum type="arabicPeriod" startAt="2"/>
              <a:tabLst>
                <a:tab pos="255726" algn="l"/>
              </a:tabLst>
              <a:defRPr/>
            </a:pPr>
            <a:endParaRPr lang="en-GB" sz="15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Arial" panose="020B0604020202020204" pitchFamily="34" charset="0"/>
              <a:buAutoNum type="arabicPeriod" startAt="2"/>
              <a:tabLst>
                <a:tab pos="255726" algn="l"/>
              </a:tabLst>
              <a:defRPr/>
            </a:pPr>
            <a:endParaRPr lang="en-GB" sz="15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Arial" panose="020B0604020202020204" pitchFamily="34" charset="0"/>
              <a:buAutoNum type="arabicPeriod" startAt="2"/>
              <a:tabLst>
                <a:tab pos="255726" algn="l"/>
              </a:tabLst>
              <a:defRPr/>
            </a:pPr>
            <a:endParaRPr lang="en-GB" sz="15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Arial" panose="020B0604020202020204" pitchFamily="34" charset="0"/>
              <a:buAutoNum type="arabicPeriod" startAt="2"/>
              <a:tabLst>
                <a:tab pos="255726" algn="l"/>
              </a:tabLst>
              <a:defRPr/>
            </a:pPr>
            <a:endParaRPr lang="en-GB" sz="15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Arial" panose="020B0604020202020204" pitchFamily="34" charset="0"/>
              <a:buAutoNum type="arabicPeriod" startAt="2"/>
              <a:tabLst>
                <a:tab pos="255726" algn="l"/>
              </a:tabLst>
              <a:defRPr/>
            </a:pPr>
            <a:endParaRPr lang="en-GB" sz="15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Arial" panose="020B0604020202020204" pitchFamily="34" charset="0"/>
              <a:buAutoNum type="arabicPeriod" startAt="2"/>
              <a:tabLst>
                <a:tab pos="255726" algn="l"/>
              </a:tabLst>
              <a:defRPr/>
            </a:pPr>
            <a:endParaRPr lang="en-GB" sz="15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Arial" panose="020B0604020202020204" pitchFamily="34" charset="0"/>
              <a:buAutoNum type="arabicPeriod" startAt="2"/>
              <a:tabLst>
                <a:tab pos="255726" algn="l"/>
              </a:tabLst>
              <a:defRPr/>
            </a:pPr>
            <a:endParaRPr lang="en-GB" sz="15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Arial" panose="020B0604020202020204" pitchFamily="34" charset="0"/>
              <a:buAutoNum type="arabicPeriod" startAt="2"/>
              <a:tabLst>
                <a:tab pos="255726" algn="l"/>
              </a:tabLst>
              <a:defRPr/>
            </a:pPr>
            <a:endParaRPr lang="en-GB" sz="15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Arial" panose="020B0604020202020204" pitchFamily="34" charset="0"/>
              <a:buAutoNum type="arabicPeriod" startAt="2"/>
              <a:tabLst>
                <a:tab pos="255726" algn="l"/>
              </a:tabLst>
              <a:defRPr/>
            </a:pPr>
            <a:endParaRPr lang="en-GB" sz="1500" dirty="0">
              <a:latin typeface="Arial" panose="020B0604020202020204" pitchFamily="34" charset="0"/>
              <a:cs typeface="Arial" panose="020B0604020202020204" pitchFamily="34" charset="0"/>
            </a:endParaRPr>
          </a:p>
          <a:p>
            <a:pPr marL="0" indent="0">
              <a:lnSpc>
                <a:spcPct val="114000"/>
              </a:lnSpc>
              <a:spcBef>
                <a:spcPts val="0"/>
              </a:spcBef>
              <a:spcAft>
                <a:spcPts val="0"/>
              </a:spcAft>
              <a:buSzPct val="100000"/>
              <a:buFont typeface="Arial" panose="020B0604020202020204" pitchFamily="34" charset="0"/>
              <a:buNone/>
              <a:tabLst>
                <a:tab pos="255726" algn="l"/>
              </a:tabLst>
              <a:defRPr/>
            </a:pPr>
            <a:endParaRPr lang="en-GB" sz="1500" dirty="0">
              <a:latin typeface="Arial" panose="020B0604020202020204" pitchFamily="34" charset="0"/>
              <a:cs typeface="Arial" panose="020B0604020202020204" pitchFamily="34" charset="0"/>
            </a:endParaRPr>
          </a:p>
          <a:p>
            <a:pPr marL="0" indent="0">
              <a:lnSpc>
                <a:spcPct val="114000"/>
              </a:lnSpc>
              <a:spcBef>
                <a:spcPts val="0"/>
              </a:spcBef>
              <a:spcAft>
                <a:spcPts val="0"/>
              </a:spcAft>
              <a:buSzPct val="100000"/>
              <a:buFont typeface="Arial" panose="020B0604020202020204" pitchFamily="34" charset="0"/>
              <a:buNone/>
              <a:tabLst>
                <a:tab pos="255726" algn="l"/>
              </a:tabLst>
              <a:defRPr/>
            </a:pPr>
            <a:endParaRPr lang="en-GB" sz="15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mj-lt"/>
              <a:buAutoNum type="arabicPeriod" startAt="6"/>
              <a:tabLst>
                <a:tab pos="255726" algn="l"/>
              </a:tabLst>
              <a:defRPr/>
            </a:pPr>
            <a:r>
              <a:rPr lang="en-GB" sz="1500" dirty="0">
                <a:latin typeface="Arial" panose="020B0604020202020204" pitchFamily="34" charset="0"/>
                <a:cs typeface="Arial" panose="020B0604020202020204" pitchFamily="34" charset="0"/>
              </a:rPr>
              <a:t>Try not to be too ambitious and do multiple changes at the same time as you won’t know which change resulted in an improvement. </a:t>
            </a:r>
          </a:p>
          <a:p>
            <a:pPr marL="342900" indent="-342900">
              <a:lnSpc>
                <a:spcPct val="114000"/>
              </a:lnSpc>
              <a:spcBef>
                <a:spcPts val="0"/>
              </a:spcBef>
              <a:spcAft>
                <a:spcPts val="0"/>
              </a:spcAft>
              <a:buSzPct val="100000"/>
              <a:buFont typeface="Arial" panose="020B0604020202020204" pitchFamily="34" charset="0"/>
              <a:buAutoNum type="arabicPeriod" startAt="6"/>
              <a:tabLst>
                <a:tab pos="255726" algn="l"/>
              </a:tabLst>
              <a:defRPr/>
            </a:pPr>
            <a:endParaRPr lang="en-GB" sz="8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Arial" panose="020B0604020202020204" pitchFamily="34" charset="0"/>
              <a:buAutoNum type="arabicPeriod" startAt="6"/>
              <a:tabLst>
                <a:tab pos="255726" algn="l"/>
              </a:tabLst>
              <a:defRPr/>
            </a:pPr>
            <a:r>
              <a:rPr lang="en-GB" sz="1500" dirty="0">
                <a:latin typeface="Arial" panose="020B0604020202020204" pitchFamily="34" charset="0"/>
                <a:cs typeface="Arial" panose="020B0604020202020204" pitchFamily="34" charset="0"/>
              </a:rPr>
              <a:t>Be pragmatic about what can be achieved in the time you have. Test small cycles rather than whole scale change. Consider </a:t>
            </a:r>
            <a:r>
              <a:rPr lang="en-GB" sz="1500" dirty="0">
                <a:solidFill>
                  <a:schemeClr val="tx1">
                    <a:alpha val="89804"/>
                  </a:schemeClr>
                </a:solidFill>
                <a:latin typeface="Arial" panose="020B0604020202020204" pitchFamily="34" charset="0"/>
                <a:cs typeface="Arial" panose="020B0604020202020204" pitchFamily="34" charset="0"/>
              </a:rPr>
              <a:t>taking a sample of patients to test the change.</a:t>
            </a:r>
          </a:p>
          <a:p>
            <a:pPr marL="342900" indent="-342900">
              <a:lnSpc>
                <a:spcPct val="114000"/>
              </a:lnSpc>
              <a:spcBef>
                <a:spcPts val="0"/>
              </a:spcBef>
              <a:spcAft>
                <a:spcPts val="0"/>
              </a:spcAft>
              <a:buSzPct val="100000"/>
              <a:buFont typeface="Arial" panose="020B0604020202020204" pitchFamily="34" charset="0"/>
              <a:buAutoNum type="arabicPeriod" startAt="6"/>
              <a:tabLst>
                <a:tab pos="255726" algn="l"/>
              </a:tabLst>
              <a:defRPr/>
            </a:pPr>
            <a:endParaRPr lang="en-GB" sz="800" dirty="0">
              <a:solidFill>
                <a:schemeClr val="tx1">
                  <a:alpha val="89804"/>
                </a:schemeClr>
              </a:solidFill>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Arial" panose="020B0604020202020204" pitchFamily="34" charset="0"/>
              <a:buAutoNum type="arabicPeriod" startAt="6"/>
              <a:tabLst>
                <a:tab pos="255726" algn="l"/>
              </a:tabLst>
              <a:defRPr/>
            </a:pPr>
            <a:r>
              <a:rPr lang="en-GB" sz="1500" dirty="0">
                <a:latin typeface="Arial" panose="020B0604020202020204" pitchFamily="34" charset="0"/>
                <a:cs typeface="Arial" panose="020B0604020202020204" pitchFamily="34" charset="0"/>
              </a:rPr>
              <a:t>QI projects are usually more sustainable where a whole practice approach is taken.</a:t>
            </a:r>
          </a:p>
          <a:p>
            <a:pPr marL="342900" indent="-342900">
              <a:lnSpc>
                <a:spcPct val="114000"/>
              </a:lnSpc>
              <a:spcBef>
                <a:spcPts val="0"/>
              </a:spcBef>
              <a:spcAft>
                <a:spcPts val="0"/>
              </a:spcAft>
              <a:buSzPct val="100000"/>
              <a:buFont typeface="Arial" panose="020B0604020202020204" pitchFamily="34" charset="0"/>
              <a:buAutoNum type="arabicPeriod" startAt="6"/>
              <a:tabLst>
                <a:tab pos="255726" algn="l"/>
              </a:tabLst>
              <a:defRPr/>
            </a:pPr>
            <a:endParaRPr lang="en-GB" sz="8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Arial" panose="020B0604020202020204" pitchFamily="34" charset="0"/>
              <a:buAutoNum type="arabicPeriod" startAt="6"/>
              <a:tabLst>
                <a:tab pos="255726" algn="l"/>
              </a:tabLst>
              <a:defRPr/>
            </a:pPr>
            <a:r>
              <a:rPr lang="en-GB" sz="1500" dirty="0">
                <a:latin typeface="Arial" panose="020B0604020202020204" pitchFamily="34" charset="0"/>
                <a:cs typeface="Arial" panose="020B0604020202020204" pitchFamily="34" charset="0"/>
              </a:rPr>
              <a:t>Think about who else you may wish to involve outside of your direct practice staff e.g. community pharmacist, health board or cluster professional etc. </a:t>
            </a:r>
          </a:p>
          <a:p>
            <a:pPr marL="342900" indent="-342900">
              <a:lnSpc>
                <a:spcPct val="114000"/>
              </a:lnSpc>
              <a:spcBef>
                <a:spcPts val="0"/>
              </a:spcBef>
              <a:spcAft>
                <a:spcPts val="0"/>
              </a:spcAft>
              <a:buSzPct val="100000"/>
              <a:buFont typeface="Arial" panose="020B0604020202020204" pitchFamily="34" charset="0"/>
              <a:buAutoNum type="arabicPeriod" startAt="6"/>
              <a:tabLst>
                <a:tab pos="255726" algn="l"/>
              </a:tabLst>
              <a:defRPr/>
            </a:pPr>
            <a:endParaRPr lang="en-GB" sz="10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Arial" panose="020B0604020202020204" pitchFamily="34" charset="0"/>
              <a:buAutoNum type="arabicPeriod" startAt="6"/>
              <a:tabLst>
                <a:tab pos="255726" algn="l"/>
              </a:tabLst>
              <a:defRPr/>
            </a:pPr>
            <a:r>
              <a:rPr lang="en-GB" sz="1500" dirty="0">
                <a:latin typeface="Arial" panose="020B0604020202020204" pitchFamily="34" charset="0"/>
                <a:cs typeface="Arial" panose="020B0604020202020204" pitchFamily="34" charset="0"/>
              </a:rPr>
              <a:t>Take a baseline measure before you start so you can demonstrate a change. Be clear on the date / time of the baseline. </a:t>
            </a:r>
          </a:p>
          <a:p>
            <a:pPr marL="342900" indent="-342900">
              <a:lnSpc>
                <a:spcPct val="114000"/>
              </a:lnSpc>
              <a:spcBef>
                <a:spcPts val="0"/>
              </a:spcBef>
              <a:spcAft>
                <a:spcPts val="0"/>
              </a:spcAft>
              <a:buSzPct val="100000"/>
              <a:buFont typeface="Arial" panose="020B0604020202020204" pitchFamily="34" charset="0"/>
              <a:buAutoNum type="arabicPeriod" startAt="6"/>
              <a:tabLst>
                <a:tab pos="255726" algn="l"/>
              </a:tabLst>
              <a:defRPr/>
            </a:pPr>
            <a:endParaRPr lang="en-GB" sz="8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Arial" panose="020B0604020202020204" pitchFamily="34" charset="0"/>
              <a:buAutoNum type="arabicPeriod" startAt="6"/>
              <a:tabLst>
                <a:tab pos="255726" algn="l"/>
              </a:tabLst>
              <a:defRPr/>
            </a:pPr>
            <a:r>
              <a:rPr lang="en-GB" sz="1500" dirty="0">
                <a:latin typeface="Arial" panose="020B0604020202020204" pitchFamily="34" charset="0"/>
                <a:cs typeface="Arial" panose="020B0604020202020204" pitchFamily="34" charset="0"/>
              </a:rPr>
              <a:t>Tools can be found at the </a:t>
            </a:r>
            <a:r>
              <a:rPr lang="en-GB" sz="1500" dirty="0">
                <a:latin typeface="Arial" panose="020B0604020202020204" pitchFamily="34" charset="0"/>
                <a:cs typeface="Arial" panose="020B0604020202020204" pitchFamily="34" charset="0"/>
                <a:hlinkClick r:id="rId2"/>
              </a:rPr>
              <a:t>Resource Library</a:t>
            </a:r>
            <a:r>
              <a:rPr lang="en-GB" sz="1500" dirty="0">
                <a:latin typeface="Arial" panose="020B0604020202020204" pitchFamily="34" charset="0"/>
                <a:cs typeface="Arial" panose="020B0604020202020204" pitchFamily="34" charset="0"/>
              </a:rPr>
              <a:t> and at </a:t>
            </a:r>
            <a:r>
              <a:rPr lang="en-GB" sz="1500" dirty="0">
                <a:latin typeface="Arial" panose="020B0604020202020204" pitchFamily="34" charset="0"/>
                <a:cs typeface="Arial" panose="020B0604020202020204" pitchFamily="34" charset="0"/>
                <a:hlinkClick r:id="rId2"/>
              </a:rPr>
              <a:t>Improvement Cymru Academy. </a:t>
            </a:r>
            <a:r>
              <a:rPr lang="en-GB" sz="1500" dirty="0">
                <a:latin typeface="Arial" panose="020B0604020202020204" pitchFamily="34" charset="0"/>
                <a:cs typeface="Arial" panose="020B0604020202020204" pitchFamily="34" charset="0"/>
              </a:rPr>
              <a:t> </a:t>
            </a:r>
          </a:p>
          <a:p>
            <a:pPr marL="228600" indent="-228600">
              <a:lnSpc>
                <a:spcPct val="114000"/>
              </a:lnSpc>
              <a:spcBef>
                <a:spcPts val="0"/>
              </a:spcBef>
              <a:spcAft>
                <a:spcPts val="0"/>
              </a:spcAft>
              <a:buSzPct val="100000"/>
              <a:buFont typeface="+mj-lt"/>
              <a:buAutoNum type="arabicPeriod"/>
              <a:tabLst>
                <a:tab pos="255726" algn="l"/>
              </a:tabLst>
              <a:defRPr/>
            </a:pPr>
            <a:endParaRPr lang="en-GB" sz="800" dirty="0">
              <a:highlight>
                <a:srgbClr val="FFFF00"/>
              </a:highlight>
              <a:latin typeface="Arial" panose="020B0604020202020204" pitchFamily="34" charset="0"/>
              <a:cs typeface="Arial" panose="020B0604020202020204" pitchFamily="34" charset="0"/>
            </a:endParaRPr>
          </a:p>
          <a:p>
            <a:pPr marL="342900" indent="-342900">
              <a:spcAft>
                <a:spcPts val="507"/>
              </a:spcAft>
              <a:buFont typeface="Arial" panose="020B0604020202020204" pitchFamily="34" charset="0"/>
              <a:buAutoNum type="arabicPeriod"/>
              <a:tabLst>
                <a:tab pos="255726" algn="l"/>
              </a:tabLst>
              <a:defRPr/>
            </a:pPr>
            <a:endParaRPr lang="en-GB" sz="1600" dirty="0"/>
          </a:p>
        </p:txBody>
      </p:sp>
      <p:sp>
        <p:nvSpPr>
          <p:cNvPr id="6148" name="TextBox 5">
            <a:extLst>
              <a:ext uri="{FF2B5EF4-FFF2-40B4-BE49-F238E27FC236}">
                <a16:creationId xmlns:a16="http://schemas.microsoft.com/office/drawing/2014/main" id="{F34A177B-C518-7FF8-82B9-F0FCAF796C30}"/>
              </a:ext>
            </a:extLst>
          </p:cNvPr>
          <p:cNvSpPr txBox="1">
            <a:spLocks noChangeArrowheads="1"/>
          </p:cNvSpPr>
          <p:nvPr/>
        </p:nvSpPr>
        <p:spPr bwMode="auto">
          <a:xfrm>
            <a:off x="479425" y="12199938"/>
            <a:ext cx="86423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GB" altLang="en-US"/>
              <a:t>Page 2</a:t>
            </a:r>
          </a:p>
        </p:txBody>
      </p:sp>
      <p:graphicFrame>
        <p:nvGraphicFramePr>
          <p:cNvPr id="2" name="Table 1">
            <a:extLst>
              <a:ext uri="{FF2B5EF4-FFF2-40B4-BE49-F238E27FC236}">
                <a16:creationId xmlns:a16="http://schemas.microsoft.com/office/drawing/2014/main" id="{44400A45-0471-7616-ACB1-C6A837D8CCD7}"/>
              </a:ext>
            </a:extLst>
          </p:cNvPr>
          <p:cNvGraphicFramePr>
            <a:graphicFrameLocks noGrp="1"/>
          </p:cNvGraphicFramePr>
          <p:nvPr/>
        </p:nvGraphicFramePr>
        <p:xfrm>
          <a:off x="1128713" y="5176838"/>
          <a:ext cx="7775575" cy="3352800"/>
        </p:xfrm>
        <a:graphic>
          <a:graphicData uri="http://schemas.openxmlformats.org/drawingml/2006/table">
            <a:tbl>
              <a:tblPr firstRow="1" bandRow="1">
                <a:tableStyleId>{5C22544A-7EE6-4342-B048-85BDC9FD1C3A}</a:tableStyleId>
              </a:tblPr>
              <a:tblGrid>
                <a:gridCol w="1583913">
                  <a:extLst>
                    <a:ext uri="{9D8B030D-6E8A-4147-A177-3AD203B41FA5}">
                      <a16:colId xmlns:a16="http://schemas.microsoft.com/office/drawing/2014/main" val="20000"/>
                    </a:ext>
                  </a:extLst>
                </a:gridCol>
                <a:gridCol w="6191662">
                  <a:extLst>
                    <a:ext uri="{9D8B030D-6E8A-4147-A177-3AD203B41FA5}">
                      <a16:colId xmlns:a16="http://schemas.microsoft.com/office/drawing/2014/main" val="20001"/>
                    </a:ext>
                  </a:extLst>
                </a:gridCol>
              </a:tblGrid>
              <a:tr h="370840">
                <a:tc>
                  <a:txBody>
                    <a:bodyPr/>
                    <a:lstStyle/>
                    <a:p>
                      <a:r>
                        <a:rPr lang="en-GB" sz="1500" b="1" dirty="0">
                          <a:solidFill>
                            <a:schemeClr val="tx1"/>
                          </a:solidFill>
                          <a:latin typeface="Arial" panose="020B0604020202020204" pitchFamily="34" charset="0"/>
                          <a:cs typeface="Arial" panose="020B0604020202020204" pitchFamily="34" charset="0"/>
                        </a:rPr>
                        <a:t>SPECIFIC</a:t>
                      </a:r>
                    </a:p>
                  </a:txBody>
                  <a:tcPr marL="91425" marR="91425">
                    <a:solidFill>
                      <a:schemeClr val="bg1">
                        <a:lumMod val="95000"/>
                      </a:schemeClr>
                    </a:solidFill>
                  </a:tcPr>
                </a:tc>
                <a:tc>
                  <a:txBody>
                    <a:bodyPr/>
                    <a:lstStyle/>
                    <a:p>
                      <a:pPr marL="0" marR="0" lvl="0" indent="0" algn="l" defTabSz="4176431" rtl="0" eaLnBrk="1" fontAlgn="auto" latinLnBrk="0" hangingPunct="1">
                        <a:lnSpc>
                          <a:spcPct val="100000"/>
                        </a:lnSpc>
                        <a:spcBef>
                          <a:spcPts val="0"/>
                        </a:spcBef>
                        <a:spcAft>
                          <a:spcPts val="0"/>
                        </a:spcAft>
                        <a:buClrTx/>
                        <a:buSzTx/>
                        <a:buFontTx/>
                        <a:buNone/>
                        <a:tabLst/>
                        <a:defRPr/>
                      </a:pPr>
                      <a:r>
                        <a:rPr lang="en-GB" sz="1500" b="0" dirty="0">
                          <a:solidFill>
                            <a:schemeClr val="tx1"/>
                          </a:solidFill>
                          <a:latin typeface="Arial" panose="020B0604020202020204" pitchFamily="34" charset="0"/>
                          <a:cs typeface="Arial" panose="020B0604020202020204" pitchFamily="34" charset="0"/>
                        </a:rPr>
                        <a:t>With specific goals you can outline the steps you need to take to achieve the.</a:t>
                      </a:r>
                    </a:p>
                    <a:p>
                      <a:pPr marL="0" marR="0" lvl="0" indent="0" algn="l" defTabSz="4176431" rtl="0" eaLnBrk="1" fontAlgn="auto" latinLnBrk="0" hangingPunct="1">
                        <a:lnSpc>
                          <a:spcPct val="100000"/>
                        </a:lnSpc>
                        <a:spcBef>
                          <a:spcPts val="0"/>
                        </a:spcBef>
                        <a:spcAft>
                          <a:spcPts val="0"/>
                        </a:spcAft>
                        <a:buClrTx/>
                        <a:buSzTx/>
                        <a:buFontTx/>
                        <a:buNone/>
                        <a:tabLst/>
                        <a:defRPr/>
                      </a:pPr>
                      <a:endParaRPr lang="en-GB" sz="800" b="0" dirty="0">
                        <a:solidFill>
                          <a:schemeClr val="tx1"/>
                        </a:solidFill>
                        <a:latin typeface="Arial" panose="020B0604020202020204" pitchFamily="34" charset="0"/>
                        <a:cs typeface="Arial" panose="020B0604020202020204" pitchFamily="34" charset="0"/>
                      </a:endParaRPr>
                    </a:p>
                  </a:txBody>
                  <a:tcPr marL="91425" marR="91425">
                    <a:solidFill>
                      <a:schemeClr val="bg1">
                        <a:lumMod val="95000"/>
                      </a:schemeClr>
                    </a:solidFill>
                  </a:tcPr>
                </a:tc>
                <a:extLst>
                  <a:ext uri="{0D108BD9-81ED-4DB2-BD59-A6C34878D82A}">
                    <a16:rowId xmlns:a16="http://schemas.microsoft.com/office/drawing/2014/main" val="10000"/>
                  </a:ext>
                </a:extLst>
              </a:tr>
              <a:tr h="370840">
                <a:tc>
                  <a:txBody>
                    <a:bodyPr/>
                    <a:lstStyle/>
                    <a:p>
                      <a:r>
                        <a:rPr lang="en-GB" sz="1500" b="1" dirty="0">
                          <a:solidFill>
                            <a:schemeClr val="tx1"/>
                          </a:solidFill>
                          <a:latin typeface="Arial" panose="020B0604020202020204" pitchFamily="34" charset="0"/>
                          <a:cs typeface="Arial" panose="020B0604020202020204" pitchFamily="34" charset="0"/>
                        </a:rPr>
                        <a:t>MEASURABLE</a:t>
                      </a:r>
                    </a:p>
                  </a:txBody>
                  <a:tcPr marL="91425" marR="91425">
                    <a:solidFill>
                      <a:schemeClr val="bg1">
                        <a:lumMod val="95000"/>
                      </a:schemeClr>
                    </a:solidFill>
                  </a:tcPr>
                </a:tc>
                <a:tc>
                  <a:txBody>
                    <a:bodyPr/>
                    <a:lstStyle/>
                    <a:p>
                      <a:pPr marL="0" marR="0" lvl="0" indent="0" algn="l" defTabSz="4176431" rtl="0" eaLnBrk="1" fontAlgn="auto" latinLnBrk="0" hangingPunct="1">
                        <a:lnSpc>
                          <a:spcPct val="100000"/>
                        </a:lnSpc>
                        <a:spcBef>
                          <a:spcPts val="0"/>
                        </a:spcBef>
                        <a:spcAft>
                          <a:spcPts val="0"/>
                        </a:spcAft>
                        <a:buClrTx/>
                        <a:buSzTx/>
                        <a:buFontTx/>
                        <a:buNone/>
                        <a:tabLst/>
                        <a:defRPr/>
                      </a:pPr>
                      <a:r>
                        <a:rPr lang="en-GB" sz="1500" dirty="0">
                          <a:latin typeface="Arial" panose="020B0604020202020204" pitchFamily="34" charset="0"/>
                          <a:cs typeface="Arial" panose="020B0604020202020204" pitchFamily="34" charset="0"/>
                        </a:rPr>
                        <a:t>You will need to decide a measure to achieve your goal. An example can be a date, time, percentage. This makes your goal tangible and traceable. This type of measure is an outcome measure.</a:t>
                      </a:r>
                    </a:p>
                    <a:p>
                      <a:pPr marL="0" marR="0" lvl="0" indent="0" algn="l" defTabSz="4176431" rtl="0" eaLnBrk="1" fontAlgn="auto" latinLnBrk="0" hangingPunct="1">
                        <a:lnSpc>
                          <a:spcPct val="100000"/>
                        </a:lnSpc>
                        <a:spcBef>
                          <a:spcPts val="0"/>
                        </a:spcBef>
                        <a:spcAft>
                          <a:spcPts val="0"/>
                        </a:spcAft>
                        <a:buClrTx/>
                        <a:buSzTx/>
                        <a:buFontTx/>
                        <a:buNone/>
                        <a:tabLst/>
                        <a:defRPr/>
                      </a:pPr>
                      <a:endParaRPr lang="en-GB" sz="800" dirty="0">
                        <a:latin typeface="Arial" panose="020B0604020202020204" pitchFamily="34" charset="0"/>
                        <a:cs typeface="Arial" panose="020B0604020202020204" pitchFamily="34" charset="0"/>
                      </a:endParaRPr>
                    </a:p>
                  </a:txBody>
                  <a:tcPr marL="91425" marR="91425">
                    <a:solidFill>
                      <a:schemeClr val="bg1">
                        <a:lumMod val="95000"/>
                      </a:schemeClr>
                    </a:solidFill>
                  </a:tcPr>
                </a:tc>
                <a:extLst>
                  <a:ext uri="{0D108BD9-81ED-4DB2-BD59-A6C34878D82A}">
                    <a16:rowId xmlns:a16="http://schemas.microsoft.com/office/drawing/2014/main" val="10001"/>
                  </a:ext>
                </a:extLst>
              </a:tr>
              <a:tr h="370840">
                <a:tc>
                  <a:txBody>
                    <a:bodyPr/>
                    <a:lstStyle/>
                    <a:p>
                      <a:r>
                        <a:rPr lang="en-GB" sz="1500" b="1" dirty="0">
                          <a:solidFill>
                            <a:schemeClr val="tx1"/>
                          </a:solidFill>
                          <a:latin typeface="Arial" panose="020B0604020202020204" pitchFamily="34" charset="0"/>
                          <a:cs typeface="Arial" panose="020B0604020202020204" pitchFamily="34" charset="0"/>
                        </a:rPr>
                        <a:t>ACHIEVABLE </a:t>
                      </a:r>
                    </a:p>
                  </a:txBody>
                  <a:tcPr marL="91425" marR="91425">
                    <a:solidFill>
                      <a:schemeClr val="bg1">
                        <a:lumMod val="95000"/>
                      </a:schemeClr>
                    </a:solidFill>
                  </a:tcPr>
                </a:tc>
                <a:tc>
                  <a:txBody>
                    <a:bodyPr/>
                    <a:lstStyle/>
                    <a:p>
                      <a:r>
                        <a:rPr lang="en-GB" sz="1500" dirty="0">
                          <a:latin typeface="Arial" panose="020B0604020202020204" pitchFamily="34" charset="0"/>
                          <a:cs typeface="Arial" panose="020B0604020202020204" pitchFamily="34" charset="0"/>
                        </a:rPr>
                        <a:t>Set an achievable target. If it’s too ambitious it can be overwhelming and if it’s too easy it can cause limitations within your project. </a:t>
                      </a:r>
                    </a:p>
                    <a:p>
                      <a:endParaRPr lang="en-GB" sz="800" b="0" dirty="0">
                        <a:solidFill>
                          <a:schemeClr val="tx1"/>
                        </a:solidFill>
                        <a:latin typeface="Arial" panose="020B0604020202020204" pitchFamily="34" charset="0"/>
                        <a:cs typeface="Arial" panose="020B0604020202020204" pitchFamily="34" charset="0"/>
                      </a:endParaRPr>
                    </a:p>
                  </a:txBody>
                  <a:tcPr marL="91425" marR="91425">
                    <a:solidFill>
                      <a:schemeClr val="bg1">
                        <a:lumMod val="95000"/>
                      </a:schemeClr>
                    </a:solidFill>
                  </a:tcPr>
                </a:tc>
                <a:extLst>
                  <a:ext uri="{0D108BD9-81ED-4DB2-BD59-A6C34878D82A}">
                    <a16:rowId xmlns:a16="http://schemas.microsoft.com/office/drawing/2014/main" val="10002"/>
                  </a:ext>
                </a:extLst>
              </a:tr>
              <a:tr h="370840">
                <a:tc>
                  <a:txBody>
                    <a:bodyPr/>
                    <a:lstStyle/>
                    <a:p>
                      <a:r>
                        <a:rPr lang="en-GB" sz="1500" b="1" dirty="0">
                          <a:solidFill>
                            <a:schemeClr val="tx1"/>
                          </a:solidFill>
                          <a:latin typeface="Arial" panose="020B0604020202020204" pitchFamily="34" charset="0"/>
                          <a:cs typeface="Arial" panose="020B0604020202020204" pitchFamily="34" charset="0"/>
                        </a:rPr>
                        <a:t>RELEVANT</a:t>
                      </a:r>
                    </a:p>
                  </a:txBody>
                  <a:tcPr marL="91425" marR="91425">
                    <a:solidFill>
                      <a:schemeClr val="bg1">
                        <a:lumMod val="95000"/>
                      </a:schemeClr>
                    </a:solidFill>
                  </a:tcPr>
                </a:tc>
                <a:tc>
                  <a:txBody>
                    <a:bodyPr/>
                    <a:lstStyle/>
                    <a:p>
                      <a:r>
                        <a:rPr lang="en-GB" sz="1500" dirty="0">
                          <a:latin typeface="Arial" panose="020B0604020202020204" pitchFamily="34" charset="0"/>
                          <a:cs typeface="Arial" panose="020B0604020202020204" pitchFamily="34" charset="0"/>
                        </a:rPr>
                        <a:t>Make it purposeful and think about the impact it will make within your control and influence.</a:t>
                      </a:r>
                    </a:p>
                    <a:p>
                      <a:endParaRPr lang="en-GB" sz="800" b="0" dirty="0">
                        <a:solidFill>
                          <a:schemeClr val="tx1"/>
                        </a:solidFill>
                        <a:latin typeface="Arial" panose="020B0604020202020204" pitchFamily="34" charset="0"/>
                        <a:cs typeface="Arial" panose="020B0604020202020204" pitchFamily="34" charset="0"/>
                      </a:endParaRPr>
                    </a:p>
                  </a:txBody>
                  <a:tcPr marL="91425" marR="91425">
                    <a:solidFill>
                      <a:schemeClr val="bg1">
                        <a:lumMod val="95000"/>
                      </a:schemeClr>
                    </a:solidFill>
                  </a:tcPr>
                </a:tc>
                <a:extLst>
                  <a:ext uri="{0D108BD9-81ED-4DB2-BD59-A6C34878D82A}">
                    <a16:rowId xmlns:a16="http://schemas.microsoft.com/office/drawing/2014/main" val="10003"/>
                  </a:ext>
                </a:extLst>
              </a:tr>
              <a:tr h="370840">
                <a:tc>
                  <a:txBody>
                    <a:bodyPr/>
                    <a:lstStyle/>
                    <a:p>
                      <a:r>
                        <a:rPr lang="en-GB" sz="1500" b="1" dirty="0">
                          <a:solidFill>
                            <a:schemeClr val="tx1"/>
                          </a:solidFill>
                          <a:latin typeface="Arial" panose="020B0604020202020204" pitchFamily="34" charset="0"/>
                          <a:cs typeface="Arial" panose="020B0604020202020204" pitchFamily="34" charset="0"/>
                        </a:rPr>
                        <a:t>TIME BOUND </a:t>
                      </a:r>
                    </a:p>
                  </a:txBody>
                  <a:tcPr marL="91425" marR="91425">
                    <a:solidFill>
                      <a:schemeClr val="bg1">
                        <a:lumMod val="95000"/>
                      </a:schemeClr>
                    </a:solidFill>
                  </a:tcPr>
                </a:tc>
                <a:tc>
                  <a:txBody>
                    <a:bodyPr/>
                    <a:lstStyle/>
                    <a:p>
                      <a:r>
                        <a:rPr lang="en-GB" sz="1500" dirty="0">
                          <a:latin typeface="Arial" panose="020B0604020202020204" pitchFamily="34" charset="0"/>
                          <a:cs typeface="Arial" panose="020B0604020202020204" pitchFamily="34" charset="0"/>
                        </a:rPr>
                        <a:t>A time-bound goal will allow you to work within a realistic timeframe. </a:t>
                      </a:r>
                    </a:p>
                    <a:p>
                      <a:endParaRPr lang="en-GB" sz="800" b="0" dirty="0">
                        <a:solidFill>
                          <a:schemeClr val="tx1"/>
                        </a:solidFill>
                        <a:latin typeface="Arial" panose="020B0604020202020204" pitchFamily="34" charset="0"/>
                        <a:cs typeface="Arial" panose="020B0604020202020204" pitchFamily="34" charset="0"/>
                      </a:endParaRPr>
                    </a:p>
                  </a:txBody>
                  <a:tcPr marL="91425" marR="91425">
                    <a:solidFill>
                      <a:schemeClr val="bg1">
                        <a:lumMod val="95000"/>
                      </a:schemeClr>
                    </a:solid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3EF7FDBB-C92F-A7B7-3A4E-1EB3244960D9}"/>
              </a:ext>
            </a:extLst>
          </p:cNvPr>
          <p:cNvSpPr>
            <a:spLocks noGrp="1"/>
          </p:cNvSpPr>
          <p:nvPr>
            <p:ph type="title"/>
          </p:nvPr>
        </p:nvSpPr>
        <p:spPr>
          <a:solidFill>
            <a:srgbClr val="002060"/>
          </a:solidFill>
        </p:spPr>
        <p:txBody>
          <a:bodyPr/>
          <a:lstStyle/>
          <a:p>
            <a:r>
              <a:rPr lang="en-GB" altLang="en-US" sz="7000">
                <a:solidFill>
                  <a:schemeClr val="bg1"/>
                </a:solidFill>
                <a:latin typeface="Arial" panose="020B0604020202020204" pitchFamily="34" charset="0"/>
                <a:cs typeface="Arial" panose="020B0604020202020204" pitchFamily="34" charset="0"/>
              </a:rPr>
              <a:t>Top Tips for writing up posters </a:t>
            </a:r>
          </a:p>
        </p:txBody>
      </p:sp>
      <p:sp>
        <p:nvSpPr>
          <p:cNvPr id="6147" name="Content Placeholder 2">
            <a:extLst>
              <a:ext uri="{FF2B5EF4-FFF2-40B4-BE49-F238E27FC236}">
                <a16:creationId xmlns:a16="http://schemas.microsoft.com/office/drawing/2014/main" id="{C6C4E974-DDFC-B748-8B07-6A7FA28C442B}"/>
              </a:ext>
            </a:extLst>
          </p:cNvPr>
          <p:cNvSpPr>
            <a:spLocks noGrp="1"/>
          </p:cNvSpPr>
          <p:nvPr>
            <p:ph idx="1"/>
          </p:nvPr>
        </p:nvSpPr>
        <p:spPr>
          <a:xfrm>
            <a:off x="479425" y="2987674"/>
            <a:ext cx="8642350" cy="9255125"/>
          </a:xfrm>
          <a:solidFill>
            <a:schemeClr val="accent5">
              <a:lumMod val="20000"/>
              <a:lumOff val="80000"/>
            </a:schemeClr>
          </a:solidFill>
        </p:spPr>
        <p:txBody>
          <a:bodyPr/>
          <a:lstStyle/>
          <a:p>
            <a:pPr marL="342900" indent="-342900">
              <a:lnSpc>
                <a:spcPct val="114000"/>
              </a:lnSpc>
              <a:spcBef>
                <a:spcPts val="0"/>
              </a:spcBef>
              <a:spcAft>
                <a:spcPts val="0"/>
              </a:spcAft>
              <a:buSzPct val="100000"/>
              <a:buFont typeface="+mj-lt"/>
              <a:buAutoNum type="arabicPeriod"/>
              <a:tabLst>
                <a:tab pos="255726" algn="l"/>
              </a:tabLst>
              <a:defRPr/>
            </a:pPr>
            <a:r>
              <a:rPr lang="en-GB" sz="1500" dirty="0">
                <a:latin typeface="Arial" panose="020B0604020202020204" pitchFamily="34" charset="0"/>
                <a:cs typeface="Arial" panose="020B0604020202020204" pitchFamily="34" charset="0"/>
              </a:rPr>
              <a:t>Be concise and use plain English. </a:t>
            </a:r>
          </a:p>
          <a:p>
            <a:pPr marL="228600" indent="-228600">
              <a:lnSpc>
                <a:spcPct val="114000"/>
              </a:lnSpc>
              <a:spcBef>
                <a:spcPts val="0"/>
              </a:spcBef>
              <a:spcAft>
                <a:spcPts val="0"/>
              </a:spcAft>
              <a:buSzPct val="100000"/>
              <a:buFont typeface="+mj-lt"/>
              <a:buAutoNum type="arabicPeriod"/>
              <a:tabLst>
                <a:tab pos="255726" algn="l"/>
              </a:tabLst>
              <a:defRPr/>
            </a:pPr>
            <a:endParaRPr lang="en-GB" sz="8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mj-lt"/>
              <a:buAutoNum type="arabicPeriod"/>
              <a:tabLst>
                <a:tab pos="255726" algn="l"/>
              </a:tabLst>
              <a:defRPr/>
            </a:pPr>
            <a:r>
              <a:rPr lang="en-GB" sz="1500" dirty="0">
                <a:latin typeface="Arial" panose="020B0604020202020204" pitchFamily="34" charset="0"/>
                <a:cs typeface="Arial" panose="020B0604020202020204" pitchFamily="34" charset="0"/>
              </a:rPr>
              <a:t>Try to stick to 1 page of A4.</a:t>
            </a:r>
          </a:p>
          <a:p>
            <a:pPr marL="228600" indent="-228600">
              <a:lnSpc>
                <a:spcPct val="114000"/>
              </a:lnSpc>
              <a:spcBef>
                <a:spcPts val="0"/>
              </a:spcBef>
              <a:spcAft>
                <a:spcPts val="0"/>
              </a:spcAft>
              <a:buSzPct val="100000"/>
              <a:buFont typeface="+mj-lt"/>
              <a:buAutoNum type="arabicPeriod"/>
              <a:tabLst>
                <a:tab pos="255726" algn="l"/>
              </a:tabLst>
              <a:defRPr/>
            </a:pPr>
            <a:endParaRPr lang="en-GB" sz="8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mj-lt"/>
              <a:buAutoNum type="arabicPeriod"/>
              <a:tabLst>
                <a:tab pos="255726" algn="l"/>
              </a:tabLst>
              <a:defRPr/>
            </a:pPr>
            <a:r>
              <a:rPr lang="en-GB" sz="1500" dirty="0">
                <a:latin typeface="Arial" panose="020B0604020202020204" pitchFamily="34" charset="0"/>
                <a:cs typeface="Arial" panose="020B0604020202020204" pitchFamily="34" charset="0"/>
              </a:rPr>
              <a:t>Word limit 1500. </a:t>
            </a:r>
          </a:p>
          <a:p>
            <a:pPr marL="228600" indent="-228600">
              <a:lnSpc>
                <a:spcPct val="114000"/>
              </a:lnSpc>
              <a:spcBef>
                <a:spcPts val="0"/>
              </a:spcBef>
              <a:spcAft>
                <a:spcPts val="0"/>
              </a:spcAft>
              <a:buSzPct val="100000"/>
              <a:buFont typeface="+mj-lt"/>
              <a:buAutoNum type="arabicPeriod"/>
              <a:tabLst>
                <a:tab pos="255726" algn="l"/>
              </a:tabLst>
              <a:defRPr/>
            </a:pPr>
            <a:endParaRPr lang="en-GB" sz="8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mj-lt"/>
              <a:buAutoNum type="arabicPeriod"/>
              <a:tabLst>
                <a:tab pos="255726" algn="l"/>
              </a:tabLst>
              <a:defRPr/>
            </a:pPr>
            <a:r>
              <a:rPr lang="en-GB" sz="1500" dirty="0">
                <a:latin typeface="Arial" panose="020B0604020202020204" pitchFamily="34" charset="0"/>
                <a:cs typeface="Arial" panose="020B0604020202020204" pitchFamily="34" charset="0"/>
              </a:rPr>
              <a:t>Headers and Footer to be left in place. </a:t>
            </a:r>
          </a:p>
          <a:p>
            <a:pPr marL="228600" indent="-228600">
              <a:lnSpc>
                <a:spcPct val="114000"/>
              </a:lnSpc>
              <a:spcBef>
                <a:spcPts val="0"/>
              </a:spcBef>
              <a:spcAft>
                <a:spcPts val="0"/>
              </a:spcAft>
              <a:buSzPct val="100000"/>
              <a:buFont typeface="+mj-lt"/>
              <a:buAutoNum type="arabicPeriod"/>
              <a:tabLst>
                <a:tab pos="255726" algn="l"/>
              </a:tabLst>
              <a:defRPr/>
            </a:pPr>
            <a:endParaRPr lang="en-GB" sz="8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mj-lt"/>
              <a:buAutoNum type="arabicPeriod"/>
              <a:tabLst>
                <a:tab pos="255726" algn="l"/>
              </a:tabLst>
              <a:defRPr/>
            </a:pPr>
            <a:r>
              <a:rPr lang="en-GB" sz="1500" dirty="0">
                <a:latin typeface="Arial" panose="020B0604020202020204" pitchFamily="34" charset="0"/>
                <a:cs typeface="Arial" panose="020B0604020202020204" pitchFamily="34" charset="0"/>
              </a:rPr>
              <a:t>Sections may be resized at the author’s discretion to make them taller.</a:t>
            </a:r>
          </a:p>
          <a:p>
            <a:pPr marL="228600" indent="-228600">
              <a:lnSpc>
                <a:spcPct val="114000"/>
              </a:lnSpc>
              <a:spcBef>
                <a:spcPts val="0"/>
              </a:spcBef>
              <a:spcAft>
                <a:spcPts val="0"/>
              </a:spcAft>
              <a:buSzPct val="100000"/>
              <a:buFont typeface="+mj-lt"/>
              <a:buAutoNum type="arabicPeriod"/>
              <a:tabLst>
                <a:tab pos="255726" algn="l"/>
              </a:tabLst>
              <a:defRPr/>
            </a:pPr>
            <a:endParaRPr lang="en-GB" sz="8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mj-lt"/>
              <a:buAutoNum type="arabicPeriod"/>
              <a:tabLst>
                <a:tab pos="255726" algn="l"/>
              </a:tabLst>
              <a:defRPr/>
            </a:pPr>
            <a:r>
              <a:rPr lang="en-GB" sz="1500" dirty="0">
                <a:latin typeface="Arial" panose="020B0604020202020204" pitchFamily="34" charset="0"/>
                <a:cs typeface="Arial" panose="020B0604020202020204" pitchFamily="34" charset="0"/>
              </a:rPr>
              <a:t>Text (font) should be no smaller than 10pt (as in the templates).</a:t>
            </a:r>
          </a:p>
          <a:p>
            <a:pPr marL="228600" indent="-228600">
              <a:lnSpc>
                <a:spcPct val="114000"/>
              </a:lnSpc>
              <a:spcBef>
                <a:spcPts val="0"/>
              </a:spcBef>
              <a:spcAft>
                <a:spcPts val="0"/>
              </a:spcAft>
              <a:buSzPct val="100000"/>
              <a:buFont typeface="+mj-lt"/>
              <a:buAutoNum type="arabicPeriod"/>
              <a:tabLst>
                <a:tab pos="255726" algn="l"/>
              </a:tabLst>
              <a:defRPr/>
            </a:pPr>
            <a:endParaRPr lang="en-GB" sz="8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mj-lt"/>
              <a:buAutoNum type="arabicPeriod"/>
              <a:tabLst>
                <a:tab pos="255726" algn="l"/>
              </a:tabLst>
              <a:defRPr/>
            </a:pPr>
            <a:r>
              <a:rPr lang="en-GB" sz="1500" dirty="0">
                <a:latin typeface="Arial" panose="020B0604020202020204" pitchFamily="34" charset="0"/>
                <a:cs typeface="Arial" panose="020B0604020202020204" pitchFamily="34" charset="0"/>
              </a:rPr>
              <a:t>Complete all sections. </a:t>
            </a:r>
          </a:p>
          <a:p>
            <a:pPr marL="228600" indent="-228600">
              <a:lnSpc>
                <a:spcPct val="114000"/>
              </a:lnSpc>
              <a:spcBef>
                <a:spcPts val="0"/>
              </a:spcBef>
              <a:spcAft>
                <a:spcPts val="0"/>
              </a:spcAft>
              <a:buSzPct val="100000"/>
              <a:buFont typeface="+mj-lt"/>
              <a:buAutoNum type="arabicPeriod"/>
              <a:tabLst>
                <a:tab pos="255726" algn="l"/>
              </a:tabLst>
              <a:defRPr/>
            </a:pPr>
            <a:endParaRPr lang="en-GB" sz="8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mj-lt"/>
              <a:buAutoNum type="arabicPeriod"/>
              <a:tabLst>
                <a:tab pos="255726" algn="l"/>
              </a:tabLst>
              <a:defRPr/>
            </a:pPr>
            <a:r>
              <a:rPr lang="en-GB" sz="1500" dirty="0">
                <a:latin typeface="Arial" panose="020B0604020202020204" pitchFamily="34" charset="0"/>
                <a:cs typeface="Arial" panose="020B0604020202020204" pitchFamily="34" charset="0"/>
              </a:rPr>
              <a:t>In the </a:t>
            </a:r>
            <a:r>
              <a:rPr lang="en-GB" sz="1500" b="1" i="1" dirty="0">
                <a:latin typeface="Arial" panose="020B0604020202020204" pitchFamily="34" charset="0"/>
                <a:cs typeface="Arial" panose="020B0604020202020204" pitchFamily="34" charset="0"/>
              </a:rPr>
              <a:t>Understanding the problem </a:t>
            </a:r>
            <a:r>
              <a:rPr lang="en-GB" sz="1500" dirty="0">
                <a:latin typeface="Arial" panose="020B0604020202020204" pitchFamily="34" charset="0"/>
                <a:cs typeface="Arial" panose="020B0604020202020204" pitchFamily="34" charset="0"/>
              </a:rPr>
              <a:t>section write the statement in 18 words or less and make it specific to your practice. </a:t>
            </a:r>
          </a:p>
          <a:p>
            <a:pPr marL="228600" indent="-228600">
              <a:lnSpc>
                <a:spcPct val="114000"/>
              </a:lnSpc>
              <a:spcBef>
                <a:spcPts val="0"/>
              </a:spcBef>
              <a:spcAft>
                <a:spcPts val="0"/>
              </a:spcAft>
              <a:buSzPct val="100000"/>
              <a:buFont typeface="+mj-lt"/>
              <a:buAutoNum type="arabicPeriod"/>
              <a:tabLst>
                <a:tab pos="255726" algn="l"/>
              </a:tabLst>
              <a:defRPr/>
            </a:pPr>
            <a:endParaRPr lang="en-GB" sz="8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mj-lt"/>
              <a:buAutoNum type="arabicPeriod"/>
              <a:tabLst>
                <a:tab pos="255726" algn="l"/>
              </a:tabLst>
              <a:defRPr/>
            </a:pPr>
            <a:r>
              <a:rPr lang="en-GB" sz="1500" dirty="0">
                <a:latin typeface="Arial" panose="020B0604020202020204" pitchFamily="34" charset="0"/>
                <a:cs typeface="Arial" panose="020B0604020202020204" pitchFamily="34" charset="0"/>
              </a:rPr>
              <a:t>Consider adding discussions at cluster and / or collaborative meetings about the posters in the </a:t>
            </a:r>
            <a:r>
              <a:rPr lang="en-GB" sz="1500" b="1" i="1" dirty="0">
                <a:latin typeface="Arial" panose="020B0604020202020204" pitchFamily="34" charset="0"/>
                <a:cs typeface="Arial" panose="020B0604020202020204" pitchFamily="34" charset="0"/>
              </a:rPr>
              <a:t>Involving Others </a:t>
            </a:r>
            <a:r>
              <a:rPr lang="en-GB" sz="1500" dirty="0">
                <a:latin typeface="Arial" panose="020B0604020202020204" pitchFamily="34" charset="0"/>
                <a:cs typeface="Arial" panose="020B0604020202020204" pitchFamily="34" charset="0"/>
              </a:rPr>
              <a:t>section. </a:t>
            </a:r>
          </a:p>
          <a:p>
            <a:pPr marL="228600" indent="-228600">
              <a:lnSpc>
                <a:spcPct val="114000"/>
              </a:lnSpc>
              <a:spcBef>
                <a:spcPts val="0"/>
              </a:spcBef>
              <a:spcAft>
                <a:spcPts val="0"/>
              </a:spcAft>
              <a:buSzPct val="100000"/>
              <a:buFont typeface="+mj-lt"/>
              <a:buAutoNum type="arabicPeriod"/>
              <a:tabLst>
                <a:tab pos="255726" algn="l"/>
              </a:tabLst>
              <a:defRPr/>
            </a:pPr>
            <a:endParaRPr lang="en-GB" sz="8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mj-lt"/>
              <a:buAutoNum type="arabicPeriod"/>
              <a:tabLst>
                <a:tab pos="255726" algn="l"/>
              </a:tabLst>
              <a:defRPr/>
            </a:pPr>
            <a:r>
              <a:rPr lang="en-GB" sz="1500" dirty="0">
                <a:latin typeface="Arial" panose="020B0604020202020204" pitchFamily="34" charset="0"/>
                <a:cs typeface="Arial" panose="020B0604020202020204" pitchFamily="34" charset="0"/>
              </a:rPr>
              <a:t>Make the </a:t>
            </a:r>
            <a:r>
              <a:rPr lang="en-GB" sz="1500" b="1" i="1" dirty="0">
                <a:latin typeface="Arial" panose="020B0604020202020204" pitchFamily="34" charset="0"/>
                <a:cs typeface="Arial" panose="020B0604020202020204" pitchFamily="34" charset="0"/>
              </a:rPr>
              <a:t>Aim</a:t>
            </a:r>
            <a:r>
              <a:rPr lang="en-GB" sz="1500" dirty="0">
                <a:latin typeface="Arial" panose="020B0604020202020204" pitchFamily="34" charset="0"/>
                <a:cs typeface="Arial" panose="020B0604020202020204" pitchFamily="34" charset="0"/>
              </a:rPr>
              <a:t>  SMART. </a:t>
            </a:r>
            <a:r>
              <a:rPr lang="en-GB" sz="1500" dirty="0">
                <a:solidFill>
                  <a:schemeClr val="tx1">
                    <a:alpha val="89804"/>
                  </a:schemeClr>
                </a:solidFill>
                <a:latin typeface="Arial" panose="020B0604020202020204" pitchFamily="34" charset="0"/>
                <a:cs typeface="Arial" panose="020B0604020202020204" pitchFamily="34" charset="0"/>
              </a:rPr>
              <a:t>SPECIFIC, MEASURABLE, ACHIEVABLE, REALISTIC and TIME BOUND.</a:t>
            </a:r>
          </a:p>
          <a:p>
            <a:pPr marL="228600" indent="-228600">
              <a:lnSpc>
                <a:spcPct val="114000"/>
              </a:lnSpc>
              <a:spcBef>
                <a:spcPts val="0"/>
              </a:spcBef>
              <a:spcAft>
                <a:spcPts val="0"/>
              </a:spcAft>
              <a:buSzPct val="100000"/>
              <a:buFont typeface="+mj-lt"/>
              <a:buAutoNum type="arabicPeriod"/>
              <a:tabLst>
                <a:tab pos="255726" algn="l"/>
              </a:tabLst>
              <a:defRPr/>
            </a:pPr>
            <a:endParaRPr lang="en-GB" sz="800" dirty="0">
              <a:solidFill>
                <a:schemeClr val="tx1">
                  <a:alpha val="89804"/>
                </a:schemeClr>
              </a:solidFill>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mj-lt"/>
              <a:buAutoNum type="arabicPeriod"/>
              <a:tabLst>
                <a:tab pos="255726" algn="l"/>
              </a:tabLst>
              <a:defRPr/>
            </a:pPr>
            <a:r>
              <a:rPr lang="en-GB" sz="1500" dirty="0">
                <a:solidFill>
                  <a:schemeClr val="tx1">
                    <a:alpha val="89804"/>
                  </a:schemeClr>
                </a:solidFill>
                <a:latin typeface="Arial" panose="020B0604020202020204" pitchFamily="34" charset="0"/>
                <a:cs typeface="Arial" panose="020B0604020202020204" pitchFamily="34" charset="0"/>
              </a:rPr>
              <a:t>Report the baseline </a:t>
            </a:r>
            <a:r>
              <a:rPr lang="en-GB" sz="1500" b="1" i="1" dirty="0">
                <a:solidFill>
                  <a:schemeClr val="tx1">
                    <a:alpha val="89804"/>
                  </a:schemeClr>
                </a:solidFill>
                <a:latin typeface="Arial" panose="020B0604020202020204" pitchFamily="34" charset="0"/>
                <a:cs typeface="Arial" panose="020B0604020202020204" pitchFamily="34" charset="0"/>
              </a:rPr>
              <a:t>measures</a:t>
            </a:r>
            <a:r>
              <a:rPr lang="en-GB" sz="1500" dirty="0">
                <a:solidFill>
                  <a:schemeClr val="tx1">
                    <a:alpha val="89804"/>
                  </a:schemeClr>
                </a:solidFill>
                <a:latin typeface="Arial" panose="020B0604020202020204" pitchFamily="34" charset="0"/>
                <a:cs typeface="Arial" panose="020B0604020202020204" pitchFamily="34" charset="0"/>
              </a:rPr>
              <a:t> to demonstrate the change and over what period this occurred.</a:t>
            </a:r>
          </a:p>
          <a:p>
            <a:pPr marL="228600" indent="-228600">
              <a:lnSpc>
                <a:spcPct val="114000"/>
              </a:lnSpc>
              <a:spcBef>
                <a:spcPts val="0"/>
              </a:spcBef>
              <a:spcAft>
                <a:spcPts val="0"/>
              </a:spcAft>
              <a:buSzPct val="100000"/>
              <a:buFont typeface="+mj-lt"/>
              <a:buAutoNum type="arabicPeriod"/>
              <a:tabLst>
                <a:tab pos="255726" algn="l"/>
              </a:tabLst>
              <a:defRPr/>
            </a:pPr>
            <a:endParaRPr lang="en-GB" sz="800" dirty="0">
              <a:solidFill>
                <a:schemeClr val="tx1">
                  <a:alpha val="89804"/>
                </a:schemeClr>
              </a:solidFill>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mj-lt"/>
              <a:buAutoNum type="arabicPeriod"/>
              <a:tabLst>
                <a:tab pos="255726" algn="l"/>
              </a:tabLst>
              <a:defRPr/>
            </a:pPr>
            <a:r>
              <a:rPr lang="en-GB" sz="1500" dirty="0">
                <a:solidFill>
                  <a:schemeClr val="tx1">
                    <a:alpha val="89804"/>
                  </a:schemeClr>
                </a:solidFill>
                <a:latin typeface="Arial" panose="020B0604020202020204" pitchFamily="34" charset="0"/>
                <a:cs typeface="Arial" panose="020B0604020202020204" pitchFamily="34" charset="0"/>
              </a:rPr>
              <a:t>Consider reporting small cycles of change (PDSA) in the </a:t>
            </a:r>
            <a:r>
              <a:rPr lang="en-GB" sz="1500" b="1" i="1" dirty="0">
                <a:solidFill>
                  <a:schemeClr val="tx1">
                    <a:alpha val="89804"/>
                  </a:schemeClr>
                </a:solidFill>
                <a:latin typeface="Arial" panose="020B0604020202020204" pitchFamily="34" charset="0"/>
                <a:cs typeface="Arial" panose="020B0604020202020204" pitchFamily="34" charset="0"/>
              </a:rPr>
              <a:t>DO </a:t>
            </a:r>
            <a:r>
              <a:rPr lang="en-GB" sz="1500" dirty="0">
                <a:solidFill>
                  <a:schemeClr val="tx1">
                    <a:alpha val="89804"/>
                  </a:schemeClr>
                </a:solidFill>
                <a:latin typeface="Arial" panose="020B0604020202020204" pitchFamily="34" charset="0"/>
                <a:cs typeface="Arial" panose="020B0604020202020204" pitchFamily="34" charset="0"/>
              </a:rPr>
              <a:t>section even if this means taking a sample of patients rather than a whole scale change .</a:t>
            </a:r>
          </a:p>
          <a:p>
            <a:pPr marL="228600" indent="-228600">
              <a:lnSpc>
                <a:spcPct val="114000"/>
              </a:lnSpc>
              <a:spcBef>
                <a:spcPts val="0"/>
              </a:spcBef>
              <a:spcAft>
                <a:spcPts val="0"/>
              </a:spcAft>
              <a:buSzPct val="100000"/>
              <a:buFont typeface="+mj-lt"/>
              <a:buAutoNum type="arabicPeriod"/>
              <a:tabLst>
                <a:tab pos="255726" algn="l"/>
              </a:tabLst>
              <a:defRPr/>
            </a:pPr>
            <a:endParaRPr lang="en-GB" sz="800" dirty="0">
              <a:solidFill>
                <a:schemeClr val="tx1">
                  <a:alpha val="89804"/>
                </a:schemeClr>
              </a:solidFill>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mj-lt"/>
              <a:buAutoNum type="arabicPeriod"/>
              <a:tabLst>
                <a:tab pos="255726" algn="l"/>
              </a:tabLst>
              <a:defRPr/>
            </a:pPr>
            <a:r>
              <a:rPr lang="en-GB" sz="1500" dirty="0">
                <a:latin typeface="Arial" panose="020B0604020202020204" pitchFamily="34" charset="0"/>
                <a:cs typeface="Arial" panose="020B0604020202020204" pitchFamily="34" charset="0"/>
              </a:rPr>
              <a:t>Report what</a:t>
            </a:r>
            <a:r>
              <a:rPr lang="en-GB" sz="1500" b="1" i="1" dirty="0">
                <a:latin typeface="Arial" panose="020B0604020202020204" pitchFamily="34" charset="0"/>
                <a:cs typeface="Arial" panose="020B0604020202020204" pitchFamily="34" charset="0"/>
              </a:rPr>
              <a:t> change </a:t>
            </a:r>
            <a:r>
              <a:rPr lang="en-GB" sz="1500" dirty="0">
                <a:latin typeface="Arial" panose="020B0604020202020204" pitchFamily="34" charset="0"/>
                <a:cs typeface="Arial" panose="020B0604020202020204" pitchFamily="34" charset="0"/>
              </a:rPr>
              <a:t>the measures show in the</a:t>
            </a:r>
            <a:r>
              <a:rPr lang="en-GB" sz="1500" b="1" i="1" dirty="0">
                <a:latin typeface="Arial" panose="020B0604020202020204" pitchFamily="34" charset="0"/>
                <a:cs typeface="Arial" panose="020B0604020202020204" pitchFamily="34" charset="0"/>
              </a:rPr>
              <a:t> STUDY </a:t>
            </a:r>
            <a:r>
              <a:rPr lang="en-GB" sz="1500" dirty="0">
                <a:latin typeface="Arial" panose="020B0604020202020204" pitchFamily="34" charset="0"/>
                <a:cs typeface="Arial" panose="020B0604020202020204" pitchFamily="34" charset="0"/>
              </a:rPr>
              <a:t>section. </a:t>
            </a:r>
          </a:p>
          <a:p>
            <a:pPr marL="228600" indent="-228600">
              <a:lnSpc>
                <a:spcPct val="114000"/>
              </a:lnSpc>
              <a:spcBef>
                <a:spcPts val="0"/>
              </a:spcBef>
              <a:spcAft>
                <a:spcPts val="0"/>
              </a:spcAft>
              <a:buSzPct val="100000"/>
              <a:buFont typeface="+mj-lt"/>
              <a:buAutoNum type="arabicPeriod"/>
              <a:tabLst>
                <a:tab pos="255726" algn="l"/>
              </a:tabLst>
              <a:defRPr/>
            </a:pPr>
            <a:endParaRPr lang="en-GB" sz="8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mj-lt"/>
              <a:buAutoNum type="arabicPeriod"/>
              <a:tabLst>
                <a:tab pos="255726" algn="l"/>
              </a:tabLst>
              <a:defRPr/>
            </a:pPr>
            <a:r>
              <a:rPr lang="en-GB" sz="1500" dirty="0">
                <a:latin typeface="Arial" panose="020B0604020202020204" pitchFamily="34" charset="0"/>
                <a:cs typeface="Arial" panose="020B0604020202020204" pitchFamily="34" charset="0"/>
              </a:rPr>
              <a:t>Where possible, use small images, graphs and / or data tables to show change. These can be placed within the appropriate boxes or sections, in line with text or in any gaps. </a:t>
            </a:r>
          </a:p>
          <a:p>
            <a:pPr marL="228600" indent="-228600">
              <a:lnSpc>
                <a:spcPct val="114000"/>
              </a:lnSpc>
              <a:spcBef>
                <a:spcPts val="0"/>
              </a:spcBef>
              <a:spcAft>
                <a:spcPts val="0"/>
              </a:spcAft>
              <a:buSzPct val="100000"/>
              <a:buFont typeface="+mj-lt"/>
              <a:buAutoNum type="arabicPeriod"/>
              <a:tabLst>
                <a:tab pos="255726" algn="l"/>
              </a:tabLst>
              <a:defRPr/>
            </a:pPr>
            <a:endParaRPr lang="en-GB" sz="8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mj-lt"/>
              <a:buAutoNum type="arabicPeriod"/>
              <a:tabLst>
                <a:tab pos="255726" algn="l"/>
              </a:tabLst>
              <a:defRPr/>
            </a:pPr>
            <a:r>
              <a:rPr lang="en-GB" sz="1500" dirty="0">
                <a:latin typeface="Arial" panose="020B0604020202020204" pitchFamily="34" charset="0"/>
                <a:cs typeface="Arial" panose="020B0604020202020204" pitchFamily="34" charset="0"/>
              </a:rPr>
              <a:t>If using images or graphs don’t forget to add labels or axis so they can be interpreted,  resolution is clear, and reference is made to the image / graph in the text.</a:t>
            </a:r>
          </a:p>
          <a:p>
            <a:pPr marL="342900" indent="-342900">
              <a:lnSpc>
                <a:spcPct val="114000"/>
              </a:lnSpc>
              <a:spcBef>
                <a:spcPts val="0"/>
              </a:spcBef>
              <a:spcAft>
                <a:spcPts val="0"/>
              </a:spcAft>
              <a:buSzPct val="100000"/>
              <a:buFont typeface="+mj-lt"/>
              <a:buAutoNum type="arabicPeriod"/>
              <a:tabLst>
                <a:tab pos="255726" algn="l"/>
              </a:tabLst>
              <a:defRPr/>
            </a:pPr>
            <a:endParaRPr lang="en-GB" sz="8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mj-lt"/>
              <a:buAutoNum type="arabicPeriod"/>
              <a:tabLst>
                <a:tab pos="255726" algn="l"/>
              </a:tabLst>
              <a:defRPr/>
            </a:pPr>
            <a:r>
              <a:rPr lang="en-GB" sz="1500" dirty="0">
                <a:latin typeface="Arial" panose="020B0604020202020204" pitchFamily="34" charset="0"/>
                <a:cs typeface="Arial" panose="020B0604020202020204" pitchFamily="34" charset="0"/>
              </a:rPr>
              <a:t>Once you reflect on the project, report what you plan to do next in the </a:t>
            </a:r>
            <a:r>
              <a:rPr lang="en-GB" sz="1500" b="1" i="1" dirty="0">
                <a:latin typeface="Arial" panose="020B0604020202020204" pitchFamily="34" charset="0"/>
                <a:cs typeface="Arial" panose="020B0604020202020204" pitchFamily="34" charset="0"/>
              </a:rPr>
              <a:t>ACT</a:t>
            </a:r>
            <a:r>
              <a:rPr lang="en-GB" sz="1500" dirty="0">
                <a:latin typeface="Arial" panose="020B0604020202020204" pitchFamily="34" charset="0"/>
                <a:cs typeface="Arial" panose="020B0604020202020204" pitchFamily="34" charset="0"/>
              </a:rPr>
              <a:t> section.</a:t>
            </a:r>
          </a:p>
          <a:p>
            <a:pPr marL="228600" indent="-228600">
              <a:lnSpc>
                <a:spcPct val="114000"/>
              </a:lnSpc>
              <a:spcBef>
                <a:spcPts val="0"/>
              </a:spcBef>
              <a:spcAft>
                <a:spcPts val="0"/>
              </a:spcAft>
              <a:buSzPct val="100000"/>
              <a:buFont typeface="+mj-lt"/>
              <a:buAutoNum type="arabicPeriod"/>
              <a:tabLst>
                <a:tab pos="255726" algn="l"/>
              </a:tabLst>
              <a:defRPr/>
            </a:pPr>
            <a:endParaRPr lang="en-GB" sz="800" dirty="0">
              <a:latin typeface="Arial" panose="020B0604020202020204" pitchFamily="34" charset="0"/>
              <a:cs typeface="Arial" panose="020B0604020202020204" pitchFamily="34" charset="0"/>
            </a:endParaRPr>
          </a:p>
          <a:p>
            <a:pPr marL="342900" indent="-342900">
              <a:lnSpc>
                <a:spcPct val="114000"/>
              </a:lnSpc>
              <a:spcBef>
                <a:spcPts val="0"/>
              </a:spcBef>
              <a:spcAft>
                <a:spcPts val="0"/>
              </a:spcAft>
              <a:buSzPct val="100000"/>
              <a:buFont typeface="+mj-lt"/>
              <a:buAutoNum type="arabicPeriod"/>
              <a:tabLst>
                <a:tab pos="255726" algn="l"/>
              </a:tabLst>
              <a:defRPr/>
            </a:pPr>
            <a:r>
              <a:rPr lang="en-GB" sz="1500" dirty="0">
                <a:latin typeface="Arial" panose="020B0604020202020204" pitchFamily="34" charset="0"/>
                <a:cs typeface="Arial" panose="020B0604020202020204" pitchFamily="34" charset="0"/>
              </a:rPr>
              <a:t>Don’t forget to edit the practice, cluster, contact and health board information by deleting the yellow text and replace with your details. </a:t>
            </a:r>
          </a:p>
          <a:p>
            <a:pPr marL="342900" indent="-342900">
              <a:lnSpc>
                <a:spcPct val="114000"/>
              </a:lnSpc>
              <a:spcBef>
                <a:spcPts val="0"/>
              </a:spcBef>
              <a:spcAft>
                <a:spcPts val="0"/>
              </a:spcAft>
              <a:buFont typeface="+mj-lt"/>
              <a:buAutoNum type="arabicPeriod"/>
              <a:tabLst>
                <a:tab pos="255726" algn="l"/>
              </a:tabLst>
              <a:defRPr/>
            </a:pPr>
            <a:endParaRPr lang="en-GB" sz="1500" dirty="0">
              <a:latin typeface="Arial" panose="020B0604020202020204" pitchFamily="34" charset="0"/>
              <a:cs typeface="Arial" panose="020B0604020202020204" pitchFamily="34" charset="0"/>
            </a:endParaRPr>
          </a:p>
          <a:p>
            <a:pPr marL="342900" indent="-342900">
              <a:spcAft>
                <a:spcPts val="507"/>
              </a:spcAft>
              <a:buFont typeface="Arial" panose="020B0604020202020204" pitchFamily="34" charset="0"/>
              <a:buAutoNum type="arabicPeriod"/>
              <a:tabLst>
                <a:tab pos="255726" algn="l"/>
              </a:tabLst>
              <a:defRPr/>
            </a:pPr>
            <a:endParaRPr lang="en-GB" sz="1600" dirty="0"/>
          </a:p>
        </p:txBody>
      </p:sp>
      <p:sp>
        <p:nvSpPr>
          <p:cNvPr id="7172" name="TextBox 5">
            <a:extLst>
              <a:ext uri="{FF2B5EF4-FFF2-40B4-BE49-F238E27FC236}">
                <a16:creationId xmlns:a16="http://schemas.microsoft.com/office/drawing/2014/main" id="{E6954205-56D6-CB83-EF88-4C75A1FC9450}"/>
              </a:ext>
            </a:extLst>
          </p:cNvPr>
          <p:cNvSpPr txBox="1">
            <a:spLocks noChangeArrowheads="1"/>
          </p:cNvSpPr>
          <p:nvPr/>
        </p:nvSpPr>
        <p:spPr bwMode="auto">
          <a:xfrm>
            <a:off x="479425" y="12199938"/>
            <a:ext cx="86423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GB" altLang="en-US"/>
              <a:t>Page 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E3A49D72-52D4-2D3F-E9A4-67DF7A2EA61E}"/>
              </a:ext>
            </a:extLst>
          </p:cNvPr>
          <p:cNvSpPr>
            <a:spLocks noGrp="1"/>
          </p:cNvSpPr>
          <p:nvPr>
            <p:ph type="title"/>
          </p:nvPr>
        </p:nvSpPr>
        <p:spPr>
          <a:solidFill>
            <a:srgbClr val="002060"/>
          </a:solidFill>
        </p:spPr>
        <p:txBody>
          <a:bodyPr/>
          <a:lstStyle/>
          <a:p>
            <a:r>
              <a:rPr lang="en-GB" altLang="en-US" sz="7000" dirty="0">
                <a:solidFill>
                  <a:schemeClr val="bg1"/>
                </a:solidFill>
                <a:latin typeface="Arial"/>
                <a:cs typeface="Arial"/>
              </a:rPr>
              <a:t>Poster Templates </a:t>
            </a:r>
          </a:p>
        </p:txBody>
      </p:sp>
      <p:sp>
        <p:nvSpPr>
          <p:cNvPr id="8195" name="Content Placeholder 2">
            <a:extLst>
              <a:ext uri="{FF2B5EF4-FFF2-40B4-BE49-F238E27FC236}">
                <a16:creationId xmlns:a16="http://schemas.microsoft.com/office/drawing/2014/main" id="{A54BE6A0-6313-60A0-EC24-BAC4F889C5EF}"/>
              </a:ext>
            </a:extLst>
          </p:cNvPr>
          <p:cNvSpPr>
            <a:spLocks noGrp="1"/>
          </p:cNvSpPr>
          <p:nvPr>
            <p:ph idx="1"/>
          </p:nvPr>
        </p:nvSpPr>
        <p:spPr>
          <a:solidFill>
            <a:schemeClr val="bg1"/>
          </a:solidFill>
        </p:spPr>
        <p:txBody>
          <a:bodyPr/>
          <a:lstStyle/>
          <a:p>
            <a:pPr marL="0" indent="0">
              <a:buFont typeface="Arial" panose="020B0604020202020204" pitchFamily="34" charset="0"/>
              <a:buNone/>
            </a:pPr>
            <a:endParaRPr lang="en-GB" altLang="en-US" sz="3200">
              <a:solidFill>
                <a:srgbClr val="002060"/>
              </a:solidFill>
            </a:endParaRPr>
          </a:p>
          <a:p>
            <a:pPr marL="0" indent="0">
              <a:buFont typeface="Arial" panose="020B0604020202020204" pitchFamily="34" charset="0"/>
              <a:buNone/>
            </a:pPr>
            <a:endParaRPr lang="en-GB" altLang="en-US" sz="3200">
              <a:solidFill>
                <a:srgbClr val="002060"/>
              </a:solidFill>
            </a:endParaRPr>
          </a:p>
          <a:p>
            <a:pPr marL="0" indent="0">
              <a:buFont typeface="Arial" panose="020B0604020202020204" pitchFamily="34" charset="0"/>
              <a:buNone/>
            </a:pPr>
            <a:endParaRPr lang="en-GB" altLang="en-US" sz="3200">
              <a:solidFill>
                <a:srgbClr val="002060"/>
              </a:solidFill>
            </a:endParaRPr>
          </a:p>
          <a:p>
            <a:pPr marL="0" indent="0">
              <a:buFont typeface="Arial" panose="020B0604020202020204" pitchFamily="34" charset="0"/>
              <a:buNone/>
            </a:pPr>
            <a:endParaRPr lang="en-GB" altLang="en-US" sz="3200">
              <a:solidFill>
                <a:srgbClr val="002060"/>
              </a:solidFill>
            </a:endParaRPr>
          </a:p>
          <a:p>
            <a:pPr marL="0" indent="0">
              <a:buFont typeface="Arial" panose="020B0604020202020204" pitchFamily="34" charset="0"/>
              <a:buNone/>
            </a:pPr>
            <a:endParaRPr lang="en-GB" altLang="en-US" sz="3200">
              <a:solidFill>
                <a:srgbClr val="002060"/>
              </a:solidFill>
            </a:endParaRPr>
          </a:p>
          <a:p>
            <a:pPr marL="0" indent="0">
              <a:buFont typeface="Arial" panose="020B0604020202020204" pitchFamily="34" charset="0"/>
              <a:buNone/>
            </a:pPr>
            <a:endParaRPr lang="en-GB" altLang="en-US" sz="3200">
              <a:solidFill>
                <a:srgbClr val="002060"/>
              </a:solidFill>
            </a:endParaRPr>
          </a:p>
          <a:p>
            <a:pPr marL="0" indent="0">
              <a:buFont typeface="Arial" panose="020B0604020202020204" pitchFamily="34" charset="0"/>
              <a:buNone/>
            </a:pPr>
            <a:endParaRPr lang="en-GB" altLang="en-US" sz="2000">
              <a:solidFill>
                <a:srgbClr val="002060"/>
              </a:solidFill>
            </a:endParaRPr>
          </a:p>
          <a:p>
            <a:pPr marL="0" indent="0">
              <a:buFont typeface="Arial" panose="020B0604020202020204" pitchFamily="34" charset="0"/>
              <a:buNone/>
            </a:pPr>
            <a:endParaRPr lang="en-GB" altLang="en-US" sz="3200">
              <a:solidFill>
                <a:srgbClr val="002060"/>
              </a:solidFill>
            </a:endParaRPr>
          </a:p>
          <a:p>
            <a:pPr marL="0" indent="0">
              <a:buFont typeface="Arial" panose="020B0604020202020204" pitchFamily="34" charset="0"/>
              <a:buNone/>
            </a:pPr>
            <a:endParaRPr lang="en-GB" altLang="en-US" sz="3200">
              <a:solidFill>
                <a:srgbClr val="002060"/>
              </a:solidFill>
            </a:endParaRPr>
          </a:p>
          <a:p>
            <a:pPr marL="0" indent="0">
              <a:buFont typeface="Arial" panose="020B0604020202020204" pitchFamily="34" charset="0"/>
              <a:buNone/>
            </a:pPr>
            <a:endParaRPr lang="en-GB" altLang="en-US" sz="3200">
              <a:solidFill>
                <a:srgbClr val="002060"/>
              </a:solidFill>
            </a:endParaRPr>
          </a:p>
        </p:txBody>
      </p:sp>
      <p:sp>
        <p:nvSpPr>
          <p:cNvPr id="8196" name="TextBox 3">
            <a:extLst>
              <a:ext uri="{FF2B5EF4-FFF2-40B4-BE49-F238E27FC236}">
                <a16:creationId xmlns:a16="http://schemas.microsoft.com/office/drawing/2014/main" id="{BC90EB91-0559-4680-E656-088BF6867892}"/>
              </a:ext>
            </a:extLst>
          </p:cNvPr>
          <p:cNvSpPr txBox="1">
            <a:spLocks noChangeArrowheads="1"/>
          </p:cNvSpPr>
          <p:nvPr/>
        </p:nvSpPr>
        <p:spPr bwMode="auto">
          <a:xfrm>
            <a:off x="479425" y="12199938"/>
            <a:ext cx="86423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GB" altLang="en-US"/>
              <a:t>Page 4</a:t>
            </a:r>
          </a:p>
        </p:txBody>
      </p:sp>
      <p:graphicFrame>
        <p:nvGraphicFramePr>
          <p:cNvPr id="2" name="Table 1">
            <a:extLst>
              <a:ext uri="{FF2B5EF4-FFF2-40B4-BE49-F238E27FC236}">
                <a16:creationId xmlns:a16="http://schemas.microsoft.com/office/drawing/2014/main" id="{9B669B25-4FD7-B221-2508-C873FF1BDC25}"/>
              </a:ext>
            </a:extLst>
          </p:cNvPr>
          <p:cNvGraphicFramePr>
            <a:graphicFrameLocks noGrp="1"/>
          </p:cNvGraphicFramePr>
          <p:nvPr>
            <p:extLst>
              <p:ext uri="{D42A27DB-BD31-4B8C-83A1-F6EECF244321}">
                <p14:modId xmlns:p14="http://schemas.microsoft.com/office/powerpoint/2010/main" val="1949302907"/>
              </p:ext>
            </p:extLst>
          </p:nvPr>
        </p:nvGraphicFramePr>
        <p:xfrm>
          <a:off x="479425" y="3027363"/>
          <a:ext cx="8642349" cy="4165525"/>
        </p:xfrm>
        <a:graphic>
          <a:graphicData uri="http://schemas.openxmlformats.org/drawingml/2006/table">
            <a:tbl>
              <a:tblPr firstRow="1" bandRow="1">
                <a:tableStyleId>{5C22544A-7EE6-4342-B048-85BDC9FD1C3A}</a:tableStyleId>
              </a:tblPr>
              <a:tblGrid>
                <a:gridCol w="2880783">
                  <a:extLst>
                    <a:ext uri="{9D8B030D-6E8A-4147-A177-3AD203B41FA5}">
                      <a16:colId xmlns:a16="http://schemas.microsoft.com/office/drawing/2014/main" val="20000"/>
                    </a:ext>
                  </a:extLst>
                </a:gridCol>
                <a:gridCol w="2880783">
                  <a:extLst>
                    <a:ext uri="{9D8B030D-6E8A-4147-A177-3AD203B41FA5}">
                      <a16:colId xmlns:a16="http://schemas.microsoft.com/office/drawing/2014/main" val="20001"/>
                    </a:ext>
                  </a:extLst>
                </a:gridCol>
                <a:gridCol w="2880783">
                  <a:extLst>
                    <a:ext uri="{9D8B030D-6E8A-4147-A177-3AD203B41FA5}">
                      <a16:colId xmlns:a16="http://schemas.microsoft.com/office/drawing/2014/main" val="20002"/>
                    </a:ext>
                  </a:extLst>
                </a:gridCol>
              </a:tblGrid>
              <a:tr h="548723">
                <a:tc gridSpan="3">
                  <a:txBody>
                    <a:bodyPr/>
                    <a:lstStyle/>
                    <a:p>
                      <a:pPr algn="ctr"/>
                      <a:r>
                        <a:rPr lang="en-GB" sz="3000" dirty="0">
                          <a:solidFill>
                            <a:srgbClr val="002060"/>
                          </a:solidFill>
                          <a:latin typeface="Arial" panose="020B0604020202020204" pitchFamily="34" charset="0"/>
                          <a:cs typeface="Arial" panose="020B0604020202020204" pitchFamily="34" charset="0"/>
                        </a:rPr>
                        <a:t>CVD Prevention Posters</a:t>
                      </a: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hMerge="1">
                  <a:txBody>
                    <a:bodyPr/>
                    <a:lstStyle/>
                    <a:p>
                      <a:pPr algn="ctr"/>
                      <a:endParaRPr lang="en-GB" sz="20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GB" sz="20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823084">
                <a:tc>
                  <a:txBody>
                    <a:bodyPr/>
                    <a:lstStyle/>
                    <a:p>
                      <a:pPr algn="ctr"/>
                      <a:r>
                        <a:rPr lang="en-GB" sz="1600" dirty="0">
                          <a:solidFill>
                            <a:srgbClr val="002060"/>
                          </a:solidFill>
                          <a:latin typeface="Arial" panose="020B0604020202020204" pitchFamily="34" charset="0"/>
                          <a:cs typeface="Arial" panose="020B0604020202020204" pitchFamily="34" charset="0"/>
                        </a:rPr>
                        <a:t>PowerPoint </a:t>
                      </a:r>
                    </a:p>
                    <a:p>
                      <a:pPr algn="ctr"/>
                      <a:r>
                        <a:rPr lang="en-GB" sz="1600" dirty="0">
                          <a:solidFill>
                            <a:srgbClr val="002060"/>
                          </a:solidFill>
                          <a:latin typeface="Arial" panose="020B0604020202020204" pitchFamily="34" charset="0"/>
                          <a:cs typeface="Arial" panose="020B0604020202020204" pitchFamily="34" charset="0"/>
                        </a:rPr>
                        <a:t>Template</a:t>
                      </a:r>
                    </a:p>
                    <a:p>
                      <a:pPr algn="ctr"/>
                      <a:r>
                        <a:rPr lang="en-GB" sz="1600" dirty="0">
                          <a:solidFill>
                            <a:srgbClr val="002060"/>
                          </a:solidFill>
                          <a:latin typeface="Arial"/>
                          <a:cs typeface="Arial"/>
                        </a:rPr>
                        <a:t>Available </a:t>
                      </a:r>
                      <a:r>
                        <a:rPr lang="en-GB" sz="1600" dirty="0">
                          <a:solidFill>
                            <a:srgbClr val="0000FF"/>
                          </a:solidFill>
                          <a:latin typeface="Arial"/>
                          <a:cs typeface="Arial"/>
                          <a:hlinkClick r:id="rId2"/>
                        </a:rPr>
                        <a:t>here</a:t>
                      </a: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rgbClr val="002060"/>
                          </a:solidFill>
                          <a:latin typeface="Arial" panose="020B0604020202020204" pitchFamily="34" charset="0"/>
                          <a:cs typeface="Arial" panose="020B0604020202020204" pitchFamily="34" charset="0"/>
                        </a:rPr>
                        <a:t>Word style 1</a:t>
                      </a:r>
                    </a:p>
                    <a:p>
                      <a:pPr algn="ctr"/>
                      <a:r>
                        <a:rPr lang="en-GB" sz="1600" dirty="0">
                          <a:solidFill>
                            <a:srgbClr val="002060"/>
                          </a:solidFill>
                          <a:latin typeface="Arial" panose="020B0604020202020204" pitchFamily="34" charset="0"/>
                          <a:cs typeface="Arial" panose="020B0604020202020204" pitchFamily="34" charset="0"/>
                        </a:rPr>
                        <a:t>Template</a:t>
                      </a:r>
                    </a:p>
                    <a:p>
                      <a:pPr algn="ctr"/>
                      <a:r>
                        <a:rPr lang="en-GB" sz="1600" dirty="0">
                          <a:solidFill>
                            <a:srgbClr val="002060"/>
                          </a:solidFill>
                          <a:latin typeface="Arial"/>
                          <a:cs typeface="Arial"/>
                        </a:rPr>
                        <a:t>Available </a:t>
                      </a:r>
                      <a:r>
                        <a:rPr lang="en-GB" sz="1600" dirty="0">
                          <a:solidFill>
                            <a:srgbClr val="0000FF"/>
                          </a:solidFill>
                          <a:latin typeface="Arial"/>
                          <a:cs typeface="Arial"/>
                          <a:hlinkClick r:id="rId3"/>
                        </a:rPr>
                        <a:t>here</a:t>
                      </a: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rgbClr val="002060"/>
                          </a:solidFill>
                          <a:latin typeface="Arial" panose="020B0604020202020204" pitchFamily="34" charset="0"/>
                          <a:cs typeface="Arial" panose="020B0604020202020204" pitchFamily="34" charset="0"/>
                        </a:rPr>
                        <a:t>Word Style 2</a:t>
                      </a:r>
                    </a:p>
                    <a:p>
                      <a:pPr algn="ctr"/>
                      <a:r>
                        <a:rPr lang="en-GB" sz="1600" dirty="0">
                          <a:solidFill>
                            <a:srgbClr val="002060"/>
                          </a:solidFill>
                          <a:latin typeface="Arial" panose="020B0604020202020204" pitchFamily="34" charset="0"/>
                          <a:cs typeface="Arial" panose="020B0604020202020204" pitchFamily="34" charset="0"/>
                        </a:rPr>
                        <a:t>Template</a:t>
                      </a:r>
                    </a:p>
                    <a:p>
                      <a:pPr algn="ctr"/>
                      <a:r>
                        <a:rPr lang="en-GB" sz="1600" dirty="0">
                          <a:solidFill>
                            <a:srgbClr val="002060"/>
                          </a:solidFill>
                          <a:latin typeface="Arial"/>
                          <a:cs typeface="Arial"/>
                        </a:rPr>
                        <a:t>Available </a:t>
                      </a:r>
                      <a:r>
                        <a:rPr lang="en-GB" sz="1600" dirty="0">
                          <a:solidFill>
                            <a:srgbClr val="0000FF"/>
                          </a:solidFill>
                          <a:latin typeface="Arial"/>
                          <a:cs typeface="Arial"/>
                          <a:hlinkClick r:id="rId4"/>
                        </a:rPr>
                        <a:t>here</a:t>
                      </a: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793718">
                <a:tc>
                  <a:txBody>
                    <a:bodyPr/>
                    <a:lstStyle/>
                    <a:p>
                      <a:pPr algn="ctr"/>
                      <a:endParaRPr lang="en-GB" sz="1600" dirty="0">
                        <a:solidFill>
                          <a:srgbClr val="0000FF"/>
                        </a:solidFill>
                        <a:latin typeface="Arial" panose="020B0604020202020204" pitchFamily="34" charset="0"/>
                        <a:cs typeface="Arial" panose="020B0604020202020204" pitchFamily="34" charset="0"/>
                      </a:endParaRP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600" dirty="0">
                        <a:solidFill>
                          <a:srgbClr val="0000FF"/>
                        </a:solidFill>
                        <a:latin typeface="Arial" panose="020B0604020202020204" pitchFamily="34" charset="0"/>
                        <a:cs typeface="Arial" panose="020B0604020202020204" pitchFamily="34" charset="0"/>
                      </a:endParaRP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600" dirty="0">
                        <a:solidFill>
                          <a:srgbClr val="0000FF"/>
                        </a:solidFill>
                        <a:latin typeface="Arial" panose="020B0604020202020204" pitchFamily="34" charset="0"/>
                        <a:cs typeface="Arial" panose="020B0604020202020204" pitchFamily="34" charset="0"/>
                      </a:endParaRP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37557149"/>
                  </a:ext>
                </a:extLst>
              </a:tr>
            </a:tbl>
          </a:graphicData>
        </a:graphic>
      </p:graphicFrame>
      <p:graphicFrame>
        <p:nvGraphicFramePr>
          <p:cNvPr id="4" name="Table 3">
            <a:extLst>
              <a:ext uri="{FF2B5EF4-FFF2-40B4-BE49-F238E27FC236}">
                <a16:creationId xmlns:a16="http://schemas.microsoft.com/office/drawing/2014/main" id="{1EFE1E4A-906E-09B0-8774-12515A48B483}"/>
              </a:ext>
            </a:extLst>
          </p:cNvPr>
          <p:cNvGraphicFramePr>
            <a:graphicFrameLocks noGrp="1"/>
          </p:cNvGraphicFramePr>
          <p:nvPr>
            <p:extLst>
              <p:ext uri="{D42A27DB-BD31-4B8C-83A1-F6EECF244321}">
                <p14:modId xmlns:p14="http://schemas.microsoft.com/office/powerpoint/2010/main" val="3043079560"/>
              </p:ext>
            </p:extLst>
          </p:nvPr>
        </p:nvGraphicFramePr>
        <p:xfrm>
          <a:off x="479425" y="7494588"/>
          <a:ext cx="8642349" cy="4344987"/>
        </p:xfrm>
        <a:graphic>
          <a:graphicData uri="http://schemas.openxmlformats.org/drawingml/2006/table">
            <a:tbl>
              <a:tblPr firstRow="1" bandRow="1">
                <a:tableStyleId>{5C22544A-7EE6-4342-B048-85BDC9FD1C3A}</a:tableStyleId>
              </a:tblPr>
              <a:tblGrid>
                <a:gridCol w="2880783">
                  <a:extLst>
                    <a:ext uri="{9D8B030D-6E8A-4147-A177-3AD203B41FA5}">
                      <a16:colId xmlns:a16="http://schemas.microsoft.com/office/drawing/2014/main" val="20000"/>
                    </a:ext>
                  </a:extLst>
                </a:gridCol>
                <a:gridCol w="2880783">
                  <a:extLst>
                    <a:ext uri="{9D8B030D-6E8A-4147-A177-3AD203B41FA5}">
                      <a16:colId xmlns:a16="http://schemas.microsoft.com/office/drawing/2014/main" val="20001"/>
                    </a:ext>
                  </a:extLst>
                </a:gridCol>
                <a:gridCol w="2880783">
                  <a:extLst>
                    <a:ext uri="{9D8B030D-6E8A-4147-A177-3AD203B41FA5}">
                      <a16:colId xmlns:a16="http://schemas.microsoft.com/office/drawing/2014/main" val="20002"/>
                    </a:ext>
                  </a:extLst>
                </a:gridCol>
              </a:tblGrid>
              <a:tr h="548704">
                <a:tc gridSpan="3">
                  <a:txBody>
                    <a:bodyPr/>
                    <a:lstStyle/>
                    <a:p>
                      <a:pPr marL="0" marR="0" lvl="0" indent="0" algn="ctr" defTabSz="4176431" rtl="0" eaLnBrk="1" fontAlgn="auto" latinLnBrk="0" hangingPunct="1">
                        <a:lnSpc>
                          <a:spcPct val="100000"/>
                        </a:lnSpc>
                        <a:spcBef>
                          <a:spcPts val="0"/>
                        </a:spcBef>
                        <a:spcAft>
                          <a:spcPts val="0"/>
                        </a:spcAft>
                        <a:buClrTx/>
                        <a:buSzTx/>
                        <a:buFontTx/>
                        <a:buNone/>
                        <a:tabLst/>
                        <a:defRPr/>
                      </a:pPr>
                      <a:r>
                        <a:rPr lang="en-GB" altLang="en-US" sz="3000" dirty="0">
                          <a:solidFill>
                            <a:srgbClr val="002060"/>
                          </a:solidFill>
                          <a:latin typeface="Arial" panose="020B0604020202020204" pitchFamily="34" charset="0"/>
                          <a:cs typeface="Arial" panose="020B0604020202020204" pitchFamily="34" charset="0"/>
                        </a:rPr>
                        <a:t>CKD Optimisation Posters</a:t>
                      </a:r>
                    </a:p>
                  </a:txBody>
                  <a:tcPr marT="45715" marB="457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hMerge="1">
                  <a:txBody>
                    <a:bodyPr/>
                    <a:lstStyle/>
                    <a:p>
                      <a:pPr algn="ctr"/>
                      <a:endParaRPr lang="en-GB" sz="20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GB" sz="20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961203">
                <a:tc>
                  <a:txBody>
                    <a:bodyPr/>
                    <a:lstStyle/>
                    <a:p>
                      <a:pPr algn="ctr"/>
                      <a:r>
                        <a:rPr lang="en-GB" sz="1600" dirty="0">
                          <a:solidFill>
                            <a:srgbClr val="002060"/>
                          </a:solidFill>
                          <a:latin typeface="Arial" panose="020B0604020202020204" pitchFamily="34" charset="0"/>
                          <a:cs typeface="Arial" panose="020B0604020202020204" pitchFamily="34" charset="0"/>
                        </a:rPr>
                        <a:t>PowerPoint </a:t>
                      </a:r>
                    </a:p>
                    <a:p>
                      <a:pPr algn="ctr"/>
                      <a:r>
                        <a:rPr lang="en-GB" sz="1600" dirty="0">
                          <a:solidFill>
                            <a:srgbClr val="002060"/>
                          </a:solidFill>
                          <a:latin typeface="Arial" panose="020B0604020202020204" pitchFamily="34" charset="0"/>
                          <a:cs typeface="Arial" panose="020B0604020202020204" pitchFamily="34" charset="0"/>
                        </a:rPr>
                        <a:t>Template</a:t>
                      </a:r>
                    </a:p>
                    <a:p>
                      <a:pPr algn="ctr"/>
                      <a:r>
                        <a:rPr lang="en-GB" sz="1600" dirty="0">
                          <a:solidFill>
                            <a:srgbClr val="002060"/>
                          </a:solidFill>
                          <a:latin typeface="Arial"/>
                          <a:cs typeface="Arial"/>
                        </a:rPr>
                        <a:t>Available </a:t>
                      </a:r>
                      <a:r>
                        <a:rPr lang="en-GB" sz="1600" dirty="0">
                          <a:solidFill>
                            <a:srgbClr val="002060"/>
                          </a:solidFill>
                          <a:latin typeface="Arial"/>
                          <a:cs typeface="Arial"/>
                          <a:hlinkClick r:id="rId5"/>
                        </a:rPr>
                        <a:t>here</a:t>
                      </a:r>
                    </a:p>
                  </a:txBody>
                  <a:tcPr marT="45715" marB="457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rgbClr val="002060"/>
                          </a:solidFill>
                          <a:latin typeface="Arial" panose="020B0604020202020204" pitchFamily="34" charset="0"/>
                          <a:cs typeface="Arial" panose="020B0604020202020204" pitchFamily="34" charset="0"/>
                        </a:rPr>
                        <a:t>Word style 1</a:t>
                      </a:r>
                    </a:p>
                    <a:p>
                      <a:pPr algn="ctr"/>
                      <a:r>
                        <a:rPr lang="en-GB" sz="1600" dirty="0">
                          <a:solidFill>
                            <a:srgbClr val="002060"/>
                          </a:solidFill>
                          <a:latin typeface="Arial" panose="020B0604020202020204" pitchFamily="34" charset="0"/>
                          <a:cs typeface="Arial" panose="020B0604020202020204" pitchFamily="34" charset="0"/>
                        </a:rPr>
                        <a:t>Template</a:t>
                      </a:r>
                    </a:p>
                    <a:p>
                      <a:pPr algn="ctr"/>
                      <a:r>
                        <a:rPr lang="en-GB" sz="1600" dirty="0">
                          <a:solidFill>
                            <a:srgbClr val="002060"/>
                          </a:solidFill>
                          <a:latin typeface="Arial"/>
                          <a:cs typeface="Arial"/>
                        </a:rPr>
                        <a:t>Available </a:t>
                      </a:r>
                      <a:r>
                        <a:rPr lang="en-GB" sz="1600" dirty="0">
                          <a:solidFill>
                            <a:srgbClr val="002060"/>
                          </a:solidFill>
                          <a:latin typeface="Arial"/>
                          <a:cs typeface="Arial"/>
                          <a:hlinkClick r:id="rId6"/>
                        </a:rPr>
                        <a:t>here</a:t>
                      </a:r>
                    </a:p>
                  </a:txBody>
                  <a:tcPr marT="45715" marB="457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rgbClr val="002060"/>
                          </a:solidFill>
                          <a:latin typeface="Arial" panose="020B0604020202020204" pitchFamily="34" charset="0"/>
                          <a:cs typeface="Arial" panose="020B0604020202020204" pitchFamily="34" charset="0"/>
                        </a:rPr>
                        <a:t>Word Style 2</a:t>
                      </a:r>
                    </a:p>
                    <a:p>
                      <a:pPr algn="ctr"/>
                      <a:r>
                        <a:rPr lang="en-GB" sz="1600" dirty="0">
                          <a:solidFill>
                            <a:srgbClr val="002060"/>
                          </a:solidFill>
                          <a:latin typeface="Arial" panose="020B0604020202020204" pitchFamily="34" charset="0"/>
                          <a:cs typeface="Arial" panose="020B0604020202020204" pitchFamily="34" charset="0"/>
                        </a:rPr>
                        <a:t>Template</a:t>
                      </a:r>
                    </a:p>
                    <a:p>
                      <a:pPr algn="ctr"/>
                      <a:r>
                        <a:rPr lang="en-GB" sz="1600" dirty="0">
                          <a:solidFill>
                            <a:srgbClr val="002060"/>
                          </a:solidFill>
                          <a:latin typeface="Arial"/>
                          <a:cs typeface="Arial"/>
                        </a:rPr>
                        <a:t>Available </a:t>
                      </a:r>
                      <a:r>
                        <a:rPr lang="en-GB" sz="1600" dirty="0">
                          <a:solidFill>
                            <a:srgbClr val="002060"/>
                          </a:solidFill>
                          <a:latin typeface="Arial"/>
                          <a:cs typeface="Arial"/>
                          <a:hlinkClick r:id="rId7"/>
                        </a:rPr>
                        <a:t>here</a:t>
                      </a:r>
                    </a:p>
                  </a:txBody>
                  <a:tcPr marT="45715" marB="457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835080">
                <a:tc>
                  <a:txBody>
                    <a:bodyPr/>
                    <a:lstStyle/>
                    <a:p>
                      <a:pPr algn="ctr"/>
                      <a:endParaRPr lang="en-GB" sz="2000" dirty="0">
                        <a:solidFill>
                          <a:srgbClr val="002060"/>
                        </a:solidFill>
                      </a:endParaRPr>
                    </a:p>
                    <a:p>
                      <a:pPr algn="ctr"/>
                      <a:endParaRPr lang="en-GB" sz="2000" dirty="0">
                        <a:solidFill>
                          <a:srgbClr val="002060"/>
                        </a:solidFill>
                      </a:endParaRPr>
                    </a:p>
                    <a:p>
                      <a:pPr algn="ctr"/>
                      <a:endParaRPr lang="en-GB" sz="2000" dirty="0">
                        <a:solidFill>
                          <a:srgbClr val="002060"/>
                        </a:solidFill>
                      </a:endParaRPr>
                    </a:p>
                    <a:p>
                      <a:pPr algn="ctr"/>
                      <a:endParaRPr lang="en-GB" sz="2000" dirty="0">
                        <a:solidFill>
                          <a:srgbClr val="002060"/>
                        </a:solidFill>
                      </a:endParaRPr>
                    </a:p>
                    <a:p>
                      <a:pPr algn="ctr"/>
                      <a:endParaRPr lang="en-GB" sz="2000" dirty="0">
                        <a:solidFill>
                          <a:srgbClr val="002060"/>
                        </a:solidFill>
                      </a:endParaRPr>
                    </a:p>
                    <a:p>
                      <a:pPr algn="ctr"/>
                      <a:endParaRPr lang="en-GB" sz="2000" dirty="0">
                        <a:solidFill>
                          <a:srgbClr val="002060"/>
                        </a:solidFill>
                      </a:endParaRPr>
                    </a:p>
                    <a:p>
                      <a:pPr algn="ctr"/>
                      <a:endParaRPr lang="en-GB" sz="2000" dirty="0">
                        <a:solidFill>
                          <a:srgbClr val="002060"/>
                        </a:solidFill>
                      </a:endParaRPr>
                    </a:p>
                    <a:p>
                      <a:pPr algn="ctr"/>
                      <a:endParaRPr lang="en-GB" sz="2000" dirty="0">
                        <a:solidFill>
                          <a:srgbClr val="002060"/>
                        </a:solidFill>
                      </a:endParaRPr>
                    </a:p>
                    <a:p>
                      <a:pPr algn="ctr"/>
                      <a:endParaRPr lang="en-GB" sz="2000" dirty="0">
                        <a:solidFill>
                          <a:srgbClr val="002060"/>
                        </a:solidFill>
                      </a:endParaRPr>
                    </a:p>
                  </a:txBody>
                  <a:tcPr marT="45715" marB="457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000" dirty="0">
                        <a:solidFill>
                          <a:srgbClr val="002060"/>
                        </a:solidFill>
                      </a:endParaRPr>
                    </a:p>
                  </a:txBody>
                  <a:tcPr marT="45715" marB="457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000" dirty="0">
                        <a:solidFill>
                          <a:srgbClr val="002060"/>
                        </a:solidFill>
                      </a:endParaRPr>
                    </a:p>
                  </a:txBody>
                  <a:tcPr marT="45715" marB="457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pic>
        <p:nvPicPr>
          <p:cNvPr id="27" name="Picture 26">
            <a:extLst>
              <a:ext uri="{FF2B5EF4-FFF2-40B4-BE49-F238E27FC236}">
                <a16:creationId xmlns:a16="http://schemas.microsoft.com/office/drawing/2014/main" id="{4FE739DD-2658-3C71-A1CE-5AE53FC16D27}"/>
              </a:ext>
            </a:extLst>
          </p:cNvPr>
          <p:cNvPicPr>
            <a:picLocks noChangeAspect="1"/>
          </p:cNvPicPr>
          <p:nvPr/>
        </p:nvPicPr>
        <p:blipFill>
          <a:blip r:embed="rId8"/>
          <a:stretch>
            <a:fillRect/>
          </a:stretch>
        </p:blipFill>
        <p:spPr>
          <a:xfrm>
            <a:off x="984176" y="4623040"/>
            <a:ext cx="1872208" cy="2466736"/>
          </a:xfrm>
          <a:prstGeom prst="rect">
            <a:avLst/>
          </a:prstGeom>
        </p:spPr>
      </p:pic>
      <p:pic>
        <p:nvPicPr>
          <p:cNvPr id="29" name="Picture 28">
            <a:extLst>
              <a:ext uri="{FF2B5EF4-FFF2-40B4-BE49-F238E27FC236}">
                <a16:creationId xmlns:a16="http://schemas.microsoft.com/office/drawing/2014/main" id="{B079C5CE-A2F1-5929-9D53-976C827BC3CF}"/>
              </a:ext>
            </a:extLst>
          </p:cNvPr>
          <p:cNvPicPr>
            <a:picLocks noChangeAspect="1"/>
          </p:cNvPicPr>
          <p:nvPr/>
        </p:nvPicPr>
        <p:blipFill>
          <a:blip r:embed="rId9"/>
          <a:stretch>
            <a:fillRect/>
          </a:stretch>
        </p:blipFill>
        <p:spPr>
          <a:xfrm>
            <a:off x="3879130" y="4623041"/>
            <a:ext cx="1842938" cy="2466736"/>
          </a:xfrm>
          <a:prstGeom prst="rect">
            <a:avLst/>
          </a:prstGeom>
        </p:spPr>
      </p:pic>
      <p:pic>
        <p:nvPicPr>
          <p:cNvPr id="31" name="Picture 30">
            <a:extLst>
              <a:ext uri="{FF2B5EF4-FFF2-40B4-BE49-F238E27FC236}">
                <a16:creationId xmlns:a16="http://schemas.microsoft.com/office/drawing/2014/main" id="{50E6A9BF-FE9A-A8B7-CE02-A331DC5FA24B}"/>
              </a:ext>
            </a:extLst>
          </p:cNvPr>
          <p:cNvPicPr>
            <a:picLocks noChangeAspect="1"/>
          </p:cNvPicPr>
          <p:nvPr/>
        </p:nvPicPr>
        <p:blipFill>
          <a:blip r:embed="rId10"/>
          <a:stretch>
            <a:fillRect/>
          </a:stretch>
        </p:blipFill>
        <p:spPr>
          <a:xfrm>
            <a:off x="6774086" y="4623041"/>
            <a:ext cx="1842938" cy="2466736"/>
          </a:xfrm>
          <a:prstGeom prst="rect">
            <a:avLst/>
          </a:prstGeom>
        </p:spPr>
      </p:pic>
      <p:pic>
        <p:nvPicPr>
          <p:cNvPr id="33" name="Picture 32">
            <a:extLst>
              <a:ext uri="{FF2B5EF4-FFF2-40B4-BE49-F238E27FC236}">
                <a16:creationId xmlns:a16="http://schemas.microsoft.com/office/drawing/2014/main" id="{9C801CA1-44B0-D1D4-BD17-AD5ACA27AADB}"/>
              </a:ext>
            </a:extLst>
          </p:cNvPr>
          <p:cNvPicPr>
            <a:picLocks noChangeAspect="1"/>
          </p:cNvPicPr>
          <p:nvPr/>
        </p:nvPicPr>
        <p:blipFill>
          <a:blip r:embed="rId11"/>
          <a:stretch>
            <a:fillRect/>
          </a:stretch>
        </p:blipFill>
        <p:spPr>
          <a:xfrm>
            <a:off x="998811" y="9190046"/>
            <a:ext cx="1842937" cy="2447123"/>
          </a:xfrm>
          <a:prstGeom prst="rect">
            <a:avLst/>
          </a:prstGeom>
        </p:spPr>
      </p:pic>
      <p:pic>
        <p:nvPicPr>
          <p:cNvPr id="35" name="Picture 34">
            <a:extLst>
              <a:ext uri="{FF2B5EF4-FFF2-40B4-BE49-F238E27FC236}">
                <a16:creationId xmlns:a16="http://schemas.microsoft.com/office/drawing/2014/main" id="{7212A28C-A7D7-F6FC-9B9F-2CCC5D244AC6}"/>
              </a:ext>
            </a:extLst>
          </p:cNvPr>
          <p:cNvPicPr>
            <a:picLocks noChangeAspect="1"/>
          </p:cNvPicPr>
          <p:nvPr/>
        </p:nvPicPr>
        <p:blipFill>
          <a:blip r:embed="rId12"/>
          <a:stretch>
            <a:fillRect/>
          </a:stretch>
        </p:blipFill>
        <p:spPr>
          <a:xfrm>
            <a:off x="3911741" y="9194957"/>
            <a:ext cx="1813666" cy="2442212"/>
          </a:xfrm>
          <a:prstGeom prst="rect">
            <a:avLst/>
          </a:prstGeom>
        </p:spPr>
      </p:pic>
      <p:pic>
        <p:nvPicPr>
          <p:cNvPr id="37" name="Picture 36">
            <a:extLst>
              <a:ext uri="{FF2B5EF4-FFF2-40B4-BE49-F238E27FC236}">
                <a16:creationId xmlns:a16="http://schemas.microsoft.com/office/drawing/2014/main" id="{2E9300EF-620A-C485-CCF9-D11DAFF4EDB0}"/>
              </a:ext>
            </a:extLst>
          </p:cNvPr>
          <p:cNvPicPr>
            <a:picLocks noChangeAspect="1"/>
          </p:cNvPicPr>
          <p:nvPr/>
        </p:nvPicPr>
        <p:blipFill>
          <a:blip r:embed="rId13"/>
          <a:stretch>
            <a:fillRect/>
          </a:stretch>
        </p:blipFill>
        <p:spPr>
          <a:xfrm>
            <a:off x="6806697" y="9200676"/>
            <a:ext cx="1810327" cy="2436493"/>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Placeholder 1">
            <a:extLst>
              <a:ext uri="{FF2B5EF4-FFF2-40B4-BE49-F238E27FC236}">
                <a16:creationId xmlns:a16="http://schemas.microsoft.com/office/drawing/2014/main" id="{89AD1E8A-2F91-AFCB-BF92-70B396376993}"/>
              </a:ext>
            </a:extLst>
          </p:cNvPr>
          <p:cNvSpPr txBox="1">
            <a:spLocks/>
          </p:cNvSpPr>
          <p:nvPr/>
        </p:nvSpPr>
        <p:spPr>
          <a:xfrm>
            <a:off x="88900" y="2151063"/>
            <a:ext cx="4679950" cy="539750"/>
          </a:xfrm>
          <a:prstGeom prst="roundRect">
            <a:avLst>
              <a:gd name="adj" fmla="val 10092"/>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PLAN: Understanding the problem </a:t>
            </a:r>
          </a:p>
          <a:p>
            <a:pPr>
              <a:defRPr/>
            </a:pPr>
            <a:endParaRPr lang="en-US" sz="1184" b="1" dirty="0">
              <a:solidFill>
                <a:schemeClr val="tx1"/>
              </a:solidFill>
              <a:latin typeface="Arial" panose="020B0604020202020204" pitchFamily="34" charset="0"/>
              <a:cs typeface="Arial" panose="020B0604020202020204" pitchFamily="34" charset="0"/>
            </a:endParaRPr>
          </a:p>
        </p:txBody>
      </p:sp>
      <p:sp>
        <p:nvSpPr>
          <p:cNvPr id="12" name="Text Placeholder 1">
            <a:extLst>
              <a:ext uri="{FF2B5EF4-FFF2-40B4-BE49-F238E27FC236}">
                <a16:creationId xmlns:a16="http://schemas.microsoft.com/office/drawing/2014/main" id="{C31197D1-DBFC-33C3-8736-62D84B08B023}"/>
              </a:ext>
            </a:extLst>
          </p:cNvPr>
          <p:cNvSpPr txBox="1">
            <a:spLocks/>
          </p:cNvSpPr>
          <p:nvPr/>
        </p:nvSpPr>
        <p:spPr>
          <a:xfrm>
            <a:off x="88900" y="4117975"/>
            <a:ext cx="4681538" cy="539750"/>
          </a:xfrm>
          <a:prstGeom prst="roundRect">
            <a:avLst>
              <a:gd name="adj" fmla="val 12284"/>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PLAN: Involving others</a:t>
            </a:r>
          </a:p>
          <a:p>
            <a:pPr>
              <a:defRPr/>
            </a:pPr>
            <a:endParaRPr lang="en-US" sz="1184" b="1" dirty="0">
              <a:solidFill>
                <a:schemeClr val="tx1"/>
              </a:solidFill>
              <a:latin typeface="Arial" panose="020B0604020202020204" pitchFamily="34" charset="0"/>
              <a:cs typeface="Arial" panose="020B0604020202020204" pitchFamily="34" charset="0"/>
            </a:endParaRPr>
          </a:p>
        </p:txBody>
      </p:sp>
      <p:sp>
        <p:nvSpPr>
          <p:cNvPr id="28" name="Rectangle 27">
            <a:extLst>
              <a:ext uri="{FF2B5EF4-FFF2-40B4-BE49-F238E27FC236}">
                <a16:creationId xmlns:a16="http://schemas.microsoft.com/office/drawing/2014/main" id="{7BDC0433-1317-E7F3-1646-D8BF14C46453}"/>
              </a:ext>
            </a:extLst>
          </p:cNvPr>
          <p:cNvSpPr/>
          <p:nvPr/>
        </p:nvSpPr>
        <p:spPr>
          <a:xfrm>
            <a:off x="89645" y="4113895"/>
            <a:ext cx="4680000" cy="2472778"/>
          </a:xfrm>
          <a:prstGeom prst="rect">
            <a:avLst/>
          </a:prstGeom>
          <a:ln w="25400">
            <a:noFill/>
          </a:ln>
        </p:spPr>
        <p:txBody>
          <a:bodyPr lIns="152223" tIns="502335" rIns="152223" bIns="152223"/>
          <a:lstStyle/>
          <a:p>
            <a:pPr>
              <a:spcAft>
                <a:spcPts val="507"/>
              </a:spcAft>
              <a:tabLst>
                <a:tab pos="255726" algn="l"/>
              </a:tabLst>
              <a:defRPr/>
            </a:pPr>
            <a:endParaRPr lang="en-GB" sz="1015" dirty="0">
              <a:solidFill>
                <a:srgbClr val="000000">
                  <a:alpha val="89804"/>
                </a:srgbClr>
              </a:solidFill>
            </a:endParaRPr>
          </a:p>
          <a:p>
            <a:pPr>
              <a:spcAft>
                <a:spcPts val="507"/>
              </a:spcAft>
              <a:tabLst>
                <a:tab pos="255726" algn="l"/>
              </a:tabLst>
              <a:defRPr/>
            </a:pPr>
            <a:r>
              <a:rPr lang="en-GB" sz="1015" dirty="0">
                <a:solidFill>
                  <a:srgbClr val="000000">
                    <a:alpha val="89804"/>
                  </a:srgbClr>
                </a:solidFill>
              </a:rPr>
              <a:t>Add details</a:t>
            </a:r>
          </a:p>
          <a:p>
            <a:pPr marL="228600" indent="-228600">
              <a:spcAft>
                <a:spcPts val="507"/>
              </a:spcAft>
              <a:buFont typeface="+mj-lt"/>
              <a:buAutoNum type="arabicPeriod" startAt="3"/>
              <a:tabLst>
                <a:tab pos="255726" algn="l"/>
              </a:tabLst>
              <a:defRPr/>
            </a:pPr>
            <a:endParaRPr lang="en-GB" sz="1015" dirty="0">
              <a:solidFill>
                <a:srgbClr val="00B050">
                  <a:alpha val="89804"/>
                </a:srgbClr>
              </a:solidFill>
            </a:endParaRPr>
          </a:p>
          <a:p>
            <a:pPr>
              <a:spcAft>
                <a:spcPts val="507"/>
              </a:spcAft>
              <a:tabLst>
                <a:tab pos="255726" algn="l"/>
              </a:tabLst>
              <a:defRPr/>
            </a:pPr>
            <a:endParaRPr lang="en-GB" sz="1015" dirty="0">
              <a:solidFill>
                <a:srgbClr val="00B050">
                  <a:alpha val="89804"/>
                </a:srgbClr>
              </a:solidFill>
            </a:endParaRPr>
          </a:p>
        </p:txBody>
      </p:sp>
      <p:sp>
        <p:nvSpPr>
          <p:cNvPr id="29" name="Text Placeholder 1">
            <a:extLst>
              <a:ext uri="{FF2B5EF4-FFF2-40B4-BE49-F238E27FC236}">
                <a16:creationId xmlns:a16="http://schemas.microsoft.com/office/drawing/2014/main" id="{59558789-AC3E-E420-4179-3400DC5C7583}"/>
              </a:ext>
            </a:extLst>
          </p:cNvPr>
          <p:cNvSpPr txBox="1">
            <a:spLocks/>
          </p:cNvSpPr>
          <p:nvPr/>
        </p:nvSpPr>
        <p:spPr>
          <a:xfrm>
            <a:off x="65088" y="6694488"/>
            <a:ext cx="4679950" cy="539750"/>
          </a:xfrm>
          <a:prstGeom prst="roundRect">
            <a:avLst>
              <a:gd name="adj" fmla="val 10091"/>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PLAN: Aim: What are we trying to accomplish?</a:t>
            </a:r>
          </a:p>
        </p:txBody>
      </p:sp>
      <p:sp>
        <p:nvSpPr>
          <p:cNvPr id="30" name="Rectangle 29">
            <a:extLst>
              <a:ext uri="{FF2B5EF4-FFF2-40B4-BE49-F238E27FC236}">
                <a16:creationId xmlns:a16="http://schemas.microsoft.com/office/drawing/2014/main" id="{E7E64A24-E3DD-4385-5E34-1F43A4F24AA4}"/>
              </a:ext>
            </a:extLst>
          </p:cNvPr>
          <p:cNvSpPr/>
          <p:nvPr/>
        </p:nvSpPr>
        <p:spPr>
          <a:xfrm>
            <a:off x="65643" y="6694040"/>
            <a:ext cx="4680000" cy="2472779"/>
          </a:xfrm>
          <a:prstGeom prst="rect">
            <a:avLst/>
          </a:prstGeom>
          <a:ln w="25400">
            <a:noFill/>
          </a:ln>
        </p:spPr>
        <p:txBody>
          <a:bodyPr lIns="152223" tIns="502335" rIns="152223" bIns="152223"/>
          <a:lstStyle/>
          <a:p>
            <a:pPr>
              <a:spcAft>
                <a:spcPts val="507"/>
              </a:spcAft>
              <a:defRPr/>
            </a:pPr>
            <a:endParaRPr lang="en-GB" sz="1015" dirty="0">
              <a:solidFill>
                <a:srgbClr val="000000">
                  <a:alpha val="89804"/>
                </a:srgbClr>
              </a:solidFill>
            </a:endParaRPr>
          </a:p>
          <a:p>
            <a:pPr>
              <a:spcAft>
                <a:spcPts val="507"/>
              </a:spcAft>
              <a:defRPr/>
            </a:pPr>
            <a:r>
              <a:rPr lang="en-GB" sz="1015" dirty="0">
                <a:solidFill>
                  <a:schemeClr val="tx1">
                    <a:alpha val="89804"/>
                  </a:schemeClr>
                </a:solidFill>
              </a:rPr>
              <a:t>Add details</a:t>
            </a:r>
          </a:p>
          <a:p>
            <a:pPr>
              <a:spcAft>
                <a:spcPts val="507"/>
              </a:spcAft>
              <a:defRPr/>
            </a:pPr>
            <a:endParaRPr lang="en-GB" sz="1015" dirty="0">
              <a:solidFill>
                <a:srgbClr val="000000">
                  <a:alpha val="89804"/>
                </a:srgbClr>
              </a:solidFill>
            </a:endParaRPr>
          </a:p>
        </p:txBody>
      </p:sp>
      <p:sp>
        <p:nvSpPr>
          <p:cNvPr id="31" name="Text Placeholder 1">
            <a:extLst>
              <a:ext uri="{FF2B5EF4-FFF2-40B4-BE49-F238E27FC236}">
                <a16:creationId xmlns:a16="http://schemas.microsoft.com/office/drawing/2014/main" id="{58F8E77A-B7AE-AF9F-F284-3AA6BF621908}"/>
              </a:ext>
            </a:extLst>
          </p:cNvPr>
          <p:cNvSpPr txBox="1">
            <a:spLocks/>
          </p:cNvSpPr>
          <p:nvPr/>
        </p:nvSpPr>
        <p:spPr>
          <a:xfrm>
            <a:off x="88900" y="9166225"/>
            <a:ext cx="4679950" cy="541338"/>
          </a:xfrm>
          <a:prstGeom prst="roundRect">
            <a:avLst>
              <a:gd name="adj" fmla="val 7514"/>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PLAN: Measures: How will we know a change is an improvement?</a:t>
            </a:r>
          </a:p>
        </p:txBody>
      </p:sp>
      <p:sp>
        <p:nvSpPr>
          <p:cNvPr id="33" name="Text Placeholder 1">
            <a:extLst>
              <a:ext uri="{FF2B5EF4-FFF2-40B4-BE49-F238E27FC236}">
                <a16:creationId xmlns:a16="http://schemas.microsoft.com/office/drawing/2014/main" id="{91AF86CD-4118-290F-E250-3AB21DF33868}"/>
              </a:ext>
            </a:extLst>
          </p:cNvPr>
          <p:cNvSpPr txBox="1">
            <a:spLocks/>
          </p:cNvSpPr>
          <p:nvPr/>
        </p:nvSpPr>
        <p:spPr>
          <a:xfrm>
            <a:off x="4845050" y="6716713"/>
            <a:ext cx="4679950" cy="539750"/>
          </a:xfrm>
          <a:prstGeom prst="roundRect">
            <a:avLst>
              <a:gd name="adj" fmla="val 7899"/>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STUDY: What did the measure(s) show, and what have you learned?</a:t>
            </a:r>
          </a:p>
        </p:txBody>
      </p:sp>
      <p:sp>
        <p:nvSpPr>
          <p:cNvPr id="34" name="Rectangle 33">
            <a:extLst>
              <a:ext uri="{FF2B5EF4-FFF2-40B4-BE49-F238E27FC236}">
                <a16:creationId xmlns:a16="http://schemas.microsoft.com/office/drawing/2014/main" id="{2D0EB911-802F-9194-5EC4-02E92BD7FC42}"/>
              </a:ext>
            </a:extLst>
          </p:cNvPr>
          <p:cNvSpPr/>
          <p:nvPr/>
        </p:nvSpPr>
        <p:spPr>
          <a:xfrm>
            <a:off x="4845041" y="6715593"/>
            <a:ext cx="4680000" cy="2376367"/>
          </a:xfrm>
          <a:prstGeom prst="rect">
            <a:avLst/>
          </a:prstGeom>
          <a:ln w="25400">
            <a:noFill/>
          </a:ln>
        </p:spPr>
        <p:txBody>
          <a:bodyPr lIns="152223" tIns="502335" rIns="152223" bIns="152223"/>
          <a:lstStyle/>
          <a:p>
            <a:pPr>
              <a:spcAft>
                <a:spcPts val="507"/>
              </a:spcAft>
              <a:tabLst>
                <a:tab pos="255726" algn="l"/>
              </a:tabLst>
              <a:defRPr/>
            </a:pPr>
            <a:endParaRPr lang="en-GB" sz="1015" dirty="0">
              <a:solidFill>
                <a:srgbClr val="000000">
                  <a:alpha val="89804"/>
                </a:srgbClr>
              </a:solidFill>
            </a:endParaRPr>
          </a:p>
          <a:p>
            <a:pPr>
              <a:spcAft>
                <a:spcPts val="507"/>
              </a:spcAft>
              <a:tabLst>
                <a:tab pos="255726" algn="l"/>
              </a:tabLst>
              <a:defRPr/>
            </a:pPr>
            <a:r>
              <a:rPr lang="en-GB" sz="1015" dirty="0">
                <a:solidFill>
                  <a:srgbClr val="000000">
                    <a:alpha val="89804"/>
                  </a:srgbClr>
                </a:solidFill>
              </a:rPr>
              <a:t>Add details </a:t>
            </a:r>
          </a:p>
        </p:txBody>
      </p:sp>
      <p:sp>
        <p:nvSpPr>
          <p:cNvPr id="35" name="Text Placeholder 1">
            <a:extLst>
              <a:ext uri="{FF2B5EF4-FFF2-40B4-BE49-F238E27FC236}">
                <a16:creationId xmlns:a16="http://schemas.microsoft.com/office/drawing/2014/main" id="{5ADA94F8-62AD-4075-6988-973BE6F2D258}"/>
              </a:ext>
            </a:extLst>
          </p:cNvPr>
          <p:cNvSpPr txBox="1">
            <a:spLocks/>
          </p:cNvSpPr>
          <p:nvPr/>
        </p:nvSpPr>
        <p:spPr>
          <a:xfrm>
            <a:off x="4845050" y="2149475"/>
            <a:ext cx="4679950" cy="539750"/>
          </a:xfrm>
          <a:prstGeom prst="roundRect">
            <a:avLst>
              <a:gd name="adj" fmla="val 12090"/>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DO: What changes did we make could result in an improvement?</a:t>
            </a:r>
          </a:p>
          <a:p>
            <a:pPr>
              <a:defRPr/>
            </a:pPr>
            <a:endParaRPr lang="en-US" sz="1184" b="1" dirty="0">
              <a:solidFill>
                <a:schemeClr val="tx1"/>
              </a:solidFill>
              <a:latin typeface="Arial" panose="020B0604020202020204" pitchFamily="34" charset="0"/>
              <a:cs typeface="Arial" panose="020B0604020202020204" pitchFamily="34" charset="0"/>
            </a:endParaRPr>
          </a:p>
        </p:txBody>
      </p:sp>
      <p:sp>
        <p:nvSpPr>
          <p:cNvPr id="37" name="Rectangle 36">
            <a:extLst>
              <a:ext uri="{FF2B5EF4-FFF2-40B4-BE49-F238E27FC236}">
                <a16:creationId xmlns:a16="http://schemas.microsoft.com/office/drawing/2014/main" id="{36B83BAB-157D-6800-E968-BED9D65DF6F3}"/>
              </a:ext>
            </a:extLst>
          </p:cNvPr>
          <p:cNvSpPr/>
          <p:nvPr/>
        </p:nvSpPr>
        <p:spPr>
          <a:xfrm>
            <a:off x="88900" y="9166225"/>
            <a:ext cx="4679950" cy="2713038"/>
          </a:xfrm>
          <a:prstGeom prst="rect">
            <a:avLst/>
          </a:prstGeom>
          <a:ln w="25400">
            <a:noFill/>
          </a:ln>
        </p:spPr>
        <p:txBody>
          <a:bodyPr lIns="152223" tIns="654558" rIns="152223" bIns="152223"/>
          <a:lstStyle/>
          <a:p>
            <a:pPr>
              <a:tabLst>
                <a:tab pos="255726" algn="l"/>
              </a:tabLst>
              <a:defRPr/>
            </a:pPr>
            <a:endParaRPr lang="en-GB" sz="1015" dirty="0"/>
          </a:p>
          <a:p>
            <a:pPr>
              <a:tabLst>
                <a:tab pos="255726" algn="l"/>
              </a:tabLst>
              <a:defRPr/>
            </a:pPr>
            <a:r>
              <a:rPr lang="en-GB" sz="1015" dirty="0"/>
              <a:t>Add details </a:t>
            </a:r>
          </a:p>
        </p:txBody>
      </p:sp>
      <p:sp>
        <p:nvSpPr>
          <p:cNvPr id="38" name="Rectangle 37">
            <a:extLst>
              <a:ext uri="{FF2B5EF4-FFF2-40B4-BE49-F238E27FC236}">
                <a16:creationId xmlns:a16="http://schemas.microsoft.com/office/drawing/2014/main" id="{6EF306FD-17CF-6FC2-05DB-5DDFB76FFD81}"/>
              </a:ext>
            </a:extLst>
          </p:cNvPr>
          <p:cNvSpPr/>
          <p:nvPr/>
        </p:nvSpPr>
        <p:spPr>
          <a:xfrm>
            <a:off x="4845050" y="2162175"/>
            <a:ext cx="4679950" cy="5024438"/>
          </a:xfrm>
          <a:prstGeom prst="rect">
            <a:avLst/>
          </a:prstGeom>
          <a:ln w="25400">
            <a:noFill/>
          </a:ln>
        </p:spPr>
        <p:txBody>
          <a:bodyPr lIns="152223" tIns="654558" rIns="152223" bIns="152223"/>
          <a:lstStyle/>
          <a:p>
            <a:pPr>
              <a:spcAft>
                <a:spcPts val="507"/>
              </a:spcAft>
              <a:tabLst>
                <a:tab pos="255726" algn="l"/>
              </a:tabLst>
              <a:defRPr/>
            </a:pPr>
            <a:r>
              <a:rPr lang="en-GB" sz="1015" dirty="0"/>
              <a:t>Add details</a:t>
            </a:r>
          </a:p>
        </p:txBody>
      </p:sp>
      <p:sp>
        <p:nvSpPr>
          <p:cNvPr id="45" name="Rectangle 44">
            <a:extLst>
              <a:ext uri="{FF2B5EF4-FFF2-40B4-BE49-F238E27FC236}">
                <a16:creationId xmlns:a16="http://schemas.microsoft.com/office/drawing/2014/main" id="{9D01524C-D5F8-9D86-C506-D99A0DD4F51A}"/>
              </a:ext>
            </a:extLst>
          </p:cNvPr>
          <p:cNvSpPr/>
          <p:nvPr/>
        </p:nvSpPr>
        <p:spPr>
          <a:xfrm>
            <a:off x="842963" y="12087225"/>
            <a:ext cx="5969000" cy="530225"/>
          </a:xfrm>
          <a:prstGeom prst="rect">
            <a:avLst/>
          </a:prstGeom>
          <a:ln w="25400">
            <a:noFill/>
          </a:ln>
        </p:spPr>
        <p:txBody>
          <a:bodyPr lIns="0" tIns="0" rIns="0" bIns="0" anchor="ctr"/>
          <a:lstStyle/>
          <a:p>
            <a:pPr>
              <a:tabLst>
                <a:tab pos="255726" algn="l"/>
              </a:tabLst>
              <a:defRPr/>
            </a:pPr>
            <a:r>
              <a:rPr lang="en-GB" sz="1099" dirty="0">
                <a:solidFill>
                  <a:schemeClr val="bg1"/>
                </a:solidFill>
              </a:rPr>
              <a:t>Contact information: Include website address, social media </a:t>
            </a:r>
            <a:br>
              <a:rPr lang="en-GB" sz="1099" dirty="0">
                <a:solidFill>
                  <a:schemeClr val="bg1"/>
                </a:solidFill>
              </a:rPr>
            </a:br>
            <a:r>
              <a:rPr lang="en-GB" sz="1099" dirty="0">
                <a:solidFill>
                  <a:schemeClr val="bg1"/>
                </a:solidFill>
              </a:rPr>
              <a:t>information such as Twitter handle, other useful contacts</a:t>
            </a:r>
          </a:p>
        </p:txBody>
      </p:sp>
      <p:sp>
        <p:nvSpPr>
          <p:cNvPr id="25" name="Rectangle 24">
            <a:extLst>
              <a:ext uri="{FF2B5EF4-FFF2-40B4-BE49-F238E27FC236}">
                <a16:creationId xmlns:a16="http://schemas.microsoft.com/office/drawing/2014/main" id="{E1F5BF81-4BCF-A628-B40B-E4DFB64F328E}"/>
              </a:ext>
            </a:extLst>
          </p:cNvPr>
          <p:cNvSpPr/>
          <p:nvPr/>
        </p:nvSpPr>
        <p:spPr>
          <a:xfrm>
            <a:off x="88835" y="2175367"/>
            <a:ext cx="4680000" cy="1875945"/>
          </a:xfrm>
          <a:prstGeom prst="rect">
            <a:avLst/>
          </a:prstGeom>
          <a:ln w="25400">
            <a:noFill/>
          </a:ln>
        </p:spPr>
        <p:txBody>
          <a:bodyPr lIns="152223" tIns="502335" rIns="152223" bIns="152223"/>
          <a:lstStyle/>
          <a:p>
            <a:pPr>
              <a:spcAft>
                <a:spcPts val="507"/>
              </a:spcAft>
              <a:tabLst>
                <a:tab pos="255726" algn="l"/>
              </a:tabLst>
              <a:defRPr/>
            </a:pPr>
            <a:endParaRPr lang="en-GB" sz="1015" dirty="0">
              <a:solidFill>
                <a:srgbClr val="000000">
                  <a:alpha val="89804"/>
                </a:srgbClr>
              </a:solidFill>
            </a:endParaRPr>
          </a:p>
          <a:p>
            <a:pPr>
              <a:spcAft>
                <a:spcPts val="507"/>
              </a:spcAft>
              <a:buClr>
                <a:schemeClr val="tx1"/>
              </a:buClr>
              <a:tabLst>
                <a:tab pos="255726" algn="l"/>
              </a:tabLst>
              <a:defRPr/>
            </a:pPr>
            <a:r>
              <a:rPr lang="en-GB" sz="1015" dirty="0">
                <a:solidFill>
                  <a:srgbClr val="000000">
                    <a:alpha val="89804"/>
                  </a:srgbClr>
                </a:solidFill>
              </a:rPr>
              <a:t>Add details </a:t>
            </a:r>
          </a:p>
          <a:p>
            <a:pPr>
              <a:spcAft>
                <a:spcPts val="507"/>
              </a:spcAft>
              <a:tabLst>
                <a:tab pos="255726" algn="l"/>
              </a:tabLst>
              <a:defRPr/>
            </a:pPr>
            <a:endParaRPr lang="en-GB" sz="1015" dirty="0">
              <a:solidFill>
                <a:srgbClr val="000000">
                  <a:alpha val="89804"/>
                </a:srgbClr>
              </a:solidFill>
            </a:endParaRPr>
          </a:p>
        </p:txBody>
      </p:sp>
      <p:sp>
        <p:nvSpPr>
          <p:cNvPr id="9231" name="TextBox 23">
            <a:extLst>
              <a:ext uri="{FF2B5EF4-FFF2-40B4-BE49-F238E27FC236}">
                <a16:creationId xmlns:a16="http://schemas.microsoft.com/office/drawing/2014/main" id="{4D4BB086-4CCB-EB90-5640-4C2259F9CA22}"/>
              </a:ext>
            </a:extLst>
          </p:cNvPr>
          <p:cNvSpPr txBox="1">
            <a:spLocks noChangeArrowheads="1"/>
          </p:cNvSpPr>
          <p:nvPr/>
        </p:nvSpPr>
        <p:spPr bwMode="auto">
          <a:xfrm>
            <a:off x="120650" y="-9525"/>
            <a:ext cx="7343775"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endParaRPr lang="en-US" altLang="en-US" sz="1000" b="1">
              <a:solidFill>
                <a:schemeClr val="bg1"/>
              </a:solidFill>
            </a:endParaRPr>
          </a:p>
          <a:p>
            <a:pPr algn="ctr"/>
            <a:r>
              <a:rPr lang="en-US" altLang="en-US" sz="3200" b="1">
                <a:solidFill>
                  <a:schemeClr val="bg1"/>
                </a:solidFill>
              </a:rPr>
              <a:t>PRESCRIBING SAFETY </a:t>
            </a:r>
          </a:p>
          <a:p>
            <a:pPr algn="ctr"/>
            <a:r>
              <a:rPr lang="en-US" altLang="en-US" sz="2800" b="1">
                <a:solidFill>
                  <a:schemeClr val="bg1"/>
                </a:solidFill>
              </a:rPr>
              <a:t>GMS Quality Improvement project 2024/25</a:t>
            </a:r>
            <a:endParaRPr lang="en-GB" altLang="en-US" sz="2800">
              <a:solidFill>
                <a:schemeClr val="bg1"/>
              </a:solidFill>
            </a:endParaRPr>
          </a:p>
        </p:txBody>
      </p:sp>
      <p:pic>
        <p:nvPicPr>
          <p:cNvPr id="9232" name="Picture 1">
            <a:extLst>
              <a:ext uri="{FF2B5EF4-FFF2-40B4-BE49-F238E27FC236}">
                <a16:creationId xmlns:a16="http://schemas.microsoft.com/office/drawing/2014/main" id="{E3736726-5E23-E748-BCC0-7E68ED28A424}"/>
              </a:ext>
            </a:extLst>
          </p:cNvPr>
          <p:cNvPicPr>
            <a:picLocks noChangeAspect="1"/>
          </p:cNvPicPr>
          <p:nvPr/>
        </p:nvPicPr>
        <p:blipFill>
          <a:blip r:embed="rId2">
            <a:extLst>
              <a:ext uri="{28A0092B-C50C-407E-A947-70E740481C1C}">
                <a14:useLocalDpi xmlns:a14="http://schemas.microsoft.com/office/drawing/2010/main" val="0"/>
              </a:ext>
            </a:extLst>
          </a:blip>
          <a:srcRect t="11635" r="8601" b="12337"/>
          <a:stretch>
            <a:fillRect/>
          </a:stretch>
        </p:blipFill>
        <p:spPr bwMode="auto">
          <a:xfrm>
            <a:off x="-9525" y="6350"/>
            <a:ext cx="9629775" cy="120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33" name="TextBox 8">
            <a:extLst>
              <a:ext uri="{FF2B5EF4-FFF2-40B4-BE49-F238E27FC236}">
                <a16:creationId xmlns:a16="http://schemas.microsoft.com/office/drawing/2014/main" id="{B3898E46-F022-06E7-A803-2B2D1DD159D2}"/>
              </a:ext>
            </a:extLst>
          </p:cNvPr>
          <p:cNvSpPr txBox="1">
            <a:spLocks noChangeArrowheads="1"/>
          </p:cNvSpPr>
          <p:nvPr/>
        </p:nvSpPr>
        <p:spPr bwMode="auto">
          <a:xfrm>
            <a:off x="-671513" y="31750"/>
            <a:ext cx="9494838" cy="113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2000" b="1" dirty="0">
                <a:solidFill>
                  <a:schemeClr val="bg1"/>
                </a:solidFill>
              </a:rPr>
              <a:t>PowerPoint style </a:t>
            </a:r>
          </a:p>
          <a:p>
            <a:pPr algn="ctr"/>
            <a:r>
              <a:rPr lang="en-US" altLang="en-US" sz="2400" b="1" dirty="0">
                <a:solidFill>
                  <a:schemeClr val="bg1"/>
                </a:solidFill>
              </a:rPr>
              <a:t>POSTER TITLE</a:t>
            </a:r>
          </a:p>
          <a:p>
            <a:pPr algn="ctr"/>
            <a:r>
              <a:rPr lang="en-US" altLang="en-US" sz="2400" b="1" dirty="0">
                <a:solidFill>
                  <a:schemeClr val="bg1"/>
                </a:solidFill>
              </a:rPr>
              <a:t>GMS Quality Improvement project 2025/26</a:t>
            </a:r>
            <a:endParaRPr lang="en-GB" altLang="en-US" sz="2400" dirty="0">
              <a:solidFill>
                <a:schemeClr val="bg1"/>
              </a:solidFill>
            </a:endParaRPr>
          </a:p>
        </p:txBody>
      </p:sp>
      <p:sp>
        <p:nvSpPr>
          <p:cNvPr id="15" name="TextBox 36">
            <a:extLst>
              <a:ext uri="{FF2B5EF4-FFF2-40B4-BE49-F238E27FC236}">
                <a16:creationId xmlns:a16="http://schemas.microsoft.com/office/drawing/2014/main" id="{43C43C08-8598-5CA2-FE52-F42308387F35}"/>
              </a:ext>
            </a:extLst>
          </p:cNvPr>
          <p:cNvSpPr txBox="1">
            <a:spLocks noChangeArrowheads="1"/>
          </p:cNvSpPr>
          <p:nvPr/>
        </p:nvSpPr>
        <p:spPr bwMode="auto">
          <a:xfrm>
            <a:off x="0" y="11899900"/>
            <a:ext cx="9585325" cy="852488"/>
          </a:xfrm>
          <a:prstGeom prst="rect">
            <a:avLst/>
          </a:prstGeom>
          <a:ln>
            <a:headEnd/>
            <a:tailEnd/>
          </a:ln>
        </p:spPr>
        <p:style>
          <a:lnRef idx="1">
            <a:schemeClr val="accent5"/>
          </a:lnRef>
          <a:fillRef idx="3">
            <a:schemeClr val="accent5"/>
          </a:fillRef>
          <a:effectRef idx="2">
            <a:schemeClr val="accent5"/>
          </a:effectRef>
          <a:fontRef idx="minor">
            <a:schemeClr val="lt1"/>
          </a:fontRef>
        </p:style>
        <p:txBody>
          <a:bodyPr lIns="417643" tIns="208822" rIns="417643" bIns="208822">
            <a:spAutoFit/>
          </a:bodyPr>
          <a:lstStyle/>
          <a:p>
            <a:pPr>
              <a:defRPr/>
            </a:pPr>
            <a:r>
              <a:rPr lang="en-GB" sz="1400" b="1" dirty="0">
                <a:effectLst>
                  <a:outerShdw blurRad="38100" dist="38100" dir="2700000" algn="tl">
                    <a:srgbClr val="000000">
                      <a:alpha val="43137"/>
                    </a:srgbClr>
                  </a:outerShdw>
                </a:effectLst>
                <a:latin typeface="Arial" charset="0"/>
                <a:cs typeface="Arial" charset="0"/>
              </a:rPr>
              <a:t>Practice contact:  </a:t>
            </a:r>
            <a:r>
              <a:rPr lang="en-GB" sz="1400" b="1" dirty="0">
                <a:solidFill>
                  <a:srgbClr val="FFFF00"/>
                </a:solidFill>
                <a:effectLst>
                  <a:outerShdw blurRad="38100" dist="38100" dir="2700000" algn="tl">
                    <a:srgbClr val="000000">
                      <a:alpha val="43137"/>
                    </a:srgbClr>
                  </a:outerShdw>
                </a:effectLst>
                <a:latin typeface="Arial" charset="0"/>
                <a:cs typeface="Arial" charset="0"/>
              </a:rPr>
              <a:t>QI Project Lead or named person</a:t>
            </a:r>
            <a:endParaRPr lang="en-GB" sz="1400" b="1" dirty="0">
              <a:solidFill>
                <a:srgbClr val="FF0000"/>
              </a:solidFill>
              <a:effectLst>
                <a:outerShdw blurRad="38100" dist="38100" dir="2700000" algn="tl">
                  <a:srgbClr val="000000">
                    <a:alpha val="43137"/>
                  </a:srgbClr>
                </a:outerShdw>
              </a:effectLst>
              <a:latin typeface="Arial" charset="0"/>
              <a:cs typeface="Arial" charset="0"/>
            </a:endParaRPr>
          </a:p>
          <a:p>
            <a:pPr>
              <a:defRPr/>
            </a:pPr>
            <a:r>
              <a:rPr lang="en-GB" sz="1400" b="1" dirty="0">
                <a:effectLst>
                  <a:outerShdw blurRad="38100" dist="38100" dir="2700000" algn="tl">
                    <a:srgbClr val="000000">
                      <a:alpha val="43137"/>
                    </a:srgbClr>
                  </a:outerShdw>
                </a:effectLst>
                <a:latin typeface="Arial" charset="0"/>
                <a:cs typeface="Arial" charset="0"/>
              </a:rPr>
              <a:t>Health Board: </a:t>
            </a:r>
            <a:r>
              <a:rPr lang="en-GB" sz="1400" b="1" dirty="0">
                <a:solidFill>
                  <a:srgbClr val="FFFF00"/>
                </a:solidFill>
                <a:effectLst>
                  <a:outerShdw blurRad="38100" dist="38100" dir="2700000" algn="tl">
                    <a:srgbClr val="000000">
                      <a:alpha val="43137"/>
                    </a:srgbClr>
                  </a:outerShdw>
                </a:effectLst>
                <a:latin typeface="Arial" charset="0"/>
                <a:cs typeface="Arial" charset="0"/>
              </a:rPr>
              <a:t>       XXXXXXXXXXXXXXXXXXXXXXX</a:t>
            </a:r>
          </a:p>
        </p:txBody>
      </p:sp>
      <p:sp>
        <p:nvSpPr>
          <p:cNvPr id="17" name="TextBox 36">
            <a:extLst>
              <a:ext uri="{FF2B5EF4-FFF2-40B4-BE49-F238E27FC236}">
                <a16:creationId xmlns:a16="http://schemas.microsoft.com/office/drawing/2014/main" id="{A8ECCD60-3D64-B5E4-18D7-E52735355AE4}"/>
              </a:ext>
            </a:extLst>
          </p:cNvPr>
          <p:cNvSpPr txBox="1">
            <a:spLocks noChangeArrowheads="1"/>
          </p:cNvSpPr>
          <p:nvPr/>
        </p:nvSpPr>
        <p:spPr bwMode="auto">
          <a:xfrm>
            <a:off x="6350" y="1176338"/>
            <a:ext cx="9585325" cy="755650"/>
          </a:xfrm>
          <a:prstGeom prst="rect">
            <a:avLst/>
          </a:prstGeom>
          <a:gradFill>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headEnd/>
            <a:tailEnd/>
          </a:ln>
        </p:spPr>
        <p:style>
          <a:lnRef idx="1">
            <a:schemeClr val="accent5"/>
          </a:lnRef>
          <a:fillRef idx="3">
            <a:schemeClr val="accent5"/>
          </a:fillRef>
          <a:effectRef idx="2">
            <a:schemeClr val="accent5"/>
          </a:effectRef>
          <a:fontRef idx="minor">
            <a:schemeClr val="lt1"/>
          </a:fontRef>
        </p:style>
        <p:txBody>
          <a:bodyPr lIns="417643" tIns="208822" rIns="417643" bIns="208822">
            <a:spAutoFit/>
          </a:bodyPr>
          <a:lstStyle/>
          <a:p>
            <a:pPr>
              <a:defRPr/>
            </a:pPr>
            <a:r>
              <a:rPr lang="en-GB" sz="1400" b="1" dirty="0">
                <a:effectLst>
                  <a:outerShdw blurRad="38100" dist="38100" dir="2700000" algn="tl">
                    <a:srgbClr val="000000">
                      <a:alpha val="43137"/>
                    </a:srgbClr>
                  </a:outerShdw>
                </a:effectLst>
                <a:latin typeface="Arial" charset="0"/>
                <a:cs typeface="Arial" charset="0"/>
              </a:rPr>
              <a:t>Name of Practice: </a:t>
            </a:r>
            <a:r>
              <a:rPr lang="en-GB" sz="1400" b="1" dirty="0">
                <a:solidFill>
                  <a:srgbClr val="FFFF00"/>
                </a:solidFill>
                <a:effectLst>
                  <a:outerShdw blurRad="38100" dist="38100" dir="2700000" algn="tl">
                    <a:srgbClr val="000000">
                      <a:alpha val="43137"/>
                    </a:srgbClr>
                  </a:outerShdw>
                </a:effectLst>
                <a:latin typeface="Arial" charset="0"/>
                <a:cs typeface="Arial" charset="0"/>
              </a:rPr>
              <a:t>XXXXXXXXXXXXXXXXXXXXXXXX</a:t>
            </a:r>
          </a:p>
          <a:p>
            <a:pPr>
              <a:defRPr/>
            </a:pPr>
            <a:r>
              <a:rPr lang="en-GB" sz="1400" b="1" dirty="0">
                <a:solidFill>
                  <a:schemeClr val="bg1"/>
                </a:solidFill>
                <a:effectLst>
                  <a:outerShdw blurRad="38100" dist="38100" dir="2700000" algn="tl">
                    <a:srgbClr val="000000">
                      <a:alpha val="43137"/>
                    </a:srgbClr>
                  </a:outerShdw>
                </a:effectLst>
                <a:latin typeface="Arial" charset="0"/>
                <a:cs typeface="Arial" charset="0"/>
              </a:rPr>
              <a:t>Name of Cluster:   </a:t>
            </a:r>
            <a:r>
              <a:rPr lang="en-GB" sz="1400" b="1" dirty="0">
                <a:solidFill>
                  <a:srgbClr val="FFFF00"/>
                </a:solidFill>
                <a:effectLst>
                  <a:outerShdw blurRad="38100" dist="38100" dir="2700000" algn="tl">
                    <a:srgbClr val="000000">
                      <a:alpha val="43137"/>
                    </a:srgbClr>
                  </a:outerShdw>
                </a:effectLst>
                <a:latin typeface="Arial" charset="0"/>
                <a:cs typeface="Arial" charset="0"/>
              </a:rPr>
              <a:t>XXXXXXXXXXXXXXXXXXXXXXXX</a:t>
            </a:r>
          </a:p>
        </p:txBody>
      </p:sp>
      <p:sp>
        <p:nvSpPr>
          <p:cNvPr id="21" name="Text Placeholder 1">
            <a:extLst>
              <a:ext uri="{FF2B5EF4-FFF2-40B4-BE49-F238E27FC236}">
                <a16:creationId xmlns:a16="http://schemas.microsoft.com/office/drawing/2014/main" id="{AD31350D-944D-C3A3-64B1-BCFBFC87235A}"/>
              </a:ext>
            </a:extLst>
          </p:cNvPr>
          <p:cNvSpPr txBox="1">
            <a:spLocks/>
          </p:cNvSpPr>
          <p:nvPr/>
        </p:nvSpPr>
        <p:spPr>
          <a:xfrm>
            <a:off x="4810125" y="9182100"/>
            <a:ext cx="4679950" cy="539750"/>
          </a:xfrm>
          <a:prstGeom prst="roundRect">
            <a:avLst>
              <a:gd name="adj" fmla="val 7899"/>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ACT: Reflection and the next steps</a:t>
            </a:r>
          </a:p>
        </p:txBody>
      </p:sp>
      <p:sp>
        <p:nvSpPr>
          <p:cNvPr id="22" name="Rectangle 21">
            <a:extLst>
              <a:ext uri="{FF2B5EF4-FFF2-40B4-BE49-F238E27FC236}">
                <a16:creationId xmlns:a16="http://schemas.microsoft.com/office/drawing/2014/main" id="{9E61B677-BDE0-ADCE-54BF-02B558FA54F5}"/>
              </a:ext>
            </a:extLst>
          </p:cNvPr>
          <p:cNvSpPr/>
          <p:nvPr/>
        </p:nvSpPr>
        <p:spPr>
          <a:xfrm>
            <a:off x="4810075" y="9707564"/>
            <a:ext cx="4680000" cy="2171700"/>
          </a:xfrm>
          <a:prstGeom prst="rect">
            <a:avLst/>
          </a:prstGeom>
          <a:ln w="25400">
            <a:noFill/>
          </a:ln>
        </p:spPr>
        <p:txBody>
          <a:bodyPr lIns="152223" tIns="502335" rIns="152223" bIns="152223"/>
          <a:lstStyle/>
          <a:p>
            <a:pPr>
              <a:spcAft>
                <a:spcPts val="0"/>
              </a:spcAft>
              <a:tabLst>
                <a:tab pos="255726" algn="l"/>
              </a:tabLst>
              <a:defRPr/>
            </a:pPr>
            <a:r>
              <a:rPr lang="en-GB" sz="1015" dirty="0">
                <a:solidFill>
                  <a:srgbClr val="000000">
                    <a:alpha val="89804"/>
                  </a:srgbClr>
                </a:solidFill>
              </a:rPr>
              <a:t>.</a:t>
            </a:r>
          </a:p>
        </p:txBody>
      </p:sp>
      <p:sp>
        <p:nvSpPr>
          <p:cNvPr id="2" name="Rectangle 1">
            <a:extLst>
              <a:ext uri="{FF2B5EF4-FFF2-40B4-BE49-F238E27FC236}">
                <a16:creationId xmlns:a16="http://schemas.microsoft.com/office/drawing/2014/main" id="{1D90F357-5119-0195-E39F-2268F2E8198D}"/>
              </a:ext>
            </a:extLst>
          </p:cNvPr>
          <p:cNvSpPr/>
          <p:nvPr/>
        </p:nvSpPr>
        <p:spPr>
          <a:xfrm>
            <a:off x="4830763" y="9174163"/>
            <a:ext cx="4679950" cy="2713037"/>
          </a:xfrm>
          <a:prstGeom prst="rect">
            <a:avLst/>
          </a:prstGeom>
          <a:ln w="25400">
            <a:noFill/>
          </a:ln>
        </p:spPr>
        <p:txBody>
          <a:bodyPr lIns="152223" tIns="654558" rIns="152223" bIns="152223"/>
          <a:lstStyle/>
          <a:p>
            <a:pPr>
              <a:tabLst>
                <a:tab pos="255726" algn="l"/>
              </a:tabLst>
              <a:defRPr/>
            </a:pPr>
            <a:endParaRPr lang="en-GB" sz="1015" dirty="0"/>
          </a:p>
          <a:p>
            <a:pPr>
              <a:tabLst>
                <a:tab pos="255726" algn="l"/>
              </a:tabLst>
              <a:defRPr/>
            </a:pPr>
            <a:r>
              <a:rPr lang="en-GB" sz="1015" dirty="0"/>
              <a:t>Add details </a:t>
            </a:r>
          </a:p>
        </p:txBody>
      </p:sp>
      <p:sp>
        <p:nvSpPr>
          <p:cNvPr id="9239" name="TextBox 3">
            <a:extLst>
              <a:ext uri="{FF2B5EF4-FFF2-40B4-BE49-F238E27FC236}">
                <a16:creationId xmlns:a16="http://schemas.microsoft.com/office/drawing/2014/main" id="{F2907254-0CF2-A606-C6B6-2D78161CCA92}"/>
              </a:ext>
            </a:extLst>
          </p:cNvPr>
          <p:cNvSpPr txBox="1">
            <a:spLocks noChangeArrowheads="1"/>
          </p:cNvSpPr>
          <p:nvPr/>
        </p:nvSpPr>
        <p:spPr bwMode="auto">
          <a:xfrm>
            <a:off x="479425" y="12199938"/>
            <a:ext cx="86423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GB" altLang="en-US"/>
              <a:t>Page 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Box 3">
            <a:extLst>
              <a:ext uri="{FF2B5EF4-FFF2-40B4-BE49-F238E27FC236}">
                <a16:creationId xmlns:a16="http://schemas.microsoft.com/office/drawing/2014/main" id="{9BDFD6F7-A161-0881-E037-A5AC2D2F57D0}"/>
              </a:ext>
            </a:extLst>
          </p:cNvPr>
          <p:cNvSpPr txBox="1">
            <a:spLocks noChangeArrowheads="1"/>
          </p:cNvSpPr>
          <p:nvPr/>
        </p:nvSpPr>
        <p:spPr bwMode="auto">
          <a:xfrm>
            <a:off x="479425" y="12199938"/>
            <a:ext cx="86423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ltLang="en-US" dirty="0"/>
              <a:t>Link to poster template </a:t>
            </a:r>
            <a:r>
              <a:rPr lang="en-GB" altLang="en-US" dirty="0">
                <a:hlinkClick r:id="rId2"/>
              </a:rPr>
              <a:t>here</a:t>
            </a:r>
            <a:r>
              <a:rPr lang="en-GB" altLang="en-US" dirty="0"/>
              <a:t>                                                                             Page 6</a:t>
            </a:r>
          </a:p>
        </p:txBody>
      </p:sp>
      <p:pic>
        <p:nvPicPr>
          <p:cNvPr id="3" name="Picture 2" descr="A white sheet of paper with black text&#10;&#10;AI-generated content may be incorrect.">
            <a:extLst>
              <a:ext uri="{FF2B5EF4-FFF2-40B4-BE49-F238E27FC236}">
                <a16:creationId xmlns:a16="http://schemas.microsoft.com/office/drawing/2014/main" id="{52D547B2-76DD-2032-6336-CB5FA717081C}"/>
              </a:ext>
            </a:extLst>
          </p:cNvPr>
          <p:cNvPicPr>
            <a:picLocks noChangeAspect="1"/>
          </p:cNvPicPr>
          <p:nvPr/>
        </p:nvPicPr>
        <p:blipFill>
          <a:blip r:embed="rId3"/>
          <a:stretch>
            <a:fillRect/>
          </a:stretch>
        </p:blipFill>
        <p:spPr>
          <a:xfrm>
            <a:off x="455871" y="446347"/>
            <a:ext cx="8652243" cy="1155537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Box 3">
            <a:extLst>
              <a:ext uri="{FF2B5EF4-FFF2-40B4-BE49-F238E27FC236}">
                <a16:creationId xmlns:a16="http://schemas.microsoft.com/office/drawing/2014/main" id="{8CB1D17B-DE0C-2460-C45E-05B9767722C6}"/>
              </a:ext>
            </a:extLst>
          </p:cNvPr>
          <p:cNvSpPr txBox="1">
            <a:spLocks noChangeArrowheads="1"/>
          </p:cNvSpPr>
          <p:nvPr/>
        </p:nvSpPr>
        <p:spPr bwMode="auto">
          <a:xfrm>
            <a:off x="479425" y="12199938"/>
            <a:ext cx="86423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ltLang="en-US"/>
              <a:t>Link to poster template </a:t>
            </a:r>
            <a:r>
              <a:rPr lang="en-GB" altLang="en-US">
                <a:hlinkClick r:id="rId3"/>
              </a:rPr>
              <a:t>here</a:t>
            </a:r>
            <a:r>
              <a:rPr lang="en-GB" altLang="en-US"/>
              <a:t>                                                                             Page 7</a:t>
            </a:r>
          </a:p>
        </p:txBody>
      </p:sp>
      <p:pic>
        <p:nvPicPr>
          <p:cNvPr id="4" name="Picture 3" descr="A white sheet with black lines&#10;&#10;AI-generated content may be incorrect.">
            <a:extLst>
              <a:ext uri="{FF2B5EF4-FFF2-40B4-BE49-F238E27FC236}">
                <a16:creationId xmlns:a16="http://schemas.microsoft.com/office/drawing/2014/main" id="{46B9AFF4-F7BE-0EBE-D224-BB78FC77D25B}"/>
              </a:ext>
            </a:extLst>
          </p:cNvPr>
          <p:cNvPicPr>
            <a:picLocks noChangeAspect="1"/>
          </p:cNvPicPr>
          <p:nvPr/>
        </p:nvPicPr>
        <p:blipFill>
          <a:blip r:embed="rId4"/>
          <a:stretch>
            <a:fillRect/>
          </a:stretch>
        </p:blipFill>
        <p:spPr>
          <a:xfrm>
            <a:off x="470158" y="529856"/>
            <a:ext cx="8623669" cy="1148139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Placeholder 1">
            <a:extLst>
              <a:ext uri="{FF2B5EF4-FFF2-40B4-BE49-F238E27FC236}">
                <a16:creationId xmlns:a16="http://schemas.microsoft.com/office/drawing/2014/main" id="{7B176C07-4D57-8B5A-2782-04F13ACD5876}"/>
              </a:ext>
            </a:extLst>
          </p:cNvPr>
          <p:cNvSpPr txBox="1">
            <a:spLocks/>
          </p:cNvSpPr>
          <p:nvPr/>
        </p:nvSpPr>
        <p:spPr>
          <a:xfrm>
            <a:off x="88900" y="2151063"/>
            <a:ext cx="4679950" cy="539750"/>
          </a:xfrm>
          <a:prstGeom prst="roundRect">
            <a:avLst>
              <a:gd name="adj" fmla="val 10092"/>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PLAN: Understanding the problem </a:t>
            </a:r>
          </a:p>
          <a:p>
            <a:pPr>
              <a:defRPr/>
            </a:pPr>
            <a:endParaRPr lang="en-US" sz="1184" b="1" dirty="0">
              <a:solidFill>
                <a:schemeClr val="tx1"/>
              </a:solidFill>
              <a:latin typeface="Arial" panose="020B0604020202020204" pitchFamily="34" charset="0"/>
              <a:cs typeface="Arial" panose="020B0604020202020204" pitchFamily="34" charset="0"/>
            </a:endParaRPr>
          </a:p>
        </p:txBody>
      </p:sp>
      <p:sp>
        <p:nvSpPr>
          <p:cNvPr id="12" name="Text Placeholder 1">
            <a:extLst>
              <a:ext uri="{FF2B5EF4-FFF2-40B4-BE49-F238E27FC236}">
                <a16:creationId xmlns:a16="http://schemas.microsoft.com/office/drawing/2014/main" id="{D09DE1CF-8595-1F72-ED2B-9A9431F4BD57}"/>
              </a:ext>
            </a:extLst>
          </p:cNvPr>
          <p:cNvSpPr txBox="1">
            <a:spLocks/>
          </p:cNvSpPr>
          <p:nvPr/>
        </p:nvSpPr>
        <p:spPr>
          <a:xfrm>
            <a:off x="88900" y="4308475"/>
            <a:ext cx="4681538" cy="539750"/>
          </a:xfrm>
          <a:prstGeom prst="roundRect">
            <a:avLst>
              <a:gd name="adj" fmla="val 12284"/>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PLAN: Involving others</a:t>
            </a:r>
          </a:p>
          <a:p>
            <a:pPr>
              <a:defRPr/>
            </a:pPr>
            <a:endParaRPr lang="en-US" sz="1184" b="1" dirty="0">
              <a:solidFill>
                <a:schemeClr val="tx1"/>
              </a:solidFill>
              <a:latin typeface="Arial" panose="020B0604020202020204" pitchFamily="34" charset="0"/>
              <a:cs typeface="Arial" panose="020B0604020202020204" pitchFamily="34" charset="0"/>
            </a:endParaRPr>
          </a:p>
        </p:txBody>
      </p:sp>
      <p:sp>
        <p:nvSpPr>
          <p:cNvPr id="28" name="Rectangle 27">
            <a:extLst>
              <a:ext uri="{FF2B5EF4-FFF2-40B4-BE49-F238E27FC236}">
                <a16:creationId xmlns:a16="http://schemas.microsoft.com/office/drawing/2014/main" id="{DCE85AE5-DEB4-D6CA-7D3F-1DF24FDF1689}"/>
              </a:ext>
            </a:extLst>
          </p:cNvPr>
          <p:cNvSpPr/>
          <p:nvPr/>
        </p:nvSpPr>
        <p:spPr>
          <a:xfrm>
            <a:off x="89645" y="4305127"/>
            <a:ext cx="4680000" cy="2472778"/>
          </a:xfrm>
          <a:prstGeom prst="rect">
            <a:avLst/>
          </a:prstGeom>
          <a:ln w="25400">
            <a:noFill/>
          </a:ln>
        </p:spPr>
        <p:txBody>
          <a:bodyPr lIns="152223" tIns="502335" rIns="152223" bIns="152223"/>
          <a:lstStyle/>
          <a:p>
            <a:pPr>
              <a:spcAft>
                <a:spcPts val="507"/>
              </a:spcAft>
              <a:tabLst>
                <a:tab pos="255726" algn="l"/>
              </a:tabLst>
              <a:defRPr/>
            </a:pPr>
            <a:endParaRPr lang="en-GB" sz="1015" dirty="0">
              <a:solidFill>
                <a:srgbClr val="000000">
                  <a:alpha val="89804"/>
                </a:srgbClr>
              </a:solidFill>
            </a:endParaRPr>
          </a:p>
          <a:p>
            <a:pPr marL="228600" indent="-228600">
              <a:lnSpc>
                <a:spcPct val="114000"/>
              </a:lnSpc>
              <a:spcAft>
                <a:spcPts val="0"/>
              </a:spcAft>
              <a:buFont typeface="+mj-lt"/>
              <a:buAutoNum type="arabicPeriod" startAt="3"/>
              <a:tabLst>
                <a:tab pos="255726" algn="l"/>
              </a:tabLst>
              <a:defRPr/>
            </a:pPr>
            <a:r>
              <a:rPr lang="en-GB" sz="1020" dirty="0">
                <a:solidFill>
                  <a:srgbClr val="00B050"/>
                </a:solidFill>
              </a:rPr>
              <a:t>Consider involving the whole practice in the QI project. </a:t>
            </a:r>
          </a:p>
          <a:p>
            <a:pPr marL="228600" indent="-228600">
              <a:lnSpc>
                <a:spcPct val="114000"/>
              </a:lnSpc>
              <a:spcAft>
                <a:spcPts val="0"/>
              </a:spcAft>
              <a:buFont typeface="+mj-lt"/>
              <a:buAutoNum type="arabicPeriod" startAt="3"/>
              <a:tabLst>
                <a:tab pos="255726" algn="l"/>
              </a:tabLst>
              <a:defRPr/>
            </a:pPr>
            <a:r>
              <a:rPr lang="en-GB" sz="1020" dirty="0">
                <a:solidFill>
                  <a:srgbClr val="00B050">
                    <a:alpha val="89804"/>
                  </a:srgbClr>
                </a:solidFill>
              </a:rPr>
              <a:t>Identify project team by role within the practice.</a:t>
            </a:r>
          </a:p>
          <a:p>
            <a:pPr marL="228600" indent="-228600">
              <a:lnSpc>
                <a:spcPct val="114000"/>
              </a:lnSpc>
              <a:spcAft>
                <a:spcPts val="0"/>
              </a:spcAft>
              <a:buFont typeface="+mj-lt"/>
              <a:buAutoNum type="arabicPeriod" startAt="3"/>
              <a:tabLst>
                <a:tab pos="255726" algn="l"/>
              </a:tabLst>
              <a:defRPr/>
            </a:pPr>
            <a:r>
              <a:rPr lang="en-GB" sz="1020" dirty="0">
                <a:solidFill>
                  <a:srgbClr val="00B050">
                    <a:alpha val="89804"/>
                  </a:srgbClr>
                </a:solidFill>
              </a:rPr>
              <a:t>Identify anyone not directly employed by the practice. </a:t>
            </a:r>
          </a:p>
          <a:p>
            <a:pPr marL="228600" indent="-228600">
              <a:lnSpc>
                <a:spcPct val="114000"/>
              </a:lnSpc>
              <a:spcAft>
                <a:spcPts val="0"/>
              </a:spcAft>
              <a:buFont typeface="+mj-lt"/>
              <a:buAutoNum type="arabicPeriod" startAt="3"/>
              <a:tabLst>
                <a:tab pos="255726" algn="l"/>
              </a:tabLst>
              <a:defRPr/>
            </a:pPr>
            <a:r>
              <a:rPr lang="en-GB" sz="1020" dirty="0">
                <a:solidFill>
                  <a:srgbClr val="00B050">
                    <a:alpha val="89804"/>
                  </a:srgbClr>
                </a:solidFill>
              </a:rPr>
              <a:t>Explain how stakeholders have been identified and engaged.</a:t>
            </a:r>
          </a:p>
          <a:p>
            <a:pPr marL="228600" indent="-228600">
              <a:lnSpc>
                <a:spcPct val="114000"/>
              </a:lnSpc>
              <a:spcAft>
                <a:spcPts val="0"/>
              </a:spcAft>
              <a:buFont typeface="+mj-lt"/>
              <a:buAutoNum type="arabicPeriod" startAt="3"/>
              <a:tabLst>
                <a:tab pos="255726" algn="l"/>
              </a:tabLst>
              <a:defRPr/>
            </a:pPr>
            <a:r>
              <a:rPr lang="en-GB" sz="1020" dirty="0">
                <a:solidFill>
                  <a:srgbClr val="00B050">
                    <a:alpha val="89804"/>
                  </a:srgbClr>
                </a:solidFill>
              </a:rPr>
              <a:t>Collaborative discussions.</a:t>
            </a:r>
          </a:p>
          <a:p>
            <a:pPr marL="228600" indent="-228600">
              <a:lnSpc>
                <a:spcPct val="114000"/>
              </a:lnSpc>
              <a:spcAft>
                <a:spcPts val="0"/>
              </a:spcAft>
              <a:buFont typeface="+mj-lt"/>
              <a:buAutoNum type="arabicPeriod" startAt="3"/>
              <a:tabLst>
                <a:tab pos="255726" algn="l"/>
              </a:tabLst>
              <a:defRPr/>
            </a:pPr>
            <a:r>
              <a:rPr lang="en-GB" sz="1020" dirty="0">
                <a:solidFill>
                  <a:srgbClr val="00B050">
                    <a:alpha val="89804"/>
                  </a:srgbClr>
                </a:solidFill>
              </a:rPr>
              <a:t>Do not include personal identification, please see GDPR).</a:t>
            </a:r>
          </a:p>
          <a:p>
            <a:pPr>
              <a:lnSpc>
                <a:spcPct val="114000"/>
              </a:lnSpc>
              <a:spcAft>
                <a:spcPts val="0"/>
              </a:spcAft>
              <a:tabLst>
                <a:tab pos="255726" algn="l"/>
              </a:tabLst>
              <a:defRPr/>
            </a:pPr>
            <a:endParaRPr lang="en-GB" sz="1020" dirty="0">
              <a:solidFill>
                <a:srgbClr val="00B050">
                  <a:alpha val="89804"/>
                </a:srgbClr>
              </a:solidFill>
            </a:endParaRPr>
          </a:p>
          <a:p>
            <a:pPr>
              <a:lnSpc>
                <a:spcPct val="114000"/>
              </a:lnSpc>
              <a:spcAft>
                <a:spcPts val="0"/>
              </a:spcAft>
              <a:tabLst>
                <a:tab pos="255726" algn="l"/>
              </a:tabLst>
              <a:defRPr/>
            </a:pPr>
            <a:r>
              <a:rPr lang="en-GB" sz="1020" dirty="0">
                <a:solidFill>
                  <a:srgbClr val="00B050">
                    <a:alpha val="89804"/>
                  </a:srgbClr>
                </a:solidFill>
              </a:rPr>
              <a:t>See</a:t>
            </a:r>
            <a:r>
              <a:rPr lang="en-GB" sz="1020" dirty="0">
                <a:solidFill>
                  <a:srgbClr val="000000">
                    <a:alpha val="89804"/>
                  </a:srgbClr>
                </a:solidFill>
              </a:rPr>
              <a:t> </a:t>
            </a:r>
            <a:r>
              <a:rPr lang="en-GB" sz="1020" dirty="0">
                <a:solidFill>
                  <a:srgbClr val="000000">
                    <a:alpha val="89804"/>
                  </a:srgbClr>
                </a:solidFill>
                <a:hlinkClick r:id="rId2"/>
              </a:rPr>
              <a:t>Involving others Toolkit </a:t>
            </a:r>
            <a:endParaRPr lang="en-GB" sz="1020" dirty="0">
              <a:solidFill>
                <a:srgbClr val="000000">
                  <a:alpha val="89804"/>
                </a:srgbClr>
              </a:solidFill>
            </a:endParaRPr>
          </a:p>
          <a:p>
            <a:pPr>
              <a:spcAft>
                <a:spcPts val="507"/>
              </a:spcAft>
              <a:tabLst>
                <a:tab pos="255726" algn="l"/>
              </a:tabLst>
              <a:defRPr/>
            </a:pPr>
            <a:endParaRPr lang="en-GB" sz="1015" dirty="0">
              <a:solidFill>
                <a:srgbClr val="000000">
                  <a:alpha val="89804"/>
                </a:srgbClr>
              </a:solidFill>
            </a:endParaRPr>
          </a:p>
          <a:p>
            <a:pPr marL="228600" indent="-228600">
              <a:spcAft>
                <a:spcPts val="507"/>
              </a:spcAft>
              <a:buFont typeface="+mj-lt"/>
              <a:buAutoNum type="arabicPeriod" startAt="3"/>
              <a:tabLst>
                <a:tab pos="255726" algn="l"/>
              </a:tabLst>
              <a:defRPr/>
            </a:pPr>
            <a:endParaRPr lang="en-GB" sz="1015" dirty="0">
              <a:solidFill>
                <a:srgbClr val="00B050">
                  <a:alpha val="89804"/>
                </a:srgbClr>
              </a:solidFill>
            </a:endParaRPr>
          </a:p>
          <a:p>
            <a:pPr>
              <a:spcAft>
                <a:spcPts val="507"/>
              </a:spcAft>
              <a:tabLst>
                <a:tab pos="255726" algn="l"/>
              </a:tabLst>
              <a:defRPr/>
            </a:pPr>
            <a:endParaRPr lang="en-GB" sz="1015" dirty="0">
              <a:solidFill>
                <a:srgbClr val="00B050">
                  <a:alpha val="89804"/>
                </a:srgbClr>
              </a:solidFill>
            </a:endParaRPr>
          </a:p>
        </p:txBody>
      </p:sp>
      <p:sp>
        <p:nvSpPr>
          <p:cNvPr id="29" name="Text Placeholder 1">
            <a:extLst>
              <a:ext uri="{FF2B5EF4-FFF2-40B4-BE49-F238E27FC236}">
                <a16:creationId xmlns:a16="http://schemas.microsoft.com/office/drawing/2014/main" id="{493ED09A-5A3E-CD27-17EF-F9A5D1E5500A}"/>
              </a:ext>
            </a:extLst>
          </p:cNvPr>
          <p:cNvSpPr txBox="1">
            <a:spLocks/>
          </p:cNvSpPr>
          <p:nvPr/>
        </p:nvSpPr>
        <p:spPr>
          <a:xfrm>
            <a:off x="65088" y="6538913"/>
            <a:ext cx="4679950" cy="539750"/>
          </a:xfrm>
          <a:prstGeom prst="roundRect">
            <a:avLst>
              <a:gd name="adj" fmla="val 10091"/>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PLAN: Aim: What are we trying to accomplish?</a:t>
            </a:r>
          </a:p>
        </p:txBody>
      </p:sp>
      <p:sp>
        <p:nvSpPr>
          <p:cNvPr id="30" name="Rectangle 29">
            <a:extLst>
              <a:ext uri="{FF2B5EF4-FFF2-40B4-BE49-F238E27FC236}">
                <a16:creationId xmlns:a16="http://schemas.microsoft.com/office/drawing/2014/main" id="{0CAC3737-40D1-86DA-9EC5-30AA501ECDBF}"/>
              </a:ext>
            </a:extLst>
          </p:cNvPr>
          <p:cNvSpPr/>
          <p:nvPr/>
        </p:nvSpPr>
        <p:spPr>
          <a:xfrm>
            <a:off x="65643" y="6538461"/>
            <a:ext cx="4680000" cy="2472779"/>
          </a:xfrm>
          <a:prstGeom prst="rect">
            <a:avLst/>
          </a:prstGeom>
          <a:ln w="25400">
            <a:noFill/>
          </a:ln>
        </p:spPr>
        <p:txBody>
          <a:bodyPr lIns="152223" tIns="502335" rIns="152223" bIns="152223"/>
          <a:lstStyle/>
          <a:p>
            <a:pPr>
              <a:spcAft>
                <a:spcPts val="507"/>
              </a:spcAft>
              <a:defRPr/>
            </a:pPr>
            <a:endParaRPr lang="en-GB" sz="1015" dirty="0">
              <a:solidFill>
                <a:srgbClr val="000000">
                  <a:alpha val="89804"/>
                </a:srgbClr>
              </a:solidFill>
            </a:endParaRPr>
          </a:p>
          <a:p>
            <a:pPr marL="228600" indent="-228600">
              <a:lnSpc>
                <a:spcPct val="114000"/>
              </a:lnSpc>
              <a:spcAft>
                <a:spcPts val="0"/>
              </a:spcAft>
              <a:buFontTx/>
              <a:buAutoNum type="arabicPeriod" startAt="9"/>
              <a:defRPr/>
            </a:pPr>
            <a:r>
              <a:rPr lang="en-GB" sz="1020" dirty="0">
                <a:solidFill>
                  <a:srgbClr val="00B050">
                    <a:alpha val="89804"/>
                  </a:srgbClr>
                </a:solidFill>
              </a:rPr>
              <a:t>Set a SMART aim linked to the problem identified.</a:t>
            </a:r>
          </a:p>
          <a:p>
            <a:pPr>
              <a:lnSpc>
                <a:spcPct val="114000"/>
              </a:lnSpc>
              <a:spcAft>
                <a:spcPts val="0"/>
              </a:spcAft>
              <a:defRPr/>
            </a:pPr>
            <a:endParaRPr lang="en-GB" sz="1020" dirty="0">
              <a:solidFill>
                <a:srgbClr val="00B050">
                  <a:alpha val="89804"/>
                </a:srgbClr>
              </a:solidFill>
            </a:endParaRPr>
          </a:p>
          <a:p>
            <a:pPr>
              <a:lnSpc>
                <a:spcPct val="114000"/>
              </a:lnSpc>
              <a:spcAft>
                <a:spcPts val="0"/>
              </a:spcAft>
              <a:defRPr/>
            </a:pPr>
            <a:r>
              <a:rPr lang="en-GB" sz="1020" b="1" dirty="0">
                <a:solidFill>
                  <a:srgbClr val="00B050">
                    <a:alpha val="89804"/>
                  </a:srgbClr>
                </a:solidFill>
              </a:rPr>
              <a:t>   -   SPECIFIC:           </a:t>
            </a:r>
            <a:r>
              <a:rPr lang="en-GB" sz="1020" dirty="0">
                <a:solidFill>
                  <a:srgbClr val="00B050">
                    <a:alpha val="89804"/>
                  </a:srgbClr>
                </a:solidFill>
              </a:rPr>
              <a:t>What is the specific population?</a:t>
            </a:r>
          </a:p>
          <a:p>
            <a:pPr>
              <a:lnSpc>
                <a:spcPct val="114000"/>
              </a:lnSpc>
              <a:spcAft>
                <a:spcPts val="0"/>
              </a:spcAft>
              <a:defRPr/>
            </a:pPr>
            <a:r>
              <a:rPr lang="en-GB" sz="1020" b="1" dirty="0">
                <a:solidFill>
                  <a:srgbClr val="00B050">
                    <a:alpha val="89804"/>
                  </a:srgbClr>
                </a:solidFill>
              </a:rPr>
              <a:t>   -   MEASURABLE</a:t>
            </a:r>
            <a:r>
              <a:rPr lang="en-GB" sz="1020" dirty="0">
                <a:solidFill>
                  <a:srgbClr val="00B050">
                    <a:alpha val="89804"/>
                  </a:srgbClr>
                </a:solidFill>
              </a:rPr>
              <a:t>:  What are you measuring?</a:t>
            </a:r>
          </a:p>
          <a:p>
            <a:pPr>
              <a:lnSpc>
                <a:spcPct val="114000"/>
              </a:lnSpc>
              <a:spcAft>
                <a:spcPts val="0"/>
              </a:spcAft>
              <a:defRPr/>
            </a:pPr>
            <a:r>
              <a:rPr lang="en-GB" sz="1020" b="1" dirty="0">
                <a:solidFill>
                  <a:srgbClr val="00B050">
                    <a:alpha val="89804"/>
                  </a:srgbClr>
                </a:solidFill>
              </a:rPr>
              <a:t>   -   ACHIEVABLE:    </a:t>
            </a:r>
            <a:r>
              <a:rPr lang="en-GB" sz="1020" dirty="0">
                <a:solidFill>
                  <a:srgbClr val="00B050">
                    <a:alpha val="89804"/>
                  </a:srgbClr>
                </a:solidFill>
              </a:rPr>
              <a:t>What are you trying to achieve?</a:t>
            </a:r>
          </a:p>
          <a:p>
            <a:pPr>
              <a:lnSpc>
                <a:spcPct val="114000"/>
              </a:lnSpc>
              <a:spcAft>
                <a:spcPts val="0"/>
              </a:spcAft>
              <a:defRPr/>
            </a:pPr>
            <a:r>
              <a:rPr lang="en-GB" sz="1020" b="1" dirty="0">
                <a:solidFill>
                  <a:srgbClr val="00B050">
                    <a:alpha val="89804"/>
                  </a:srgbClr>
                </a:solidFill>
              </a:rPr>
              <a:t>   -   REALISTIC:</a:t>
            </a:r>
            <a:r>
              <a:rPr lang="en-GB" sz="1020" dirty="0">
                <a:solidFill>
                  <a:srgbClr val="00B050">
                    <a:alpha val="89804"/>
                  </a:srgbClr>
                </a:solidFill>
              </a:rPr>
              <a:t>         Is it relevant / realistic?</a:t>
            </a:r>
          </a:p>
          <a:p>
            <a:pPr>
              <a:lnSpc>
                <a:spcPct val="114000"/>
              </a:lnSpc>
              <a:spcAft>
                <a:spcPts val="0"/>
              </a:spcAft>
              <a:defRPr/>
            </a:pPr>
            <a:r>
              <a:rPr lang="en-GB" sz="1020" b="1" dirty="0">
                <a:solidFill>
                  <a:srgbClr val="00B050">
                    <a:alpha val="89804"/>
                  </a:srgbClr>
                </a:solidFill>
              </a:rPr>
              <a:t>   -   TIME BOUND:    </a:t>
            </a:r>
            <a:r>
              <a:rPr lang="en-GB" sz="1020" dirty="0">
                <a:solidFill>
                  <a:srgbClr val="00B050">
                    <a:alpha val="89804"/>
                  </a:srgbClr>
                </a:solidFill>
              </a:rPr>
              <a:t>What is the timeframe?   </a:t>
            </a:r>
          </a:p>
          <a:p>
            <a:pPr>
              <a:lnSpc>
                <a:spcPct val="114000"/>
              </a:lnSpc>
              <a:spcAft>
                <a:spcPts val="0"/>
              </a:spcAft>
              <a:defRPr/>
            </a:pPr>
            <a:endParaRPr lang="en-GB" sz="1020" dirty="0">
              <a:solidFill>
                <a:srgbClr val="00B050">
                  <a:alpha val="89804"/>
                </a:srgbClr>
              </a:solidFill>
            </a:endParaRPr>
          </a:p>
          <a:p>
            <a:pPr>
              <a:lnSpc>
                <a:spcPct val="114000"/>
              </a:lnSpc>
              <a:spcAft>
                <a:spcPts val="0"/>
              </a:spcAft>
              <a:defRPr/>
            </a:pPr>
            <a:r>
              <a:rPr lang="en-GB" sz="1020" dirty="0">
                <a:solidFill>
                  <a:srgbClr val="00B050">
                    <a:alpha val="89804"/>
                  </a:srgbClr>
                </a:solidFill>
              </a:rPr>
              <a:t>See</a:t>
            </a:r>
            <a:r>
              <a:rPr lang="en-GB" sz="1020" dirty="0">
                <a:solidFill>
                  <a:srgbClr val="000000">
                    <a:alpha val="89804"/>
                  </a:srgbClr>
                </a:solidFill>
              </a:rPr>
              <a:t> </a:t>
            </a:r>
            <a:r>
              <a:rPr lang="en-GB" sz="1020" dirty="0">
                <a:solidFill>
                  <a:srgbClr val="000000">
                    <a:alpha val="89804"/>
                  </a:srgbClr>
                </a:solidFill>
                <a:hlinkClick r:id="rId3"/>
              </a:rPr>
              <a:t>Developing your smart aim Toolkit </a:t>
            </a:r>
            <a:endParaRPr lang="en-GB" sz="1020" dirty="0">
              <a:solidFill>
                <a:srgbClr val="000000">
                  <a:alpha val="89804"/>
                </a:srgbClr>
              </a:solidFill>
            </a:endParaRPr>
          </a:p>
          <a:p>
            <a:pPr marL="171450" indent="-171450">
              <a:spcAft>
                <a:spcPts val="507"/>
              </a:spcAft>
              <a:buFont typeface="Arial" panose="020B0604020202020204" pitchFamily="34" charset="0"/>
              <a:buChar char="•"/>
              <a:defRPr/>
            </a:pPr>
            <a:endParaRPr lang="en-GB" sz="1015" dirty="0">
              <a:solidFill>
                <a:srgbClr val="00B050">
                  <a:alpha val="89804"/>
                </a:srgbClr>
              </a:solidFill>
            </a:endParaRPr>
          </a:p>
          <a:p>
            <a:pPr>
              <a:spcAft>
                <a:spcPts val="507"/>
              </a:spcAft>
              <a:defRPr/>
            </a:pPr>
            <a:endParaRPr lang="en-GB" sz="1015" dirty="0">
              <a:solidFill>
                <a:srgbClr val="000000">
                  <a:alpha val="89804"/>
                </a:srgbClr>
              </a:solidFill>
            </a:endParaRPr>
          </a:p>
        </p:txBody>
      </p:sp>
      <p:sp>
        <p:nvSpPr>
          <p:cNvPr id="31" name="Text Placeholder 1">
            <a:extLst>
              <a:ext uri="{FF2B5EF4-FFF2-40B4-BE49-F238E27FC236}">
                <a16:creationId xmlns:a16="http://schemas.microsoft.com/office/drawing/2014/main" id="{91498B19-F8D5-4CCB-DC13-83CAF5342C34}"/>
              </a:ext>
            </a:extLst>
          </p:cNvPr>
          <p:cNvSpPr txBox="1">
            <a:spLocks/>
          </p:cNvSpPr>
          <p:nvPr/>
        </p:nvSpPr>
        <p:spPr>
          <a:xfrm>
            <a:off x="88900" y="8951913"/>
            <a:ext cx="4679950" cy="541337"/>
          </a:xfrm>
          <a:prstGeom prst="roundRect">
            <a:avLst>
              <a:gd name="adj" fmla="val 7514"/>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PLAN: Measures: How will we know a change is an improvement?</a:t>
            </a:r>
          </a:p>
        </p:txBody>
      </p:sp>
      <p:sp>
        <p:nvSpPr>
          <p:cNvPr id="33" name="Text Placeholder 1">
            <a:extLst>
              <a:ext uri="{FF2B5EF4-FFF2-40B4-BE49-F238E27FC236}">
                <a16:creationId xmlns:a16="http://schemas.microsoft.com/office/drawing/2014/main" id="{5E7DAFF3-7492-B608-8007-56A788F86487}"/>
              </a:ext>
            </a:extLst>
          </p:cNvPr>
          <p:cNvSpPr txBox="1">
            <a:spLocks/>
          </p:cNvSpPr>
          <p:nvPr/>
        </p:nvSpPr>
        <p:spPr>
          <a:xfrm>
            <a:off x="4845050" y="6546850"/>
            <a:ext cx="4679950" cy="539750"/>
          </a:xfrm>
          <a:prstGeom prst="roundRect">
            <a:avLst>
              <a:gd name="adj" fmla="val 7899"/>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STUDY: What did the measure(s) show, and what have you learned?</a:t>
            </a:r>
          </a:p>
        </p:txBody>
      </p:sp>
      <p:sp>
        <p:nvSpPr>
          <p:cNvPr id="34" name="Rectangle 33">
            <a:extLst>
              <a:ext uri="{FF2B5EF4-FFF2-40B4-BE49-F238E27FC236}">
                <a16:creationId xmlns:a16="http://schemas.microsoft.com/office/drawing/2014/main" id="{5C251665-8E03-C168-7FC5-E249525B56E9}"/>
              </a:ext>
            </a:extLst>
          </p:cNvPr>
          <p:cNvSpPr/>
          <p:nvPr/>
        </p:nvSpPr>
        <p:spPr>
          <a:xfrm>
            <a:off x="4845041" y="6546405"/>
            <a:ext cx="4680000" cy="2376367"/>
          </a:xfrm>
          <a:prstGeom prst="rect">
            <a:avLst/>
          </a:prstGeom>
          <a:ln w="25400">
            <a:noFill/>
          </a:ln>
        </p:spPr>
        <p:txBody>
          <a:bodyPr lIns="152223" tIns="502335" rIns="152223" bIns="152223"/>
          <a:lstStyle/>
          <a:p>
            <a:pPr>
              <a:spcAft>
                <a:spcPts val="507"/>
              </a:spcAft>
              <a:tabLst>
                <a:tab pos="255726" algn="l"/>
              </a:tabLst>
              <a:defRPr/>
            </a:pPr>
            <a:endParaRPr lang="en-GB" sz="1015" dirty="0">
              <a:solidFill>
                <a:srgbClr val="000000">
                  <a:alpha val="89804"/>
                </a:srgbClr>
              </a:solidFill>
            </a:endParaRPr>
          </a:p>
          <a:p>
            <a:pPr marL="228600" indent="-228600">
              <a:lnSpc>
                <a:spcPct val="114000"/>
              </a:lnSpc>
              <a:spcAft>
                <a:spcPts val="0"/>
              </a:spcAft>
              <a:buFontTx/>
              <a:buAutoNum type="arabicPeriod" startAt="20"/>
              <a:tabLst>
                <a:tab pos="255726" algn="l"/>
              </a:tabLst>
              <a:defRPr/>
            </a:pPr>
            <a:r>
              <a:rPr lang="en-GB" sz="1000" dirty="0">
                <a:solidFill>
                  <a:srgbClr val="00B050"/>
                </a:solidFill>
              </a:rPr>
              <a:t> </a:t>
            </a:r>
            <a:r>
              <a:rPr lang="en-GB" sz="1020" dirty="0">
                <a:solidFill>
                  <a:srgbClr val="00B050"/>
                </a:solidFill>
              </a:rPr>
              <a:t>Analyse the results.</a:t>
            </a:r>
          </a:p>
          <a:p>
            <a:pPr marL="228600" indent="-228600">
              <a:lnSpc>
                <a:spcPct val="114000"/>
              </a:lnSpc>
              <a:spcAft>
                <a:spcPts val="0"/>
              </a:spcAft>
              <a:buFontTx/>
              <a:buAutoNum type="arabicPeriod" startAt="20"/>
              <a:tabLst>
                <a:tab pos="255726" algn="l"/>
              </a:tabLst>
              <a:defRPr/>
            </a:pPr>
            <a:r>
              <a:rPr lang="en-GB" sz="1020" dirty="0">
                <a:solidFill>
                  <a:srgbClr val="00B050"/>
                </a:solidFill>
              </a:rPr>
              <a:t> Identify signals of improvement when the tests of change took place. </a:t>
            </a:r>
          </a:p>
          <a:p>
            <a:pPr marL="228600" indent="-228600">
              <a:lnSpc>
                <a:spcPct val="114000"/>
              </a:lnSpc>
              <a:spcAft>
                <a:spcPts val="0"/>
              </a:spcAft>
              <a:buFontTx/>
              <a:buAutoNum type="arabicPeriod" startAt="20"/>
              <a:tabLst>
                <a:tab pos="255726" algn="l"/>
              </a:tabLst>
              <a:defRPr/>
            </a:pPr>
            <a:r>
              <a:rPr lang="en-GB" sz="1020" dirty="0">
                <a:solidFill>
                  <a:srgbClr val="00B050"/>
                </a:solidFill>
              </a:rPr>
              <a:t>Evaluate the results and identify learning i.e. Adopt, Adapt, Abandon. </a:t>
            </a:r>
          </a:p>
          <a:p>
            <a:pPr marL="228600" indent="-228600">
              <a:lnSpc>
                <a:spcPct val="114000"/>
              </a:lnSpc>
              <a:spcAft>
                <a:spcPts val="0"/>
              </a:spcAft>
              <a:buFontTx/>
              <a:buAutoNum type="arabicPeriod" startAt="20"/>
              <a:tabLst>
                <a:tab pos="255726" algn="l"/>
              </a:tabLst>
              <a:defRPr/>
            </a:pPr>
            <a:r>
              <a:rPr lang="en-GB" sz="1020" dirty="0">
                <a:solidFill>
                  <a:srgbClr val="00B050"/>
                </a:solidFill>
              </a:rPr>
              <a:t>Evaluate the roles of those involved in the improvement project. </a:t>
            </a:r>
          </a:p>
          <a:p>
            <a:pPr marL="228600" indent="-228600">
              <a:lnSpc>
                <a:spcPct val="114000"/>
              </a:lnSpc>
              <a:spcAft>
                <a:spcPts val="0"/>
              </a:spcAft>
              <a:buFontTx/>
              <a:buAutoNum type="arabicPeriod" startAt="20"/>
              <a:tabLst>
                <a:tab pos="255726" algn="l"/>
              </a:tabLst>
              <a:defRPr/>
            </a:pPr>
            <a:r>
              <a:rPr lang="en-GB" sz="1020" dirty="0">
                <a:solidFill>
                  <a:srgbClr val="00B050"/>
                </a:solidFill>
              </a:rPr>
              <a:t>Identify priorities for future improvement projects.</a:t>
            </a:r>
          </a:p>
          <a:p>
            <a:pPr>
              <a:spcAft>
                <a:spcPts val="507"/>
              </a:spcAft>
              <a:tabLst>
                <a:tab pos="255726" algn="l"/>
              </a:tabLst>
              <a:defRPr/>
            </a:pPr>
            <a:r>
              <a:rPr lang="en-GB" sz="1020" b="1" i="1" dirty="0">
                <a:highlight>
                  <a:srgbClr val="FFFF00"/>
                </a:highlight>
              </a:rPr>
              <a:t>	</a:t>
            </a:r>
            <a:endParaRPr lang="en-GB" sz="1020" dirty="0">
              <a:solidFill>
                <a:srgbClr val="000000">
                  <a:alpha val="89804"/>
                </a:srgbClr>
              </a:solidFill>
            </a:endParaRPr>
          </a:p>
        </p:txBody>
      </p:sp>
      <p:sp>
        <p:nvSpPr>
          <p:cNvPr id="35" name="Text Placeholder 1">
            <a:extLst>
              <a:ext uri="{FF2B5EF4-FFF2-40B4-BE49-F238E27FC236}">
                <a16:creationId xmlns:a16="http://schemas.microsoft.com/office/drawing/2014/main" id="{6F968327-9A4F-FFEC-223E-0FCEBD145EE2}"/>
              </a:ext>
            </a:extLst>
          </p:cNvPr>
          <p:cNvSpPr txBox="1">
            <a:spLocks/>
          </p:cNvSpPr>
          <p:nvPr/>
        </p:nvSpPr>
        <p:spPr>
          <a:xfrm>
            <a:off x="4845050" y="2149475"/>
            <a:ext cx="4679950" cy="539750"/>
          </a:xfrm>
          <a:prstGeom prst="roundRect">
            <a:avLst>
              <a:gd name="adj" fmla="val 12090"/>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DO: What changes did we make could result in an improvement?</a:t>
            </a:r>
          </a:p>
          <a:p>
            <a:pPr>
              <a:defRPr/>
            </a:pPr>
            <a:endParaRPr lang="en-US" sz="1184" b="1" dirty="0">
              <a:solidFill>
                <a:schemeClr val="tx1"/>
              </a:solidFill>
              <a:latin typeface="Arial" panose="020B0604020202020204" pitchFamily="34" charset="0"/>
              <a:cs typeface="Arial" panose="020B0604020202020204" pitchFamily="34" charset="0"/>
            </a:endParaRPr>
          </a:p>
        </p:txBody>
      </p:sp>
      <p:sp>
        <p:nvSpPr>
          <p:cNvPr id="37" name="Rectangle 36">
            <a:extLst>
              <a:ext uri="{FF2B5EF4-FFF2-40B4-BE49-F238E27FC236}">
                <a16:creationId xmlns:a16="http://schemas.microsoft.com/office/drawing/2014/main" id="{5267B023-7F31-52F6-4617-C88E3F6EBF98}"/>
              </a:ext>
            </a:extLst>
          </p:cNvPr>
          <p:cNvSpPr/>
          <p:nvPr/>
        </p:nvSpPr>
        <p:spPr>
          <a:xfrm>
            <a:off x="88900" y="8928283"/>
            <a:ext cx="4679950" cy="2713038"/>
          </a:xfrm>
          <a:prstGeom prst="rect">
            <a:avLst/>
          </a:prstGeom>
          <a:ln w="25400">
            <a:noFill/>
          </a:ln>
        </p:spPr>
        <p:txBody>
          <a:bodyPr lIns="152223" tIns="654558" rIns="152223" bIns="152223" anchor="t"/>
          <a:lstStyle/>
          <a:p>
            <a:pPr>
              <a:tabLst>
                <a:tab pos="255726" algn="l"/>
              </a:tabLst>
              <a:defRPr/>
            </a:pPr>
            <a:endParaRPr lang="en-GB" sz="800" dirty="0">
              <a:solidFill>
                <a:srgbClr val="00B050"/>
              </a:solidFill>
            </a:endParaRPr>
          </a:p>
          <a:p>
            <a:pPr>
              <a:lnSpc>
                <a:spcPct val="114000"/>
              </a:lnSpc>
              <a:tabLst>
                <a:tab pos="255726" algn="l"/>
              </a:tabLst>
              <a:defRPr/>
            </a:pPr>
            <a:r>
              <a:rPr lang="en-GB" sz="1000" dirty="0">
                <a:solidFill>
                  <a:srgbClr val="00B050"/>
                </a:solidFill>
              </a:rPr>
              <a:t>10. </a:t>
            </a:r>
            <a:r>
              <a:rPr lang="en-GB" sz="1020" dirty="0">
                <a:solidFill>
                  <a:srgbClr val="00B050"/>
                </a:solidFill>
              </a:rPr>
              <a:t>Decide what type of measure(s) or combination of measures to use.</a:t>
            </a:r>
          </a:p>
          <a:p>
            <a:pPr>
              <a:lnSpc>
                <a:spcPct val="114000"/>
              </a:lnSpc>
              <a:tabLst>
                <a:tab pos="255726" algn="l"/>
              </a:tabLst>
              <a:defRPr/>
            </a:pPr>
            <a:r>
              <a:rPr lang="en-GB" sz="1000" b="1" dirty="0">
                <a:solidFill>
                  <a:srgbClr val="00B050"/>
                </a:solidFill>
                <a:latin typeface="Arial"/>
                <a:cs typeface="Arial"/>
              </a:rPr>
              <a:t>   -   OUTCOME </a:t>
            </a:r>
            <a:r>
              <a:rPr lang="en-GB" sz="1000" dirty="0">
                <a:solidFill>
                  <a:srgbClr val="00B050"/>
                </a:solidFill>
                <a:latin typeface="Arial"/>
                <a:cs typeface="Arial"/>
              </a:rPr>
              <a:t>measures tend to be linked to the aim and the end result.</a:t>
            </a:r>
          </a:p>
          <a:p>
            <a:pPr>
              <a:lnSpc>
                <a:spcPct val="114000"/>
              </a:lnSpc>
              <a:tabLst>
                <a:tab pos="255726" algn="l"/>
              </a:tabLst>
              <a:defRPr/>
            </a:pPr>
            <a:r>
              <a:rPr lang="en-GB" sz="1020" b="1" dirty="0">
                <a:solidFill>
                  <a:srgbClr val="00B050"/>
                </a:solidFill>
              </a:rPr>
              <a:t>   -   PROCESS</a:t>
            </a:r>
            <a:r>
              <a:rPr lang="en-GB" sz="1020" dirty="0">
                <a:solidFill>
                  <a:srgbClr val="00B050"/>
                </a:solidFill>
              </a:rPr>
              <a:t> measures reflect what are you doing differently.</a:t>
            </a:r>
          </a:p>
          <a:p>
            <a:pPr>
              <a:lnSpc>
                <a:spcPct val="114000"/>
              </a:lnSpc>
              <a:tabLst>
                <a:tab pos="255726" algn="l"/>
              </a:tabLst>
              <a:defRPr/>
            </a:pPr>
            <a:r>
              <a:rPr lang="en-GB" sz="1020" b="1" dirty="0">
                <a:solidFill>
                  <a:srgbClr val="00B050"/>
                </a:solidFill>
              </a:rPr>
              <a:t>   -   BALANCING </a:t>
            </a:r>
            <a:r>
              <a:rPr lang="en-GB" sz="1020" dirty="0">
                <a:solidFill>
                  <a:srgbClr val="00B050"/>
                </a:solidFill>
              </a:rPr>
              <a:t>measures describe any impact elsewhere. </a:t>
            </a:r>
          </a:p>
          <a:p>
            <a:pPr>
              <a:lnSpc>
                <a:spcPct val="114000"/>
              </a:lnSpc>
              <a:tabLst>
                <a:tab pos="255726" algn="l"/>
              </a:tabLst>
              <a:defRPr/>
            </a:pPr>
            <a:endParaRPr lang="en-GB" sz="1020" dirty="0">
              <a:solidFill>
                <a:srgbClr val="00B050"/>
              </a:solidFill>
            </a:endParaRPr>
          </a:p>
          <a:p>
            <a:pPr>
              <a:lnSpc>
                <a:spcPct val="114000"/>
              </a:lnSpc>
              <a:tabLst>
                <a:tab pos="255726" algn="l"/>
              </a:tabLst>
              <a:defRPr/>
            </a:pPr>
            <a:r>
              <a:rPr lang="en-GB" sz="1020" dirty="0">
                <a:solidFill>
                  <a:srgbClr val="00B050"/>
                </a:solidFill>
              </a:rPr>
              <a:t>11. Are measures quantitative or qualitative or both? </a:t>
            </a:r>
          </a:p>
          <a:p>
            <a:pPr>
              <a:lnSpc>
                <a:spcPct val="114000"/>
              </a:lnSpc>
              <a:tabLst>
                <a:tab pos="255726" algn="l"/>
              </a:tabLst>
              <a:defRPr/>
            </a:pPr>
            <a:r>
              <a:rPr lang="en-GB" sz="1020" dirty="0">
                <a:solidFill>
                  <a:srgbClr val="00B050"/>
                </a:solidFill>
              </a:rPr>
              <a:t>      (e.g. run charts or qualitative feedback over time).</a:t>
            </a:r>
          </a:p>
          <a:p>
            <a:pPr>
              <a:lnSpc>
                <a:spcPct val="114000"/>
              </a:lnSpc>
              <a:tabLst>
                <a:tab pos="255726" algn="l"/>
              </a:tabLst>
              <a:defRPr/>
            </a:pPr>
            <a:endParaRPr lang="en-GB" sz="1020" dirty="0">
              <a:solidFill>
                <a:srgbClr val="00B050"/>
              </a:solidFill>
            </a:endParaRPr>
          </a:p>
          <a:p>
            <a:pPr>
              <a:lnSpc>
                <a:spcPct val="114000"/>
              </a:lnSpc>
              <a:tabLst>
                <a:tab pos="255726" algn="l"/>
              </a:tabLst>
              <a:defRPr/>
            </a:pPr>
            <a:r>
              <a:rPr lang="en-GB" sz="1020" dirty="0">
                <a:solidFill>
                  <a:srgbClr val="00B050"/>
                </a:solidFill>
              </a:rPr>
              <a:t>12. Describe what baseline data was used and what it tells you.</a:t>
            </a:r>
          </a:p>
          <a:p>
            <a:pPr>
              <a:lnSpc>
                <a:spcPct val="114000"/>
              </a:lnSpc>
              <a:tabLst>
                <a:tab pos="255726" algn="l"/>
              </a:tabLst>
              <a:defRPr/>
            </a:pPr>
            <a:br>
              <a:rPr lang="en-GB" sz="1020" dirty="0">
                <a:solidFill>
                  <a:srgbClr val="00B050"/>
                </a:solidFill>
                <a:highlight>
                  <a:srgbClr val="FFFF00"/>
                </a:highlight>
              </a:rPr>
            </a:br>
            <a:r>
              <a:rPr lang="en-GB" sz="1020" dirty="0">
                <a:solidFill>
                  <a:srgbClr val="00B050">
                    <a:alpha val="89804"/>
                  </a:srgbClr>
                </a:solidFill>
              </a:rPr>
              <a:t>See </a:t>
            </a:r>
            <a:r>
              <a:rPr lang="en-GB" sz="1020" dirty="0">
                <a:hlinkClick r:id="rId4"/>
              </a:rPr>
              <a:t>Family of measures &amp; operational definitions Toolkit </a:t>
            </a:r>
            <a:r>
              <a:rPr lang="en-GB" sz="1020" dirty="0"/>
              <a:t>and </a:t>
            </a:r>
            <a:r>
              <a:rPr lang="en-GB" sz="1020" dirty="0">
                <a:hlinkClick r:id="rId5"/>
              </a:rPr>
              <a:t>Measurement Plan Toolkit</a:t>
            </a:r>
            <a:endParaRPr lang="en-GB" sz="1020" dirty="0">
              <a:solidFill>
                <a:srgbClr val="000000">
                  <a:alpha val="89804"/>
                </a:srgbClr>
              </a:solidFill>
            </a:endParaRPr>
          </a:p>
          <a:p>
            <a:pPr>
              <a:lnSpc>
                <a:spcPct val="114000"/>
              </a:lnSpc>
              <a:tabLst>
                <a:tab pos="255726" algn="l"/>
              </a:tabLst>
              <a:defRPr/>
            </a:pPr>
            <a:endParaRPr lang="en-GB" sz="1015" dirty="0">
              <a:solidFill>
                <a:srgbClr val="00B050"/>
              </a:solidFill>
              <a:highlight>
                <a:srgbClr val="FFFF00"/>
              </a:highlight>
            </a:endParaRPr>
          </a:p>
        </p:txBody>
      </p:sp>
      <p:sp>
        <p:nvSpPr>
          <p:cNvPr id="38" name="Rectangle 37">
            <a:extLst>
              <a:ext uri="{FF2B5EF4-FFF2-40B4-BE49-F238E27FC236}">
                <a16:creationId xmlns:a16="http://schemas.microsoft.com/office/drawing/2014/main" id="{5DD8670C-BFB0-3551-8630-ACB535445894}"/>
              </a:ext>
            </a:extLst>
          </p:cNvPr>
          <p:cNvSpPr/>
          <p:nvPr/>
        </p:nvSpPr>
        <p:spPr>
          <a:xfrm>
            <a:off x="4845050" y="2162175"/>
            <a:ext cx="4679950" cy="5024438"/>
          </a:xfrm>
          <a:prstGeom prst="rect">
            <a:avLst/>
          </a:prstGeom>
          <a:ln w="25400">
            <a:noFill/>
          </a:ln>
        </p:spPr>
        <p:txBody>
          <a:bodyPr lIns="152223" tIns="654558" rIns="152223" bIns="152223"/>
          <a:lstStyle/>
          <a:p>
            <a:pPr algn="just">
              <a:lnSpc>
                <a:spcPct val="114000"/>
              </a:lnSpc>
              <a:spcAft>
                <a:spcPts val="0"/>
              </a:spcAft>
              <a:tabLst>
                <a:tab pos="255726" algn="l"/>
              </a:tabLst>
              <a:defRPr/>
            </a:pPr>
            <a:r>
              <a:rPr lang="en-GB" sz="1020" dirty="0">
                <a:solidFill>
                  <a:srgbClr val="00B050"/>
                </a:solidFill>
              </a:rPr>
              <a:t>13.  Describe the activity that was undertaken to test the change. </a:t>
            </a:r>
          </a:p>
          <a:p>
            <a:pPr marL="228600" indent="-228600" algn="just">
              <a:lnSpc>
                <a:spcPct val="114000"/>
              </a:lnSpc>
              <a:spcAft>
                <a:spcPts val="0"/>
              </a:spcAft>
              <a:buFontTx/>
              <a:buAutoNum type="arabicPeriod" startAt="14"/>
              <a:tabLst>
                <a:tab pos="255726" algn="l"/>
              </a:tabLst>
              <a:defRPr/>
            </a:pPr>
            <a:r>
              <a:rPr lang="en-GB" sz="1020" dirty="0">
                <a:solidFill>
                  <a:srgbClr val="00B050"/>
                </a:solidFill>
              </a:rPr>
              <a:t>Describe a minimum of one test of change (PDSA cycle)</a:t>
            </a:r>
          </a:p>
          <a:p>
            <a:pPr marL="228600" indent="-228600" algn="just">
              <a:lnSpc>
                <a:spcPct val="114000"/>
              </a:lnSpc>
              <a:spcAft>
                <a:spcPts val="0"/>
              </a:spcAft>
              <a:buFontTx/>
              <a:buAutoNum type="arabicPeriod" startAt="14"/>
              <a:tabLst>
                <a:tab pos="255726" algn="l"/>
              </a:tabLst>
              <a:defRPr/>
            </a:pPr>
            <a:r>
              <a:rPr lang="en-GB" sz="1020" dirty="0">
                <a:solidFill>
                  <a:srgbClr val="00B050"/>
                </a:solidFill>
              </a:rPr>
              <a:t>Explain how the project team were involved in identifying potential changes to test.</a:t>
            </a:r>
          </a:p>
          <a:p>
            <a:pPr marL="228600" indent="-228600" algn="just">
              <a:lnSpc>
                <a:spcPct val="114000"/>
              </a:lnSpc>
              <a:spcAft>
                <a:spcPts val="0"/>
              </a:spcAft>
              <a:buFontTx/>
              <a:buAutoNum type="arabicPeriod" startAt="14"/>
              <a:tabLst>
                <a:tab pos="255726" algn="l"/>
              </a:tabLst>
              <a:defRPr/>
            </a:pPr>
            <a:r>
              <a:rPr lang="en-GB" sz="1020" dirty="0">
                <a:solidFill>
                  <a:srgbClr val="00B050"/>
                </a:solidFill>
              </a:rPr>
              <a:t>Record any problems, issues or unexpected that was observed. </a:t>
            </a:r>
          </a:p>
          <a:p>
            <a:pPr marL="228600" indent="-228600" algn="just">
              <a:lnSpc>
                <a:spcPct val="114000"/>
              </a:lnSpc>
              <a:spcAft>
                <a:spcPts val="0"/>
              </a:spcAft>
              <a:buFontTx/>
              <a:buAutoNum type="arabicPeriod" startAt="14"/>
              <a:tabLst>
                <a:tab pos="255726" algn="l"/>
              </a:tabLst>
              <a:defRPr/>
            </a:pPr>
            <a:r>
              <a:rPr lang="en-GB" sz="1020" dirty="0">
                <a:solidFill>
                  <a:srgbClr val="00B050"/>
                </a:solidFill>
              </a:rPr>
              <a:t>Start looking at your data. </a:t>
            </a:r>
          </a:p>
          <a:p>
            <a:pPr marL="228600" indent="-228600" algn="just">
              <a:lnSpc>
                <a:spcPct val="114000"/>
              </a:lnSpc>
              <a:spcAft>
                <a:spcPts val="0"/>
              </a:spcAft>
              <a:buFontTx/>
              <a:buAutoNum type="arabicPeriod" startAt="14"/>
              <a:tabLst>
                <a:tab pos="255726" algn="l"/>
              </a:tabLst>
              <a:defRPr/>
            </a:pPr>
            <a:r>
              <a:rPr lang="en-GB" sz="1020" dirty="0">
                <a:solidFill>
                  <a:srgbClr val="00B050"/>
                </a:solidFill>
              </a:rPr>
              <a:t>Demonstrate the results of the changes, using charts, tables or photographs. </a:t>
            </a:r>
          </a:p>
          <a:p>
            <a:pPr marL="228600" indent="-228600" algn="just">
              <a:lnSpc>
                <a:spcPct val="114000"/>
              </a:lnSpc>
              <a:spcAft>
                <a:spcPts val="0"/>
              </a:spcAft>
              <a:buFontTx/>
              <a:buAutoNum type="arabicPeriod" startAt="14"/>
              <a:tabLst>
                <a:tab pos="255726" algn="l"/>
              </a:tabLst>
              <a:defRPr/>
            </a:pPr>
            <a:r>
              <a:rPr lang="en-GB" sz="1020" dirty="0">
                <a:solidFill>
                  <a:srgbClr val="00B050"/>
                </a:solidFill>
              </a:rPr>
              <a:t>Check the axis and labels of charts or tables are legible.  </a:t>
            </a:r>
          </a:p>
          <a:p>
            <a:pPr marL="228600" indent="-228600" algn="just">
              <a:lnSpc>
                <a:spcPct val="114000"/>
              </a:lnSpc>
              <a:spcAft>
                <a:spcPts val="0"/>
              </a:spcAft>
              <a:buFontTx/>
              <a:buAutoNum type="arabicPeriod" startAt="14"/>
              <a:tabLst>
                <a:tab pos="255726" algn="l"/>
              </a:tabLst>
              <a:defRPr/>
            </a:pPr>
            <a:endParaRPr lang="en-GB" sz="1020" dirty="0">
              <a:solidFill>
                <a:srgbClr val="00B050"/>
              </a:solidFill>
            </a:endParaRPr>
          </a:p>
          <a:p>
            <a:pPr marL="228600" indent="-228600" algn="just">
              <a:lnSpc>
                <a:spcPct val="114000"/>
              </a:lnSpc>
              <a:spcAft>
                <a:spcPts val="0"/>
              </a:spcAft>
              <a:buFontTx/>
              <a:buAutoNum type="arabicPeriod" startAt="14"/>
              <a:tabLst>
                <a:tab pos="255726" algn="l"/>
              </a:tabLst>
              <a:defRPr/>
            </a:pPr>
            <a:endParaRPr lang="en-GB" sz="1000" dirty="0">
              <a:solidFill>
                <a:srgbClr val="00B050"/>
              </a:solidFill>
            </a:endParaRPr>
          </a:p>
          <a:p>
            <a:pPr marL="228600" indent="-228600" algn="just">
              <a:lnSpc>
                <a:spcPct val="114000"/>
              </a:lnSpc>
              <a:spcAft>
                <a:spcPts val="0"/>
              </a:spcAft>
              <a:buFontTx/>
              <a:buAutoNum type="arabicPeriod" startAt="14"/>
              <a:tabLst>
                <a:tab pos="255726" algn="l"/>
              </a:tabLst>
              <a:defRPr/>
            </a:pPr>
            <a:endParaRPr lang="en-GB" sz="1000" dirty="0">
              <a:solidFill>
                <a:srgbClr val="00B050"/>
              </a:solidFill>
            </a:endParaRPr>
          </a:p>
          <a:p>
            <a:pPr marL="228600" indent="-228600" algn="just">
              <a:lnSpc>
                <a:spcPct val="114000"/>
              </a:lnSpc>
              <a:spcAft>
                <a:spcPts val="0"/>
              </a:spcAft>
              <a:buFontTx/>
              <a:buAutoNum type="arabicPeriod" startAt="14"/>
              <a:tabLst>
                <a:tab pos="255726" algn="l"/>
              </a:tabLst>
              <a:defRPr/>
            </a:pPr>
            <a:endParaRPr lang="en-GB" sz="1000" dirty="0">
              <a:solidFill>
                <a:srgbClr val="00B050"/>
              </a:solidFill>
            </a:endParaRPr>
          </a:p>
          <a:p>
            <a:pPr marL="228600" indent="-228600" algn="just">
              <a:lnSpc>
                <a:spcPct val="114000"/>
              </a:lnSpc>
              <a:spcAft>
                <a:spcPts val="0"/>
              </a:spcAft>
              <a:buFontTx/>
              <a:buAutoNum type="arabicPeriod" startAt="14"/>
              <a:tabLst>
                <a:tab pos="255726" algn="l"/>
              </a:tabLst>
              <a:defRPr/>
            </a:pPr>
            <a:endParaRPr lang="en-GB" sz="1000" dirty="0">
              <a:solidFill>
                <a:srgbClr val="00B050"/>
              </a:solidFill>
            </a:endParaRPr>
          </a:p>
          <a:p>
            <a:pPr marL="228600" indent="-228600" algn="just">
              <a:lnSpc>
                <a:spcPct val="114000"/>
              </a:lnSpc>
              <a:spcAft>
                <a:spcPts val="0"/>
              </a:spcAft>
              <a:buFontTx/>
              <a:buAutoNum type="arabicPeriod" startAt="14"/>
              <a:tabLst>
                <a:tab pos="255726" algn="l"/>
              </a:tabLst>
              <a:defRPr/>
            </a:pPr>
            <a:endParaRPr lang="en-GB" sz="1000" dirty="0">
              <a:solidFill>
                <a:srgbClr val="00B050"/>
              </a:solidFill>
            </a:endParaRPr>
          </a:p>
          <a:p>
            <a:pPr marL="228600" indent="-228600" algn="just">
              <a:lnSpc>
                <a:spcPct val="114000"/>
              </a:lnSpc>
              <a:spcAft>
                <a:spcPts val="0"/>
              </a:spcAft>
              <a:buFontTx/>
              <a:buAutoNum type="arabicPeriod" startAt="14"/>
              <a:tabLst>
                <a:tab pos="255726" algn="l"/>
              </a:tabLst>
              <a:defRPr/>
            </a:pPr>
            <a:endParaRPr lang="en-GB" sz="1000" dirty="0">
              <a:solidFill>
                <a:srgbClr val="00B050"/>
              </a:solidFill>
            </a:endParaRPr>
          </a:p>
          <a:p>
            <a:pPr marL="228600" indent="-228600" algn="just">
              <a:lnSpc>
                <a:spcPct val="114000"/>
              </a:lnSpc>
              <a:spcAft>
                <a:spcPts val="0"/>
              </a:spcAft>
              <a:buFontTx/>
              <a:buAutoNum type="arabicPeriod" startAt="14"/>
              <a:tabLst>
                <a:tab pos="255726" algn="l"/>
              </a:tabLst>
              <a:defRPr/>
            </a:pPr>
            <a:endParaRPr lang="en-GB" sz="1000" dirty="0">
              <a:solidFill>
                <a:srgbClr val="00B050"/>
              </a:solidFill>
            </a:endParaRPr>
          </a:p>
          <a:p>
            <a:pPr algn="just">
              <a:lnSpc>
                <a:spcPct val="114000"/>
              </a:lnSpc>
              <a:spcAft>
                <a:spcPts val="0"/>
              </a:spcAft>
              <a:tabLst>
                <a:tab pos="255726" algn="l"/>
              </a:tabLst>
              <a:defRPr/>
            </a:pPr>
            <a:endParaRPr lang="en-GB" sz="1020" dirty="0">
              <a:solidFill>
                <a:srgbClr val="00B050"/>
              </a:solidFill>
            </a:endParaRPr>
          </a:p>
          <a:p>
            <a:pPr algn="just">
              <a:lnSpc>
                <a:spcPct val="114000"/>
              </a:lnSpc>
              <a:spcAft>
                <a:spcPts val="0"/>
              </a:spcAft>
              <a:tabLst>
                <a:tab pos="255726" algn="l"/>
              </a:tabLst>
              <a:defRPr/>
            </a:pPr>
            <a:endParaRPr lang="en-GB" sz="600" dirty="0">
              <a:solidFill>
                <a:srgbClr val="00B050"/>
              </a:solidFill>
            </a:endParaRPr>
          </a:p>
          <a:p>
            <a:pPr algn="just">
              <a:lnSpc>
                <a:spcPct val="114000"/>
              </a:lnSpc>
              <a:spcAft>
                <a:spcPts val="0"/>
              </a:spcAft>
              <a:tabLst>
                <a:tab pos="255726" algn="l"/>
              </a:tabLst>
              <a:defRPr/>
            </a:pPr>
            <a:endParaRPr lang="en-GB" sz="600" dirty="0">
              <a:solidFill>
                <a:srgbClr val="00B050"/>
              </a:solidFill>
            </a:endParaRPr>
          </a:p>
          <a:p>
            <a:pPr algn="just">
              <a:lnSpc>
                <a:spcPct val="114000"/>
              </a:lnSpc>
              <a:spcAft>
                <a:spcPts val="0"/>
              </a:spcAft>
              <a:tabLst>
                <a:tab pos="255726" algn="l"/>
              </a:tabLst>
              <a:defRPr/>
            </a:pPr>
            <a:r>
              <a:rPr lang="en-GB" sz="1020" dirty="0">
                <a:solidFill>
                  <a:srgbClr val="00B050"/>
                </a:solidFill>
              </a:rPr>
              <a:t>See </a:t>
            </a:r>
            <a:r>
              <a:rPr lang="en-GB" sz="1020" dirty="0">
                <a:solidFill>
                  <a:srgbClr val="00B050"/>
                </a:solidFill>
                <a:hlinkClick r:id="rId6"/>
              </a:rPr>
              <a:t>Run charts Toolkit</a:t>
            </a:r>
            <a:endParaRPr lang="en-GB" sz="1020" dirty="0">
              <a:solidFill>
                <a:srgbClr val="00B050"/>
              </a:solidFill>
            </a:endParaRPr>
          </a:p>
          <a:p>
            <a:pPr>
              <a:lnSpc>
                <a:spcPct val="114000"/>
              </a:lnSpc>
              <a:spcAft>
                <a:spcPts val="0"/>
              </a:spcAft>
              <a:tabLst>
                <a:tab pos="255726" algn="l"/>
              </a:tabLst>
              <a:defRPr/>
            </a:pPr>
            <a:endParaRPr lang="en-GB" sz="1000" dirty="0">
              <a:highlight>
                <a:srgbClr val="FFFF00"/>
              </a:highlight>
            </a:endParaRPr>
          </a:p>
        </p:txBody>
      </p:sp>
      <p:sp>
        <p:nvSpPr>
          <p:cNvPr id="45" name="Rectangle 44">
            <a:extLst>
              <a:ext uri="{FF2B5EF4-FFF2-40B4-BE49-F238E27FC236}">
                <a16:creationId xmlns:a16="http://schemas.microsoft.com/office/drawing/2014/main" id="{CEB3231D-3B17-9C0C-13D4-74928E468EE5}"/>
              </a:ext>
            </a:extLst>
          </p:cNvPr>
          <p:cNvSpPr/>
          <p:nvPr/>
        </p:nvSpPr>
        <p:spPr>
          <a:xfrm>
            <a:off x="842963" y="12087225"/>
            <a:ext cx="5969000" cy="530225"/>
          </a:xfrm>
          <a:prstGeom prst="rect">
            <a:avLst/>
          </a:prstGeom>
          <a:ln w="25400">
            <a:noFill/>
          </a:ln>
        </p:spPr>
        <p:txBody>
          <a:bodyPr lIns="0" tIns="0" rIns="0" bIns="0" anchor="ctr"/>
          <a:lstStyle/>
          <a:p>
            <a:pPr>
              <a:tabLst>
                <a:tab pos="255726" algn="l"/>
              </a:tabLst>
              <a:defRPr/>
            </a:pPr>
            <a:r>
              <a:rPr lang="en-GB" sz="1099" dirty="0">
                <a:solidFill>
                  <a:schemeClr val="bg1"/>
                </a:solidFill>
              </a:rPr>
              <a:t>Contact information: Include website address, social media </a:t>
            </a:r>
            <a:br>
              <a:rPr lang="en-GB" sz="1099" dirty="0">
                <a:solidFill>
                  <a:schemeClr val="bg1"/>
                </a:solidFill>
              </a:rPr>
            </a:br>
            <a:r>
              <a:rPr lang="en-GB" sz="1099" dirty="0">
                <a:solidFill>
                  <a:schemeClr val="bg1"/>
                </a:solidFill>
              </a:rPr>
              <a:t>information such as Twitter handle, other useful contacts</a:t>
            </a:r>
          </a:p>
        </p:txBody>
      </p:sp>
      <p:grpSp>
        <p:nvGrpSpPr>
          <p:cNvPr id="13326" name="Group 10">
            <a:extLst>
              <a:ext uri="{FF2B5EF4-FFF2-40B4-BE49-F238E27FC236}">
                <a16:creationId xmlns:a16="http://schemas.microsoft.com/office/drawing/2014/main" id="{BB3DEA7D-FAEE-2B52-4B1E-046506EB669C}"/>
              </a:ext>
            </a:extLst>
          </p:cNvPr>
          <p:cNvGrpSpPr>
            <a:grpSpLocks/>
          </p:cNvGrpSpPr>
          <p:nvPr/>
        </p:nvGrpSpPr>
        <p:grpSpPr bwMode="auto">
          <a:xfrm>
            <a:off x="4945063" y="4459288"/>
            <a:ext cx="2390775" cy="1476375"/>
            <a:chOff x="12074014" y="14813174"/>
            <a:chExt cx="3950208" cy="2731006"/>
          </a:xfrm>
        </p:grpSpPr>
        <p:pic>
          <p:nvPicPr>
            <p:cNvPr id="13338" name="Picture 9" descr="A screenshot of a cell phone&#10;&#10;Description automatically generated">
              <a:extLst>
                <a:ext uri="{FF2B5EF4-FFF2-40B4-BE49-F238E27FC236}">
                  <a16:creationId xmlns:a16="http://schemas.microsoft.com/office/drawing/2014/main" id="{95F048CD-1A5B-BD42-DEEF-2726004E6E4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47804" t="41003" r="4195"/>
            <a:stretch>
              <a:fillRect/>
            </a:stretch>
          </p:blipFill>
          <p:spPr bwMode="auto">
            <a:xfrm>
              <a:off x="12074014" y="14813174"/>
              <a:ext cx="3950208" cy="273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39" name="TextBox 35">
              <a:extLst>
                <a:ext uri="{FF2B5EF4-FFF2-40B4-BE49-F238E27FC236}">
                  <a16:creationId xmlns:a16="http://schemas.microsoft.com/office/drawing/2014/main" id="{E1ECE874-A3FC-16EC-8FAA-9A8E26F3485B}"/>
                </a:ext>
              </a:extLst>
            </p:cNvPr>
            <p:cNvSpPr txBox="1">
              <a:spLocks noChangeArrowheads="1"/>
            </p:cNvSpPr>
            <p:nvPr/>
          </p:nvSpPr>
          <p:spPr bwMode="auto">
            <a:xfrm>
              <a:off x="12929552" y="15375827"/>
              <a:ext cx="2706624" cy="1340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a:t>Example Chart</a:t>
              </a:r>
            </a:p>
          </p:txBody>
        </p:sp>
      </p:grpSp>
      <p:pic>
        <p:nvPicPr>
          <p:cNvPr id="13327" name="Picture 13" descr="A group of people looking at a computer&#10;&#10;Description automatically generated">
            <a:extLst>
              <a:ext uri="{FF2B5EF4-FFF2-40B4-BE49-F238E27FC236}">
                <a16:creationId xmlns:a16="http://schemas.microsoft.com/office/drawing/2014/main" id="{4D6D0B0C-6EDD-3D41-7BF7-C60BE727383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19975" y="4643438"/>
            <a:ext cx="1689100"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8" name="TextBox 38">
            <a:extLst>
              <a:ext uri="{FF2B5EF4-FFF2-40B4-BE49-F238E27FC236}">
                <a16:creationId xmlns:a16="http://schemas.microsoft.com/office/drawing/2014/main" id="{A5AA9434-8085-DA0B-8CF0-3A127740D91F}"/>
              </a:ext>
            </a:extLst>
          </p:cNvPr>
          <p:cNvSpPr txBox="1">
            <a:spLocks noChangeArrowheads="1"/>
          </p:cNvSpPr>
          <p:nvPr/>
        </p:nvSpPr>
        <p:spPr bwMode="auto">
          <a:xfrm>
            <a:off x="7554913" y="4781550"/>
            <a:ext cx="12969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a:solidFill>
                  <a:schemeClr val="bg1"/>
                </a:solidFill>
              </a:rPr>
              <a:t>Example Photo</a:t>
            </a:r>
          </a:p>
        </p:txBody>
      </p:sp>
      <p:sp>
        <p:nvSpPr>
          <p:cNvPr id="25" name="Rectangle 24">
            <a:extLst>
              <a:ext uri="{FF2B5EF4-FFF2-40B4-BE49-F238E27FC236}">
                <a16:creationId xmlns:a16="http://schemas.microsoft.com/office/drawing/2014/main" id="{4287668B-22C8-A9A2-3A7A-68E12C35245E}"/>
              </a:ext>
            </a:extLst>
          </p:cNvPr>
          <p:cNvSpPr/>
          <p:nvPr/>
        </p:nvSpPr>
        <p:spPr>
          <a:xfrm>
            <a:off x="88835" y="2175367"/>
            <a:ext cx="4680000" cy="1875945"/>
          </a:xfrm>
          <a:prstGeom prst="rect">
            <a:avLst/>
          </a:prstGeom>
          <a:ln w="25400">
            <a:noFill/>
          </a:ln>
        </p:spPr>
        <p:txBody>
          <a:bodyPr lIns="152223" tIns="502335" rIns="152223" bIns="152223" anchor="t"/>
          <a:lstStyle/>
          <a:p>
            <a:pPr>
              <a:lnSpc>
                <a:spcPct val="114000"/>
              </a:lnSpc>
              <a:spcAft>
                <a:spcPts val="0"/>
              </a:spcAft>
              <a:tabLst>
                <a:tab pos="255726" algn="l"/>
              </a:tabLst>
              <a:defRPr/>
            </a:pPr>
            <a:endParaRPr lang="en-GB" sz="1020" dirty="0">
              <a:solidFill>
                <a:srgbClr val="000000">
                  <a:alpha val="89804"/>
                </a:srgbClr>
              </a:solidFill>
            </a:endParaRPr>
          </a:p>
          <a:p>
            <a:pPr marL="228600" indent="-228600" algn="just">
              <a:lnSpc>
                <a:spcPct val="114000"/>
              </a:lnSpc>
              <a:spcAft>
                <a:spcPts val="0"/>
              </a:spcAft>
              <a:buClr>
                <a:srgbClr val="00B050"/>
              </a:buClr>
              <a:buFontTx/>
              <a:buAutoNum type="arabicPeriod"/>
              <a:tabLst>
                <a:tab pos="255726" algn="l"/>
              </a:tabLst>
              <a:defRPr/>
            </a:pPr>
            <a:r>
              <a:rPr lang="en-GB" sz="1000" dirty="0">
                <a:solidFill>
                  <a:srgbClr val="00B050">
                    <a:alpha val="89804"/>
                  </a:srgbClr>
                </a:solidFill>
                <a:latin typeface="Arial"/>
                <a:cs typeface="Arial"/>
              </a:rPr>
              <a:t>Write a statement in less than 18 words describing the </a:t>
            </a:r>
            <a:r>
              <a:rPr lang="en-GB" sz="1000" u="sng" dirty="0">
                <a:solidFill>
                  <a:srgbClr val="00B050">
                    <a:alpha val="89804"/>
                  </a:srgbClr>
                </a:solidFill>
                <a:latin typeface="Arial"/>
                <a:cs typeface="Arial"/>
              </a:rPr>
              <a:t>problem in your practice</a:t>
            </a:r>
            <a:r>
              <a:rPr lang="en-GB" sz="1000" dirty="0">
                <a:solidFill>
                  <a:srgbClr val="00B050">
                    <a:alpha val="89804"/>
                  </a:srgbClr>
                </a:solidFill>
                <a:latin typeface="Arial"/>
                <a:cs typeface="Arial"/>
              </a:rPr>
              <a:t> relating to the chosen themes of your chosen option. </a:t>
            </a:r>
            <a:endParaRPr lang="en-GB" sz="1000" dirty="0">
              <a:solidFill>
                <a:srgbClr val="00B050">
                  <a:alpha val="89804"/>
                </a:srgbClr>
              </a:solidFill>
              <a:highlight>
                <a:srgbClr val="FFFF00"/>
              </a:highlight>
              <a:latin typeface="Arial"/>
              <a:cs typeface="Arial"/>
            </a:endParaRPr>
          </a:p>
          <a:p>
            <a:pPr marL="228600" indent="-228600" algn="just">
              <a:lnSpc>
                <a:spcPct val="114000"/>
              </a:lnSpc>
              <a:spcAft>
                <a:spcPts val="0"/>
              </a:spcAft>
              <a:buClr>
                <a:srgbClr val="00B050"/>
              </a:buClr>
              <a:buFontTx/>
              <a:buAutoNum type="arabicPeriod"/>
              <a:tabLst>
                <a:tab pos="255726" algn="l"/>
              </a:tabLst>
              <a:defRPr/>
            </a:pPr>
            <a:r>
              <a:rPr lang="en-GB" sz="1020" dirty="0">
                <a:solidFill>
                  <a:srgbClr val="00B050"/>
                </a:solidFill>
              </a:rPr>
              <a:t>The problem should seek to answer ‘</a:t>
            </a:r>
            <a:r>
              <a:rPr lang="en-GB" sz="1050" dirty="0">
                <a:solidFill>
                  <a:srgbClr val="00B050"/>
                </a:solidFill>
              </a:rPr>
              <a:t>‘What issue needs to be addressed and why?’</a:t>
            </a:r>
            <a:endParaRPr lang="en-GB" sz="1020" dirty="0">
              <a:solidFill>
                <a:srgbClr val="00B050"/>
              </a:solidFill>
            </a:endParaRPr>
          </a:p>
          <a:p>
            <a:pPr>
              <a:lnSpc>
                <a:spcPct val="114000"/>
              </a:lnSpc>
              <a:spcAft>
                <a:spcPts val="0"/>
              </a:spcAft>
              <a:buClr>
                <a:srgbClr val="00B050"/>
              </a:buClr>
              <a:tabLst>
                <a:tab pos="255726" algn="l"/>
              </a:tabLst>
              <a:defRPr/>
            </a:pPr>
            <a:endParaRPr lang="en-GB" sz="1020" dirty="0">
              <a:solidFill>
                <a:srgbClr val="00B050">
                  <a:alpha val="89804"/>
                </a:srgbClr>
              </a:solidFill>
            </a:endParaRPr>
          </a:p>
          <a:p>
            <a:pPr>
              <a:lnSpc>
                <a:spcPct val="114000"/>
              </a:lnSpc>
              <a:spcAft>
                <a:spcPts val="0"/>
              </a:spcAft>
              <a:buClr>
                <a:srgbClr val="00B050"/>
              </a:buClr>
              <a:tabLst>
                <a:tab pos="255726" algn="l"/>
              </a:tabLst>
              <a:defRPr/>
            </a:pPr>
            <a:r>
              <a:rPr lang="en-GB" sz="1020" dirty="0">
                <a:solidFill>
                  <a:srgbClr val="00B050">
                    <a:alpha val="89804"/>
                  </a:srgbClr>
                </a:solidFill>
              </a:rPr>
              <a:t>See</a:t>
            </a:r>
            <a:r>
              <a:rPr lang="en-GB" sz="1020" dirty="0">
                <a:solidFill>
                  <a:srgbClr val="000000">
                    <a:alpha val="89804"/>
                  </a:srgbClr>
                </a:solidFill>
              </a:rPr>
              <a:t> </a:t>
            </a:r>
            <a:r>
              <a:rPr lang="en-GB" sz="1020" dirty="0">
                <a:solidFill>
                  <a:srgbClr val="000000">
                    <a:alpha val="89804"/>
                  </a:srgbClr>
                </a:solidFill>
                <a:hlinkClick r:id="rId9"/>
              </a:rPr>
              <a:t>Understanding your problem Toolkit </a:t>
            </a:r>
            <a:r>
              <a:rPr lang="en-GB" sz="1020" dirty="0">
                <a:solidFill>
                  <a:srgbClr val="00B050">
                    <a:alpha val="89804"/>
                  </a:srgbClr>
                </a:solidFill>
              </a:rPr>
              <a:t>and</a:t>
            </a:r>
            <a:r>
              <a:rPr lang="en-GB" sz="1020" dirty="0">
                <a:solidFill>
                  <a:srgbClr val="000000">
                    <a:alpha val="89804"/>
                  </a:srgbClr>
                </a:solidFill>
              </a:rPr>
              <a:t> </a:t>
            </a:r>
            <a:r>
              <a:rPr lang="en-GB" sz="1020" dirty="0">
                <a:solidFill>
                  <a:srgbClr val="000000">
                    <a:alpha val="89804"/>
                  </a:srgbClr>
                </a:solidFill>
                <a:hlinkClick r:id="rId10"/>
              </a:rPr>
              <a:t>Understanding your system Toolkit </a:t>
            </a:r>
            <a:endParaRPr lang="en-GB" sz="1020" dirty="0">
              <a:solidFill>
                <a:srgbClr val="000000">
                  <a:alpha val="89804"/>
                </a:srgbClr>
              </a:solidFill>
            </a:endParaRPr>
          </a:p>
          <a:p>
            <a:pPr>
              <a:lnSpc>
                <a:spcPct val="114000"/>
              </a:lnSpc>
              <a:spcAft>
                <a:spcPts val="0"/>
              </a:spcAft>
              <a:tabLst>
                <a:tab pos="255726" algn="l"/>
              </a:tabLst>
              <a:defRPr/>
            </a:pPr>
            <a:endParaRPr lang="en-GB" sz="1015" dirty="0">
              <a:solidFill>
                <a:srgbClr val="000000">
                  <a:alpha val="89804"/>
                </a:srgbClr>
              </a:solidFill>
            </a:endParaRPr>
          </a:p>
          <a:p>
            <a:pPr>
              <a:spcAft>
                <a:spcPts val="507"/>
              </a:spcAft>
              <a:tabLst>
                <a:tab pos="255726" algn="l"/>
              </a:tabLst>
              <a:defRPr/>
            </a:pPr>
            <a:endParaRPr lang="en-GB" sz="1015" dirty="0">
              <a:solidFill>
                <a:srgbClr val="000000">
                  <a:alpha val="89804"/>
                </a:srgbClr>
              </a:solidFill>
            </a:endParaRPr>
          </a:p>
        </p:txBody>
      </p:sp>
      <p:sp>
        <p:nvSpPr>
          <p:cNvPr id="13330" name="TextBox 23">
            <a:extLst>
              <a:ext uri="{FF2B5EF4-FFF2-40B4-BE49-F238E27FC236}">
                <a16:creationId xmlns:a16="http://schemas.microsoft.com/office/drawing/2014/main" id="{1475496E-5F10-B4F6-A8AB-61DE2841BD18}"/>
              </a:ext>
            </a:extLst>
          </p:cNvPr>
          <p:cNvSpPr txBox="1">
            <a:spLocks noChangeArrowheads="1"/>
          </p:cNvSpPr>
          <p:nvPr/>
        </p:nvSpPr>
        <p:spPr bwMode="auto">
          <a:xfrm>
            <a:off x="120650" y="-9525"/>
            <a:ext cx="7343775"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endParaRPr lang="en-US" altLang="en-US" sz="1000" b="1">
              <a:solidFill>
                <a:schemeClr val="bg1"/>
              </a:solidFill>
            </a:endParaRPr>
          </a:p>
          <a:p>
            <a:pPr algn="ctr"/>
            <a:r>
              <a:rPr lang="en-US" altLang="en-US" sz="3200" b="1">
                <a:solidFill>
                  <a:schemeClr val="bg1"/>
                </a:solidFill>
              </a:rPr>
              <a:t>PRESCRIBING SAFETY </a:t>
            </a:r>
          </a:p>
          <a:p>
            <a:pPr algn="ctr"/>
            <a:r>
              <a:rPr lang="en-US" altLang="en-US" sz="2800" b="1">
                <a:solidFill>
                  <a:schemeClr val="bg1"/>
                </a:solidFill>
              </a:rPr>
              <a:t>GMS Quality Improvement project 2024/25</a:t>
            </a:r>
            <a:endParaRPr lang="en-GB" altLang="en-US" sz="2800">
              <a:solidFill>
                <a:schemeClr val="bg1"/>
              </a:solidFill>
            </a:endParaRPr>
          </a:p>
        </p:txBody>
      </p:sp>
      <p:pic>
        <p:nvPicPr>
          <p:cNvPr id="13331" name="Picture 1">
            <a:extLst>
              <a:ext uri="{FF2B5EF4-FFF2-40B4-BE49-F238E27FC236}">
                <a16:creationId xmlns:a16="http://schemas.microsoft.com/office/drawing/2014/main" id="{EB5A336E-0897-5A41-7C2F-BD4F93D316FF}"/>
              </a:ext>
            </a:extLst>
          </p:cNvPr>
          <p:cNvPicPr>
            <a:picLocks noChangeAspect="1"/>
          </p:cNvPicPr>
          <p:nvPr/>
        </p:nvPicPr>
        <p:blipFill>
          <a:blip r:embed="rId11">
            <a:extLst>
              <a:ext uri="{28A0092B-C50C-407E-A947-70E740481C1C}">
                <a14:useLocalDpi xmlns:a14="http://schemas.microsoft.com/office/drawing/2010/main" val="0"/>
              </a:ext>
            </a:extLst>
          </a:blip>
          <a:srcRect t="11635" r="8601" b="12337"/>
          <a:stretch>
            <a:fillRect/>
          </a:stretch>
        </p:blipFill>
        <p:spPr bwMode="auto">
          <a:xfrm>
            <a:off x="-9525" y="6350"/>
            <a:ext cx="9629775" cy="120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32" name="TextBox 8">
            <a:extLst>
              <a:ext uri="{FF2B5EF4-FFF2-40B4-BE49-F238E27FC236}">
                <a16:creationId xmlns:a16="http://schemas.microsoft.com/office/drawing/2014/main" id="{738D5C66-79C9-F22C-778C-BABD75DF74D7}"/>
              </a:ext>
            </a:extLst>
          </p:cNvPr>
          <p:cNvSpPr txBox="1">
            <a:spLocks noChangeArrowheads="1"/>
          </p:cNvSpPr>
          <p:nvPr/>
        </p:nvSpPr>
        <p:spPr bwMode="auto">
          <a:xfrm>
            <a:off x="-920750" y="227013"/>
            <a:ext cx="949483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2400" b="1" dirty="0">
                <a:solidFill>
                  <a:schemeClr val="bg1"/>
                </a:solidFill>
              </a:rPr>
              <a:t>POSTER TITLE </a:t>
            </a:r>
          </a:p>
          <a:p>
            <a:pPr algn="ctr"/>
            <a:r>
              <a:rPr lang="en-US" altLang="en-US" sz="2400" b="1" dirty="0">
                <a:solidFill>
                  <a:schemeClr val="bg1"/>
                </a:solidFill>
              </a:rPr>
              <a:t>GMS Quality Improvement project 2025/26</a:t>
            </a:r>
            <a:endParaRPr lang="en-GB" altLang="en-US" sz="2400" dirty="0">
              <a:solidFill>
                <a:schemeClr val="bg1"/>
              </a:solidFill>
            </a:endParaRPr>
          </a:p>
        </p:txBody>
      </p:sp>
      <p:sp>
        <p:nvSpPr>
          <p:cNvPr id="15" name="TextBox 36">
            <a:extLst>
              <a:ext uri="{FF2B5EF4-FFF2-40B4-BE49-F238E27FC236}">
                <a16:creationId xmlns:a16="http://schemas.microsoft.com/office/drawing/2014/main" id="{A56D2838-563E-B0B9-F69A-53AA19EC5790}"/>
              </a:ext>
            </a:extLst>
          </p:cNvPr>
          <p:cNvSpPr txBox="1">
            <a:spLocks noChangeArrowheads="1"/>
          </p:cNvSpPr>
          <p:nvPr/>
        </p:nvSpPr>
        <p:spPr bwMode="auto">
          <a:xfrm>
            <a:off x="0" y="11899900"/>
            <a:ext cx="9585325" cy="852488"/>
          </a:xfrm>
          <a:prstGeom prst="rect">
            <a:avLst/>
          </a:prstGeom>
          <a:ln>
            <a:headEnd/>
            <a:tailEnd/>
          </a:ln>
        </p:spPr>
        <p:style>
          <a:lnRef idx="1">
            <a:schemeClr val="accent5"/>
          </a:lnRef>
          <a:fillRef idx="3">
            <a:schemeClr val="accent5"/>
          </a:fillRef>
          <a:effectRef idx="2">
            <a:schemeClr val="accent5"/>
          </a:effectRef>
          <a:fontRef idx="minor">
            <a:schemeClr val="lt1"/>
          </a:fontRef>
        </p:style>
        <p:txBody>
          <a:bodyPr lIns="417643" tIns="208822" rIns="417643" bIns="208822">
            <a:spAutoFit/>
          </a:bodyPr>
          <a:lstStyle/>
          <a:p>
            <a:pPr>
              <a:defRPr/>
            </a:pPr>
            <a:r>
              <a:rPr lang="en-GB" sz="1400" b="1" dirty="0">
                <a:effectLst>
                  <a:outerShdw blurRad="38100" dist="38100" dir="2700000" algn="tl">
                    <a:srgbClr val="000000">
                      <a:alpha val="43137"/>
                    </a:srgbClr>
                  </a:outerShdw>
                </a:effectLst>
                <a:latin typeface="Arial" charset="0"/>
                <a:cs typeface="Arial" charset="0"/>
              </a:rPr>
              <a:t>Practice contact:  </a:t>
            </a:r>
            <a:r>
              <a:rPr lang="en-GB" sz="1400" b="1" dirty="0">
                <a:solidFill>
                  <a:srgbClr val="FFFF00"/>
                </a:solidFill>
                <a:effectLst>
                  <a:outerShdw blurRad="38100" dist="38100" dir="2700000" algn="tl">
                    <a:srgbClr val="000000">
                      <a:alpha val="43137"/>
                    </a:srgbClr>
                  </a:outerShdw>
                </a:effectLst>
                <a:latin typeface="Arial" charset="0"/>
                <a:cs typeface="Arial" charset="0"/>
              </a:rPr>
              <a:t>QI Project Lead or named person</a:t>
            </a:r>
            <a:endParaRPr lang="en-GB" sz="1400" b="1" dirty="0">
              <a:solidFill>
                <a:srgbClr val="FF0000"/>
              </a:solidFill>
              <a:effectLst>
                <a:outerShdw blurRad="38100" dist="38100" dir="2700000" algn="tl">
                  <a:srgbClr val="000000">
                    <a:alpha val="43137"/>
                  </a:srgbClr>
                </a:outerShdw>
              </a:effectLst>
              <a:latin typeface="Arial" charset="0"/>
              <a:cs typeface="Arial" charset="0"/>
            </a:endParaRPr>
          </a:p>
          <a:p>
            <a:pPr>
              <a:defRPr/>
            </a:pPr>
            <a:r>
              <a:rPr lang="en-GB" sz="1400" b="1" dirty="0">
                <a:effectLst>
                  <a:outerShdw blurRad="38100" dist="38100" dir="2700000" algn="tl">
                    <a:srgbClr val="000000">
                      <a:alpha val="43137"/>
                    </a:srgbClr>
                  </a:outerShdw>
                </a:effectLst>
                <a:latin typeface="Arial" charset="0"/>
                <a:cs typeface="Arial" charset="0"/>
              </a:rPr>
              <a:t>Health Board: </a:t>
            </a:r>
            <a:r>
              <a:rPr lang="en-GB" sz="1400" b="1" dirty="0">
                <a:solidFill>
                  <a:srgbClr val="FFFF00"/>
                </a:solidFill>
                <a:effectLst>
                  <a:outerShdw blurRad="38100" dist="38100" dir="2700000" algn="tl">
                    <a:srgbClr val="000000">
                      <a:alpha val="43137"/>
                    </a:srgbClr>
                  </a:outerShdw>
                </a:effectLst>
                <a:latin typeface="Arial" charset="0"/>
                <a:cs typeface="Arial" charset="0"/>
              </a:rPr>
              <a:t>       XXXXXXXXXXXXXXXXXXXXXXX</a:t>
            </a:r>
          </a:p>
        </p:txBody>
      </p:sp>
      <p:sp>
        <p:nvSpPr>
          <p:cNvPr id="17" name="TextBox 36">
            <a:extLst>
              <a:ext uri="{FF2B5EF4-FFF2-40B4-BE49-F238E27FC236}">
                <a16:creationId xmlns:a16="http://schemas.microsoft.com/office/drawing/2014/main" id="{461B37AE-1E08-C9AD-CD73-22C235228312}"/>
              </a:ext>
            </a:extLst>
          </p:cNvPr>
          <p:cNvSpPr txBox="1">
            <a:spLocks noChangeArrowheads="1"/>
          </p:cNvSpPr>
          <p:nvPr/>
        </p:nvSpPr>
        <p:spPr bwMode="auto">
          <a:xfrm>
            <a:off x="6350" y="1176338"/>
            <a:ext cx="9585325" cy="755650"/>
          </a:xfrm>
          <a:prstGeom prst="rect">
            <a:avLst/>
          </a:prstGeom>
          <a:ln>
            <a:headEnd/>
            <a:tailEnd/>
          </a:ln>
        </p:spPr>
        <p:style>
          <a:lnRef idx="1">
            <a:schemeClr val="accent5"/>
          </a:lnRef>
          <a:fillRef idx="3">
            <a:schemeClr val="accent5"/>
          </a:fillRef>
          <a:effectRef idx="2">
            <a:schemeClr val="accent5"/>
          </a:effectRef>
          <a:fontRef idx="minor">
            <a:schemeClr val="lt1"/>
          </a:fontRef>
        </p:style>
        <p:txBody>
          <a:bodyPr lIns="417643" tIns="208822" rIns="417643" bIns="208822">
            <a:spAutoFit/>
          </a:bodyPr>
          <a:lstStyle/>
          <a:p>
            <a:pPr>
              <a:defRPr/>
            </a:pPr>
            <a:r>
              <a:rPr lang="en-GB" sz="1400" b="1" dirty="0">
                <a:effectLst>
                  <a:outerShdw blurRad="38100" dist="38100" dir="2700000" algn="tl">
                    <a:srgbClr val="000000">
                      <a:alpha val="43137"/>
                    </a:srgbClr>
                  </a:outerShdw>
                </a:effectLst>
                <a:latin typeface="Arial" charset="0"/>
                <a:cs typeface="Arial" charset="0"/>
              </a:rPr>
              <a:t>Name of Practice: </a:t>
            </a:r>
            <a:r>
              <a:rPr lang="en-GB" sz="1400" b="1" dirty="0">
                <a:solidFill>
                  <a:srgbClr val="FFFF00"/>
                </a:solidFill>
                <a:effectLst>
                  <a:outerShdw blurRad="38100" dist="38100" dir="2700000" algn="tl">
                    <a:srgbClr val="000000">
                      <a:alpha val="43137"/>
                    </a:srgbClr>
                  </a:outerShdw>
                </a:effectLst>
                <a:latin typeface="Arial" charset="0"/>
                <a:cs typeface="Arial" charset="0"/>
              </a:rPr>
              <a:t>XXXXXXXXXXXXXXXXXXXXXXXX</a:t>
            </a:r>
          </a:p>
          <a:p>
            <a:pPr>
              <a:defRPr/>
            </a:pPr>
            <a:r>
              <a:rPr lang="en-GB" sz="1400" b="1" dirty="0">
                <a:solidFill>
                  <a:schemeClr val="bg1"/>
                </a:solidFill>
                <a:effectLst>
                  <a:outerShdw blurRad="38100" dist="38100" dir="2700000" algn="tl">
                    <a:srgbClr val="000000">
                      <a:alpha val="43137"/>
                    </a:srgbClr>
                  </a:outerShdw>
                </a:effectLst>
                <a:latin typeface="Arial" charset="0"/>
                <a:cs typeface="Arial" charset="0"/>
              </a:rPr>
              <a:t>Name of Cluster:   </a:t>
            </a:r>
            <a:r>
              <a:rPr lang="en-GB" sz="1400" b="1" dirty="0">
                <a:solidFill>
                  <a:srgbClr val="FFFF00"/>
                </a:solidFill>
                <a:effectLst>
                  <a:outerShdw blurRad="38100" dist="38100" dir="2700000" algn="tl">
                    <a:srgbClr val="000000">
                      <a:alpha val="43137"/>
                    </a:srgbClr>
                  </a:outerShdw>
                </a:effectLst>
                <a:latin typeface="Arial" charset="0"/>
                <a:cs typeface="Arial" charset="0"/>
              </a:rPr>
              <a:t>XXXXXXXXXXXXXXXXXXXXXXXX</a:t>
            </a:r>
          </a:p>
        </p:txBody>
      </p:sp>
      <p:sp>
        <p:nvSpPr>
          <p:cNvPr id="21" name="Text Placeholder 1">
            <a:extLst>
              <a:ext uri="{FF2B5EF4-FFF2-40B4-BE49-F238E27FC236}">
                <a16:creationId xmlns:a16="http://schemas.microsoft.com/office/drawing/2014/main" id="{F3EC298D-BA1B-428B-BB07-2A53457D5964}"/>
              </a:ext>
            </a:extLst>
          </p:cNvPr>
          <p:cNvSpPr txBox="1">
            <a:spLocks/>
          </p:cNvSpPr>
          <p:nvPr/>
        </p:nvSpPr>
        <p:spPr>
          <a:xfrm>
            <a:off x="4845050" y="8955088"/>
            <a:ext cx="4679950" cy="539750"/>
          </a:xfrm>
          <a:prstGeom prst="roundRect">
            <a:avLst>
              <a:gd name="adj" fmla="val 7899"/>
            </a:avLst>
          </a:prstGeom>
          <a:solidFill>
            <a:schemeClr val="accent1">
              <a:lumMod val="40000"/>
              <a:lumOff val="60000"/>
            </a:schemeClr>
          </a:solidFill>
          <a:ln w="25400">
            <a:noFill/>
          </a:ln>
        </p:spPr>
        <p:txBody>
          <a:bodyPr lIns="152223" tIns="106555" rIns="152223" bIns="106555"/>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184" b="1" dirty="0">
                <a:solidFill>
                  <a:schemeClr val="tx1"/>
                </a:solidFill>
                <a:latin typeface="Arial" panose="020B0604020202020204" pitchFamily="34" charset="0"/>
                <a:cs typeface="Arial" panose="020B0604020202020204" pitchFamily="34" charset="0"/>
              </a:rPr>
              <a:t>ACT: Reflection and the next steps</a:t>
            </a:r>
          </a:p>
        </p:txBody>
      </p:sp>
      <p:sp>
        <p:nvSpPr>
          <p:cNvPr id="22" name="Rectangle 21">
            <a:extLst>
              <a:ext uri="{FF2B5EF4-FFF2-40B4-BE49-F238E27FC236}">
                <a16:creationId xmlns:a16="http://schemas.microsoft.com/office/drawing/2014/main" id="{D74CBB3B-EADB-D052-4F1A-6ED425ACE3F0}"/>
              </a:ext>
            </a:extLst>
          </p:cNvPr>
          <p:cNvSpPr/>
          <p:nvPr/>
        </p:nvSpPr>
        <p:spPr>
          <a:xfrm>
            <a:off x="4821213" y="9067145"/>
            <a:ext cx="4680000" cy="2376367"/>
          </a:xfrm>
          <a:prstGeom prst="rect">
            <a:avLst/>
          </a:prstGeom>
          <a:ln w="25400">
            <a:noFill/>
          </a:ln>
        </p:spPr>
        <p:txBody>
          <a:bodyPr lIns="152223" tIns="502335" rIns="152223" bIns="152223"/>
          <a:lstStyle/>
          <a:p>
            <a:pPr>
              <a:lnSpc>
                <a:spcPct val="114000"/>
              </a:lnSpc>
              <a:spcAft>
                <a:spcPts val="0"/>
              </a:spcAft>
              <a:tabLst>
                <a:tab pos="255726" algn="l"/>
              </a:tabLst>
              <a:defRPr/>
            </a:pPr>
            <a:endParaRPr lang="en-GB" sz="600" dirty="0">
              <a:solidFill>
                <a:srgbClr val="00B050"/>
              </a:solidFill>
            </a:endParaRPr>
          </a:p>
          <a:p>
            <a:pPr marL="228600" indent="-228600">
              <a:lnSpc>
                <a:spcPct val="114000"/>
              </a:lnSpc>
              <a:spcAft>
                <a:spcPts val="0"/>
              </a:spcAft>
              <a:buFontTx/>
              <a:buAutoNum type="arabicPeriod" startAt="25"/>
              <a:tabLst>
                <a:tab pos="255726" algn="l"/>
              </a:tabLst>
              <a:defRPr/>
            </a:pPr>
            <a:r>
              <a:rPr lang="en-GB" sz="1020" dirty="0">
                <a:solidFill>
                  <a:srgbClr val="00B050"/>
                </a:solidFill>
              </a:rPr>
              <a:t>Describe key lessons learned from the project.</a:t>
            </a:r>
          </a:p>
          <a:p>
            <a:pPr marL="228600" indent="-228600">
              <a:lnSpc>
                <a:spcPct val="114000"/>
              </a:lnSpc>
              <a:spcAft>
                <a:spcPts val="0"/>
              </a:spcAft>
              <a:buFontTx/>
              <a:buAutoNum type="arabicPeriod" startAt="25"/>
              <a:tabLst>
                <a:tab pos="255726" algn="l"/>
              </a:tabLst>
              <a:defRPr/>
            </a:pPr>
            <a:r>
              <a:rPr lang="en-GB" sz="1020" dirty="0">
                <a:solidFill>
                  <a:srgbClr val="00B050"/>
                </a:solidFill>
              </a:rPr>
              <a:t>Consider embedding the successful change idea(s) tested during the QI project into routine practice. </a:t>
            </a:r>
          </a:p>
          <a:p>
            <a:pPr marL="228600" indent="-228600">
              <a:lnSpc>
                <a:spcPct val="114000"/>
              </a:lnSpc>
              <a:spcAft>
                <a:spcPts val="0"/>
              </a:spcAft>
              <a:buFontTx/>
              <a:buAutoNum type="arabicPeriod" startAt="25"/>
              <a:tabLst>
                <a:tab pos="255726" algn="l"/>
              </a:tabLst>
              <a:defRPr/>
            </a:pPr>
            <a:r>
              <a:rPr lang="en-GB" sz="1020" dirty="0">
                <a:solidFill>
                  <a:srgbClr val="00B050"/>
                </a:solidFill>
              </a:rPr>
              <a:t>What will you do next?</a:t>
            </a:r>
          </a:p>
          <a:p>
            <a:pPr>
              <a:lnSpc>
                <a:spcPct val="114000"/>
              </a:lnSpc>
              <a:spcAft>
                <a:spcPts val="0"/>
              </a:spcAft>
              <a:tabLst>
                <a:tab pos="255726" algn="l"/>
              </a:tabLst>
              <a:defRPr/>
            </a:pPr>
            <a:endParaRPr lang="en-GB" sz="1020" dirty="0">
              <a:solidFill>
                <a:srgbClr val="00B050"/>
              </a:solidFill>
            </a:endParaRPr>
          </a:p>
          <a:p>
            <a:pPr>
              <a:lnSpc>
                <a:spcPct val="114000"/>
              </a:lnSpc>
              <a:spcAft>
                <a:spcPts val="0"/>
              </a:spcAft>
              <a:tabLst>
                <a:tab pos="255726" algn="l"/>
              </a:tabLst>
              <a:defRPr/>
            </a:pPr>
            <a:r>
              <a:rPr lang="en-GB" sz="1020" dirty="0">
                <a:solidFill>
                  <a:srgbClr val="00B050"/>
                </a:solidFill>
              </a:rPr>
              <a:t>See </a:t>
            </a:r>
            <a:r>
              <a:rPr lang="en-GB" sz="1020" dirty="0">
                <a:solidFill>
                  <a:srgbClr val="000000">
                    <a:alpha val="89804"/>
                  </a:srgbClr>
                </a:solidFill>
                <a:hlinkClick r:id="rId12"/>
              </a:rPr>
              <a:t>Implementation Toolkit </a:t>
            </a:r>
            <a:r>
              <a:rPr lang="en-GB" sz="1020" dirty="0">
                <a:solidFill>
                  <a:srgbClr val="00B050">
                    <a:alpha val="89804"/>
                  </a:srgbClr>
                </a:solidFill>
              </a:rPr>
              <a:t>and</a:t>
            </a:r>
            <a:r>
              <a:rPr lang="en-GB" sz="1020" dirty="0">
                <a:solidFill>
                  <a:srgbClr val="000000">
                    <a:alpha val="89804"/>
                  </a:srgbClr>
                </a:solidFill>
              </a:rPr>
              <a:t> </a:t>
            </a:r>
            <a:r>
              <a:rPr lang="en-GB" sz="1020" dirty="0">
                <a:solidFill>
                  <a:srgbClr val="000000">
                    <a:alpha val="89804"/>
                  </a:srgbClr>
                </a:solidFill>
                <a:hlinkClick r:id="rId13"/>
              </a:rPr>
              <a:t>Spread and Scale Toolkit </a:t>
            </a:r>
            <a:endParaRPr lang="en-GB" sz="1020" dirty="0">
              <a:solidFill>
                <a:srgbClr val="000000">
                  <a:alpha val="89804"/>
                </a:srgbClr>
              </a:solidFill>
            </a:endParaRPr>
          </a:p>
        </p:txBody>
      </p:sp>
      <p:sp>
        <p:nvSpPr>
          <p:cNvPr id="13337" name="TextBox 3">
            <a:extLst>
              <a:ext uri="{FF2B5EF4-FFF2-40B4-BE49-F238E27FC236}">
                <a16:creationId xmlns:a16="http://schemas.microsoft.com/office/drawing/2014/main" id="{711F13D6-80DC-45EA-5CE6-10F7216D4CC0}"/>
              </a:ext>
            </a:extLst>
          </p:cNvPr>
          <p:cNvSpPr txBox="1">
            <a:spLocks noChangeArrowheads="1"/>
          </p:cNvSpPr>
          <p:nvPr/>
        </p:nvSpPr>
        <p:spPr bwMode="auto">
          <a:xfrm>
            <a:off x="479425" y="12199938"/>
            <a:ext cx="86423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GB" altLang="en-US"/>
              <a:t>Page 8</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AEF0D0A79E04A4CA437FAEBBC5C41B3" ma:contentTypeVersion="22" ma:contentTypeDescription="Create a new document." ma:contentTypeScope="" ma:versionID="18b7d31291d70c312b7e50faefd46e2c">
  <xsd:schema xmlns:xsd="http://www.w3.org/2001/XMLSchema" xmlns:xs="http://www.w3.org/2001/XMLSchema" xmlns:p="http://schemas.microsoft.com/office/2006/metadata/properties" xmlns:ns2="2e920aae-e81d-44c3-9bf1-a4827f32e6ee" xmlns:ns3="4167e674-6a9f-4892-8806-05d2e97a6b2a" targetNamespace="http://schemas.microsoft.com/office/2006/metadata/properties" ma:root="true" ma:fieldsID="4d38dfa9ac6b1f1e18474fce54e033ad" ns2:_="" ns3:_="">
    <xsd:import namespace="2e920aae-e81d-44c3-9bf1-a4827f32e6ee"/>
    <xsd:import namespace="4167e674-6a9f-4892-8806-05d2e97a6b2a"/>
    <xsd:element name="properties">
      <xsd:complexType>
        <xsd:sequence>
          <xsd:element name="documentManagement">
            <xsd:complexType>
              <xsd:all>
                <xsd:element ref="ns2:Workstream" minOccurs="0"/>
                <xsd:element ref="ns2:Programmesandprojects" minOccurs="0"/>
                <xsd:element ref="ns2:Groupormeeting" minOccurs="0"/>
                <xsd:element ref="ns2:DocumentType" minOccurs="0"/>
                <xsd:element ref="ns2:Year" minOccurs="0"/>
                <xsd:element ref="ns2:Month" minOccurs="0"/>
                <xsd:element ref="ns2:DataAnalysis" minOccurs="0"/>
                <xsd:element ref="ns2:BusinessFunction" minOccurs="0"/>
                <xsd:element ref="ns2:Meetingtype" minOccurs="0"/>
                <xsd:element ref="ns2:Archive"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e920aae-e81d-44c3-9bf1-a4827f32e6ee" elementFormDefault="qualified">
    <xsd:import namespace="http://schemas.microsoft.com/office/2006/documentManagement/types"/>
    <xsd:import namespace="http://schemas.microsoft.com/office/infopath/2007/PartnerControls"/>
    <xsd:element name="Workstream" ma:index="8" nillable="true" ma:displayName="Workstream" ma:format="Dropdown" ma:internalName="Workstream">
      <xsd:complexType>
        <xsd:complexContent>
          <xsd:extension base="dms:MultiChoice">
            <xsd:sequence>
              <xsd:element name="Value" maxOccurs="unbounded" minOccurs="0" nillable="true">
                <xsd:simpleType>
                  <xsd:restriction base="dms:Choice">
                    <xsd:enumeration value="Dental Public Health"/>
                    <xsd:enumeration value="Business Support"/>
                    <xsd:enumeration value="Environmentally Sustainable Health and Care"/>
                    <xsd:enumeration value="Healthcare Public Health"/>
                    <xsd:enumeration value="Inequalities and Inequity"/>
                    <xsd:enumeration value="Prevention in Health and Care"/>
                    <xsd:enumeration value="Transformation of Primary Care"/>
                    <xsd:enumeration value="QI"/>
                  </xsd:restriction>
                </xsd:simpleType>
              </xsd:element>
            </xsd:sequence>
          </xsd:extension>
        </xsd:complexContent>
      </xsd:complexType>
    </xsd:element>
    <xsd:element name="Programmesandprojects" ma:index="9" nillable="true" ma:displayName="Programmes and projects" ma:format="Dropdown" ma:internalName="Programmesandprojects">
      <xsd:complexType>
        <xsd:complexContent>
          <xsd:extension base="dms:MultiChoice">
            <xsd:sequence>
              <xsd:element name="Value" maxOccurs="unbounded" minOccurs="0" nillable="true">
                <xsd:simpleType>
                  <xsd:restriction base="dms:Choice">
                    <xsd:enumeration value="Cardio Vascular Disease"/>
                    <xsd:enumeration value="Diabetes"/>
                    <xsd:enumeration value="MSK"/>
                    <xsd:enumeration value="Prevention-Based Health and Care"/>
                    <xsd:enumeration value="Social Prescribing"/>
                    <xsd:enumeration value="Supporting Healthy Behaviours"/>
                    <xsd:enumeration value="Women's Health"/>
                    <xsd:enumeration value="Designed to Smile"/>
                    <xsd:enumeration value="Antimicrobial prescribing"/>
                    <xsd:enumeration value="Child General Anaesthesia"/>
                    <xsd:enumeration value="Dental Epidemiology Programme"/>
                    <xsd:enumeration value="Dental Quality &amp; safety"/>
                    <xsd:enumeration value="Dental Services Innovation and Quality"/>
                    <xsd:enumeration value="Gwen am Byth"/>
                    <xsd:enumeration value="Oral Cancer"/>
                    <xsd:enumeration value="Oral Health Improvement"/>
                    <xsd:enumeration value="Oral Health Intelligence: Other"/>
                    <xsd:enumeration value="Other Dental"/>
                    <xsd:enumeration value="Population Indicators"/>
                    <xsd:enumeration value="QAS"/>
                    <xsd:enumeration value="SAIL analysis"/>
                    <xsd:enumeration value="Website Development"/>
                    <xsd:enumeration value="Health Equity"/>
                    <xsd:enumeration value="Health Inequalities"/>
                    <xsd:enumeration value="Inclusion Health"/>
                    <xsd:enumeration value="Safer Surgeries"/>
                    <xsd:enumeration value="Criminal Justice"/>
                    <xsd:enumeration value="Homelessness"/>
                    <xsd:enumeration value="Refugees &amp; Asylum Seekers"/>
                    <xsd:enumeration value="Gypsy and traveller"/>
                    <xsd:enumeration value="Community by Design"/>
                    <xsd:enumeration value="Public Health approach to Primary Care 2035"/>
                    <xsd:enumeration value="Population Health Management"/>
                    <xsd:enumeration value="Population Healthcare based planning"/>
                    <xsd:enumeration value="Value Based Healthcare"/>
                    <xsd:enumeration value="Clusters"/>
                    <xsd:enumeration value="GMS QI"/>
                    <xsd:enumeration value="PCMW"/>
                    <xsd:enumeration value="Primary Care Workforce"/>
                    <xsd:enumeration value="Primary Care One"/>
                    <xsd:enumeration value="Research and Evaluation"/>
                    <xsd:enumeration value="Vision 2035"/>
                    <xsd:enumeration value="Greener Primary Care Wales"/>
                    <xsd:enumeration value="Inhalers"/>
                    <xsd:enumeration value="Climate Change Other"/>
                  </xsd:restriction>
                </xsd:simpleType>
              </xsd:element>
            </xsd:sequence>
          </xsd:extension>
        </xsd:complexContent>
      </xsd:complexType>
    </xsd:element>
    <xsd:element name="Groupormeeting" ma:index="10" nillable="true" ma:displayName="Group or meeting" ma:format="Dropdown" ma:internalName="Groupormeeting">
      <xsd:complexType>
        <xsd:complexContent>
          <xsd:extension base="dms:MultiChoice">
            <xsd:sequence>
              <xsd:element name="Value" maxOccurs="unbounded" minOccurs="0" nillable="true">
                <xsd:simpleType>
                  <xsd:restriction base="dms:Choice">
                    <xsd:enumeration value="BET"/>
                    <xsd:enumeration value="CDSON"/>
                    <xsd:enumeration value="D2S National Advisory Group"/>
                    <xsd:enumeration value="D2S Op Managers' Meeting"/>
                    <xsd:enumeration value="Dental T&amp;F Groups"/>
                    <xsd:enumeration value="DPH consultant"/>
                    <xsd:enumeration value="DPH-CDO"/>
                    <xsd:enumeration value="DSOG"/>
                    <xsd:enumeration value="DsPH Peer Group"/>
                    <xsd:enumeration value="HOPC"/>
                    <xsd:enumeration value="HWB DLT"/>
                    <xsd:enumeration value="HWB EDLT"/>
                    <xsd:enumeration value="National Primary Care Board"/>
                    <xsd:enumeration value="OMD CPH meeting"/>
                    <xsd:enumeration value="Other Dental"/>
                    <xsd:enumeration value="PCD Divisional Meetings"/>
                    <xsd:enumeration value="PCG"/>
                    <xsd:enumeration value="PHW Duty of Quality"/>
                    <xsd:enumeration value="PHW IG forum"/>
                    <xsd:enumeration value="PHW Leadership Forum"/>
                    <xsd:enumeration value="PHW R&amp;E Group"/>
                    <xsd:enumeration value="Primary Care Interests Group"/>
                    <xsd:enumeration value="SPPC"/>
                    <xsd:enumeration value="WS1"/>
                    <xsd:enumeration value="WS2"/>
                    <xsd:enumeration value="WS3"/>
                    <xsd:enumeration value="WS4"/>
                  </xsd:restriction>
                </xsd:simpleType>
              </xsd:element>
            </xsd:sequence>
          </xsd:extension>
        </xsd:complexContent>
      </xsd:complexType>
    </xsd:element>
    <xsd:element name="DocumentType" ma:index="11" nillable="true" ma:displayName="Document Type" ma:format="Dropdown" ma:internalName="DocumentType">
      <xsd:complexType>
        <xsd:complexContent>
          <xsd:extension base="dms:MultiChoice">
            <xsd:sequence>
              <xsd:element name="Value" maxOccurs="unbounded" minOccurs="0" nillable="true">
                <xsd:simpleType>
                  <xsd:restriction base="dms:Choice">
                    <xsd:enumeration value="Action List"/>
                    <xsd:enumeration value="Agenda"/>
                    <xsd:enumeration value="Background Paper / Evidence"/>
                    <xsd:enumeration value="Education"/>
                    <xsd:enumeration value="email"/>
                    <xsd:enumeration value="Form / Sway / Video / Image"/>
                    <xsd:enumeration value="Framework"/>
                    <xsd:enumeration value="Funding / Business case"/>
                    <xsd:enumeration value="Gantt Chart / Timeline"/>
                    <xsd:enumeration value="Informal Notes"/>
                    <xsd:enumeration value="Job Description"/>
                    <xsd:enumeration value="Letter"/>
                    <xsd:enumeration value="Logic model"/>
                    <xsd:enumeration value="Minutes/notes"/>
                    <xsd:enumeration value="PCD external paper"/>
                    <xsd:enumeration value="Policy / Protocol"/>
                    <xsd:enumeration value="Presentation"/>
                    <xsd:enumeration value="Procedure document"/>
                    <xsd:enumeration value="Programme Comms"/>
                    <xsd:enumeration value="Project Plan"/>
                    <xsd:enumeration value="Published Papers"/>
                    <xsd:enumeration value="RAID / Risk log"/>
                    <xsd:enumeration value="Report"/>
                    <xsd:enumeration value="Strategy"/>
                    <xsd:enumeration value="Template"/>
                    <xsd:enumeration value="Terms of Reference"/>
                    <xsd:enumeration value="Toolkit"/>
                    <xsd:enumeration value="Training document"/>
                    <xsd:enumeration value="Welsh version"/>
                    <xsd:enumeration value="Also in Welsh"/>
                    <xsd:enumeration value="Poster"/>
                  </xsd:restriction>
                </xsd:simpleType>
              </xsd:element>
            </xsd:sequence>
          </xsd:extension>
        </xsd:complexContent>
      </xsd:complexType>
    </xsd:element>
    <xsd:element name="Year" ma:index="12" nillable="true" ma:displayName="Year" ma:description="Financial/planning year" ma:format="Dropdown" ma:internalName="Year">
      <xsd:simpleType>
        <xsd:restriction base="dms:Choice">
          <xsd:enumeration value="2023/24"/>
          <xsd:enumeration value="2024/25"/>
          <xsd:enumeration value="2025/26"/>
          <xsd:enumeration value="2026/27"/>
          <xsd:enumeration value="2027/28"/>
          <xsd:enumeration value="Pre 2023/24"/>
        </xsd:restriction>
      </xsd:simpleType>
    </xsd:element>
    <xsd:element name="Month" ma:index="13" nillable="true" ma:displayName="Month" ma:format="Dropdown" ma:internalName="Month">
      <xsd:simpleType>
        <xsd:restriction base="dms:Choice">
          <xsd:enumeration value="January"/>
          <xsd:enumeration value="February"/>
          <xsd:enumeration value="March"/>
          <xsd:enumeration value="April"/>
          <xsd:enumeration value="May"/>
          <xsd:enumeration value="June"/>
          <xsd:enumeration value="July"/>
          <xsd:enumeration value="August"/>
          <xsd:enumeration value="September"/>
          <xsd:enumeration value="October"/>
          <xsd:enumeration value="November"/>
          <xsd:enumeration value="December"/>
        </xsd:restriction>
      </xsd:simpleType>
    </xsd:element>
    <xsd:element name="DataAnalysis" ma:index="14" nillable="true" ma:displayName="Data Analysis" ma:format="Dropdown" ma:internalName="DataAnalysis">
      <xsd:simpleType>
        <xsd:restriction base="dms:Choice">
          <xsd:enumeration value="Analysis Plan"/>
          <xsd:enumeration value="Data - Cleaned"/>
          <xsd:enumeration value="Data - Other"/>
          <xsd:enumeration value="Data - Raw"/>
          <xsd:enumeration value="Data dictionary"/>
          <xsd:enumeration value="Draft Analysis"/>
          <xsd:enumeration value="Output - Chart"/>
          <xsd:enumeration value="Output - Dashboard"/>
          <xsd:enumeration value="Output - Infographic"/>
          <xsd:enumeration value="Output - Map"/>
          <xsd:enumeration value="Output - Other"/>
          <xsd:enumeration value="Output - Table"/>
          <xsd:enumeration value="Script"/>
        </xsd:restriction>
      </xsd:simpleType>
    </xsd:element>
    <xsd:element name="BusinessFunction" ma:index="15" nillable="true" ma:displayName="Business Function" ma:format="Dropdown" ma:internalName="BusinessFunction">
      <xsd:complexType>
        <xsd:complexContent>
          <xsd:extension base="dms:MultiChoice">
            <xsd:sequence>
              <xsd:element name="Value" maxOccurs="unbounded" minOccurs="0" nillable="true">
                <xsd:simpleType>
                  <xsd:restriction base="dms:Choice">
                    <xsd:enumeration value="Operating Procedures"/>
                    <xsd:enumeration value="Communications"/>
                    <xsd:enumeration value="Resources"/>
                    <xsd:enumeration value="Emergency Planning"/>
                    <xsd:enumeration value="Finance &amp; Procurement"/>
                    <xsd:enumeration value="Planning and performance"/>
                    <xsd:enumeration value="PH30"/>
                    <xsd:enumeration value="PH31"/>
                    <xsd:enumeration value="PH32"/>
                    <xsd:enumeration value="PH35"/>
                    <xsd:enumeration value="PH53"/>
                    <xsd:enumeration value="Invoice"/>
                    <xsd:enumeration value="Quote"/>
                    <xsd:enumeration value="STA"/>
                    <xsd:enumeration value="Grants"/>
                    <xsd:enumeration value="People"/>
                  </xsd:restriction>
                </xsd:simpleType>
              </xsd:element>
            </xsd:sequence>
          </xsd:extension>
        </xsd:complexContent>
      </xsd:complexType>
    </xsd:element>
    <xsd:element name="Meetingtype" ma:index="16" nillable="true" ma:displayName="Meeting type" ma:format="Dropdown" ma:internalName="Meetingtype">
      <xsd:complexType>
        <xsd:complexContent>
          <xsd:extension base="dms:MultiChoice">
            <xsd:sequence>
              <xsd:element name="Value" maxOccurs="unbounded" minOccurs="0" nillable="true">
                <xsd:simpleType>
                  <xsd:restriction base="dms:Choice">
                    <xsd:enumeration value="Confrences and other events"/>
                    <xsd:enumeration value="Co-ordinating Group"/>
                    <xsd:enumeration value="Implementation Group"/>
                    <xsd:enumeration value="Insight Group"/>
                    <xsd:enumeration value="Leadership Group"/>
                    <xsd:enumeration value="Networks"/>
                    <xsd:enumeration value="Programme Board"/>
                    <xsd:enumeration value="Reference Group"/>
                    <xsd:enumeration value="Stakeholder Group"/>
                    <xsd:enumeration value="Steering Group"/>
                    <xsd:enumeration value="Strategy Group"/>
                    <xsd:enumeration value="T and F Group"/>
                    <xsd:enumeration value="Team Meeting"/>
                    <xsd:enumeration value="Communications / Engagement"/>
                  </xsd:restriction>
                </xsd:simpleType>
              </xsd:element>
            </xsd:sequence>
          </xsd:extension>
        </xsd:complexContent>
      </xsd:complexType>
    </xsd:element>
    <xsd:element name="Archive" ma:index="17" nillable="true" ma:displayName="Archive" ma:default="0" ma:description="To mark a file for archiving please select yes" ma:format="Dropdown" ma:internalName="Archive">
      <xsd:simpleType>
        <xsd:restriction base="dms:Boolean"/>
      </xsd:simpleType>
    </xsd:element>
    <xsd:element name="MediaServiceMetadata" ma:index="18" nillable="true" ma:displayName="MediaServiceMetadata" ma:hidden="true" ma:internalName="MediaServiceMetadata" ma:readOnly="true">
      <xsd:simpleType>
        <xsd:restriction base="dms:Note"/>
      </xsd:simpleType>
    </xsd:element>
    <xsd:element name="MediaServiceFastMetadata" ma:index="19" nillable="true" ma:displayName="MediaServiceFastMetadata" ma:hidden="true" ma:internalName="MediaServiceFastMetadata" ma:readOnly="true">
      <xsd:simpleType>
        <xsd:restriction base="dms:Note"/>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25" nillable="true" ma:displayName="MediaServiceDateTaken" ma:hidden="true" ma:indexed="true" ma:internalName="MediaServiceDateTaken" ma:readOnly="true">
      <xsd:simpleType>
        <xsd:restriction base="dms:Text"/>
      </xsd:simpleType>
    </xsd:element>
    <xsd:element name="MediaServiceOCR" ma:index="26" nillable="true" ma:displayName="Extracted Text" ma:internalName="MediaServiceOCR" ma:readOnly="true">
      <xsd:simpleType>
        <xsd:restriction base="dms:Note">
          <xsd:maxLength value="255"/>
        </xsd:restriction>
      </xsd:simpleType>
    </xsd:element>
    <xsd:element name="MediaServiceGenerationTime" ma:index="27" nillable="true" ma:displayName="MediaServiceGenerationTime" ma:hidden="true" ma:internalName="MediaServiceGenerationTime" ma:readOnly="true">
      <xsd:simpleType>
        <xsd:restriction base="dms:Text"/>
      </xsd:simpleType>
    </xsd:element>
    <xsd:element name="MediaServiceEventHashCode" ma:index="28" nillable="true" ma:displayName="MediaServiceEventHashCode" ma:hidden="true" ma:internalName="MediaServiceEventHashCode" ma:readOnly="true">
      <xsd:simpleType>
        <xsd:restriction base="dms:Text"/>
      </xsd:simpleType>
    </xsd:element>
    <xsd:element name="MediaLengthInSeconds" ma:index="2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167e674-6a9f-4892-8806-05d2e97a6b2a"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8e8a41ad-8522-457e-916e-ff2a16022778}" ma:internalName="TaxCatchAll" ma:showField="CatchAllData" ma:web="4167e674-6a9f-4892-8806-05d2e97a6b2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DocumentType xmlns="2e920aae-e81d-44c3-9bf1-a4827f32e6ee">
      <Value>Toolkit</Value>
    </DocumentType>
    <Year xmlns="2e920aae-e81d-44c3-9bf1-a4827f32e6ee">2025/26</Year>
    <Workstream xmlns="2e920aae-e81d-44c3-9bf1-a4827f32e6ee">
      <Value>QI</Value>
    </Workstream>
    <Programmesandprojects xmlns="2e920aae-e81d-44c3-9bf1-a4827f32e6ee">
      <Value>GMS QI</Value>
    </Programmesandprojects>
    <Meetingtype xmlns="2e920aae-e81d-44c3-9bf1-a4827f32e6ee" xsi:nil="true"/>
    <BusinessFunction xmlns="2e920aae-e81d-44c3-9bf1-a4827f32e6ee" xsi:nil="true"/>
    <DataAnalysis xmlns="2e920aae-e81d-44c3-9bf1-a4827f32e6ee" xsi:nil="true"/>
    <Groupormeeting xmlns="2e920aae-e81d-44c3-9bf1-a4827f32e6ee" xsi:nil="true"/>
    <lcf76f155ced4ddcb4097134ff3c332f xmlns="2e920aae-e81d-44c3-9bf1-a4827f32e6ee">
      <Terms xmlns="http://schemas.microsoft.com/office/infopath/2007/PartnerControls"/>
    </lcf76f155ced4ddcb4097134ff3c332f>
    <Archive xmlns="2e920aae-e81d-44c3-9bf1-a4827f32e6ee">false</Archive>
    <Month xmlns="2e920aae-e81d-44c3-9bf1-a4827f32e6ee" xsi:nil="true"/>
    <TaxCatchAll xmlns="4167e674-6a9f-4892-8806-05d2e97a6b2a" xsi:nil="true"/>
  </documentManagement>
</p:properties>
</file>

<file path=customXml/itemProps1.xml><?xml version="1.0" encoding="utf-8"?>
<ds:datastoreItem xmlns:ds="http://schemas.openxmlformats.org/officeDocument/2006/customXml" ds:itemID="{405E78E2-FDE0-4E4B-B959-EC2C2034203E}">
  <ds:schemaRefs>
    <ds:schemaRef ds:uri="http://schemas.microsoft.com/office/2006/metadata/longProperties"/>
  </ds:schemaRefs>
</ds:datastoreItem>
</file>

<file path=customXml/itemProps2.xml><?xml version="1.0" encoding="utf-8"?>
<ds:datastoreItem xmlns:ds="http://schemas.openxmlformats.org/officeDocument/2006/customXml" ds:itemID="{FF437694-C6D7-4AB2-8FAA-291A67BF5CE0}">
  <ds:schemaRefs>
    <ds:schemaRef ds:uri="http://schemas.microsoft.com/sharepoint/v3/contenttype/forms"/>
  </ds:schemaRefs>
</ds:datastoreItem>
</file>

<file path=customXml/itemProps3.xml><?xml version="1.0" encoding="utf-8"?>
<ds:datastoreItem xmlns:ds="http://schemas.openxmlformats.org/officeDocument/2006/customXml" ds:itemID="{853C8BBD-AEC6-4F75-B4B3-1BB0D6A741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e920aae-e81d-44c3-9bf1-a4827f32e6ee"/>
    <ds:schemaRef ds:uri="4167e674-6a9f-4892-8806-05d2e97a6b2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531D9375-949F-464E-846F-3083CDB64C13}">
  <ds:schemaRefs>
    <ds:schemaRef ds:uri="http://schemas.microsoft.com/office/2006/metadata/properties"/>
    <ds:schemaRef ds:uri="http://schemas.microsoft.com/office/infopath/2007/PartnerControls"/>
    <ds:schemaRef ds:uri="2e920aae-e81d-44c3-9bf1-a4827f32e6ee"/>
    <ds:schemaRef ds:uri="4167e674-6a9f-4892-8806-05d2e97a6b2a"/>
  </ds:schemaRefs>
</ds:datastoreItem>
</file>

<file path=docProps/app.xml><?xml version="1.0" encoding="utf-8"?>
<Properties xmlns="http://schemas.openxmlformats.org/officeDocument/2006/extended-properties" xmlns:vt="http://schemas.openxmlformats.org/officeDocument/2006/docPropsVTypes">
  <TotalTime>6126</TotalTime>
  <Words>3443</Words>
  <Application>Microsoft Office PowerPoint</Application>
  <PresentationFormat>A3 Paper (297x420 mm)</PresentationFormat>
  <Paragraphs>461</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Contents </vt:lpstr>
      <vt:lpstr>Top Tips for doing QI projects </vt:lpstr>
      <vt:lpstr>Top Tips for writing up posters </vt:lpstr>
      <vt:lpstr>Poster Templates </vt:lpstr>
      <vt:lpstr>PowerPoint Presentation</vt:lpstr>
      <vt:lpstr>PowerPoint Presentation</vt:lpstr>
      <vt:lpstr>PowerPoint Presentation</vt:lpstr>
      <vt:lpstr>PowerPoint Presentation</vt:lpstr>
      <vt:lpstr>Model poster examples  </vt:lpstr>
      <vt:lpstr>PowerPoint Presentation</vt:lpstr>
      <vt:lpstr>PowerPoint Presentation</vt:lpstr>
      <vt:lpstr>Further reading &amp;  Resources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WCH</dc:creator>
  <cp:lastModifiedBy>Jessica Jones (Public Health Wales - No. 2 Capital Quarter)</cp:lastModifiedBy>
  <cp:revision>505</cp:revision>
  <dcterms:created xsi:type="dcterms:W3CDTF">2010-02-03T11:13:51Z</dcterms:created>
  <dcterms:modified xsi:type="dcterms:W3CDTF">2025-05-15T08:35:05Z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Workstream">
    <vt:lpwstr>;#QI;#</vt:lpwstr>
  </property>
  <property fmtid="{D5CDD505-2E9C-101B-9397-08002B2CF9AE}" pid="3" name="Programmesandprojects">
    <vt:lpwstr>;#GMS QI;#</vt:lpwstr>
  </property>
  <property fmtid="{D5CDD505-2E9C-101B-9397-08002B2CF9AE}" pid="4" name="DocumentType">
    <vt:lpwstr>;#Toolkit;#</vt:lpwstr>
  </property>
  <property fmtid="{D5CDD505-2E9C-101B-9397-08002B2CF9AE}" pid="5" name="Year">
    <vt:lpwstr>2025/26</vt:lpwstr>
  </property>
  <property fmtid="{D5CDD505-2E9C-101B-9397-08002B2CF9AE}" pid="6" name="ContentTypeId">
    <vt:lpwstr>0x0101003AEF0D0A79E04A4CA437FAEBBC5C41B3</vt:lpwstr>
  </property>
  <property fmtid="{D5CDD505-2E9C-101B-9397-08002B2CF9AE}" pid="7" name="MediaServiceImageTags">
    <vt:lpwstr/>
  </property>
</Properties>
</file>