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theme/theme8.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9.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10.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17" r:id="rId2"/>
    <p:sldMasterId id="2147483723" r:id="rId3"/>
    <p:sldMasterId id="2147483729" r:id="rId4"/>
    <p:sldMasterId id="2147483736" r:id="rId5"/>
    <p:sldMasterId id="2147483744" r:id="rId6"/>
    <p:sldMasterId id="2147483752" r:id="rId7"/>
    <p:sldMasterId id="2147483784" r:id="rId8"/>
    <p:sldMasterId id="2147483786" r:id="rId9"/>
    <p:sldMasterId id="2147483801" r:id="rId10"/>
    <p:sldMasterId id="2147483809" r:id="rId11"/>
  </p:sldMasterIdLst>
  <p:notesMasterIdLst>
    <p:notesMasterId r:id="rId69"/>
  </p:notesMasterIdLst>
  <p:sldIdLst>
    <p:sldId id="420" r:id="rId12"/>
    <p:sldId id="597" r:id="rId13"/>
    <p:sldId id="256" r:id="rId14"/>
    <p:sldId id="458" r:id="rId15"/>
    <p:sldId id="429" r:id="rId16"/>
    <p:sldId id="451" r:id="rId17"/>
    <p:sldId id="452" r:id="rId18"/>
    <p:sldId id="453" r:id="rId19"/>
    <p:sldId id="454" r:id="rId20"/>
    <p:sldId id="434" r:id="rId21"/>
    <p:sldId id="257" r:id="rId22"/>
    <p:sldId id="311" r:id="rId23"/>
    <p:sldId id="383" r:id="rId24"/>
    <p:sldId id="448" r:id="rId25"/>
    <p:sldId id="455" r:id="rId26"/>
    <p:sldId id="456" r:id="rId27"/>
    <p:sldId id="447" r:id="rId28"/>
    <p:sldId id="398" r:id="rId29"/>
    <p:sldId id="314" r:id="rId30"/>
    <p:sldId id="315" r:id="rId31"/>
    <p:sldId id="258" r:id="rId32"/>
    <p:sldId id="401" r:id="rId33"/>
    <p:sldId id="402" r:id="rId34"/>
    <p:sldId id="403" r:id="rId35"/>
    <p:sldId id="404" r:id="rId36"/>
    <p:sldId id="440" r:id="rId37"/>
    <p:sldId id="310" r:id="rId38"/>
    <p:sldId id="2619" r:id="rId39"/>
    <p:sldId id="259" r:id="rId40"/>
    <p:sldId id="2624" r:id="rId41"/>
    <p:sldId id="2644" r:id="rId42"/>
    <p:sldId id="2643" r:id="rId43"/>
    <p:sldId id="2672" r:id="rId44"/>
    <p:sldId id="2704" r:id="rId45"/>
    <p:sldId id="2645" r:id="rId46"/>
    <p:sldId id="2621" r:id="rId47"/>
    <p:sldId id="2648" r:id="rId48"/>
    <p:sldId id="2620" r:id="rId49"/>
    <p:sldId id="2706" r:id="rId50"/>
    <p:sldId id="2657" r:id="rId51"/>
    <p:sldId id="2702" r:id="rId52"/>
    <p:sldId id="2703" r:id="rId53"/>
    <p:sldId id="2700" r:id="rId54"/>
    <p:sldId id="2683" r:id="rId55"/>
    <p:sldId id="2682" r:id="rId56"/>
    <p:sldId id="2631" r:id="rId57"/>
    <p:sldId id="309" r:id="rId58"/>
    <p:sldId id="598" r:id="rId59"/>
    <p:sldId id="599" r:id="rId60"/>
    <p:sldId id="340" r:id="rId61"/>
    <p:sldId id="312" r:id="rId62"/>
    <p:sldId id="313" r:id="rId63"/>
    <p:sldId id="600" r:id="rId64"/>
    <p:sldId id="339" r:id="rId65"/>
    <p:sldId id="337" r:id="rId66"/>
    <p:sldId id="323" r:id="rId67"/>
    <p:sldId id="324"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E3C5FDD-B5E5-490B-B6AC-ADB2C0F3950F}">
          <p14:sldIdLst>
            <p14:sldId id="420"/>
            <p14:sldId id="597"/>
            <p14:sldId id="256"/>
            <p14:sldId id="458"/>
            <p14:sldId id="429"/>
            <p14:sldId id="451"/>
            <p14:sldId id="452"/>
            <p14:sldId id="453"/>
            <p14:sldId id="454"/>
            <p14:sldId id="434"/>
            <p14:sldId id="257"/>
            <p14:sldId id="311"/>
            <p14:sldId id="383"/>
            <p14:sldId id="448"/>
            <p14:sldId id="455"/>
            <p14:sldId id="456"/>
            <p14:sldId id="447"/>
            <p14:sldId id="398"/>
            <p14:sldId id="314"/>
            <p14:sldId id="315"/>
            <p14:sldId id="258"/>
            <p14:sldId id="401"/>
            <p14:sldId id="402"/>
            <p14:sldId id="403"/>
            <p14:sldId id="404"/>
            <p14:sldId id="440"/>
            <p14:sldId id="310"/>
            <p14:sldId id="2619"/>
            <p14:sldId id="259"/>
            <p14:sldId id="2624"/>
            <p14:sldId id="2644"/>
            <p14:sldId id="2643"/>
            <p14:sldId id="2672"/>
            <p14:sldId id="2704"/>
            <p14:sldId id="2645"/>
            <p14:sldId id="2621"/>
            <p14:sldId id="2648"/>
            <p14:sldId id="2620"/>
            <p14:sldId id="2706"/>
            <p14:sldId id="2657"/>
            <p14:sldId id="2702"/>
            <p14:sldId id="2703"/>
            <p14:sldId id="2700"/>
            <p14:sldId id="2683"/>
            <p14:sldId id="2682"/>
            <p14:sldId id="2631"/>
            <p14:sldId id="309"/>
            <p14:sldId id="598"/>
            <p14:sldId id="599"/>
            <p14:sldId id="340"/>
            <p14:sldId id="312"/>
            <p14:sldId id="313"/>
            <p14:sldId id="600"/>
            <p14:sldId id="339"/>
            <p14:sldId id="337"/>
            <p14:sldId id="323"/>
            <p14:sldId id="3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BCA93E-1396-4F72-AFC8-9C3AD45A597E}" v="4" dt="2025-01-30T12:57:31.4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8" autoAdjust="0"/>
    <p:restoredTop sz="88602" autoAdjust="0"/>
  </p:normalViewPr>
  <p:slideViewPr>
    <p:cSldViewPr snapToGrid="0">
      <p:cViewPr varScale="1">
        <p:scale>
          <a:sx n="57" d="100"/>
          <a:sy n="57" d="100"/>
        </p:scale>
        <p:origin x="328" y="40"/>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microsoft.com/office/2016/11/relationships/changesInfo" Target="changesInfos/changesInfo1.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 Type="http://schemas.openxmlformats.org/officeDocument/2006/relationships/slideMaster" Target="slideMasters/slideMaster7.xml"/><Relationship Id="rId7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lly McAnoy (Public Health Wales - No. 2 Capital Quarter)" userId="e1a6fa27-48fb-4685-9107-444f525f18af" providerId="ADAL" clId="{C6BCA93E-1396-4F72-AFC8-9C3AD45A597E}"/>
    <pc:docChg chg="delSld modSld modSection">
      <pc:chgData name="Holly McAnoy (Public Health Wales - No. 2 Capital Quarter)" userId="e1a6fa27-48fb-4685-9107-444f525f18af" providerId="ADAL" clId="{C6BCA93E-1396-4F72-AFC8-9C3AD45A597E}" dt="2025-01-30T12:57:31.406" v="4"/>
      <pc:docMkLst>
        <pc:docMk/>
      </pc:docMkLst>
      <pc:sldChg chg="modAnim">
        <pc:chgData name="Holly McAnoy (Public Health Wales - No. 2 Capital Quarter)" userId="e1a6fa27-48fb-4685-9107-444f525f18af" providerId="ADAL" clId="{C6BCA93E-1396-4F72-AFC8-9C3AD45A597E}" dt="2025-01-30T12:56:53.013" v="3"/>
        <pc:sldMkLst>
          <pc:docMk/>
          <pc:sldMk cId="268448672" sldId="314"/>
        </pc:sldMkLst>
      </pc:sldChg>
      <pc:sldChg chg="modAnim">
        <pc:chgData name="Holly McAnoy (Public Health Wales - No. 2 Capital Quarter)" userId="e1a6fa27-48fb-4685-9107-444f525f18af" providerId="ADAL" clId="{C6BCA93E-1396-4F72-AFC8-9C3AD45A597E}" dt="2025-01-30T12:56:47.350" v="2"/>
        <pc:sldMkLst>
          <pc:docMk/>
          <pc:sldMk cId="987718816" sldId="315"/>
        </pc:sldMkLst>
      </pc:sldChg>
      <pc:sldChg chg="modAnim">
        <pc:chgData name="Holly McAnoy (Public Health Wales - No. 2 Capital Quarter)" userId="e1a6fa27-48fb-4685-9107-444f525f18af" providerId="ADAL" clId="{C6BCA93E-1396-4F72-AFC8-9C3AD45A597E}" dt="2025-01-30T12:56:33.270" v="1"/>
        <pc:sldMkLst>
          <pc:docMk/>
          <pc:sldMk cId="984648845" sldId="2645"/>
        </pc:sldMkLst>
      </pc:sldChg>
      <pc:sldChg chg="del">
        <pc:chgData name="Holly McAnoy (Public Health Wales - No. 2 Capital Quarter)" userId="e1a6fa27-48fb-4685-9107-444f525f18af" providerId="ADAL" clId="{C6BCA93E-1396-4F72-AFC8-9C3AD45A597E}" dt="2025-01-30T12:44:47.496" v="0" actId="47"/>
        <pc:sldMkLst>
          <pc:docMk/>
          <pc:sldMk cId="2891472572" sldId="2677"/>
        </pc:sldMkLst>
      </pc:sldChg>
      <pc:sldChg chg="modAnim">
        <pc:chgData name="Holly McAnoy (Public Health Wales - No. 2 Capital Quarter)" userId="e1a6fa27-48fb-4685-9107-444f525f18af" providerId="ADAL" clId="{C6BCA93E-1396-4F72-AFC8-9C3AD45A597E}" dt="2025-01-30T12:57:31.406" v="4"/>
        <pc:sldMkLst>
          <pc:docMk/>
          <pc:sldMk cId="1726437210" sldId="268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D65C9E-6F42-472A-8CD1-9B9F4A8E129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BF0C9A56-196A-4ECC-95DE-F905B2C61C49}">
      <dgm:prSet phldrT="[Text]"/>
      <dgm:spPr>
        <a:solidFill>
          <a:srgbClr val="008878"/>
        </a:solidFill>
      </dgm:spPr>
      <dgm:t>
        <a:bodyPr/>
        <a:lstStyle/>
        <a:p>
          <a:r>
            <a:rPr lang="en-GB" b="1" dirty="0">
              <a:latin typeface="Barlow" panose="00000500000000000000" pitchFamily="2" charset="0"/>
            </a:rPr>
            <a:t>Human rights</a:t>
          </a:r>
        </a:p>
      </dgm:t>
    </dgm:pt>
    <dgm:pt modelId="{00D77796-A4C1-4A79-84B8-3CF90A593E69}" type="parTrans" cxnId="{3BC3A1D1-1420-4C67-8B29-CB574580DE7F}">
      <dgm:prSet/>
      <dgm:spPr/>
      <dgm:t>
        <a:bodyPr/>
        <a:lstStyle/>
        <a:p>
          <a:endParaRPr lang="en-GB">
            <a:latin typeface="Barlow" panose="00000500000000000000" pitchFamily="2" charset="0"/>
          </a:endParaRPr>
        </a:p>
      </dgm:t>
    </dgm:pt>
    <dgm:pt modelId="{CFC30A72-9F62-4CD2-8453-F34DE93083DA}" type="sibTrans" cxnId="{3BC3A1D1-1420-4C67-8B29-CB574580DE7F}">
      <dgm:prSet/>
      <dgm:spPr/>
      <dgm:t>
        <a:bodyPr/>
        <a:lstStyle/>
        <a:p>
          <a:endParaRPr lang="en-GB">
            <a:latin typeface="Barlow" panose="00000500000000000000" pitchFamily="2" charset="0"/>
          </a:endParaRPr>
        </a:p>
      </dgm:t>
    </dgm:pt>
    <dgm:pt modelId="{9B9E1456-24BA-449D-A3D3-9C9EE624C2D0}">
      <dgm:prSet phldrT="[Text]"/>
      <dgm:spPr/>
      <dgm:t>
        <a:bodyPr/>
        <a:lstStyle/>
        <a:p>
          <a:r>
            <a:rPr lang="en-GB" dirty="0">
              <a:latin typeface="Barlow" panose="00000500000000000000" pitchFamily="2" charset="0"/>
            </a:rPr>
            <a:t>UK is bound to give equal access to the right to health for all persons</a:t>
          </a:r>
        </a:p>
      </dgm:t>
    </dgm:pt>
    <dgm:pt modelId="{4DE9DA54-DBC3-40D4-8116-C8C61EBE3996}" type="parTrans" cxnId="{345CB404-93D4-46A5-9FEC-664E034EF800}">
      <dgm:prSet/>
      <dgm:spPr/>
      <dgm:t>
        <a:bodyPr/>
        <a:lstStyle/>
        <a:p>
          <a:endParaRPr lang="en-GB">
            <a:latin typeface="Barlow" panose="00000500000000000000" pitchFamily="2" charset="0"/>
          </a:endParaRPr>
        </a:p>
      </dgm:t>
    </dgm:pt>
    <dgm:pt modelId="{9FB83C14-12B5-4DF2-B692-72C5CD02E9B7}" type="sibTrans" cxnId="{345CB404-93D4-46A5-9FEC-664E034EF800}">
      <dgm:prSet/>
      <dgm:spPr/>
      <dgm:t>
        <a:bodyPr/>
        <a:lstStyle/>
        <a:p>
          <a:endParaRPr lang="en-GB">
            <a:latin typeface="Barlow" panose="00000500000000000000" pitchFamily="2" charset="0"/>
          </a:endParaRPr>
        </a:p>
      </dgm:t>
    </dgm:pt>
    <dgm:pt modelId="{58349466-893B-4966-A089-19665D2C3E4D}">
      <dgm:prSet phldrT="[Text]"/>
      <dgm:spPr>
        <a:solidFill>
          <a:srgbClr val="962893"/>
        </a:solidFill>
      </dgm:spPr>
      <dgm:t>
        <a:bodyPr/>
        <a:lstStyle/>
        <a:p>
          <a:r>
            <a:rPr lang="en-GB" b="1" dirty="0">
              <a:latin typeface="Barlow" panose="00000500000000000000" pitchFamily="2" charset="0"/>
            </a:rPr>
            <a:t>NHS principles</a:t>
          </a:r>
        </a:p>
      </dgm:t>
    </dgm:pt>
    <dgm:pt modelId="{10F6254C-7D14-4514-9715-4E7806E410FC}" type="parTrans" cxnId="{5FCB38D3-8484-478C-97F3-8CAB4B4F180B}">
      <dgm:prSet/>
      <dgm:spPr/>
      <dgm:t>
        <a:bodyPr/>
        <a:lstStyle/>
        <a:p>
          <a:endParaRPr lang="en-GB">
            <a:latin typeface="Barlow" panose="00000500000000000000" pitchFamily="2" charset="0"/>
          </a:endParaRPr>
        </a:p>
      </dgm:t>
    </dgm:pt>
    <dgm:pt modelId="{C3A900AD-F218-4E44-95BE-CBE7130061C9}" type="sibTrans" cxnId="{5FCB38D3-8484-478C-97F3-8CAB4B4F180B}">
      <dgm:prSet/>
      <dgm:spPr/>
      <dgm:t>
        <a:bodyPr/>
        <a:lstStyle/>
        <a:p>
          <a:endParaRPr lang="en-GB">
            <a:latin typeface="Barlow" panose="00000500000000000000" pitchFamily="2" charset="0"/>
          </a:endParaRPr>
        </a:p>
      </dgm:t>
    </dgm:pt>
    <dgm:pt modelId="{E05FB904-8D39-41FF-B123-DDB7A09B6A6B}">
      <dgm:prSet phldrT="[Text]"/>
      <dgm:spPr/>
      <dgm:t>
        <a:bodyPr/>
        <a:lstStyle/>
        <a:p>
          <a:r>
            <a:rPr lang="en-GB" dirty="0">
              <a:latin typeface="Barlow" panose="00000500000000000000" pitchFamily="2" charset="0"/>
            </a:rPr>
            <a:t>Core principle of the NHS is that it provides a ‘comprehensive service, available to all’</a:t>
          </a:r>
        </a:p>
      </dgm:t>
    </dgm:pt>
    <dgm:pt modelId="{5015B377-E5ED-48E5-8B5B-28C1CA2341E2}" type="parTrans" cxnId="{5E600D1F-7B47-4F81-A7FC-8C48A74610C8}">
      <dgm:prSet/>
      <dgm:spPr/>
      <dgm:t>
        <a:bodyPr/>
        <a:lstStyle/>
        <a:p>
          <a:endParaRPr lang="en-GB">
            <a:latin typeface="Barlow" panose="00000500000000000000" pitchFamily="2" charset="0"/>
          </a:endParaRPr>
        </a:p>
      </dgm:t>
    </dgm:pt>
    <dgm:pt modelId="{F9875224-5B86-45B3-8AD8-E4ED18E03A79}" type="sibTrans" cxnId="{5E600D1F-7B47-4F81-A7FC-8C48A74610C8}">
      <dgm:prSet/>
      <dgm:spPr/>
      <dgm:t>
        <a:bodyPr/>
        <a:lstStyle/>
        <a:p>
          <a:endParaRPr lang="en-GB">
            <a:latin typeface="Barlow" panose="00000500000000000000" pitchFamily="2" charset="0"/>
          </a:endParaRPr>
        </a:p>
      </dgm:t>
    </dgm:pt>
    <dgm:pt modelId="{D6BE9D89-8D50-4572-BCFA-38E0E7CAB8D3}">
      <dgm:prSet phldrT="[Text]"/>
      <dgm:spPr>
        <a:solidFill>
          <a:srgbClr val="FC7722"/>
        </a:solidFill>
      </dgm:spPr>
      <dgm:t>
        <a:bodyPr/>
        <a:lstStyle/>
        <a:p>
          <a:r>
            <a:rPr lang="en-GB" b="1" dirty="0">
              <a:latin typeface="Barlow" panose="00000500000000000000" pitchFamily="2" charset="0"/>
            </a:rPr>
            <a:t>Public health</a:t>
          </a:r>
        </a:p>
      </dgm:t>
    </dgm:pt>
    <dgm:pt modelId="{B2C5AD8E-9061-4441-B469-00D664FE2B35}" type="parTrans" cxnId="{76B2D201-8BEE-4627-A551-254A07974325}">
      <dgm:prSet/>
      <dgm:spPr/>
      <dgm:t>
        <a:bodyPr/>
        <a:lstStyle/>
        <a:p>
          <a:endParaRPr lang="en-GB">
            <a:latin typeface="Barlow" panose="00000500000000000000" pitchFamily="2" charset="0"/>
          </a:endParaRPr>
        </a:p>
      </dgm:t>
    </dgm:pt>
    <dgm:pt modelId="{112E80B2-CFAD-4E29-B62A-0ED8F91AACCB}" type="sibTrans" cxnId="{76B2D201-8BEE-4627-A551-254A07974325}">
      <dgm:prSet/>
      <dgm:spPr/>
      <dgm:t>
        <a:bodyPr/>
        <a:lstStyle/>
        <a:p>
          <a:endParaRPr lang="en-GB">
            <a:latin typeface="Barlow" panose="00000500000000000000" pitchFamily="2" charset="0"/>
          </a:endParaRPr>
        </a:p>
      </dgm:t>
    </dgm:pt>
    <dgm:pt modelId="{D1491503-2696-4E3A-A308-037EDBCA47A3}">
      <dgm:prSet phldrT="[Text]"/>
      <dgm:spPr/>
      <dgm:t>
        <a:bodyPr/>
        <a:lstStyle/>
        <a:p>
          <a:r>
            <a:rPr lang="en-GB" dirty="0">
              <a:latin typeface="Barlow" panose="00000500000000000000" pitchFamily="2" charset="0"/>
            </a:rPr>
            <a:t>Prevention and early detection of disease</a:t>
          </a:r>
        </a:p>
      </dgm:t>
    </dgm:pt>
    <dgm:pt modelId="{9075E227-7198-490F-AB65-3198EF56AAEF}" type="parTrans" cxnId="{434B510D-BD41-45F0-8118-F0D60034B864}">
      <dgm:prSet/>
      <dgm:spPr/>
      <dgm:t>
        <a:bodyPr/>
        <a:lstStyle/>
        <a:p>
          <a:endParaRPr lang="en-GB">
            <a:latin typeface="Barlow" panose="00000500000000000000" pitchFamily="2" charset="0"/>
          </a:endParaRPr>
        </a:p>
      </dgm:t>
    </dgm:pt>
    <dgm:pt modelId="{70F39DF1-7B97-43CF-86B2-5413AC5C7F6B}" type="sibTrans" cxnId="{434B510D-BD41-45F0-8118-F0D60034B864}">
      <dgm:prSet/>
      <dgm:spPr/>
      <dgm:t>
        <a:bodyPr/>
        <a:lstStyle/>
        <a:p>
          <a:endParaRPr lang="en-GB">
            <a:latin typeface="Barlow" panose="00000500000000000000" pitchFamily="2" charset="0"/>
          </a:endParaRPr>
        </a:p>
      </dgm:t>
    </dgm:pt>
    <dgm:pt modelId="{B515ED21-B34A-4EAB-A9BF-2ACB30BE1F55}">
      <dgm:prSet phldrT="[Text]"/>
      <dgm:spPr/>
      <dgm:t>
        <a:bodyPr/>
        <a:lstStyle/>
        <a:p>
          <a:r>
            <a:rPr lang="en-GB" dirty="0">
              <a:latin typeface="Barlow" panose="00000500000000000000" pitchFamily="2" charset="0"/>
            </a:rPr>
            <a:t>Vaccination programmes</a:t>
          </a:r>
        </a:p>
      </dgm:t>
    </dgm:pt>
    <dgm:pt modelId="{E824206D-EBFD-4B4C-872A-7672DE91CA67}" type="parTrans" cxnId="{A5922BA2-EB90-4D4D-BC72-11B4AD97FA4A}">
      <dgm:prSet/>
      <dgm:spPr/>
      <dgm:t>
        <a:bodyPr/>
        <a:lstStyle/>
        <a:p>
          <a:endParaRPr lang="en-GB">
            <a:latin typeface="Barlow" panose="00000500000000000000" pitchFamily="2" charset="0"/>
          </a:endParaRPr>
        </a:p>
      </dgm:t>
    </dgm:pt>
    <dgm:pt modelId="{3256AED8-5D80-4DDB-AAD5-8E853BD23411}" type="sibTrans" cxnId="{A5922BA2-EB90-4D4D-BC72-11B4AD97FA4A}">
      <dgm:prSet/>
      <dgm:spPr/>
      <dgm:t>
        <a:bodyPr/>
        <a:lstStyle/>
        <a:p>
          <a:endParaRPr lang="en-GB">
            <a:latin typeface="Barlow" panose="00000500000000000000" pitchFamily="2" charset="0"/>
          </a:endParaRPr>
        </a:p>
      </dgm:t>
    </dgm:pt>
    <dgm:pt modelId="{36EEF75B-292C-43CB-A5E6-B6E81ECE5C64}">
      <dgm:prSet phldrT="[Text]"/>
      <dgm:spPr>
        <a:solidFill>
          <a:srgbClr val="ED0677"/>
        </a:solidFill>
      </dgm:spPr>
      <dgm:t>
        <a:bodyPr/>
        <a:lstStyle/>
        <a:p>
          <a:r>
            <a:rPr lang="en-GB" b="1" dirty="0">
              <a:latin typeface="Barlow" panose="00000500000000000000" pitchFamily="2" charset="0"/>
            </a:rPr>
            <a:t>Health equity</a:t>
          </a:r>
        </a:p>
      </dgm:t>
    </dgm:pt>
    <dgm:pt modelId="{76BB61BA-9B3B-4855-A26E-9FC7FC3E8745}" type="parTrans" cxnId="{4696CF3C-7A46-438F-A98C-B212C0A697E9}">
      <dgm:prSet/>
      <dgm:spPr/>
      <dgm:t>
        <a:bodyPr/>
        <a:lstStyle/>
        <a:p>
          <a:endParaRPr lang="en-GB">
            <a:latin typeface="Barlow" panose="00000500000000000000" pitchFamily="2" charset="0"/>
          </a:endParaRPr>
        </a:p>
      </dgm:t>
    </dgm:pt>
    <dgm:pt modelId="{F2735D8A-179A-4850-92CF-D7A73EF277D7}" type="sibTrans" cxnId="{4696CF3C-7A46-438F-A98C-B212C0A697E9}">
      <dgm:prSet/>
      <dgm:spPr/>
      <dgm:t>
        <a:bodyPr/>
        <a:lstStyle/>
        <a:p>
          <a:endParaRPr lang="en-GB">
            <a:latin typeface="Barlow" panose="00000500000000000000" pitchFamily="2" charset="0"/>
          </a:endParaRPr>
        </a:p>
      </dgm:t>
    </dgm:pt>
    <dgm:pt modelId="{CFB8BE89-6C2A-46A4-9F87-4ACB1C7BBC36}">
      <dgm:prSet phldrT="[Text]"/>
      <dgm:spPr>
        <a:solidFill>
          <a:srgbClr val="0064B1"/>
        </a:solidFill>
      </dgm:spPr>
      <dgm:t>
        <a:bodyPr/>
        <a:lstStyle/>
        <a:p>
          <a:r>
            <a:rPr lang="en-GB" b="1" dirty="0">
              <a:latin typeface="Barlow" panose="00000500000000000000" pitchFamily="2" charset="0"/>
            </a:rPr>
            <a:t>Cost effective</a:t>
          </a:r>
        </a:p>
      </dgm:t>
    </dgm:pt>
    <dgm:pt modelId="{143E71D9-E60E-4839-A41F-423454BFA646}" type="parTrans" cxnId="{F7E6D85D-F9A6-4167-9FE7-63FBFE81C022}">
      <dgm:prSet/>
      <dgm:spPr/>
      <dgm:t>
        <a:bodyPr/>
        <a:lstStyle/>
        <a:p>
          <a:endParaRPr lang="en-GB">
            <a:latin typeface="Barlow" panose="00000500000000000000" pitchFamily="2" charset="0"/>
          </a:endParaRPr>
        </a:p>
      </dgm:t>
    </dgm:pt>
    <dgm:pt modelId="{32E65137-3EBA-46BB-8C8F-7A6F3F52111D}" type="sibTrans" cxnId="{F7E6D85D-F9A6-4167-9FE7-63FBFE81C022}">
      <dgm:prSet/>
      <dgm:spPr/>
      <dgm:t>
        <a:bodyPr/>
        <a:lstStyle/>
        <a:p>
          <a:endParaRPr lang="en-GB">
            <a:latin typeface="Barlow" panose="00000500000000000000" pitchFamily="2" charset="0"/>
          </a:endParaRPr>
        </a:p>
      </dgm:t>
    </dgm:pt>
    <dgm:pt modelId="{07A8CFE4-F8A0-482D-8595-BCCE12C3528B}">
      <dgm:prSet phldrT="[Text]"/>
      <dgm:spPr/>
      <dgm:t>
        <a:bodyPr/>
        <a:lstStyle/>
        <a:p>
          <a:r>
            <a:rPr lang="en-GB" dirty="0">
              <a:latin typeface="Barlow" panose="00000500000000000000" pitchFamily="2" charset="0"/>
            </a:rPr>
            <a:t>Promotes a fairer society</a:t>
          </a:r>
        </a:p>
      </dgm:t>
    </dgm:pt>
    <dgm:pt modelId="{01E02FF6-9C9E-49E7-B238-C18B7B5F22CB}" type="parTrans" cxnId="{D3E847C7-5DB2-4F52-A7A7-548E604C509F}">
      <dgm:prSet/>
      <dgm:spPr/>
      <dgm:t>
        <a:bodyPr/>
        <a:lstStyle/>
        <a:p>
          <a:endParaRPr lang="en-GB">
            <a:latin typeface="Barlow" panose="00000500000000000000" pitchFamily="2" charset="0"/>
          </a:endParaRPr>
        </a:p>
      </dgm:t>
    </dgm:pt>
    <dgm:pt modelId="{49A06DB5-8F98-451B-A044-5122DB1F8E09}" type="sibTrans" cxnId="{D3E847C7-5DB2-4F52-A7A7-548E604C509F}">
      <dgm:prSet/>
      <dgm:spPr/>
      <dgm:t>
        <a:bodyPr/>
        <a:lstStyle/>
        <a:p>
          <a:endParaRPr lang="en-GB">
            <a:latin typeface="Barlow" panose="00000500000000000000" pitchFamily="2" charset="0"/>
          </a:endParaRPr>
        </a:p>
      </dgm:t>
    </dgm:pt>
    <dgm:pt modelId="{A6119179-2D41-43DF-885B-2A5A8DD5B1A4}">
      <dgm:prSet phldrT="[Text]"/>
      <dgm:spPr/>
      <dgm:t>
        <a:bodyPr/>
        <a:lstStyle/>
        <a:p>
          <a:r>
            <a:rPr lang="en-GB" dirty="0">
              <a:latin typeface="Barlow" panose="00000500000000000000" pitchFamily="2" charset="0"/>
            </a:rPr>
            <a:t>Financial + human cost of delayed access to care and preventative interventions</a:t>
          </a:r>
        </a:p>
      </dgm:t>
    </dgm:pt>
    <dgm:pt modelId="{98D3EA92-5A20-43CD-BCEE-D5DF5D3DFA21}" type="parTrans" cxnId="{E077B4F9-C0EE-498D-9D29-D4ECBC7F3B9B}">
      <dgm:prSet/>
      <dgm:spPr/>
      <dgm:t>
        <a:bodyPr/>
        <a:lstStyle/>
        <a:p>
          <a:endParaRPr lang="en-GB">
            <a:latin typeface="Barlow" panose="00000500000000000000" pitchFamily="2" charset="0"/>
          </a:endParaRPr>
        </a:p>
      </dgm:t>
    </dgm:pt>
    <dgm:pt modelId="{D19A668B-EE48-4635-8046-065D011EF837}" type="sibTrans" cxnId="{E077B4F9-C0EE-498D-9D29-D4ECBC7F3B9B}">
      <dgm:prSet/>
      <dgm:spPr/>
      <dgm:t>
        <a:bodyPr/>
        <a:lstStyle/>
        <a:p>
          <a:endParaRPr lang="en-GB">
            <a:latin typeface="Barlow" panose="00000500000000000000" pitchFamily="2" charset="0"/>
          </a:endParaRPr>
        </a:p>
      </dgm:t>
    </dgm:pt>
    <dgm:pt modelId="{53801285-6D97-4E05-8EFD-29A3282C11BD}" type="pres">
      <dgm:prSet presAssocID="{6ED65C9E-6F42-472A-8CD1-9B9F4A8E1294}" presName="linear" presStyleCnt="0">
        <dgm:presLayoutVars>
          <dgm:dir/>
          <dgm:animLvl val="lvl"/>
          <dgm:resizeHandles val="exact"/>
        </dgm:presLayoutVars>
      </dgm:prSet>
      <dgm:spPr/>
    </dgm:pt>
    <dgm:pt modelId="{81D46455-6C12-4D19-87AD-0FC2F6DE4DB0}" type="pres">
      <dgm:prSet presAssocID="{BF0C9A56-196A-4ECC-95DE-F905B2C61C49}" presName="parentLin" presStyleCnt="0"/>
      <dgm:spPr/>
    </dgm:pt>
    <dgm:pt modelId="{AF156E24-1D60-4653-94C3-068F2220BED4}" type="pres">
      <dgm:prSet presAssocID="{BF0C9A56-196A-4ECC-95DE-F905B2C61C49}" presName="parentLeftMargin" presStyleLbl="node1" presStyleIdx="0" presStyleCnt="5"/>
      <dgm:spPr/>
    </dgm:pt>
    <dgm:pt modelId="{642DE01E-187F-4A83-824D-9C542E66B6AF}" type="pres">
      <dgm:prSet presAssocID="{BF0C9A56-196A-4ECC-95DE-F905B2C61C49}" presName="parentText" presStyleLbl="node1" presStyleIdx="0" presStyleCnt="5">
        <dgm:presLayoutVars>
          <dgm:chMax val="0"/>
          <dgm:bulletEnabled val="1"/>
        </dgm:presLayoutVars>
      </dgm:prSet>
      <dgm:spPr/>
    </dgm:pt>
    <dgm:pt modelId="{D015D863-3D8E-4361-8A67-C303D0F4EA0C}" type="pres">
      <dgm:prSet presAssocID="{BF0C9A56-196A-4ECC-95DE-F905B2C61C49}" presName="negativeSpace" presStyleCnt="0"/>
      <dgm:spPr/>
    </dgm:pt>
    <dgm:pt modelId="{DEEA064D-8879-4A5B-AEDC-085618BB3B1B}" type="pres">
      <dgm:prSet presAssocID="{BF0C9A56-196A-4ECC-95DE-F905B2C61C49}" presName="childText" presStyleLbl="conFgAcc1" presStyleIdx="0" presStyleCnt="5">
        <dgm:presLayoutVars>
          <dgm:bulletEnabled val="1"/>
        </dgm:presLayoutVars>
      </dgm:prSet>
      <dgm:spPr/>
    </dgm:pt>
    <dgm:pt modelId="{C322888E-C622-4DC9-B0E4-5DFCFC5E7A3F}" type="pres">
      <dgm:prSet presAssocID="{CFC30A72-9F62-4CD2-8453-F34DE93083DA}" presName="spaceBetweenRectangles" presStyleCnt="0"/>
      <dgm:spPr/>
    </dgm:pt>
    <dgm:pt modelId="{159865AB-8CB1-4480-96BE-6994A918D044}" type="pres">
      <dgm:prSet presAssocID="{58349466-893B-4966-A089-19665D2C3E4D}" presName="parentLin" presStyleCnt="0"/>
      <dgm:spPr/>
    </dgm:pt>
    <dgm:pt modelId="{823E0A19-0D3C-49D7-AC9F-9FC39506E503}" type="pres">
      <dgm:prSet presAssocID="{58349466-893B-4966-A089-19665D2C3E4D}" presName="parentLeftMargin" presStyleLbl="node1" presStyleIdx="0" presStyleCnt="5"/>
      <dgm:spPr/>
    </dgm:pt>
    <dgm:pt modelId="{FCCF8521-4E5B-430F-85EF-42BBD1372893}" type="pres">
      <dgm:prSet presAssocID="{58349466-893B-4966-A089-19665D2C3E4D}" presName="parentText" presStyleLbl="node1" presStyleIdx="1" presStyleCnt="5">
        <dgm:presLayoutVars>
          <dgm:chMax val="0"/>
          <dgm:bulletEnabled val="1"/>
        </dgm:presLayoutVars>
      </dgm:prSet>
      <dgm:spPr/>
    </dgm:pt>
    <dgm:pt modelId="{6EB32D87-C6FD-4EA6-98B7-1CBC775A24DF}" type="pres">
      <dgm:prSet presAssocID="{58349466-893B-4966-A089-19665D2C3E4D}" presName="negativeSpace" presStyleCnt="0"/>
      <dgm:spPr/>
    </dgm:pt>
    <dgm:pt modelId="{37079494-DA6E-454F-846C-47C283BFD9D5}" type="pres">
      <dgm:prSet presAssocID="{58349466-893B-4966-A089-19665D2C3E4D}" presName="childText" presStyleLbl="conFgAcc1" presStyleIdx="1" presStyleCnt="5">
        <dgm:presLayoutVars>
          <dgm:bulletEnabled val="1"/>
        </dgm:presLayoutVars>
      </dgm:prSet>
      <dgm:spPr/>
    </dgm:pt>
    <dgm:pt modelId="{AE94EE32-7178-49F7-A110-B510907209A5}" type="pres">
      <dgm:prSet presAssocID="{C3A900AD-F218-4E44-95BE-CBE7130061C9}" presName="spaceBetweenRectangles" presStyleCnt="0"/>
      <dgm:spPr/>
    </dgm:pt>
    <dgm:pt modelId="{4DB1D354-5E04-4179-A892-838B43D1DF47}" type="pres">
      <dgm:prSet presAssocID="{D6BE9D89-8D50-4572-BCFA-38E0E7CAB8D3}" presName="parentLin" presStyleCnt="0"/>
      <dgm:spPr/>
    </dgm:pt>
    <dgm:pt modelId="{8739E490-871E-4591-A1AF-C8630AEE1E40}" type="pres">
      <dgm:prSet presAssocID="{D6BE9D89-8D50-4572-BCFA-38E0E7CAB8D3}" presName="parentLeftMargin" presStyleLbl="node1" presStyleIdx="1" presStyleCnt="5"/>
      <dgm:spPr/>
    </dgm:pt>
    <dgm:pt modelId="{9F7BB18A-AB7B-4B8E-A7D8-0133214DF738}" type="pres">
      <dgm:prSet presAssocID="{D6BE9D89-8D50-4572-BCFA-38E0E7CAB8D3}" presName="parentText" presStyleLbl="node1" presStyleIdx="2" presStyleCnt="5">
        <dgm:presLayoutVars>
          <dgm:chMax val="0"/>
          <dgm:bulletEnabled val="1"/>
        </dgm:presLayoutVars>
      </dgm:prSet>
      <dgm:spPr/>
    </dgm:pt>
    <dgm:pt modelId="{0309CBA4-61D0-468F-B2A5-86251D550F3A}" type="pres">
      <dgm:prSet presAssocID="{D6BE9D89-8D50-4572-BCFA-38E0E7CAB8D3}" presName="negativeSpace" presStyleCnt="0"/>
      <dgm:spPr/>
    </dgm:pt>
    <dgm:pt modelId="{816E6385-E3FF-493E-AE97-3F0C2589D45A}" type="pres">
      <dgm:prSet presAssocID="{D6BE9D89-8D50-4572-BCFA-38E0E7CAB8D3}" presName="childText" presStyleLbl="conFgAcc1" presStyleIdx="2" presStyleCnt="5">
        <dgm:presLayoutVars>
          <dgm:bulletEnabled val="1"/>
        </dgm:presLayoutVars>
      </dgm:prSet>
      <dgm:spPr/>
    </dgm:pt>
    <dgm:pt modelId="{4099219B-92DA-49FA-972B-601658E5D678}" type="pres">
      <dgm:prSet presAssocID="{112E80B2-CFAD-4E29-B62A-0ED8F91AACCB}" presName="spaceBetweenRectangles" presStyleCnt="0"/>
      <dgm:spPr/>
    </dgm:pt>
    <dgm:pt modelId="{053B451F-E457-4AB2-928E-746A5F47F165}" type="pres">
      <dgm:prSet presAssocID="{36EEF75B-292C-43CB-A5E6-B6E81ECE5C64}" presName="parentLin" presStyleCnt="0"/>
      <dgm:spPr/>
    </dgm:pt>
    <dgm:pt modelId="{256DCF69-E7CE-48E3-A07B-7C8434B8F102}" type="pres">
      <dgm:prSet presAssocID="{36EEF75B-292C-43CB-A5E6-B6E81ECE5C64}" presName="parentLeftMargin" presStyleLbl="node1" presStyleIdx="2" presStyleCnt="5"/>
      <dgm:spPr/>
    </dgm:pt>
    <dgm:pt modelId="{3D541310-141D-48DC-A674-31B145DA2FE2}" type="pres">
      <dgm:prSet presAssocID="{36EEF75B-292C-43CB-A5E6-B6E81ECE5C64}" presName="parentText" presStyleLbl="node1" presStyleIdx="3" presStyleCnt="5">
        <dgm:presLayoutVars>
          <dgm:chMax val="0"/>
          <dgm:bulletEnabled val="1"/>
        </dgm:presLayoutVars>
      </dgm:prSet>
      <dgm:spPr/>
    </dgm:pt>
    <dgm:pt modelId="{61DB45C5-F57C-4F22-BB57-7016C61D9690}" type="pres">
      <dgm:prSet presAssocID="{36EEF75B-292C-43CB-A5E6-B6E81ECE5C64}" presName="negativeSpace" presStyleCnt="0"/>
      <dgm:spPr/>
    </dgm:pt>
    <dgm:pt modelId="{96989D65-68AF-4B56-82E7-DC3E089A5C02}" type="pres">
      <dgm:prSet presAssocID="{36EEF75B-292C-43CB-A5E6-B6E81ECE5C64}" presName="childText" presStyleLbl="conFgAcc1" presStyleIdx="3" presStyleCnt="5">
        <dgm:presLayoutVars>
          <dgm:bulletEnabled val="1"/>
        </dgm:presLayoutVars>
      </dgm:prSet>
      <dgm:spPr/>
    </dgm:pt>
    <dgm:pt modelId="{AE13DBFE-CEC6-4861-840C-8CED71CF63DB}" type="pres">
      <dgm:prSet presAssocID="{F2735D8A-179A-4850-92CF-D7A73EF277D7}" presName="spaceBetweenRectangles" presStyleCnt="0"/>
      <dgm:spPr/>
    </dgm:pt>
    <dgm:pt modelId="{260F4A23-528A-400C-AA46-AFA06649F2EF}" type="pres">
      <dgm:prSet presAssocID="{CFB8BE89-6C2A-46A4-9F87-4ACB1C7BBC36}" presName="parentLin" presStyleCnt="0"/>
      <dgm:spPr/>
    </dgm:pt>
    <dgm:pt modelId="{3ECE3677-3BF0-4721-8F8A-9FD74D1B96D8}" type="pres">
      <dgm:prSet presAssocID="{CFB8BE89-6C2A-46A4-9F87-4ACB1C7BBC36}" presName="parentLeftMargin" presStyleLbl="node1" presStyleIdx="3" presStyleCnt="5"/>
      <dgm:spPr/>
    </dgm:pt>
    <dgm:pt modelId="{F80CA97C-F09A-4544-87CD-77FD7BD31209}" type="pres">
      <dgm:prSet presAssocID="{CFB8BE89-6C2A-46A4-9F87-4ACB1C7BBC36}" presName="parentText" presStyleLbl="node1" presStyleIdx="4" presStyleCnt="5">
        <dgm:presLayoutVars>
          <dgm:chMax val="0"/>
          <dgm:bulletEnabled val="1"/>
        </dgm:presLayoutVars>
      </dgm:prSet>
      <dgm:spPr/>
    </dgm:pt>
    <dgm:pt modelId="{37393DFC-E708-4A89-B672-C946901501D4}" type="pres">
      <dgm:prSet presAssocID="{CFB8BE89-6C2A-46A4-9F87-4ACB1C7BBC36}" presName="negativeSpace" presStyleCnt="0"/>
      <dgm:spPr/>
    </dgm:pt>
    <dgm:pt modelId="{1355A89B-331F-4EA4-832F-0864616A051D}" type="pres">
      <dgm:prSet presAssocID="{CFB8BE89-6C2A-46A4-9F87-4ACB1C7BBC36}" presName="childText" presStyleLbl="conFgAcc1" presStyleIdx="4" presStyleCnt="5">
        <dgm:presLayoutVars>
          <dgm:bulletEnabled val="1"/>
        </dgm:presLayoutVars>
      </dgm:prSet>
      <dgm:spPr/>
    </dgm:pt>
  </dgm:ptLst>
  <dgm:cxnLst>
    <dgm:cxn modelId="{76B2D201-8BEE-4627-A551-254A07974325}" srcId="{6ED65C9E-6F42-472A-8CD1-9B9F4A8E1294}" destId="{D6BE9D89-8D50-4572-BCFA-38E0E7CAB8D3}" srcOrd="2" destOrd="0" parTransId="{B2C5AD8E-9061-4441-B469-00D664FE2B35}" sibTransId="{112E80B2-CFAD-4E29-B62A-0ED8F91AACCB}"/>
    <dgm:cxn modelId="{345CB404-93D4-46A5-9FEC-664E034EF800}" srcId="{BF0C9A56-196A-4ECC-95DE-F905B2C61C49}" destId="{9B9E1456-24BA-449D-A3D3-9C9EE624C2D0}" srcOrd="0" destOrd="0" parTransId="{4DE9DA54-DBC3-40D4-8116-C8C61EBE3996}" sibTransId="{9FB83C14-12B5-4DF2-B692-72C5CD02E9B7}"/>
    <dgm:cxn modelId="{6C4F4C0D-1253-44C7-BFF8-59687E98DED8}" type="presOf" srcId="{6ED65C9E-6F42-472A-8CD1-9B9F4A8E1294}" destId="{53801285-6D97-4E05-8EFD-29A3282C11BD}" srcOrd="0" destOrd="0" presId="urn:microsoft.com/office/officeart/2005/8/layout/list1"/>
    <dgm:cxn modelId="{434B510D-BD41-45F0-8118-F0D60034B864}" srcId="{D6BE9D89-8D50-4572-BCFA-38E0E7CAB8D3}" destId="{D1491503-2696-4E3A-A308-037EDBCA47A3}" srcOrd="0" destOrd="0" parTransId="{9075E227-7198-490F-AB65-3198EF56AAEF}" sibTransId="{70F39DF1-7B97-43CF-86B2-5413AC5C7F6B}"/>
    <dgm:cxn modelId="{3E7F0D15-E3BB-4CC4-945D-ABAF5ADDB5F0}" type="presOf" srcId="{58349466-893B-4966-A089-19665D2C3E4D}" destId="{823E0A19-0D3C-49D7-AC9F-9FC39506E503}" srcOrd="0" destOrd="0" presId="urn:microsoft.com/office/officeart/2005/8/layout/list1"/>
    <dgm:cxn modelId="{5E600D1F-7B47-4F81-A7FC-8C48A74610C8}" srcId="{58349466-893B-4966-A089-19665D2C3E4D}" destId="{E05FB904-8D39-41FF-B123-DDB7A09B6A6B}" srcOrd="0" destOrd="0" parTransId="{5015B377-E5ED-48E5-8B5B-28C1CA2341E2}" sibTransId="{F9875224-5B86-45B3-8AD8-E4ED18E03A79}"/>
    <dgm:cxn modelId="{4592DA30-56C9-4E3D-89D7-282BF482A3EF}" type="presOf" srcId="{D6BE9D89-8D50-4572-BCFA-38E0E7CAB8D3}" destId="{9F7BB18A-AB7B-4B8E-A7D8-0133214DF738}" srcOrd="1" destOrd="0" presId="urn:microsoft.com/office/officeart/2005/8/layout/list1"/>
    <dgm:cxn modelId="{4696CF3C-7A46-438F-A98C-B212C0A697E9}" srcId="{6ED65C9E-6F42-472A-8CD1-9B9F4A8E1294}" destId="{36EEF75B-292C-43CB-A5E6-B6E81ECE5C64}" srcOrd="3" destOrd="0" parTransId="{76BB61BA-9B3B-4855-A26E-9FC7FC3E8745}" sibTransId="{F2735D8A-179A-4850-92CF-D7A73EF277D7}"/>
    <dgm:cxn modelId="{5112045C-31F4-4035-A94B-5C20EDF305CC}" type="presOf" srcId="{A6119179-2D41-43DF-885B-2A5A8DD5B1A4}" destId="{1355A89B-331F-4EA4-832F-0864616A051D}" srcOrd="0" destOrd="0" presId="urn:microsoft.com/office/officeart/2005/8/layout/list1"/>
    <dgm:cxn modelId="{F7E6D85D-F9A6-4167-9FE7-63FBFE81C022}" srcId="{6ED65C9E-6F42-472A-8CD1-9B9F4A8E1294}" destId="{CFB8BE89-6C2A-46A4-9F87-4ACB1C7BBC36}" srcOrd="4" destOrd="0" parTransId="{143E71D9-E60E-4839-A41F-423454BFA646}" sibTransId="{32E65137-3EBA-46BB-8C8F-7A6F3F52111D}"/>
    <dgm:cxn modelId="{A37DCB67-BA0E-40B4-90DD-0BA24972159C}" type="presOf" srcId="{36EEF75B-292C-43CB-A5E6-B6E81ECE5C64}" destId="{3D541310-141D-48DC-A674-31B145DA2FE2}" srcOrd="1" destOrd="0" presId="urn:microsoft.com/office/officeart/2005/8/layout/list1"/>
    <dgm:cxn modelId="{E11ACF58-38ED-47D0-9212-AFEEDFDFF21A}" type="presOf" srcId="{58349466-893B-4966-A089-19665D2C3E4D}" destId="{FCCF8521-4E5B-430F-85EF-42BBD1372893}" srcOrd="1" destOrd="0" presId="urn:microsoft.com/office/officeart/2005/8/layout/list1"/>
    <dgm:cxn modelId="{6541717C-99B3-4E9A-9A70-91D8A16DA470}" type="presOf" srcId="{CFB8BE89-6C2A-46A4-9F87-4ACB1C7BBC36}" destId="{F80CA97C-F09A-4544-87CD-77FD7BD31209}" srcOrd="1" destOrd="0" presId="urn:microsoft.com/office/officeart/2005/8/layout/list1"/>
    <dgm:cxn modelId="{CCDD6D90-3296-4FA6-92D5-2709FF2304B6}" type="presOf" srcId="{D6BE9D89-8D50-4572-BCFA-38E0E7CAB8D3}" destId="{8739E490-871E-4591-A1AF-C8630AEE1E40}" srcOrd="0" destOrd="0" presId="urn:microsoft.com/office/officeart/2005/8/layout/list1"/>
    <dgm:cxn modelId="{A5922BA2-EB90-4D4D-BC72-11B4AD97FA4A}" srcId="{D6BE9D89-8D50-4572-BCFA-38E0E7CAB8D3}" destId="{B515ED21-B34A-4EAB-A9BF-2ACB30BE1F55}" srcOrd="1" destOrd="0" parTransId="{E824206D-EBFD-4B4C-872A-7672DE91CA67}" sibTransId="{3256AED8-5D80-4DDB-AAD5-8E853BD23411}"/>
    <dgm:cxn modelId="{4D6A27AB-2003-407A-A259-0148239993DD}" type="presOf" srcId="{E05FB904-8D39-41FF-B123-DDB7A09B6A6B}" destId="{37079494-DA6E-454F-846C-47C283BFD9D5}" srcOrd="0" destOrd="0" presId="urn:microsoft.com/office/officeart/2005/8/layout/list1"/>
    <dgm:cxn modelId="{D3E847C7-5DB2-4F52-A7A7-548E604C509F}" srcId="{36EEF75B-292C-43CB-A5E6-B6E81ECE5C64}" destId="{07A8CFE4-F8A0-482D-8595-BCCE12C3528B}" srcOrd="0" destOrd="0" parTransId="{01E02FF6-9C9E-49E7-B238-C18B7B5F22CB}" sibTransId="{49A06DB5-8F98-451B-A044-5122DB1F8E09}"/>
    <dgm:cxn modelId="{35509ECA-B91B-4B05-8A1F-130C8677645E}" type="presOf" srcId="{BF0C9A56-196A-4ECC-95DE-F905B2C61C49}" destId="{AF156E24-1D60-4653-94C3-068F2220BED4}" srcOrd="0" destOrd="0" presId="urn:microsoft.com/office/officeart/2005/8/layout/list1"/>
    <dgm:cxn modelId="{3BC3A1D1-1420-4C67-8B29-CB574580DE7F}" srcId="{6ED65C9E-6F42-472A-8CD1-9B9F4A8E1294}" destId="{BF0C9A56-196A-4ECC-95DE-F905B2C61C49}" srcOrd="0" destOrd="0" parTransId="{00D77796-A4C1-4A79-84B8-3CF90A593E69}" sibTransId="{CFC30A72-9F62-4CD2-8453-F34DE93083DA}"/>
    <dgm:cxn modelId="{5FCB38D3-8484-478C-97F3-8CAB4B4F180B}" srcId="{6ED65C9E-6F42-472A-8CD1-9B9F4A8E1294}" destId="{58349466-893B-4966-A089-19665D2C3E4D}" srcOrd="1" destOrd="0" parTransId="{10F6254C-7D14-4514-9715-4E7806E410FC}" sibTransId="{C3A900AD-F218-4E44-95BE-CBE7130061C9}"/>
    <dgm:cxn modelId="{6383B6DC-4D9B-4AD2-A8A9-7549D88E1CCA}" type="presOf" srcId="{B515ED21-B34A-4EAB-A9BF-2ACB30BE1F55}" destId="{816E6385-E3FF-493E-AE97-3F0C2589D45A}" srcOrd="0" destOrd="1" presId="urn:microsoft.com/office/officeart/2005/8/layout/list1"/>
    <dgm:cxn modelId="{3F1307DD-3571-4071-9608-25168F5FD2F3}" type="presOf" srcId="{BF0C9A56-196A-4ECC-95DE-F905B2C61C49}" destId="{642DE01E-187F-4A83-824D-9C542E66B6AF}" srcOrd="1" destOrd="0" presId="urn:microsoft.com/office/officeart/2005/8/layout/list1"/>
    <dgm:cxn modelId="{401D50DF-95C0-4F90-B241-3C5511B7BA1A}" type="presOf" srcId="{07A8CFE4-F8A0-482D-8595-BCCE12C3528B}" destId="{96989D65-68AF-4B56-82E7-DC3E089A5C02}" srcOrd="0" destOrd="0" presId="urn:microsoft.com/office/officeart/2005/8/layout/list1"/>
    <dgm:cxn modelId="{5B34F2EB-631D-44B9-A4D2-F0C7A8557195}" type="presOf" srcId="{CFB8BE89-6C2A-46A4-9F87-4ACB1C7BBC36}" destId="{3ECE3677-3BF0-4721-8F8A-9FD74D1B96D8}" srcOrd="0" destOrd="0" presId="urn:microsoft.com/office/officeart/2005/8/layout/list1"/>
    <dgm:cxn modelId="{27DD37F0-50EB-40D9-A1B2-4B085F5F5A12}" type="presOf" srcId="{D1491503-2696-4E3A-A308-037EDBCA47A3}" destId="{816E6385-E3FF-493E-AE97-3F0C2589D45A}" srcOrd="0" destOrd="0" presId="urn:microsoft.com/office/officeart/2005/8/layout/list1"/>
    <dgm:cxn modelId="{459114F7-41FD-4B25-9FD9-D4A25F335CAA}" type="presOf" srcId="{36EEF75B-292C-43CB-A5E6-B6E81ECE5C64}" destId="{256DCF69-E7CE-48E3-A07B-7C8434B8F102}" srcOrd="0" destOrd="0" presId="urn:microsoft.com/office/officeart/2005/8/layout/list1"/>
    <dgm:cxn modelId="{3CF4EFF8-1FCE-450C-A16B-C978A57B1A77}" type="presOf" srcId="{9B9E1456-24BA-449D-A3D3-9C9EE624C2D0}" destId="{DEEA064D-8879-4A5B-AEDC-085618BB3B1B}" srcOrd="0" destOrd="0" presId="urn:microsoft.com/office/officeart/2005/8/layout/list1"/>
    <dgm:cxn modelId="{E077B4F9-C0EE-498D-9D29-D4ECBC7F3B9B}" srcId="{CFB8BE89-6C2A-46A4-9F87-4ACB1C7BBC36}" destId="{A6119179-2D41-43DF-885B-2A5A8DD5B1A4}" srcOrd="0" destOrd="0" parTransId="{98D3EA92-5A20-43CD-BCEE-D5DF5D3DFA21}" sibTransId="{D19A668B-EE48-4635-8046-065D011EF837}"/>
    <dgm:cxn modelId="{08C8BB88-F00D-4E1C-BA5A-86AC685D6153}" type="presParOf" srcId="{53801285-6D97-4E05-8EFD-29A3282C11BD}" destId="{81D46455-6C12-4D19-87AD-0FC2F6DE4DB0}" srcOrd="0" destOrd="0" presId="urn:microsoft.com/office/officeart/2005/8/layout/list1"/>
    <dgm:cxn modelId="{6F4DF8F1-C4B0-4A81-A785-A3C82F8C999A}" type="presParOf" srcId="{81D46455-6C12-4D19-87AD-0FC2F6DE4DB0}" destId="{AF156E24-1D60-4653-94C3-068F2220BED4}" srcOrd="0" destOrd="0" presId="urn:microsoft.com/office/officeart/2005/8/layout/list1"/>
    <dgm:cxn modelId="{B32689A8-3C29-47A3-ACC6-CF141031F3D1}" type="presParOf" srcId="{81D46455-6C12-4D19-87AD-0FC2F6DE4DB0}" destId="{642DE01E-187F-4A83-824D-9C542E66B6AF}" srcOrd="1" destOrd="0" presId="urn:microsoft.com/office/officeart/2005/8/layout/list1"/>
    <dgm:cxn modelId="{CBD438A8-9A95-4438-85A1-1A2E72BBFA86}" type="presParOf" srcId="{53801285-6D97-4E05-8EFD-29A3282C11BD}" destId="{D015D863-3D8E-4361-8A67-C303D0F4EA0C}" srcOrd="1" destOrd="0" presId="urn:microsoft.com/office/officeart/2005/8/layout/list1"/>
    <dgm:cxn modelId="{373306BD-47E5-4236-9A88-5448FA8B29BC}" type="presParOf" srcId="{53801285-6D97-4E05-8EFD-29A3282C11BD}" destId="{DEEA064D-8879-4A5B-AEDC-085618BB3B1B}" srcOrd="2" destOrd="0" presId="urn:microsoft.com/office/officeart/2005/8/layout/list1"/>
    <dgm:cxn modelId="{CAE8BF13-17D5-4434-AF2D-D60870056678}" type="presParOf" srcId="{53801285-6D97-4E05-8EFD-29A3282C11BD}" destId="{C322888E-C622-4DC9-B0E4-5DFCFC5E7A3F}" srcOrd="3" destOrd="0" presId="urn:microsoft.com/office/officeart/2005/8/layout/list1"/>
    <dgm:cxn modelId="{7783425C-6A0D-4772-AB29-308BF79731ED}" type="presParOf" srcId="{53801285-6D97-4E05-8EFD-29A3282C11BD}" destId="{159865AB-8CB1-4480-96BE-6994A918D044}" srcOrd="4" destOrd="0" presId="urn:microsoft.com/office/officeart/2005/8/layout/list1"/>
    <dgm:cxn modelId="{B9B0D921-26D0-452B-A3ED-FF113CF8D6D4}" type="presParOf" srcId="{159865AB-8CB1-4480-96BE-6994A918D044}" destId="{823E0A19-0D3C-49D7-AC9F-9FC39506E503}" srcOrd="0" destOrd="0" presId="urn:microsoft.com/office/officeart/2005/8/layout/list1"/>
    <dgm:cxn modelId="{A7EDE9E9-6CB7-498C-B67F-F94E62C0E21D}" type="presParOf" srcId="{159865AB-8CB1-4480-96BE-6994A918D044}" destId="{FCCF8521-4E5B-430F-85EF-42BBD1372893}" srcOrd="1" destOrd="0" presId="urn:microsoft.com/office/officeart/2005/8/layout/list1"/>
    <dgm:cxn modelId="{B80D9098-0508-4407-98F0-05D6544887D7}" type="presParOf" srcId="{53801285-6D97-4E05-8EFD-29A3282C11BD}" destId="{6EB32D87-C6FD-4EA6-98B7-1CBC775A24DF}" srcOrd="5" destOrd="0" presId="urn:microsoft.com/office/officeart/2005/8/layout/list1"/>
    <dgm:cxn modelId="{DF5F6D56-C53F-418B-8E57-9CDC7F91DB9B}" type="presParOf" srcId="{53801285-6D97-4E05-8EFD-29A3282C11BD}" destId="{37079494-DA6E-454F-846C-47C283BFD9D5}" srcOrd="6" destOrd="0" presId="urn:microsoft.com/office/officeart/2005/8/layout/list1"/>
    <dgm:cxn modelId="{A5DCAF45-42CB-4F0E-8454-BF30478C14A9}" type="presParOf" srcId="{53801285-6D97-4E05-8EFD-29A3282C11BD}" destId="{AE94EE32-7178-49F7-A110-B510907209A5}" srcOrd="7" destOrd="0" presId="urn:microsoft.com/office/officeart/2005/8/layout/list1"/>
    <dgm:cxn modelId="{18EADA10-62D6-4B82-BC9B-6E8D31AADB7F}" type="presParOf" srcId="{53801285-6D97-4E05-8EFD-29A3282C11BD}" destId="{4DB1D354-5E04-4179-A892-838B43D1DF47}" srcOrd="8" destOrd="0" presId="urn:microsoft.com/office/officeart/2005/8/layout/list1"/>
    <dgm:cxn modelId="{EB4C3898-7A86-4F04-97A2-7A1439303F9D}" type="presParOf" srcId="{4DB1D354-5E04-4179-A892-838B43D1DF47}" destId="{8739E490-871E-4591-A1AF-C8630AEE1E40}" srcOrd="0" destOrd="0" presId="urn:microsoft.com/office/officeart/2005/8/layout/list1"/>
    <dgm:cxn modelId="{67027FA5-1BED-4125-9E8F-7B3C854C624E}" type="presParOf" srcId="{4DB1D354-5E04-4179-A892-838B43D1DF47}" destId="{9F7BB18A-AB7B-4B8E-A7D8-0133214DF738}" srcOrd="1" destOrd="0" presId="urn:microsoft.com/office/officeart/2005/8/layout/list1"/>
    <dgm:cxn modelId="{3D2618EE-1580-468A-A951-7FD2C042EEA6}" type="presParOf" srcId="{53801285-6D97-4E05-8EFD-29A3282C11BD}" destId="{0309CBA4-61D0-468F-B2A5-86251D550F3A}" srcOrd="9" destOrd="0" presId="urn:microsoft.com/office/officeart/2005/8/layout/list1"/>
    <dgm:cxn modelId="{7730E277-9117-4AF4-8AA7-D941E8B2558B}" type="presParOf" srcId="{53801285-6D97-4E05-8EFD-29A3282C11BD}" destId="{816E6385-E3FF-493E-AE97-3F0C2589D45A}" srcOrd="10" destOrd="0" presId="urn:microsoft.com/office/officeart/2005/8/layout/list1"/>
    <dgm:cxn modelId="{B51E8AEA-E620-4595-BC78-4E884BA16B70}" type="presParOf" srcId="{53801285-6D97-4E05-8EFD-29A3282C11BD}" destId="{4099219B-92DA-49FA-972B-601658E5D678}" srcOrd="11" destOrd="0" presId="urn:microsoft.com/office/officeart/2005/8/layout/list1"/>
    <dgm:cxn modelId="{7ADD870E-5602-4B85-A1CD-921E69C5F6BF}" type="presParOf" srcId="{53801285-6D97-4E05-8EFD-29A3282C11BD}" destId="{053B451F-E457-4AB2-928E-746A5F47F165}" srcOrd="12" destOrd="0" presId="urn:microsoft.com/office/officeart/2005/8/layout/list1"/>
    <dgm:cxn modelId="{1B88334D-0767-48FF-A2AD-75C47BE2B557}" type="presParOf" srcId="{053B451F-E457-4AB2-928E-746A5F47F165}" destId="{256DCF69-E7CE-48E3-A07B-7C8434B8F102}" srcOrd="0" destOrd="0" presId="urn:microsoft.com/office/officeart/2005/8/layout/list1"/>
    <dgm:cxn modelId="{F8D667D0-99E9-4A31-BCD6-224D8192AD7C}" type="presParOf" srcId="{053B451F-E457-4AB2-928E-746A5F47F165}" destId="{3D541310-141D-48DC-A674-31B145DA2FE2}" srcOrd="1" destOrd="0" presId="urn:microsoft.com/office/officeart/2005/8/layout/list1"/>
    <dgm:cxn modelId="{85B37612-038B-4DB1-AA84-B8A47D1395ED}" type="presParOf" srcId="{53801285-6D97-4E05-8EFD-29A3282C11BD}" destId="{61DB45C5-F57C-4F22-BB57-7016C61D9690}" srcOrd="13" destOrd="0" presId="urn:microsoft.com/office/officeart/2005/8/layout/list1"/>
    <dgm:cxn modelId="{0CC13D5E-17D6-4735-BDE2-9B0185EF2D3A}" type="presParOf" srcId="{53801285-6D97-4E05-8EFD-29A3282C11BD}" destId="{96989D65-68AF-4B56-82E7-DC3E089A5C02}" srcOrd="14" destOrd="0" presId="urn:microsoft.com/office/officeart/2005/8/layout/list1"/>
    <dgm:cxn modelId="{353ACE50-2C36-4F12-BAC3-A767262FA4CF}" type="presParOf" srcId="{53801285-6D97-4E05-8EFD-29A3282C11BD}" destId="{AE13DBFE-CEC6-4861-840C-8CED71CF63DB}" srcOrd="15" destOrd="0" presId="urn:microsoft.com/office/officeart/2005/8/layout/list1"/>
    <dgm:cxn modelId="{3C22D3CE-04E2-4F37-96EF-6ABB4C1476AA}" type="presParOf" srcId="{53801285-6D97-4E05-8EFD-29A3282C11BD}" destId="{260F4A23-528A-400C-AA46-AFA06649F2EF}" srcOrd="16" destOrd="0" presId="urn:microsoft.com/office/officeart/2005/8/layout/list1"/>
    <dgm:cxn modelId="{928C33D8-6826-4781-8153-D16ED6FF1503}" type="presParOf" srcId="{260F4A23-528A-400C-AA46-AFA06649F2EF}" destId="{3ECE3677-3BF0-4721-8F8A-9FD74D1B96D8}" srcOrd="0" destOrd="0" presId="urn:microsoft.com/office/officeart/2005/8/layout/list1"/>
    <dgm:cxn modelId="{5E32A136-AB35-4DC5-8646-84ADCEA47CF0}" type="presParOf" srcId="{260F4A23-528A-400C-AA46-AFA06649F2EF}" destId="{F80CA97C-F09A-4544-87CD-77FD7BD31209}" srcOrd="1" destOrd="0" presId="urn:microsoft.com/office/officeart/2005/8/layout/list1"/>
    <dgm:cxn modelId="{72FDFCD3-C8A3-429B-8697-74D1A0093017}" type="presParOf" srcId="{53801285-6D97-4E05-8EFD-29A3282C11BD}" destId="{37393DFC-E708-4A89-B672-C946901501D4}" srcOrd="17" destOrd="0" presId="urn:microsoft.com/office/officeart/2005/8/layout/list1"/>
    <dgm:cxn modelId="{75E3CCD0-56A6-47FD-8D93-1F28BB5978BB}" type="presParOf" srcId="{53801285-6D97-4E05-8EFD-29A3282C11BD}" destId="{1355A89B-331F-4EA4-832F-0864616A051D}"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7051BD-A4DF-400E-96A6-8E96D963DF7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C11A757-F574-4BF8-B74C-721B4371E6F5}">
      <dgm:prSet phldrT="[Text]" custT="1"/>
      <dgm:spPr>
        <a:solidFill>
          <a:srgbClr val="92278F"/>
        </a:solidFill>
      </dgm:spPr>
      <dgm:t>
        <a:bodyPr/>
        <a:lstStyle/>
        <a:p>
          <a:r>
            <a:rPr lang="en-GB" sz="2500">
              <a:solidFill>
                <a:schemeClr val="bg1"/>
              </a:solidFill>
              <a:latin typeface="Barlow" panose="00000500000000000000" pitchFamily="2" charset="0"/>
              <a:ea typeface="Helvetica Neue" charset="0"/>
              <a:cs typeface="Arial" panose="020B0604020202020204" pitchFamily="34" charset="0"/>
            </a:rPr>
            <a:t>Asylum seeker</a:t>
          </a:r>
          <a:endParaRPr lang="en-GB" sz="2500">
            <a:latin typeface="Barlow" panose="00000500000000000000" pitchFamily="2" charset="0"/>
            <a:cs typeface="Arial" panose="020B0604020202020204" pitchFamily="34" charset="0"/>
          </a:endParaRPr>
        </a:p>
      </dgm:t>
    </dgm:pt>
    <dgm:pt modelId="{FBBDE7D6-675B-4D6E-A4A5-245B5E09CCF7}" type="parTrans" cxnId="{5222C4FD-CCF6-41C5-AEC1-ACCC4D144132}">
      <dgm:prSet/>
      <dgm:spPr/>
      <dgm:t>
        <a:bodyPr/>
        <a:lstStyle/>
        <a:p>
          <a:endParaRPr lang="en-GB">
            <a:latin typeface="Barlow" panose="00000500000000000000" pitchFamily="2" charset="0"/>
          </a:endParaRPr>
        </a:p>
      </dgm:t>
    </dgm:pt>
    <dgm:pt modelId="{364C9B1A-9D38-4707-9407-4A29266880A6}" type="sibTrans" cxnId="{5222C4FD-CCF6-41C5-AEC1-ACCC4D144132}">
      <dgm:prSet/>
      <dgm:spPr/>
      <dgm:t>
        <a:bodyPr/>
        <a:lstStyle/>
        <a:p>
          <a:endParaRPr lang="en-GB">
            <a:latin typeface="Barlow" panose="00000500000000000000" pitchFamily="2" charset="0"/>
          </a:endParaRPr>
        </a:p>
      </dgm:t>
    </dgm:pt>
    <dgm:pt modelId="{A63BB9B0-3B50-4D47-B2E0-98E5346D42AA}">
      <dgm:prSet phldrT="[Text]"/>
      <dgm:spPr>
        <a:solidFill>
          <a:srgbClr val="92278F">
            <a:alpha val="13000"/>
          </a:srgbClr>
        </a:solidFill>
      </dgm:spPr>
      <dgm:t>
        <a:bodyPr/>
        <a:lstStyle/>
        <a:p>
          <a:pPr>
            <a:buNone/>
          </a:pPr>
          <a:r>
            <a:rPr lang="en-GB">
              <a:solidFill>
                <a:schemeClr val="tx1"/>
              </a:solidFill>
              <a:latin typeface="Barlow" panose="00000500000000000000" pitchFamily="2" charset="0"/>
              <a:ea typeface="Helvetica Neue" charset="0"/>
              <a:cs typeface="Helvetica Neue" charset="0"/>
            </a:rPr>
            <a:t>	A person who has left their country of origin and applied for asylum in another country but whose application has not yet been concluded.</a:t>
          </a:r>
          <a:endParaRPr lang="en-GB">
            <a:latin typeface="Barlow" panose="00000500000000000000" pitchFamily="2" charset="0"/>
          </a:endParaRPr>
        </a:p>
      </dgm:t>
    </dgm:pt>
    <dgm:pt modelId="{9B2CC09F-C68E-41E4-B114-0D58C0A2D76F}" type="parTrans" cxnId="{27694E6C-6743-41A8-A92F-95CC6AC4B051}">
      <dgm:prSet/>
      <dgm:spPr/>
      <dgm:t>
        <a:bodyPr/>
        <a:lstStyle/>
        <a:p>
          <a:endParaRPr lang="en-GB">
            <a:latin typeface="Barlow" panose="00000500000000000000" pitchFamily="2" charset="0"/>
          </a:endParaRPr>
        </a:p>
      </dgm:t>
    </dgm:pt>
    <dgm:pt modelId="{54FF44C8-E0C7-42DE-A201-141443E7D0EE}" type="sibTrans" cxnId="{27694E6C-6743-41A8-A92F-95CC6AC4B051}">
      <dgm:prSet/>
      <dgm:spPr/>
      <dgm:t>
        <a:bodyPr/>
        <a:lstStyle/>
        <a:p>
          <a:endParaRPr lang="en-GB">
            <a:latin typeface="Barlow" panose="00000500000000000000" pitchFamily="2" charset="0"/>
          </a:endParaRPr>
        </a:p>
      </dgm:t>
    </dgm:pt>
    <dgm:pt modelId="{6E734FCB-5458-4B0A-B57B-933A7F60846C}">
      <dgm:prSet phldrT="[Text]" custT="1"/>
      <dgm:spPr>
        <a:solidFill>
          <a:srgbClr val="008876"/>
        </a:solidFill>
      </dgm:spPr>
      <dgm:t>
        <a:bodyPr/>
        <a:lstStyle/>
        <a:p>
          <a:r>
            <a:rPr lang="en-GB" sz="2500">
              <a:solidFill>
                <a:schemeClr val="bg1"/>
              </a:solidFill>
              <a:latin typeface="Barlow" panose="00000500000000000000" pitchFamily="2" charset="0"/>
              <a:ea typeface="Helvetica Neue" charset="0"/>
              <a:cs typeface="Arial" panose="020B0604020202020204" pitchFamily="34" charset="0"/>
            </a:rPr>
            <a:t>Refused asylum seeker</a:t>
          </a:r>
          <a:endParaRPr lang="en-GB" sz="2500">
            <a:latin typeface="Barlow" panose="00000500000000000000" pitchFamily="2" charset="0"/>
            <a:cs typeface="Arial" panose="020B0604020202020204" pitchFamily="34" charset="0"/>
          </a:endParaRPr>
        </a:p>
      </dgm:t>
    </dgm:pt>
    <dgm:pt modelId="{9F41980D-28C5-482D-922A-9722A4226988}" type="parTrans" cxnId="{DA5A7B9A-8B92-4FFB-9F5E-E0DFAE2DA313}">
      <dgm:prSet/>
      <dgm:spPr/>
      <dgm:t>
        <a:bodyPr/>
        <a:lstStyle/>
        <a:p>
          <a:endParaRPr lang="en-GB">
            <a:latin typeface="Barlow" panose="00000500000000000000" pitchFamily="2" charset="0"/>
          </a:endParaRPr>
        </a:p>
      </dgm:t>
    </dgm:pt>
    <dgm:pt modelId="{E83447B2-5313-4563-90A4-D314A7E054C8}" type="sibTrans" cxnId="{DA5A7B9A-8B92-4FFB-9F5E-E0DFAE2DA313}">
      <dgm:prSet/>
      <dgm:spPr/>
      <dgm:t>
        <a:bodyPr/>
        <a:lstStyle/>
        <a:p>
          <a:endParaRPr lang="en-GB">
            <a:latin typeface="Barlow" panose="00000500000000000000" pitchFamily="2" charset="0"/>
          </a:endParaRPr>
        </a:p>
      </dgm:t>
    </dgm:pt>
    <dgm:pt modelId="{AA5202CF-9DB3-4A99-B667-6E8497913793}">
      <dgm:prSet phldrT="[Text]"/>
      <dgm:spPr>
        <a:solidFill>
          <a:srgbClr val="008876">
            <a:alpha val="24000"/>
          </a:srgbClr>
        </a:solidFill>
      </dgm:spPr>
      <dgm:t>
        <a:bodyPr/>
        <a:lstStyle/>
        <a:p>
          <a:pPr>
            <a:buNone/>
          </a:pPr>
          <a:r>
            <a:rPr lang="en-GB">
              <a:solidFill>
                <a:schemeClr val="tx1"/>
              </a:solidFill>
              <a:latin typeface="Barlow" panose="00000500000000000000" pitchFamily="2" charset="0"/>
              <a:ea typeface="Helvetica Neue" charset="0"/>
              <a:cs typeface="Helvetica Neue" charset="0"/>
            </a:rPr>
            <a:t>	A person whose asylum application has been unsuccessful</a:t>
          </a:r>
          <a:endParaRPr lang="en-GB">
            <a:latin typeface="Barlow" panose="00000500000000000000" pitchFamily="2" charset="0"/>
          </a:endParaRPr>
        </a:p>
      </dgm:t>
    </dgm:pt>
    <dgm:pt modelId="{83FFD198-F3BE-4564-9249-8BB1682B7C28}" type="parTrans" cxnId="{DDCA8DE0-9CD0-4EF7-AAD3-EA99015D55B6}">
      <dgm:prSet/>
      <dgm:spPr/>
      <dgm:t>
        <a:bodyPr/>
        <a:lstStyle/>
        <a:p>
          <a:endParaRPr lang="en-GB">
            <a:latin typeface="Barlow" panose="00000500000000000000" pitchFamily="2" charset="0"/>
          </a:endParaRPr>
        </a:p>
      </dgm:t>
    </dgm:pt>
    <dgm:pt modelId="{EB67FCBD-8763-406A-9524-7AEA9C1564BD}" type="sibTrans" cxnId="{DDCA8DE0-9CD0-4EF7-AAD3-EA99015D55B6}">
      <dgm:prSet/>
      <dgm:spPr/>
      <dgm:t>
        <a:bodyPr/>
        <a:lstStyle/>
        <a:p>
          <a:endParaRPr lang="en-GB">
            <a:latin typeface="Barlow" panose="00000500000000000000" pitchFamily="2" charset="0"/>
          </a:endParaRPr>
        </a:p>
      </dgm:t>
    </dgm:pt>
    <dgm:pt modelId="{3CF5AE3D-E7B9-415F-805B-4C25951A81FD}">
      <dgm:prSet phldrT="[Text]" custT="1"/>
      <dgm:spPr>
        <a:solidFill>
          <a:srgbClr val="ED0677"/>
        </a:solidFill>
      </dgm:spPr>
      <dgm:t>
        <a:bodyPr/>
        <a:lstStyle/>
        <a:p>
          <a:r>
            <a:rPr lang="en-GB" sz="2500">
              <a:latin typeface="Barlow" panose="00000500000000000000" pitchFamily="2" charset="0"/>
              <a:cs typeface="Arial" panose="020B0604020202020204" pitchFamily="34" charset="0"/>
            </a:rPr>
            <a:t>Refugee</a:t>
          </a:r>
        </a:p>
      </dgm:t>
    </dgm:pt>
    <dgm:pt modelId="{4E022114-4C81-4053-A646-67F4C8111BB3}" type="parTrans" cxnId="{6CFDCF8A-E281-4DBA-B3AE-4DB0F3A24574}">
      <dgm:prSet/>
      <dgm:spPr/>
      <dgm:t>
        <a:bodyPr/>
        <a:lstStyle/>
        <a:p>
          <a:endParaRPr lang="en-GB">
            <a:latin typeface="Barlow" panose="00000500000000000000" pitchFamily="2" charset="0"/>
          </a:endParaRPr>
        </a:p>
      </dgm:t>
    </dgm:pt>
    <dgm:pt modelId="{A84EC2C0-9C53-4DD5-A64B-85E14117F5DC}" type="sibTrans" cxnId="{6CFDCF8A-E281-4DBA-B3AE-4DB0F3A24574}">
      <dgm:prSet/>
      <dgm:spPr/>
      <dgm:t>
        <a:bodyPr/>
        <a:lstStyle/>
        <a:p>
          <a:endParaRPr lang="en-GB">
            <a:latin typeface="Barlow" panose="00000500000000000000" pitchFamily="2" charset="0"/>
          </a:endParaRPr>
        </a:p>
      </dgm:t>
    </dgm:pt>
    <dgm:pt modelId="{C4299F11-2B0D-4CB1-A9A0-5B6364BF0B8E}">
      <dgm:prSet phldrT="[Text]" custT="1"/>
      <dgm:spPr>
        <a:solidFill>
          <a:srgbClr val="F37321"/>
        </a:solidFill>
      </dgm:spPr>
      <dgm:t>
        <a:bodyPr/>
        <a:lstStyle/>
        <a:p>
          <a:r>
            <a:rPr lang="en-GB" sz="2500">
              <a:latin typeface="Barlow" panose="00000500000000000000" pitchFamily="2" charset="0"/>
              <a:cs typeface="Arial" panose="020B0604020202020204" pitchFamily="34" charset="0"/>
            </a:rPr>
            <a:t> </a:t>
          </a:r>
          <a:r>
            <a:rPr lang="en-GB" sz="2500">
              <a:solidFill>
                <a:schemeClr val="bg1"/>
              </a:solidFill>
              <a:latin typeface="Barlow" panose="00000500000000000000" pitchFamily="2" charset="0"/>
              <a:ea typeface="Helvetica Neue" charset="0"/>
              <a:cs typeface="Arial" panose="020B0604020202020204" pitchFamily="34" charset="0"/>
            </a:rPr>
            <a:t>Undocumented migrant</a:t>
          </a:r>
          <a:endParaRPr lang="en-GB" sz="2500">
            <a:latin typeface="Barlow" panose="00000500000000000000" pitchFamily="2" charset="0"/>
            <a:cs typeface="Arial" panose="020B0604020202020204" pitchFamily="34" charset="0"/>
          </a:endParaRPr>
        </a:p>
      </dgm:t>
    </dgm:pt>
    <dgm:pt modelId="{07D749C5-A62E-40D9-BD07-11D16C96B1A1}" type="parTrans" cxnId="{78DE390E-4824-4088-B238-09E4BF0FB213}">
      <dgm:prSet/>
      <dgm:spPr/>
      <dgm:t>
        <a:bodyPr/>
        <a:lstStyle/>
        <a:p>
          <a:endParaRPr lang="en-GB">
            <a:latin typeface="Barlow" panose="00000500000000000000" pitchFamily="2" charset="0"/>
          </a:endParaRPr>
        </a:p>
      </dgm:t>
    </dgm:pt>
    <dgm:pt modelId="{862071F6-8843-44C9-B3ED-8F811E3A094D}" type="sibTrans" cxnId="{78DE390E-4824-4088-B238-09E4BF0FB213}">
      <dgm:prSet/>
      <dgm:spPr/>
      <dgm:t>
        <a:bodyPr/>
        <a:lstStyle/>
        <a:p>
          <a:endParaRPr lang="en-GB">
            <a:latin typeface="Barlow" panose="00000500000000000000" pitchFamily="2" charset="0"/>
          </a:endParaRPr>
        </a:p>
      </dgm:t>
    </dgm:pt>
    <dgm:pt modelId="{E132E90F-5D2F-4654-B30F-49884895A17F}">
      <dgm:prSet phldrT="[Text]"/>
      <dgm:spPr>
        <a:solidFill>
          <a:srgbClr val="F37321">
            <a:alpha val="22000"/>
          </a:srgbClr>
        </a:solidFill>
      </dgm:spPr>
      <dgm:t>
        <a:bodyPr/>
        <a:lstStyle/>
        <a:p>
          <a:pPr>
            <a:buClr>
              <a:srgbClr val="F79646"/>
            </a:buClr>
            <a:buNone/>
          </a:pPr>
          <a:r>
            <a:rPr lang="en-GB">
              <a:solidFill>
                <a:schemeClr val="tx1"/>
              </a:solidFill>
              <a:latin typeface="Barlow" panose="00000500000000000000" pitchFamily="2" charset="0"/>
              <a:ea typeface="Helvetica Neue" charset="0"/>
              <a:cs typeface="Helvetica Neue" charset="0"/>
            </a:rPr>
            <a:t>	Someone who enters or stays in the UK without the documents required under immigration regulations.</a:t>
          </a:r>
          <a:endParaRPr lang="en-GB">
            <a:solidFill>
              <a:schemeClr val="tx1"/>
            </a:solidFill>
            <a:latin typeface="Barlow" panose="00000500000000000000" pitchFamily="2" charset="0"/>
          </a:endParaRPr>
        </a:p>
      </dgm:t>
    </dgm:pt>
    <dgm:pt modelId="{4AE9D5F4-F08D-4D98-9272-3CA4D8C04632}" type="parTrans" cxnId="{EA51D696-CA84-4E62-B481-4706F8837037}">
      <dgm:prSet/>
      <dgm:spPr/>
      <dgm:t>
        <a:bodyPr/>
        <a:lstStyle/>
        <a:p>
          <a:endParaRPr lang="en-GB">
            <a:latin typeface="Barlow" panose="00000500000000000000" pitchFamily="2" charset="0"/>
          </a:endParaRPr>
        </a:p>
      </dgm:t>
    </dgm:pt>
    <dgm:pt modelId="{DDC1CD90-DAD7-4CAA-9BCB-373F22A8D55D}" type="sibTrans" cxnId="{EA51D696-CA84-4E62-B481-4706F8837037}">
      <dgm:prSet/>
      <dgm:spPr/>
      <dgm:t>
        <a:bodyPr/>
        <a:lstStyle/>
        <a:p>
          <a:endParaRPr lang="en-GB">
            <a:latin typeface="Barlow" panose="00000500000000000000" pitchFamily="2" charset="0"/>
          </a:endParaRPr>
        </a:p>
      </dgm:t>
    </dgm:pt>
    <dgm:pt modelId="{A3313162-A680-4A48-B410-EFE1E3E05AC0}">
      <dgm:prSet phldrT="[Text]"/>
      <dgm:spPr>
        <a:solidFill>
          <a:srgbClr val="ED0678">
            <a:alpha val="8000"/>
          </a:srgbClr>
        </a:solidFill>
      </dgm:spPr>
      <dgm:t>
        <a:bodyPr/>
        <a:lstStyle/>
        <a:p>
          <a:pPr>
            <a:buClr>
              <a:srgbClr val="F79646"/>
            </a:buClr>
            <a:buNone/>
          </a:pPr>
          <a:r>
            <a:rPr lang="en-GB">
              <a:solidFill>
                <a:schemeClr val="tx1"/>
              </a:solidFill>
              <a:latin typeface="Barlow" panose="00000500000000000000" pitchFamily="2" charset="0"/>
              <a:ea typeface="Helvetica Neue" charset="0"/>
              <a:cs typeface="Helvetica Neue" charset="0"/>
            </a:rPr>
            <a:t>	Someone whose asylum application has been successful. The Government recognises they are unable to return to their country of origin owing to a well-founded fear of being persecuted</a:t>
          </a:r>
          <a:endParaRPr lang="en-GB">
            <a:solidFill>
              <a:schemeClr val="tx1"/>
            </a:solidFill>
            <a:latin typeface="Barlow" panose="00000500000000000000" pitchFamily="2" charset="0"/>
          </a:endParaRPr>
        </a:p>
      </dgm:t>
    </dgm:pt>
    <dgm:pt modelId="{0EAE1FA5-1756-4918-93AD-DBEC8CDA15A3}" type="parTrans" cxnId="{ACF1661A-F841-4B90-9EB4-4AB4F5D38EDE}">
      <dgm:prSet/>
      <dgm:spPr/>
      <dgm:t>
        <a:bodyPr/>
        <a:lstStyle/>
        <a:p>
          <a:endParaRPr lang="en-GB">
            <a:latin typeface="Barlow" panose="00000500000000000000" pitchFamily="2" charset="0"/>
          </a:endParaRPr>
        </a:p>
      </dgm:t>
    </dgm:pt>
    <dgm:pt modelId="{1FB35103-3A3C-4729-8711-1991B052AF96}" type="sibTrans" cxnId="{ACF1661A-F841-4B90-9EB4-4AB4F5D38EDE}">
      <dgm:prSet/>
      <dgm:spPr/>
      <dgm:t>
        <a:bodyPr/>
        <a:lstStyle/>
        <a:p>
          <a:endParaRPr lang="en-GB">
            <a:latin typeface="Barlow" panose="00000500000000000000" pitchFamily="2" charset="0"/>
          </a:endParaRPr>
        </a:p>
      </dgm:t>
    </dgm:pt>
    <dgm:pt modelId="{EE6E2BF1-DA7F-425A-B7A3-F1229233D927}" type="pres">
      <dgm:prSet presAssocID="{DA7051BD-A4DF-400E-96A6-8E96D963DF79}" presName="Name0" presStyleCnt="0">
        <dgm:presLayoutVars>
          <dgm:dir/>
          <dgm:animLvl val="lvl"/>
          <dgm:resizeHandles val="exact"/>
        </dgm:presLayoutVars>
      </dgm:prSet>
      <dgm:spPr/>
    </dgm:pt>
    <dgm:pt modelId="{32640721-D9E6-4D30-B63C-2CDA4CEF74F3}" type="pres">
      <dgm:prSet presAssocID="{BC11A757-F574-4BF8-B74C-721B4371E6F5}" presName="linNode" presStyleCnt="0"/>
      <dgm:spPr/>
    </dgm:pt>
    <dgm:pt modelId="{DDBB5DC1-2D9F-46BF-B850-A5411EBAD77D}" type="pres">
      <dgm:prSet presAssocID="{BC11A757-F574-4BF8-B74C-721B4371E6F5}" presName="parentText" presStyleLbl="node1" presStyleIdx="0" presStyleCnt="4">
        <dgm:presLayoutVars>
          <dgm:chMax val="1"/>
          <dgm:bulletEnabled val="1"/>
        </dgm:presLayoutVars>
      </dgm:prSet>
      <dgm:spPr/>
    </dgm:pt>
    <dgm:pt modelId="{E35159E6-1080-4E10-B1B7-FC2ED6E487C7}" type="pres">
      <dgm:prSet presAssocID="{BC11A757-F574-4BF8-B74C-721B4371E6F5}" presName="descendantText" presStyleLbl="alignAccFollowNode1" presStyleIdx="0" presStyleCnt="4" custLinFactNeighborX="2005" custLinFactNeighborY="3612">
        <dgm:presLayoutVars>
          <dgm:bulletEnabled val="1"/>
        </dgm:presLayoutVars>
      </dgm:prSet>
      <dgm:spPr/>
    </dgm:pt>
    <dgm:pt modelId="{153C787F-2D89-4667-8BA2-C6C4B5F8FA2D}" type="pres">
      <dgm:prSet presAssocID="{364C9B1A-9D38-4707-9407-4A29266880A6}" presName="sp" presStyleCnt="0"/>
      <dgm:spPr/>
    </dgm:pt>
    <dgm:pt modelId="{D77AD6DD-EEF2-4F89-9787-D40CE3430509}" type="pres">
      <dgm:prSet presAssocID="{6E734FCB-5458-4B0A-B57B-933A7F60846C}" presName="linNode" presStyleCnt="0"/>
      <dgm:spPr/>
    </dgm:pt>
    <dgm:pt modelId="{A8CE0ED2-9C77-4268-9979-6300B9949A61}" type="pres">
      <dgm:prSet presAssocID="{6E734FCB-5458-4B0A-B57B-933A7F60846C}" presName="parentText" presStyleLbl="node1" presStyleIdx="1" presStyleCnt="4" custLinFactNeighborX="184">
        <dgm:presLayoutVars>
          <dgm:chMax val="1"/>
          <dgm:bulletEnabled val="1"/>
        </dgm:presLayoutVars>
      </dgm:prSet>
      <dgm:spPr/>
    </dgm:pt>
    <dgm:pt modelId="{AC4933FD-4C4A-42D0-8297-FFCB8E42D875}" type="pres">
      <dgm:prSet presAssocID="{6E734FCB-5458-4B0A-B57B-933A7F60846C}" presName="descendantText" presStyleLbl="alignAccFollowNode1" presStyleIdx="1" presStyleCnt="4">
        <dgm:presLayoutVars>
          <dgm:bulletEnabled val="1"/>
        </dgm:presLayoutVars>
      </dgm:prSet>
      <dgm:spPr/>
    </dgm:pt>
    <dgm:pt modelId="{F9D5C2AC-D9FA-40B4-A2F2-BCC638CD20E3}" type="pres">
      <dgm:prSet presAssocID="{E83447B2-5313-4563-90A4-D314A7E054C8}" presName="sp" presStyleCnt="0"/>
      <dgm:spPr/>
    </dgm:pt>
    <dgm:pt modelId="{B416DA82-A0CE-4191-B46D-A74C8C8D9D01}" type="pres">
      <dgm:prSet presAssocID="{3CF5AE3D-E7B9-415F-805B-4C25951A81FD}" presName="linNode" presStyleCnt="0"/>
      <dgm:spPr/>
    </dgm:pt>
    <dgm:pt modelId="{F10282D6-28AF-4D3D-A605-A9960B482EA8}" type="pres">
      <dgm:prSet presAssocID="{3CF5AE3D-E7B9-415F-805B-4C25951A81FD}" presName="parentText" presStyleLbl="node1" presStyleIdx="2" presStyleCnt="4">
        <dgm:presLayoutVars>
          <dgm:chMax val="1"/>
          <dgm:bulletEnabled val="1"/>
        </dgm:presLayoutVars>
      </dgm:prSet>
      <dgm:spPr/>
    </dgm:pt>
    <dgm:pt modelId="{51632019-146B-420F-90E6-3E962AFDECF8}" type="pres">
      <dgm:prSet presAssocID="{3CF5AE3D-E7B9-415F-805B-4C25951A81FD}" presName="descendantText" presStyleLbl="alignAccFollowNode1" presStyleIdx="2" presStyleCnt="4" custScaleY="169328">
        <dgm:presLayoutVars>
          <dgm:bulletEnabled val="1"/>
        </dgm:presLayoutVars>
      </dgm:prSet>
      <dgm:spPr/>
    </dgm:pt>
    <dgm:pt modelId="{32512B96-0D63-4EB5-AF34-F350E9BD218F}" type="pres">
      <dgm:prSet presAssocID="{A84EC2C0-9C53-4DD5-A64B-85E14117F5DC}" presName="sp" presStyleCnt="0"/>
      <dgm:spPr/>
    </dgm:pt>
    <dgm:pt modelId="{91352E98-BBAC-442B-924F-712829AC08FA}" type="pres">
      <dgm:prSet presAssocID="{C4299F11-2B0D-4CB1-A9A0-5B6364BF0B8E}" presName="linNode" presStyleCnt="0"/>
      <dgm:spPr/>
    </dgm:pt>
    <dgm:pt modelId="{EDD6117A-5557-4BD4-851A-53019910BEB8}" type="pres">
      <dgm:prSet presAssocID="{C4299F11-2B0D-4CB1-A9A0-5B6364BF0B8E}" presName="parentText" presStyleLbl="node1" presStyleIdx="3" presStyleCnt="4">
        <dgm:presLayoutVars>
          <dgm:chMax val="1"/>
          <dgm:bulletEnabled val="1"/>
        </dgm:presLayoutVars>
      </dgm:prSet>
      <dgm:spPr/>
    </dgm:pt>
    <dgm:pt modelId="{431C2711-D79C-486A-B4E1-747CED68A99D}" type="pres">
      <dgm:prSet presAssocID="{C4299F11-2B0D-4CB1-A9A0-5B6364BF0B8E}" presName="descendantText" presStyleLbl="alignAccFollowNode1" presStyleIdx="3" presStyleCnt="4">
        <dgm:presLayoutVars>
          <dgm:bulletEnabled val="1"/>
        </dgm:presLayoutVars>
      </dgm:prSet>
      <dgm:spPr/>
    </dgm:pt>
  </dgm:ptLst>
  <dgm:cxnLst>
    <dgm:cxn modelId="{78DE390E-4824-4088-B238-09E4BF0FB213}" srcId="{DA7051BD-A4DF-400E-96A6-8E96D963DF79}" destId="{C4299F11-2B0D-4CB1-A9A0-5B6364BF0B8E}" srcOrd="3" destOrd="0" parTransId="{07D749C5-A62E-40D9-BD07-11D16C96B1A1}" sibTransId="{862071F6-8843-44C9-B3ED-8F811E3A094D}"/>
    <dgm:cxn modelId="{3A527815-B409-4EBB-9B4E-B20CA9EF8900}" type="presOf" srcId="{3CF5AE3D-E7B9-415F-805B-4C25951A81FD}" destId="{F10282D6-28AF-4D3D-A605-A9960B482EA8}" srcOrd="0" destOrd="0" presId="urn:microsoft.com/office/officeart/2005/8/layout/vList5"/>
    <dgm:cxn modelId="{ACF1661A-F841-4B90-9EB4-4AB4F5D38EDE}" srcId="{3CF5AE3D-E7B9-415F-805B-4C25951A81FD}" destId="{A3313162-A680-4A48-B410-EFE1E3E05AC0}" srcOrd="0" destOrd="0" parTransId="{0EAE1FA5-1756-4918-93AD-DBEC8CDA15A3}" sibTransId="{1FB35103-3A3C-4729-8711-1991B052AF96}"/>
    <dgm:cxn modelId="{FE4AB368-4187-4B60-8E79-EFAAA0478552}" type="presOf" srcId="{AA5202CF-9DB3-4A99-B667-6E8497913793}" destId="{AC4933FD-4C4A-42D0-8297-FFCB8E42D875}" srcOrd="0" destOrd="0" presId="urn:microsoft.com/office/officeart/2005/8/layout/vList5"/>
    <dgm:cxn modelId="{27694E6C-6743-41A8-A92F-95CC6AC4B051}" srcId="{BC11A757-F574-4BF8-B74C-721B4371E6F5}" destId="{A63BB9B0-3B50-4D47-B2E0-98E5346D42AA}" srcOrd="0" destOrd="0" parTransId="{9B2CC09F-C68E-41E4-B114-0D58C0A2D76F}" sibTransId="{54FF44C8-E0C7-42DE-A201-141443E7D0EE}"/>
    <dgm:cxn modelId="{D2C83185-2461-4470-AE12-25329A9F65DA}" type="presOf" srcId="{BC11A757-F574-4BF8-B74C-721B4371E6F5}" destId="{DDBB5DC1-2D9F-46BF-B850-A5411EBAD77D}" srcOrd="0" destOrd="0" presId="urn:microsoft.com/office/officeart/2005/8/layout/vList5"/>
    <dgm:cxn modelId="{6CFDCF8A-E281-4DBA-B3AE-4DB0F3A24574}" srcId="{DA7051BD-A4DF-400E-96A6-8E96D963DF79}" destId="{3CF5AE3D-E7B9-415F-805B-4C25951A81FD}" srcOrd="2" destOrd="0" parTransId="{4E022114-4C81-4053-A646-67F4C8111BB3}" sibTransId="{A84EC2C0-9C53-4DD5-A64B-85E14117F5DC}"/>
    <dgm:cxn modelId="{EA51D696-CA84-4E62-B481-4706F8837037}" srcId="{C4299F11-2B0D-4CB1-A9A0-5B6364BF0B8E}" destId="{E132E90F-5D2F-4654-B30F-49884895A17F}" srcOrd="0" destOrd="0" parTransId="{4AE9D5F4-F08D-4D98-9272-3CA4D8C04632}" sibTransId="{DDC1CD90-DAD7-4CAA-9BCB-373F22A8D55D}"/>
    <dgm:cxn modelId="{DA5A7B9A-8B92-4FFB-9F5E-E0DFAE2DA313}" srcId="{DA7051BD-A4DF-400E-96A6-8E96D963DF79}" destId="{6E734FCB-5458-4B0A-B57B-933A7F60846C}" srcOrd="1" destOrd="0" parTransId="{9F41980D-28C5-482D-922A-9722A4226988}" sibTransId="{E83447B2-5313-4563-90A4-D314A7E054C8}"/>
    <dgm:cxn modelId="{09DECDA2-C4D1-4EFA-8854-2468ABEE073B}" type="presOf" srcId="{C4299F11-2B0D-4CB1-A9A0-5B6364BF0B8E}" destId="{EDD6117A-5557-4BD4-851A-53019910BEB8}" srcOrd="0" destOrd="0" presId="urn:microsoft.com/office/officeart/2005/8/layout/vList5"/>
    <dgm:cxn modelId="{37DC11A6-82E7-4617-8C81-DAF6ECBBA60F}" type="presOf" srcId="{A63BB9B0-3B50-4D47-B2E0-98E5346D42AA}" destId="{E35159E6-1080-4E10-B1B7-FC2ED6E487C7}" srcOrd="0" destOrd="0" presId="urn:microsoft.com/office/officeart/2005/8/layout/vList5"/>
    <dgm:cxn modelId="{F0415BC7-AF81-49AC-84C4-2ED2E51D117F}" type="presOf" srcId="{A3313162-A680-4A48-B410-EFE1E3E05AC0}" destId="{51632019-146B-420F-90E6-3E962AFDECF8}" srcOrd="0" destOrd="0" presId="urn:microsoft.com/office/officeart/2005/8/layout/vList5"/>
    <dgm:cxn modelId="{958CBEC9-79A5-49FA-8286-23583B0A9238}" type="presOf" srcId="{6E734FCB-5458-4B0A-B57B-933A7F60846C}" destId="{A8CE0ED2-9C77-4268-9979-6300B9949A61}" srcOrd="0" destOrd="0" presId="urn:microsoft.com/office/officeart/2005/8/layout/vList5"/>
    <dgm:cxn modelId="{EE0D96CF-6DF5-44D4-9885-745F75F240EB}" type="presOf" srcId="{DA7051BD-A4DF-400E-96A6-8E96D963DF79}" destId="{EE6E2BF1-DA7F-425A-B7A3-F1229233D927}" srcOrd="0" destOrd="0" presId="urn:microsoft.com/office/officeart/2005/8/layout/vList5"/>
    <dgm:cxn modelId="{DDCA8DE0-9CD0-4EF7-AAD3-EA99015D55B6}" srcId="{6E734FCB-5458-4B0A-B57B-933A7F60846C}" destId="{AA5202CF-9DB3-4A99-B667-6E8497913793}" srcOrd="0" destOrd="0" parTransId="{83FFD198-F3BE-4564-9249-8BB1682B7C28}" sibTransId="{EB67FCBD-8763-406A-9524-7AEA9C1564BD}"/>
    <dgm:cxn modelId="{9D1320F3-9318-439D-B4BC-EDAB1476CE1B}" type="presOf" srcId="{E132E90F-5D2F-4654-B30F-49884895A17F}" destId="{431C2711-D79C-486A-B4E1-747CED68A99D}" srcOrd="0" destOrd="0" presId="urn:microsoft.com/office/officeart/2005/8/layout/vList5"/>
    <dgm:cxn modelId="{5222C4FD-CCF6-41C5-AEC1-ACCC4D144132}" srcId="{DA7051BD-A4DF-400E-96A6-8E96D963DF79}" destId="{BC11A757-F574-4BF8-B74C-721B4371E6F5}" srcOrd="0" destOrd="0" parTransId="{FBBDE7D6-675B-4D6E-A4A5-245B5E09CCF7}" sibTransId="{364C9B1A-9D38-4707-9407-4A29266880A6}"/>
    <dgm:cxn modelId="{808FD880-94EE-43B3-A8C3-F3ED5FA407A2}" type="presParOf" srcId="{EE6E2BF1-DA7F-425A-B7A3-F1229233D927}" destId="{32640721-D9E6-4D30-B63C-2CDA4CEF74F3}" srcOrd="0" destOrd="0" presId="urn:microsoft.com/office/officeart/2005/8/layout/vList5"/>
    <dgm:cxn modelId="{7A310B60-6076-4D88-80CD-8455AB8E9A60}" type="presParOf" srcId="{32640721-D9E6-4D30-B63C-2CDA4CEF74F3}" destId="{DDBB5DC1-2D9F-46BF-B850-A5411EBAD77D}" srcOrd="0" destOrd="0" presId="urn:microsoft.com/office/officeart/2005/8/layout/vList5"/>
    <dgm:cxn modelId="{ACE6651F-2CEC-4D19-941E-166365DD87E0}" type="presParOf" srcId="{32640721-D9E6-4D30-B63C-2CDA4CEF74F3}" destId="{E35159E6-1080-4E10-B1B7-FC2ED6E487C7}" srcOrd="1" destOrd="0" presId="urn:microsoft.com/office/officeart/2005/8/layout/vList5"/>
    <dgm:cxn modelId="{8A8F1EE7-DBED-430D-9253-A02F9AE85F89}" type="presParOf" srcId="{EE6E2BF1-DA7F-425A-B7A3-F1229233D927}" destId="{153C787F-2D89-4667-8BA2-C6C4B5F8FA2D}" srcOrd="1" destOrd="0" presId="urn:microsoft.com/office/officeart/2005/8/layout/vList5"/>
    <dgm:cxn modelId="{7F7E0C45-5BD6-40DC-B0DC-FD38B406D3AC}" type="presParOf" srcId="{EE6E2BF1-DA7F-425A-B7A3-F1229233D927}" destId="{D77AD6DD-EEF2-4F89-9787-D40CE3430509}" srcOrd="2" destOrd="0" presId="urn:microsoft.com/office/officeart/2005/8/layout/vList5"/>
    <dgm:cxn modelId="{338DBB74-AF65-4FD6-B53D-D1EE4D295019}" type="presParOf" srcId="{D77AD6DD-EEF2-4F89-9787-D40CE3430509}" destId="{A8CE0ED2-9C77-4268-9979-6300B9949A61}" srcOrd="0" destOrd="0" presId="urn:microsoft.com/office/officeart/2005/8/layout/vList5"/>
    <dgm:cxn modelId="{247E5DDB-1142-46E8-A343-EBB6069E8FD9}" type="presParOf" srcId="{D77AD6DD-EEF2-4F89-9787-D40CE3430509}" destId="{AC4933FD-4C4A-42D0-8297-FFCB8E42D875}" srcOrd="1" destOrd="0" presId="urn:microsoft.com/office/officeart/2005/8/layout/vList5"/>
    <dgm:cxn modelId="{1C2EA4A9-A6A2-4CDC-BC4C-A7DA8160F744}" type="presParOf" srcId="{EE6E2BF1-DA7F-425A-B7A3-F1229233D927}" destId="{F9D5C2AC-D9FA-40B4-A2F2-BCC638CD20E3}" srcOrd="3" destOrd="0" presId="urn:microsoft.com/office/officeart/2005/8/layout/vList5"/>
    <dgm:cxn modelId="{CE600589-ADFB-4E8B-8E6F-96420D4A76DE}" type="presParOf" srcId="{EE6E2BF1-DA7F-425A-B7A3-F1229233D927}" destId="{B416DA82-A0CE-4191-B46D-A74C8C8D9D01}" srcOrd="4" destOrd="0" presId="urn:microsoft.com/office/officeart/2005/8/layout/vList5"/>
    <dgm:cxn modelId="{726E212A-9216-4CC3-BECD-DB742616AB93}" type="presParOf" srcId="{B416DA82-A0CE-4191-B46D-A74C8C8D9D01}" destId="{F10282D6-28AF-4D3D-A605-A9960B482EA8}" srcOrd="0" destOrd="0" presId="urn:microsoft.com/office/officeart/2005/8/layout/vList5"/>
    <dgm:cxn modelId="{FBC547CD-D1F9-4B25-A257-1BA40A8D059A}" type="presParOf" srcId="{B416DA82-A0CE-4191-B46D-A74C8C8D9D01}" destId="{51632019-146B-420F-90E6-3E962AFDECF8}" srcOrd="1" destOrd="0" presId="urn:microsoft.com/office/officeart/2005/8/layout/vList5"/>
    <dgm:cxn modelId="{FA8688C5-93B2-431B-8874-568FABBC5B04}" type="presParOf" srcId="{EE6E2BF1-DA7F-425A-B7A3-F1229233D927}" destId="{32512B96-0D63-4EB5-AF34-F350E9BD218F}" srcOrd="5" destOrd="0" presId="urn:microsoft.com/office/officeart/2005/8/layout/vList5"/>
    <dgm:cxn modelId="{7D24E029-F446-4571-95BD-ED92CB51C21E}" type="presParOf" srcId="{EE6E2BF1-DA7F-425A-B7A3-F1229233D927}" destId="{91352E98-BBAC-442B-924F-712829AC08FA}" srcOrd="6" destOrd="0" presId="urn:microsoft.com/office/officeart/2005/8/layout/vList5"/>
    <dgm:cxn modelId="{68DCF7B9-B79B-42B3-A1E2-5BF43CC27209}" type="presParOf" srcId="{91352E98-BBAC-442B-924F-712829AC08FA}" destId="{EDD6117A-5557-4BD4-851A-53019910BEB8}" srcOrd="0" destOrd="0" presId="urn:microsoft.com/office/officeart/2005/8/layout/vList5"/>
    <dgm:cxn modelId="{E1F02F2C-DAE3-4A68-A233-7EA6C9189CAA}" type="presParOf" srcId="{91352E98-BBAC-442B-924F-712829AC08FA}" destId="{431C2711-D79C-486A-B4E1-747CED68A99D}"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A7CCB0-B173-470D-A4A4-80743FD493C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5BF5FDF4-37AD-461A-B0E4-B93810E49044}">
      <dgm:prSet phldrT="[Text]" custT="1"/>
      <dgm:spPr>
        <a:solidFill>
          <a:srgbClr val="005CA7"/>
        </a:solidFill>
      </dgm:spPr>
      <dgm:t>
        <a:bodyPr/>
        <a:lstStyle/>
        <a:p>
          <a:pPr>
            <a:buFont typeface="Arial" panose="020B0604020202020204" pitchFamily="34" charset="0"/>
            <a:buChar char="•"/>
          </a:pPr>
          <a:r>
            <a:rPr lang="en-GB" sz="1800" b="1" i="0" dirty="0">
              <a:solidFill>
                <a:schemeClr val="bg1"/>
              </a:solidFill>
              <a:effectLst/>
              <a:latin typeface="Barlow" panose="00000500000000000000" pitchFamily="2" charset="0"/>
              <a:cs typeface="Arial" panose="020B0604020202020204" pitchFamily="34" charset="0"/>
            </a:rPr>
            <a:t>Barriers to accessing services</a:t>
          </a:r>
          <a:endParaRPr lang="en-GB" sz="1800" b="1" dirty="0">
            <a:solidFill>
              <a:schemeClr val="bg1"/>
            </a:solidFill>
            <a:latin typeface="Barlow" panose="00000500000000000000" pitchFamily="2" charset="0"/>
            <a:cs typeface="Arial" panose="020B0604020202020204" pitchFamily="34" charset="0"/>
          </a:endParaRPr>
        </a:p>
      </dgm:t>
    </dgm:pt>
    <dgm:pt modelId="{EC3F9777-DED4-46A2-B21C-34230C70044A}" type="parTrans" cxnId="{4A1CBA22-953D-4CB7-BA36-A9977F09F39F}">
      <dgm:prSet/>
      <dgm:spPr/>
      <dgm:t>
        <a:bodyPr/>
        <a:lstStyle/>
        <a:p>
          <a:endParaRPr lang="en-GB" sz="1400" b="1">
            <a:solidFill>
              <a:schemeClr val="bg1"/>
            </a:solidFill>
            <a:latin typeface="Barlow" panose="00000500000000000000" pitchFamily="2" charset="0"/>
          </a:endParaRPr>
        </a:p>
      </dgm:t>
    </dgm:pt>
    <dgm:pt modelId="{58298231-5B44-44D7-B8B4-10E2A5138751}" type="sibTrans" cxnId="{4A1CBA22-953D-4CB7-BA36-A9977F09F39F}">
      <dgm:prSet/>
      <dgm:spPr/>
      <dgm:t>
        <a:bodyPr/>
        <a:lstStyle/>
        <a:p>
          <a:endParaRPr lang="en-GB" sz="1400" b="1">
            <a:solidFill>
              <a:schemeClr val="bg1"/>
            </a:solidFill>
            <a:latin typeface="Barlow" panose="00000500000000000000" pitchFamily="2" charset="0"/>
          </a:endParaRPr>
        </a:p>
      </dgm:t>
    </dgm:pt>
    <dgm:pt modelId="{AB5D45F4-D528-4B5F-9FC1-E0CF7F5FDE6E}">
      <dgm:prSet phldrT="[Text]" custT="1"/>
      <dgm:spPr>
        <a:solidFill>
          <a:srgbClr val="ED0677"/>
        </a:solidFill>
      </dgm:spPr>
      <dgm:t>
        <a:bodyPr/>
        <a:lstStyle/>
        <a:p>
          <a:pPr>
            <a:buFont typeface="Arial" panose="020B0604020202020204" pitchFamily="34" charset="0"/>
            <a:buChar char="•"/>
          </a:pPr>
          <a:r>
            <a:rPr lang="en-GB" sz="1600" b="1" i="0" dirty="0">
              <a:solidFill>
                <a:schemeClr val="bg1"/>
              </a:solidFill>
              <a:effectLst/>
              <a:latin typeface="Barlow" panose="00000500000000000000" pitchFamily="2" charset="0"/>
              <a:cs typeface="Arial" panose="020B0604020202020204" pitchFamily="34" charset="0"/>
            </a:rPr>
            <a:t>Access to healthcare in country of origin</a:t>
          </a:r>
          <a:endParaRPr lang="en-GB" sz="1600" b="1" dirty="0">
            <a:solidFill>
              <a:schemeClr val="bg1"/>
            </a:solidFill>
            <a:latin typeface="Barlow" panose="00000500000000000000" pitchFamily="2" charset="0"/>
          </a:endParaRPr>
        </a:p>
      </dgm:t>
    </dgm:pt>
    <dgm:pt modelId="{EB7A466C-0269-42AE-A971-056F0CE2ABDB}" type="parTrans" cxnId="{033AFA36-ED03-48D1-BFA5-703384EAFFE4}">
      <dgm:prSet/>
      <dgm:spPr/>
      <dgm:t>
        <a:bodyPr/>
        <a:lstStyle/>
        <a:p>
          <a:endParaRPr lang="en-GB" sz="1400" b="1">
            <a:solidFill>
              <a:schemeClr val="bg1"/>
            </a:solidFill>
            <a:latin typeface="Barlow" panose="00000500000000000000" pitchFamily="2" charset="0"/>
          </a:endParaRPr>
        </a:p>
      </dgm:t>
    </dgm:pt>
    <dgm:pt modelId="{BE1BD1EB-4C92-41FD-90E0-64AC12550DBD}" type="sibTrans" cxnId="{033AFA36-ED03-48D1-BFA5-703384EAFFE4}">
      <dgm:prSet/>
      <dgm:spPr/>
      <dgm:t>
        <a:bodyPr/>
        <a:lstStyle/>
        <a:p>
          <a:endParaRPr lang="en-GB" sz="1400" b="1">
            <a:solidFill>
              <a:schemeClr val="bg1"/>
            </a:solidFill>
            <a:latin typeface="Barlow" panose="00000500000000000000" pitchFamily="2" charset="0"/>
          </a:endParaRPr>
        </a:p>
      </dgm:t>
    </dgm:pt>
    <dgm:pt modelId="{3B886313-37F6-4142-B482-1248C2117611}">
      <dgm:prSet phldrT="[Text]" custT="1"/>
      <dgm:spPr>
        <a:solidFill>
          <a:srgbClr val="B9D54D"/>
        </a:solidFill>
      </dgm:spPr>
      <dgm:t>
        <a:bodyPr/>
        <a:lstStyle/>
        <a:p>
          <a:pPr>
            <a:buFont typeface="Arial" panose="020B0604020202020204" pitchFamily="34" charset="0"/>
            <a:buChar char="•"/>
          </a:pPr>
          <a:r>
            <a:rPr lang="en-GB" sz="1600" b="1" i="0" dirty="0">
              <a:solidFill>
                <a:schemeClr val="bg1"/>
              </a:solidFill>
              <a:effectLst/>
              <a:latin typeface="Barlow" panose="00000500000000000000" pitchFamily="2" charset="0"/>
              <a:cs typeface="Arial" panose="020B0604020202020204" pitchFamily="34" charset="0"/>
            </a:rPr>
            <a:t>Circumstances of migration </a:t>
          </a:r>
        </a:p>
      </dgm:t>
    </dgm:pt>
    <dgm:pt modelId="{DD0A29CB-9EE3-43F4-B874-6A3059E6FB30}" type="parTrans" cxnId="{A99A52AA-EFAE-406F-AA56-8B82C3F034B5}">
      <dgm:prSet/>
      <dgm:spPr/>
      <dgm:t>
        <a:bodyPr/>
        <a:lstStyle/>
        <a:p>
          <a:endParaRPr lang="en-GB" sz="1400" b="1">
            <a:solidFill>
              <a:schemeClr val="bg1"/>
            </a:solidFill>
            <a:latin typeface="Barlow" panose="00000500000000000000" pitchFamily="2" charset="0"/>
          </a:endParaRPr>
        </a:p>
      </dgm:t>
    </dgm:pt>
    <dgm:pt modelId="{6677DB47-CFA4-485C-88B7-E094CFB83D59}" type="sibTrans" cxnId="{A99A52AA-EFAE-406F-AA56-8B82C3F034B5}">
      <dgm:prSet/>
      <dgm:spPr/>
      <dgm:t>
        <a:bodyPr/>
        <a:lstStyle/>
        <a:p>
          <a:endParaRPr lang="en-GB" sz="1400" b="1">
            <a:solidFill>
              <a:schemeClr val="bg1"/>
            </a:solidFill>
            <a:latin typeface="Barlow" panose="00000500000000000000" pitchFamily="2" charset="0"/>
          </a:endParaRPr>
        </a:p>
      </dgm:t>
    </dgm:pt>
    <dgm:pt modelId="{4CF1A6F3-41E9-4E7E-97D0-38CA70927E88}">
      <dgm:prSet phldrT="[Text]" custT="1"/>
      <dgm:spPr>
        <a:solidFill>
          <a:srgbClr val="008876"/>
        </a:solidFill>
      </dgm:spPr>
      <dgm:t>
        <a:bodyPr/>
        <a:lstStyle/>
        <a:p>
          <a:pPr>
            <a:buFont typeface="Arial" panose="020B0604020202020204" pitchFamily="34" charset="0"/>
            <a:buChar char="•"/>
          </a:pPr>
          <a:r>
            <a:rPr lang="en-GB" sz="1600" b="1" dirty="0">
              <a:solidFill>
                <a:schemeClr val="bg1"/>
              </a:solidFill>
              <a:latin typeface="Barlow" panose="00000500000000000000" pitchFamily="2" charset="0"/>
              <a:cs typeface="Arial" panose="020B0604020202020204" pitchFamily="34" charset="0"/>
            </a:rPr>
            <a:t>Life experiences prior to migration </a:t>
          </a:r>
        </a:p>
      </dgm:t>
    </dgm:pt>
    <dgm:pt modelId="{F1CF944B-E354-433D-BCA7-DA0FAA53B965}" type="parTrans" cxnId="{7E841731-0FB3-44F3-A72E-40B81F9913D9}">
      <dgm:prSet/>
      <dgm:spPr/>
      <dgm:t>
        <a:bodyPr/>
        <a:lstStyle/>
        <a:p>
          <a:endParaRPr lang="en-GB" sz="1400" b="1">
            <a:solidFill>
              <a:schemeClr val="bg1"/>
            </a:solidFill>
            <a:latin typeface="Barlow" panose="00000500000000000000" pitchFamily="2" charset="0"/>
          </a:endParaRPr>
        </a:p>
      </dgm:t>
    </dgm:pt>
    <dgm:pt modelId="{BE5D7B17-9502-41AB-98C1-7DF80F41691B}" type="sibTrans" cxnId="{7E841731-0FB3-44F3-A72E-40B81F9913D9}">
      <dgm:prSet/>
      <dgm:spPr/>
      <dgm:t>
        <a:bodyPr/>
        <a:lstStyle/>
        <a:p>
          <a:endParaRPr lang="en-GB" sz="1400" b="1">
            <a:solidFill>
              <a:schemeClr val="bg1"/>
            </a:solidFill>
            <a:latin typeface="Barlow" panose="00000500000000000000" pitchFamily="2" charset="0"/>
          </a:endParaRPr>
        </a:p>
      </dgm:t>
    </dgm:pt>
    <dgm:pt modelId="{AE4D4419-65B5-4CFE-9D83-370855142B39}">
      <dgm:prSet phldrT="[Text]" custT="1"/>
      <dgm:spPr>
        <a:solidFill>
          <a:srgbClr val="92278F"/>
        </a:solidFill>
      </dgm:spPr>
      <dgm:t>
        <a:bodyPr/>
        <a:lstStyle/>
        <a:p>
          <a:pPr>
            <a:buFont typeface="Arial" panose="020B0604020202020204" pitchFamily="34" charset="0"/>
            <a:buChar char="•"/>
          </a:pPr>
          <a:r>
            <a:rPr lang="en-GB" sz="1800" b="1" i="0">
              <a:solidFill>
                <a:schemeClr val="bg1"/>
              </a:solidFill>
              <a:effectLst/>
              <a:latin typeface="Barlow" panose="00000500000000000000" pitchFamily="2" charset="0"/>
              <a:cs typeface="Arial" panose="020B0604020202020204" pitchFamily="34" charset="0"/>
            </a:rPr>
            <a:t>Circumstances in the UK</a:t>
          </a:r>
          <a:endParaRPr lang="en-GB" sz="1800" b="1">
            <a:solidFill>
              <a:schemeClr val="bg1"/>
            </a:solidFill>
            <a:latin typeface="Barlow" panose="00000500000000000000" pitchFamily="2" charset="0"/>
          </a:endParaRPr>
        </a:p>
      </dgm:t>
    </dgm:pt>
    <dgm:pt modelId="{AB217031-64CB-44A5-AEDD-FB2D9CE6BC3B}" type="parTrans" cxnId="{656D3FA1-40A9-4D74-9484-85128CBE111D}">
      <dgm:prSet/>
      <dgm:spPr/>
      <dgm:t>
        <a:bodyPr/>
        <a:lstStyle/>
        <a:p>
          <a:endParaRPr lang="en-GB" sz="1400" b="1">
            <a:solidFill>
              <a:schemeClr val="bg1"/>
            </a:solidFill>
            <a:latin typeface="Barlow" panose="00000500000000000000" pitchFamily="2" charset="0"/>
          </a:endParaRPr>
        </a:p>
      </dgm:t>
    </dgm:pt>
    <dgm:pt modelId="{0AF4841E-2C33-40DF-82FA-6E57A7545187}" type="sibTrans" cxnId="{656D3FA1-40A9-4D74-9484-85128CBE111D}">
      <dgm:prSet/>
      <dgm:spPr/>
      <dgm:t>
        <a:bodyPr/>
        <a:lstStyle/>
        <a:p>
          <a:endParaRPr lang="en-GB" sz="1400" b="1">
            <a:solidFill>
              <a:schemeClr val="bg1"/>
            </a:solidFill>
            <a:latin typeface="Barlow" panose="00000500000000000000" pitchFamily="2" charset="0"/>
          </a:endParaRPr>
        </a:p>
      </dgm:t>
    </dgm:pt>
    <dgm:pt modelId="{BBCF9875-39C7-42D9-84F9-DF5C0CE55729}" type="pres">
      <dgm:prSet presAssocID="{62A7CCB0-B173-470D-A4A4-80743FD493C3}" presName="diagram" presStyleCnt="0">
        <dgm:presLayoutVars>
          <dgm:dir/>
          <dgm:resizeHandles val="exact"/>
        </dgm:presLayoutVars>
      </dgm:prSet>
      <dgm:spPr/>
    </dgm:pt>
    <dgm:pt modelId="{1990862B-7B21-48A5-A00A-EB405984A9DF}" type="pres">
      <dgm:prSet presAssocID="{5BF5FDF4-37AD-461A-B0E4-B93810E49044}" presName="node" presStyleLbl="node1" presStyleIdx="0" presStyleCnt="5">
        <dgm:presLayoutVars>
          <dgm:bulletEnabled val="1"/>
        </dgm:presLayoutVars>
      </dgm:prSet>
      <dgm:spPr>
        <a:prstGeom prst="roundRect">
          <a:avLst/>
        </a:prstGeom>
      </dgm:spPr>
    </dgm:pt>
    <dgm:pt modelId="{8237D147-F02E-44D1-BF37-4E219C8FB1BA}" type="pres">
      <dgm:prSet presAssocID="{58298231-5B44-44D7-B8B4-10E2A5138751}" presName="sibTrans" presStyleCnt="0"/>
      <dgm:spPr/>
    </dgm:pt>
    <dgm:pt modelId="{BC364F9C-FF5D-451F-AB56-327FC1B351B1}" type="pres">
      <dgm:prSet presAssocID="{AB5D45F4-D528-4B5F-9FC1-E0CF7F5FDE6E}" presName="node" presStyleLbl="node1" presStyleIdx="1" presStyleCnt="5" custLinFactNeighborY="1799">
        <dgm:presLayoutVars>
          <dgm:bulletEnabled val="1"/>
        </dgm:presLayoutVars>
      </dgm:prSet>
      <dgm:spPr>
        <a:prstGeom prst="roundRect">
          <a:avLst/>
        </a:prstGeom>
      </dgm:spPr>
    </dgm:pt>
    <dgm:pt modelId="{9897BC78-8E33-4689-93FB-EE18F37007EA}" type="pres">
      <dgm:prSet presAssocID="{BE1BD1EB-4C92-41FD-90E0-64AC12550DBD}" presName="sibTrans" presStyleCnt="0"/>
      <dgm:spPr/>
    </dgm:pt>
    <dgm:pt modelId="{A69C52D8-864B-42A8-BD55-F6A308C845DD}" type="pres">
      <dgm:prSet presAssocID="{3B886313-37F6-4142-B482-1248C2117611}" presName="node" presStyleLbl="node1" presStyleIdx="2" presStyleCnt="5">
        <dgm:presLayoutVars>
          <dgm:bulletEnabled val="1"/>
        </dgm:presLayoutVars>
      </dgm:prSet>
      <dgm:spPr>
        <a:prstGeom prst="roundRect">
          <a:avLst/>
        </a:prstGeom>
      </dgm:spPr>
    </dgm:pt>
    <dgm:pt modelId="{A1A43F3C-B3F0-492C-86BA-2AC15634655B}" type="pres">
      <dgm:prSet presAssocID="{6677DB47-CFA4-485C-88B7-E094CFB83D59}" presName="sibTrans" presStyleCnt="0"/>
      <dgm:spPr/>
    </dgm:pt>
    <dgm:pt modelId="{D5099E6C-3792-4DCF-B432-1E7A84A663DA}" type="pres">
      <dgm:prSet presAssocID="{4CF1A6F3-41E9-4E7E-97D0-38CA70927E88}" presName="node" presStyleLbl="node1" presStyleIdx="3" presStyleCnt="5" custLinFactNeighborX="1698" custLinFactNeighborY="-3866">
        <dgm:presLayoutVars>
          <dgm:bulletEnabled val="1"/>
        </dgm:presLayoutVars>
      </dgm:prSet>
      <dgm:spPr>
        <a:prstGeom prst="roundRect">
          <a:avLst/>
        </a:prstGeom>
      </dgm:spPr>
    </dgm:pt>
    <dgm:pt modelId="{051D1977-3249-468F-8065-3881B1A91AD0}" type="pres">
      <dgm:prSet presAssocID="{BE5D7B17-9502-41AB-98C1-7DF80F41691B}" presName="sibTrans" presStyleCnt="0"/>
      <dgm:spPr/>
    </dgm:pt>
    <dgm:pt modelId="{D0660834-01A3-40A0-9BF0-24293B6AE420}" type="pres">
      <dgm:prSet presAssocID="{AE4D4419-65B5-4CFE-9D83-370855142B39}" presName="node" presStyleLbl="node1" presStyleIdx="4" presStyleCnt="5" custScaleX="111770" custLinFactNeighborX="-2037" custLinFactNeighborY="-10185">
        <dgm:presLayoutVars>
          <dgm:bulletEnabled val="1"/>
        </dgm:presLayoutVars>
      </dgm:prSet>
      <dgm:spPr>
        <a:prstGeom prst="roundRect">
          <a:avLst/>
        </a:prstGeom>
      </dgm:spPr>
    </dgm:pt>
  </dgm:ptLst>
  <dgm:cxnLst>
    <dgm:cxn modelId="{4A1CBA22-953D-4CB7-BA36-A9977F09F39F}" srcId="{62A7CCB0-B173-470D-A4A4-80743FD493C3}" destId="{5BF5FDF4-37AD-461A-B0E4-B93810E49044}" srcOrd="0" destOrd="0" parTransId="{EC3F9777-DED4-46A2-B21C-34230C70044A}" sibTransId="{58298231-5B44-44D7-B8B4-10E2A5138751}"/>
    <dgm:cxn modelId="{927F7F23-7497-4018-B02E-AC6496BB19F6}" type="presOf" srcId="{AB5D45F4-D528-4B5F-9FC1-E0CF7F5FDE6E}" destId="{BC364F9C-FF5D-451F-AB56-327FC1B351B1}" srcOrd="0" destOrd="0" presId="urn:microsoft.com/office/officeart/2005/8/layout/default"/>
    <dgm:cxn modelId="{7E841731-0FB3-44F3-A72E-40B81F9913D9}" srcId="{62A7CCB0-B173-470D-A4A4-80743FD493C3}" destId="{4CF1A6F3-41E9-4E7E-97D0-38CA70927E88}" srcOrd="3" destOrd="0" parTransId="{F1CF944B-E354-433D-BCA7-DA0FAA53B965}" sibTransId="{BE5D7B17-9502-41AB-98C1-7DF80F41691B}"/>
    <dgm:cxn modelId="{033AFA36-ED03-48D1-BFA5-703384EAFFE4}" srcId="{62A7CCB0-B173-470D-A4A4-80743FD493C3}" destId="{AB5D45F4-D528-4B5F-9FC1-E0CF7F5FDE6E}" srcOrd="1" destOrd="0" parTransId="{EB7A466C-0269-42AE-A971-056F0CE2ABDB}" sibTransId="{BE1BD1EB-4C92-41FD-90E0-64AC12550DBD}"/>
    <dgm:cxn modelId="{77E1194A-78F1-4EB9-B971-F4322D142FAE}" type="presOf" srcId="{4CF1A6F3-41E9-4E7E-97D0-38CA70927E88}" destId="{D5099E6C-3792-4DCF-B432-1E7A84A663DA}" srcOrd="0" destOrd="0" presId="urn:microsoft.com/office/officeart/2005/8/layout/default"/>
    <dgm:cxn modelId="{9D491E5A-6292-4D5F-ABA2-CEC948CD06D0}" type="presOf" srcId="{62A7CCB0-B173-470D-A4A4-80743FD493C3}" destId="{BBCF9875-39C7-42D9-84F9-DF5C0CE55729}" srcOrd="0" destOrd="0" presId="urn:microsoft.com/office/officeart/2005/8/layout/default"/>
    <dgm:cxn modelId="{AC505484-A8CA-409C-9DB7-375867DF1068}" type="presOf" srcId="{5BF5FDF4-37AD-461A-B0E4-B93810E49044}" destId="{1990862B-7B21-48A5-A00A-EB405984A9DF}" srcOrd="0" destOrd="0" presId="urn:microsoft.com/office/officeart/2005/8/layout/default"/>
    <dgm:cxn modelId="{C5DF9096-61DA-4DBC-A8BC-EB01FF16F406}" type="presOf" srcId="{3B886313-37F6-4142-B482-1248C2117611}" destId="{A69C52D8-864B-42A8-BD55-F6A308C845DD}" srcOrd="0" destOrd="0" presId="urn:microsoft.com/office/officeart/2005/8/layout/default"/>
    <dgm:cxn modelId="{656D3FA1-40A9-4D74-9484-85128CBE111D}" srcId="{62A7CCB0-B173-470D-A4A4-80743FD493C3}" destId="{AE4D4419-65B5-4CFE-9D83-370855142B39}" srcOrd="4" destOrd="0" parTransId="{AB217031-64CB-44A5-AEDD-FB2D9CE6BC3B}" sibTransId="{0AF4841E-2C33-40DF-82FA-6E57A7545187}"/>
    <dgm:cxn modelId="{A99A52AA-EFAE-406F-AA56-8B82C3F034B5}" srcId="{62A7CCB0-B173-470D-A4A4-80743FD493C3}" destId="{3B886313-37F6-4142-B482-1248C2117611}" srcOrd="2" destOrd="0" parTransId="{DD0A29CB-9EE3-43F4-B874-6A3059E6FB30}" sibTransId="{6677DB47-CFA4-485C-88B7-E094CFB83D59}"/>
    <dgm:cxn modelId="{179FB0DA-42A2-4D49-AD90-52E47F58F125}" type="presOf" srcId="{AE4D4419-65B5-4CFE-9D83-370855142B39}" destId="{D0660834-01A3-40A0-9BF0-24293B6AE420}" srcOrd="0" destOrd="0" presId="urn:microsoft.com/office/officeart/2005/8/layout/default"/>
    <dgm:cxn modelId="{39923A2F-04BB-4F1B-A47C-F67C98AE3201}" type="presParOf" srcId="{BBCF9875-39C7-42D9-84F9-DF5C0CE55729}" destId="{1990862B-7B21-48A5-A00A-EB405984A9DF}" srcOrd="0" destOrd="0" presId="urn:microsoft.com/office/officeart/2005/8/layout/default"/>
    <dgm:cxn modelId="{8E8325A5-0071-4636-84F0-6B49264FC4FE}" type="presParOf" srcId="{BBCF9875-39C7-42D9-84F9-DF5C0CE55729}" destId="{8237D147-F02E-44D1-BF37-4E219C8FB1BA}" srcOrd="1" destOrd="0" presId="urn:microsoft.com/office/officeart/2005/8/layout/default"/>
    <dgm:cxn modelId="{D3A035C3-0AE0-4733-AFB1-29B7748AAE9A}" type="presParOf" srcId="{BBCF9875-39C7-42D9-84F9-DF5C0CE55729}" destId="{BC364F9C-FF5D-451F-AB56-327FC1B351B1}" srcOrd="2" destOrd="0" presId="urn:microsoft.com/office/officeart/2005/8/layout/default"/>
    <dgm:cxn modelId="{7D903187-1C22-43F7-B184-E25CBD52C30E}" type="presParOf" srcId="{BBCF9875-39C7-42D9-84F9-DF5C0CE55729}" destId="{9897BC78-8E33-4689-93FB-EE18F37007EA}" srcOrd="3" destOrd="0" presId="urn:microsoft.com/office/officeart/2005/8/layout/default"/>
    <dgm:cxn modelId="{0D57BBE8-F8CB-4F03-985F-B69A5CCFE358}" type="presParOf" srcId="{BBCF9875-39C7-42D9-84F9-DF5C0CE55729}" destId="{A69C52D8-864B-42A8-BD55-F6A308C845DD}" srcOrd="4" destOrd="0" presId="urn:microsoft.com/office/officeart/2005/8/layout/default"/>
    <dgm:cxn modelId="{286BCBE1-B2F2-4A31-8213-C77240FA5B66}" type="presParOf" srcId="{BBCF9875-39C7-42D9-84F9-DF5C0CE55729}" destId="{A1A43F3C-B3F0-492C-86BA-2AC15634655B}" srcOrd="5" destOrd="0" presId="urn:microsoft.com/office/officeart/2005/8/layout/default"/>
    <dgm:cxn modelId="{4A869B5D-8F95-45F1-AAC8-1418E2120492}" type="presParOf" srcId="{BBCF9875-39C7-42D9-84F9-DF5C0CE55729}" destId="{D5099E6C-3792-4DCF-B432-1E7A84A663DA}" srcOrd="6" destOrd="0" presId="urn:microsoft.com/office/officeart/2005/8/layout/default"/>
    <dgm:cxn modelId="{1FDEC493-2B34-4509-AA1A-9ABF2EC508BD}" type="presParOf" srcId="{BBCF9875-39C7-42D9-84F9-DF5C0CE55729}" destId="{051D1977-3249-468F-8065-3881B1A91AD0}" srcOrd="7" destOrd="0" presId="urn:microsoft.com/office/officeart/2005/8/layout/default"/>
    <dgm:cxn modelId="{4A21EB70-39CC-49F2-A39A-AFF9010A9EE2}" type="presParOf" srcId="{BBCF9875-39C7-42D9-84F9-DF5C0CE55729}" destId="{D0660834-01A3-40A0-9BF0-24293B6AE420}" srcOrd="8" destOrd="0" presId="urn:microsoft.com/office/officeart/2005/8/layout/default"/>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C3179C-F6FC-44E6-8C59-F84B849E8B5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EBF1E66A-2D24-4E53-8DA5-00F6724B60FB}">
      <dgm:prSet phldrT="[Text]" custT="1"/>
      <dgm:spPr>
        <a:solidFill>
          <a:srgbClr val="E1F2FF"/>
        </a:solidFill>
      </dgm:spPr>
      <dgm:t>
        <a:bodyPr/>
        <a:lstStyle/>
        <a:p>
          <a:r>
            <a:rPr lang="en-GB" sz="2400" b="1" dirty="0">
              <a:solidFill>
                <a:schemeClr val="tx1"/>
              </a:solidFill>
              <a:latin typeface="Barlow" panose="00000500000000000000" pitchFamily="2" charset="0"/>
            </a:rPr>
            <a:t>Proof of ID or address?</a:t>
          </a:r>
        </a:p>
      </dgm:t>
    </dgm:pt>
    <dgm:pt modelId="{DDAC6838-C21A-43B6-B963-952823826D81}" type="parTrans" cxnId="{4BD4F25A-FFB8-461E-8E8E-7F89702F9A7A}">
      <dgm:prSet/>
      <dgm:spPr/>
      <dgm:t>
        <a:bodyPr/>
        <a:lstStyle/>
        <a:p>
          <a:endParaRPr lang="en-GB" sz="4400">
            <a:solidFill>
              <a:schemeClr val="tx1"/>
            </a:solidFill>
            <a:latin typeface="Barlow" panose="00000500000000000000" pitchFamily="2" charset="0"/>
          </a:endParaRPr>
        </a:p>
      </dgm:t>
    </dgm:pt>
    <dgm:pt modelId="{7B793FCA-DA79-4CF8-B6B3-2DA2F2322C14}" type="sibTrans" cxnId="{4BD4F25A-FFB8-461E-8E8E-7F89702F9A7A}">
      <dgm:prSet/>
      <dgm:spPr/>
      <dgm:t>
        <a:bodyPr/>
        <a:lstStyle/>
        <a:p>
          <a:endParaRPr lang="en-GB" sz="4400">
            <a:solidFill>
              <a:schemeClr val="tx1"/>
            </a:solidFill>
            <a:latin typeface="Barlow" panose="00000500000000000000" pitchFamily="2" charset="0"/>
          </a:endParaRPr>
        </a:p>
      </dgm:t>
    </dgm:pt>
    <dgm:pt modelId="{42BDE60D-E04C-4525-B737-B0C46E43CCB0}">
      <dgm:prSet phldrT="[Text]" custT="1"/>
      <dgm:spPr>
        <a:solidFill>
          <a:srgbClr val="FDE3D3"/>
        </a:solidFill>
      </dgm:spPr>
      <dgm:t>
        <a:bodyPr/>
        <a:lstStyle/>
        <a:p>
          <a:r>
            <a:rPr lang="en-GB" sz="1400" dirty="0">
              <a:solidFill>
                <a:schemeClr val="tx1"/>
              </a:solidFill>
              <a:latin typeface="Barlow" panose="00000500000000000000" pitchFamily="2" charset="0"/>
            </a:rPr>
            <a:t>People who are undocumented</a:t>
          </a:r>
        </a:p>
      </dgm:t>
    </dgm:pt>
    <dgm:pt modelId="{E640824E-AE0E-4BBE-AF24-91DB8E8A4023}" type="parTrans" cxnId="{0F0BD5FB-2427-4C6D-AD6A-D9E7CB66B562}">
      <dgm:prSet custT="1"/>
      <dgm:spPr/>
      <dgm:t>
        <a:bodyPr/>
        <a:lstStyle/>
        <a:p>
          <a:endParaRPr lang="en-GB" sz="1400">
            <a:solidFill>
              <a:schemeClr val="tx1"/>
            </a:solidFill>
            <a:latin typeface="Barlow" panose="00000500000000000000" pitchFamily="2" charset="0"/>
          </a:endParaRPr>
        </a:p>
      </dgm:t>
    </dgm:pt>
    <dgm:pt modelId="{47E2779B-077A-4A04-9CBE-DC0E0F74C4AC}" type="sibTrans" cxnId="{0F0BD5FB-2427-4C6D-AD6A-D9E7CB66B562}">
      <dgm:prSet/>
      <dgm:spPr/>
      <dgm:t>
        <a:bodyPr/>
        <a:lstStyle/>
        <a:p>
          <a:endParaRPr lang="en-GB" sz="4400">
            <a:solidFill>
              <a:schemeClr val="tx1"/>
            </a:solidFill>
            <a:latin typeface="Barlow" panose="00000500000000000000" pitchFamily="2" charset="0"/>
          </a:endParaRPr>
        </a:p>
      </dgm:t>
    </dgm:pt>
    <dgm:pt modelId="{55453DFE-E9F0-499B-ADD4-9D48C23F3A77}">
      <dgm:prSet phldrT="[Text]" custT="1"/>
      <dgm:spPr>
        <a:solidFill>
          <a:srgbClr val="FDE3D3"/>
        </a:solidFill>
      </dgm:spPr>
      <dgm:t>
        <a:bodyPr/>
        <a:lstStyle/>
        <a:p>
          <a:r>
            <a:rPr lang="en-GB" sz="1400" dirty="0">
              <a:solidFill>
                <a:schemeClr val="tx1"/>
              </a:solidFill>
              <a:latin typeface="Barlow" panose="00000500000000000000" pitchFamily="2" charset="0"/>
            </a:rPr>
            <a:t>Survivors of trafficking or modern slavery</a:t>
          </a:r>
        </a:p>
      </dgm:t>
    </dgm:pt>
    <dgm:pt modelId="{37BB8DB4-7C48-42B2-89EB-33CB706BF9D2}" type="parTrans" cxnId="{35245B0A-8791-431B-8020-F91BB4DCDAF4}">
      <dgm:prSet custT="1"/>
      <dgm:spPr/>
      <dgm:t>
        <a:bodyPr/>
        <a:lstStyle/>
        <a:p>
          <a:endParaRPr lang="en-GB" sz="1400">
            <a:solidFill>
              <a:schemeClr val="tx1"/>
            </a:solidFill>
            <a:latin typeface="Barlow" panose="00000500000000000000" pitchFamily="2" charset="0"/>
          </a:endParaRPr>
        </a:p>
      </dgm:t>
    </dgm:pt>
    <dgm:pt modelId="{8DD8CB58-7C32-46DA-A846-46C4C1D0F4BE}" type="sibTrans" cxnId="{35245B0A-8791-431B-8020-F91BB4DCDAF4}">
      <dgm:prSet/>
      <dgm:spPr/>
      <dgm:t>
        <a:bodyPr/>
        <a:lstStyle/>
        <a:p>
          <a:endParaRPr lang="en-GB" sz="4400">
            <a:solidFill>
              <a:schemeClr val="tx1"/>
            </a:solidFill>
            <a:latin typeface="Barlow" panose="00000500000000000000" pitchFamily="2" charset="0"/>
          </a:endParaRPr>
        </a:p>
      </dgm:t>
    </dgm:pt>
    <dgm:pt modelId="{CC76ECA4-6E10-474F-8AF6-85397AA526EC}">
      <dgm:prSet phldrT="[Text]" custT="1"/>
      <dgm:spPr>
        <a:solidFill>
          <a:srgbClr val="FDE3D3"/>
        </a:solidFill>
      </dgm:spPr>
      <dgm:t>
        <a:bodyPr/>
        <a:lstStyle/>
        <a:p>
          <a:pPr>
            <a:buClr>
              <a:srgbClr val="005CA7"/>
            </a:buClr>
          </a:pPr>
          <a:r>
            <a:rPr lang="en-GB" sz="1400" b="0" i="0" dirty="0">
              <a:solidFill>
                <a:schemeClr val="tx1"/>
              </a:solidFill>
              <a:effectLst/>
              <a:latin typeface="Barlow" panose="00000500000000000000" pitchFamily="2" charset="0"/>
            </a:rPr>
            <a:t>Children born in the UK to parents without documentation</a:t>
          </a:r>
          <a:endParaRPr lang="en-GB" sz="1400" dirty="0">
            <a:solidFill>
              <a:schemeClr val="tx1"/>
            </a:solidFill>
            <a:latin typeface="Barlow" panose="00000500000000000000" pitchFamily="2" charset="0"/>
          </a:endParaRPr>
        </a:p>
      </dgm:t>
    </dgm:pt>
    <dgm:pt modelId="{E887EF9D-A677-45DC-9BC3-2F00E8513E63}" type="parTrans" cxnId="{487A90BC-E4FF-4F13-A7D5-91953CBA5DD4}">
      <dgm:prSet custT="1"/>
      <dgm:spPr/>
      <dgm:t>
        <a:bodyPr/>
        <a:lstStyle/>
        <a:p>
          <a:endParaRPr lang="en-GB" sz="1400">
            <a:solidFill>
              <a:schemeClr val="tx1"/>
            </a:solidFill>
            <a:latin typeface="Barlow" panose="00000500000000000000" pitchFamily="2" charset="0"/>
          </a:endParaRPr>
        </a:p>
      </dgm:t>
    </dgm:pt>
    <dgm:pt modelId="{BEB2FB11-3781-443C-A509-026C0CE8217A}" type="sibTrans" cxnId="{487A90BC-E4FF-4F13-A7D5-91953CBA5DD4}">
      <dgm:prSet/>
      <dgm:spPr/>
      <dgm:t>
        <a:bodyPr/>
        <a:lstStyle/>
        <a:p>
          <a:endParaRPr lang="en-GB" sz="4400">
            <a:solidFill>
              <a:schemeClr val="tx1"/>
            </a:solidFill>
            <a:latin typeface="Barlow" panose="00000500000000000000" pitchFamily="2" charset="0"/>
          </a:endParaRPr>
        </a:p>
      </dgm:t>
    </dgm:pt>
    <dgm:pt modelId="{5213B0C9-EF8A-49C1-871C-33A50621DFCE}">
      <dgm:prSet phldrT="[Text]" custT="1"/>
      <dgm:spPr>
        <a:solidFill>
          <a:srgbClr val="FDE3D3"/>
        </a:solidFill>
      </dgm:spPr>
      <dgm:t>
        <a:bodyPr/>
        <a:lstStyle/>
        <a:p>
          <a:pPr>
            <a:buClr>
              <a:srgbClr val="005CA7"/>
            </a:buClr>
          </a:pPr>
          <a:r>
            <a:rPr lang="en-GB" sz="1400" dirty="0">
              <a:solidFill>
                <a:schemeClr val="tx1"/>
              </a:solidFill>
              <a:latin typeface="Barlow" panose="00000500000000000000" pitchFamily="2" charset="0"/>
            </a:rPr>
            <a:t>People who cannot afford to renew documents e.g. passport</a:t>
          </a:r>
        </a:p>
      </dgm:t>
    </dgm:pt>
    <dgm:pt modelId="{DD8F5192-9AF2-4C21-89D9-1DCA6DAC1F4F}" type="parTrans" cxnId="{B52BC573-1531-40DF-B6F7-2B0097C05FCB}">
      <dgm:prSet custT="1"/>
      <dgm:spPr/>
      <dgm:t>
        <a:bodyPr/>
        <a:lstStyle/>
        <a:p>
          <a:endParaRPr lang="en-GB" sz="1400">
            <a:solidFill>
              <a:schemeClr val="tx1"/>
            </a:solidFill>
            <a:latin typeface="Barlow" panose="00000500000000000000" pitchFamily="2" charset="0"/>
          </a:endParaRPr>
        </a:p>
      </dgm:t>
    </dgm:pt>
    <dgm:pt modelId="{F9BFE9F7-14B7-4B8A-A89D-11F9EA1CB951}" type="sibTrans" cxnId="{B52BC573-1531-40DF-B6F7-2B0097C05FCB}">
      <dgm:prSet/>
      <dgm:spPr/>
      <dgm:t>
        <a:bodyPr/>
        <a:lstStyle/>
        <a:p>
          <a:endParaRPr lang="en-GB" sz="4400">
            <a:solidFill>
              <a:schemeClr val="tx1"/>
            </a:solidFill>
            <a:latin typeface="Barlow" panose="00000500000000000000" pitchFamily="2" charset="0"/>
          </a:endParaRPr>
        </a:p>
      </dgm:t>
    </dgm:pt>
    <dgm:pt modelId="{AB0A4FCD-3B39-4369-942F-F4CA36BC30F9}">
      <dgm:prSet phldrT="[Text]" custT="1"/>
      <dgm:spPr>
        <a:solidFill>
          <a:srgbClr val="FDE3D3"/>
        </a:solidFill>
      </dgm:spPr>
      <dgm:t>
        <a:bodyPr/>
        <a:lstStyle/>
        <a:p>
          <a:pPr>
            <a:buClr>
              <a:srgbClr val="005CA7"/>
            </a:buClr>
          </a:pPr>
          <a:r>
            <a:rPr lang="en-GB" sz="1400" dirty="0">
              <a:solidFill>
                <a:schemeClr val="tx1"/>
              </a:solidFill>
              <a:latin typeface="Barlow" panose="00000500000000000000" pitchFamily="2" charset="0"/>
              <a:cs typeface="Arial" panose="020B0604020202020204" pitchFamily="34" charset="0"/>
            </a:rPr>
            <a:t>People fleeing domestic abuse </a:t>
          </a:r>
          <a:r>
            <a:rPr lang="en-GB" sz="1400" i="0" dirty="0">
              <a:solidFill>
                <a:schemeClr val="tx1"/>
              </a:solidFill>
              <a:effectLst/>
              <a:latin typeface="Barlow" panose="00000500000000000000" pitchFamily="2" charset="0"/>
            </a:rPr>
            <a:t>staying with friends, family or in a shelter</a:t>
          </a:r>
          <a:endParaRPr lang="en-GB" sz="1400" dirty="0">
            <a:solidFill>
              <a:schemeClr val="tx1"/>
            </a:solidFill>
            <a:latin typeface="Barlow" panose="00000500000000000000" pitchFamily="2" charset="0"/>
          </a:endParaRPr>
        </a:p>
      </dgm:t>
    </dgm:pt>
    <dgm:pt modelId="{2D66CAEB-2F29-4181-BA72-35891FC56B3D}" type="parTrans" cxnId="{928C31AA-C79D-4A88-B308-1101826DEED8}">
      <dgm:prSet custT="1"/>
      <dgm:spPr/>
      <dgm:t>
        <a:bodyPr/>
        <a:lstStyle/>
        <a:p>
          <a:endParaRPr lang="en-GB" sz="1400">
            <a:solidFill>
              <a:schemeClr val="tx1"/>
            </a:solidFill>
            <a:latin typeface="Barlow" panose="00000500000000000000" pitchFamily="2" charset="0"/>
          </a:endParaRPr>
        </a:p>
      </dgm:t>
    </dgm:pt>
    <dgm:pt modelId="{4328BDA8-B228-4C74-A52B-5C1CA0F56A76}" type="sibTrans" cxnId="{928C31AA-C79D-4A88-B308-1101826DEED8}">
      <dgm:prSet/>
      <dgm:spPr/>
      <dgm:t>
        <a:bodyPr/>
        <a:lstStyle/>
        <a:p>
          <a:endParaRPr lang="en-GB" sz="4400">
            <a:solidFill>
              <a:schemeClr val="tx1"/>
            </a:solidFill>
            <a:latin typeface="Barlow" panose="00000500000000000000" pitchFamily="2" charset="0"/>
          </a:endParaRPr>
        </a:p>
      </dgm:t>
    </dgm:pt>
    <dgm:pt modelId="{407D5895-F0C2-4175-A2F7-4D8D513FF46F}">
      <dgm:prSet phldrT="[Text]" custT="1"/>
      <dgm:spPr>
        <a:solidFill>
          <a:srgbClr val="FDE3D3"/>
        </a:solidFill>
      </dgm:spPr>
      <dgm:t>
        <a:bodyPr/>
        <a:lstStyle/>
        <a:p>
          <a:pPr>
            <a:buClr>
              <a:srgbClr val="005CA7"/>
            </a:buClr>
          </a:pPr>
          <a:r>
            <a:rPr lang="en-GB" sz="1400" b="0" i="0" dirty="0">
              <a:solidFill>
                <a:schemeClr val="tx1"/>
              </a:solidFill>
              <a:effectLst/>
              <a:latin typeface="Barlow" panose="00000500000000000000" pitchFamily="2" charset="0"/>
            </a:rPr>
            <a:t>People working in exploitative situations whose’ employer has taken their documents</a:t>
          </a:r>
          <a:endParaRPr lang="en-GB" sz="1400" dirty="0">
            <a:solidFill>
              <a:schemeClr val="tx1"/>
            </a:solidFill>
            <a:latin typeface="Barlow" panose="00000500000000000000" pitchFamily="2" charset="0"/>
          </a:endParaRPr>
        </a:p>
      </dgm:t>
    </dgm:pt>
    <dgm:pt modelId="{B5DA6CD7-2DD1-4D95-A42B-3A718D12C472}" type="parTrans" cxnId="{72662BCC-77C0-4D63-9FE5-B070604EFF35}">
      <dgm:prSet custT="1"/>
      <dgm:spPr/>
      <dgm:t>
        <a:bodyPr/>
        <a:lstStyle/>
        <a:p>
          <a:endParaRPr lang="en-GB" sz="1400">
            <a:solidFill>
              <a:schemeClr val="tx1"/>
            </a:solidFill>
            <a:latin typeface="Barlow" panose="00000500000000000000" pitchFamily="2" charset="0"/>
          </a:endParaRPr>
        </a:p>
      </dgm:t>
    </dgm:pt>
    <dgm:pt modelId="{8EFFA351-D3C1-433B-A5AD-ECEA87EA6C3C}" type="sibTrans" cxnId="{72662BCC-77C0-4D63-9FE5-B070604EFF35}">
      <dgm:prSet/>
      <dgm:spPr/>
      <dgm:t>
        <a:bodyPr/>
        <a:lstStyle/>
        <a:p>
          <a:endParaRPr lang="en-GB" sz="4400">
            <a:solidFill>
              <a:schemeClr val="tx1"/>
            </a:solidFill>
            <a:latin typeface="Barlow" panose="00000500000000000000" pitchFamily="2" charset="0"/>
          </a:endParaRPr>
        </a:p>
      </dgm:t>
    </dgm:pt>
    <dgm:pt modelId="{4C4BAB87-ECE2-4642-B6FC-D00A5B8DCCA5}">
      <dgm:prSet phldrT="[Text]" custT="1"/>
      <dgm:spPr>
        <a:solidFill>
          <a:srgbClr val="FDE3D3"/>
        </a:solidFill>
      </dgm:spPr>
      <dgm:t>
        <a:bodyPr/>
        <a:lstStyle/>
        <a:p>
          <a:pPr>
            <a:buClr>
              <a:srgbClr val="005CA7"/>
            </a:buClr>
          </a:pPr>
          <a:r>
            <a:rPr lang="en-GB" sz="1400" dirty="0">
              <a:solidFill>
                <a:schemeClr val="tx1"/>
              </a:solidFill>
              <a:latin typeface="Barlow" panose="00000500000000000000" pitchFamily="2" charset="0"/>
              <a:cs typeface="Arial" panose="020B0604020202020204" pitchFamily="34" charset="0"/>
            </a:rPr>
            <a:t>People </a:t>
          </a:r>
          <a:r>
            <a:rPr lang="en-GB" sz="1400" b="0" i="0" dirty="0">
              <a:solidFill>
                <a:schemeClr val="tx1"/>
              </a:solidFill>
              <a:latin typeface="Barlow" panose="00000500000000000000" pitchFamily="2" charset="0"/>
            </a:rPr>
            <a:t>seeking asylum and refugees who have lost documents during their journey to the UK</a:t>
          </a:r>
          <a:endParaRPr lang="en-GB" sz="1400" dirty="0">
            <a:solidFill>
              <a:schemeClr val="tx1"/>
            </a:solidFill>
            <a:latin typeface="Barlow" panose="00000500000000000000" pitchFamily="2" charset="0"/>
          </a:endParaRPr>
        </a:p>
      </dgm:t>
    </dgm:pt>
    <dgm:pt modelId="{6B6D70DF-FD94-4EE5-8A4F-CBA7AE90F8A2}" type="parTrans" cxnId="{CA3C5632-7A61-4C83-8C81-58D33C1ADD90}">
      <dgm:prSet custT="1"/>
      <dgm:spPr/>
      <dgm:t>
        <a:bodyPr/>
        <a:lstStyle/>
        <a:p>
          <a:endParaRPr lang="en-GB" sz="1400">
            <a:solidFill>
              <a:schemeClr val="tx1"/>
            </a:solidFill>
            <a:latin typeface="Barlow" panose="00000500000000000000" pitchFamily="2" charset="0"/>
          </a:endParaRPr>
        </a:p>
      </dgm:t>
    </dgm:pt>
    <dgm:pt modelId="{5996D0BE-56B2-4A58-BF0C-D76E599977E2}" type="sibTrans" cxnId="{CA3C5632-7A61-4C83-8C81-58D33C1ADD90}">
      <dgm:prSet/>
      <dgm:spPr/>
      <dgm:t>
        <a:bodyPr/>
        <a:lstStyle/>
        <a:p>
          <a:endParaRPr lang="en-GB" sz="4400">
            <a:solidFill>
              <a:schemeClr val="tx1"/>
            </a:solidFill>
            <a:latin typeface="Barlow" panose="00000500000000000000" pitchFamily="2" charset="0"/>
          </a:endParaRPr>
        </a:p>
      </dgm:t>
    </dgm:pt>
    <dgm:pt modelId="{BBEA5689-EE63-47D2-9BDA-C4ADDD9904DF}">
      <dgm:prSet phldrT="[Text]" custT="1"/>
      <dgm:spPr>
        <a:solidFill>
          <a:srgbClr val="FDE3D3"/>
        </a:solidFill>
      </dgm:spPr>
      <dgm:t>
        <a:bodyPr/>
        <a:lstStyle/>
        <a:p>
          <a:pPr>
            <a:buClr>
              <a:srgbClr val="005CA7"/>
            </a:buClr>
          </a:pPr>
          <a:r>
            <a:rPr lang="en-GB" sz="1400" dirty="0">
              <a:solidFill>
                <a:schemeClr val="tx1"/>
              </a:solidFill>
              <a:latin typeface="Barlow" panose="00000500000000000000" pitchFamily="2" charset="0"/>
              <a:cs typeface="Arial" panose="020B0604020202020204" pitchFamily="34" charset="0"/>
            </a:rPr>
            <a:t>People who have submitted documents to the Home Office for application</a:t>
          </a:r>
          <a:endParaRPr lang="en-GB" sz="1400" dirty="0">
            <a:solidFill>
              <a:schemeClr val="tx1"/>
            </a:solidFill>
            <a:latin typeface="Barlow" panose="00000500000000000000" pitchFamily="2" charset="0"/>
          </a:endParaRPr>
        </a:p>
      </dgm:t>
    </dgm:pt>
    <dgm:pt modelId="{9A501107-30C0-48E8-AAD1-8EC121A2B1E6}" type="parTrans" cxnId="{55B64B97-3763-4770-A54A-7E6E2B86373C}">
      <dgm:prSet custT="1"/>
      <dgm:spPr/>
      <dgm:t>
        <a:bodyPr/>
        <a:lstStyle/>
        <a:p>
          <a:endParaRPr lang="en-GB" sz="1400">
            <a:solidFill>
              <a:schemeClr val="tx1"/>
            </a:solidFill>
            <a:latin typeface="Barlow" panose="00000500000000000000" pitchFamily="2" charset="0"/>
          </a:endParaRPr>
        </a:p>
      </dgm:t>
    </dgm:pt>
    <dgm:pt modelId="{E4BABEE6-600F-43BD-AE4A-59DD29339895}" type="sibTrans" cxnId="{55B64B97-3763-4770-A54A-7E6E2B86373C}">
      <dgm:prSet/>
      <dgm:spPr/>
      <dgm:t>
        <a:bodyPr/>
        <a:lstStyle/>
        <a:p>
          <a:endParaRPr lang="en-GB" sz="4400">
            <a:solidFill>
              <a:schemeClr val="tx1"/>
            </a:solidFill>
            <a:latin typeface="Barlow" panose="00000500000000000000" pitchFamily="2" charset="0"/>
          </a:endParaRPr>
        </a:p>
      </dgm:t>
    </dgm:pt>
    <dgm:pt modelId="{6FA298A8-CB94-4B4A-A561-501F74EBAAD1}">
      <dgm:prSet phldrT="[Text]" custT="1"/>
      <dgm:spPr>
        <a:solidFill>
          <a:srgbClr val="FDE3D3"/>
        </a:solidFill>
      </dgm:spPr>
      <dgm:t>
        <a:bodyPr/>
        <a:lstStyle/>
        <a:p>
          <a:r>
            <a:rPr lang="en-GB" sz="1400" dirty="0">
              <a:solidFill>
                <a:schemeClr val="tx1"/>
              </a:solidFill>
              <a:latin typeface="Barlow" panose="00000500000000000000" pitchFamily="2" charset="0"/>
            </a:rPr>
            <a:t>People living on a boat</a:t>
          </a:r>
        </a:p>
      </dgm:t>
    </dgm:pt>
    <dgm:pt modelId="{391490C4-119E-403F-A4C8-8A1A82575D04}" type="parTrans" cxnId="{0E9018D7-8F2B-4F5F-BCB6-EB0C1035A505}">
      <dgm:prSet custT="1"/>
      <dgm:spPr/>
      <dgm:t>
        <a:bodyPr/>
        <a:lstStyle/>
        <a:p>
          <a:endParaRPr lang="en-GB" sz="1400">
            <a:solidFill>
              <a:schemeClr val="tx1"/>
            </a:solidFill>
            <a:latin typeface="Barlow" panose="00000500000000000000" pitchFamily="2" charset="0"/>
          </a:endParaRPr>
        </a:p>
      </dgm:t>
    </dgm:pt>
    <dgm:pt modelId="{7D03F1CC-44D0-465C-B7F6-A7E33FDF9AC4}" type="sibTrans" cxnId="{0E9018D7-8F2B-4F5F-BCB6-EB0C1035A505}">
      <dgm:prSet/>
      <dgm:spPr/>
      <dgm:t>
        <a:bodyPr/>
        <a:lstStyle/>
        <a:p>
          <a:endParaRPr lang="en-GB" sz="4400">
            <a:solidFill>
              <a:schemeClr val="tx1"/>
            </a:solidFill>
            <a:latin typeface="Barlow" panose="00000500000000000000" pitchFamily="2" charset="0"/>
          </a:endParaRPr>
        </a:p>
      </dgm:t>
    </dgm:pt>
    <dgm:pt modelId="{0C33FE72-DB1C-4DB0-8FE2-EC36EB1136E0}">
      <dgm:prSet phldrT="[Text]" custT="1"/>
      <dgm:spPr>
        <a:solidFill>
          <a:srgbClr val="FDE3D3"/>
        </a:solidFill>
      </dgm:spPr>
      <dgm:t>
        <a:bodyPr/>
        <a:lstStyle/>
        <a:p>
          <a:r>
            <a:rPr lang="en-GB" sz="1400" dirty="0">
              <a:solidFill>
                <a:schemeClr val="tx1"/>
              </a:solidFill>
              <a:latin typeface="Barlow" panose="00000500000000000000" pitchFamily="2" charset="0"/>
            </a:rPr>
            <a:t>People with no fixed address (unstable accommodation, sofa-surfing, street homeless</a:t>
          </a:r>
          <a:endParaRPr lang="en-GB" sz="4000" dirty="0">
            <a:solidFill>
              <a:schemeClr val="tx1"/>
            </a:solidFill>
            <a:latin typeface="Barlow" panose="00000500000000000000" pitchFamily="2" charset="0"/>
          </a:endParaRPr>
        </a:p>
      </dgm:t>
    </dgm:pt>
    <dgm:pt modelId="{21AF4354-1B9C-4D03-86B8-32A4C6603A89}" type="parTrans" cxnId="{E6AFA75D-1799-4DDE-BC42-E7D191E23EEE}">
      <dgm:prSet/>
      <dgm:spPr/>
      <dgm:t>
        <a:bodyPr/>
        <a:lstStyle/>
        <a:p>
          <a:endParaRPr lang="en-GB" sz="4000">
            <a:solidFill>
              <a:schemeClr val="tx1"/>
            </a:solidFill>
            <a:latin typeface="Barlow" panose="00000500000000000000" pitchFamily="2" charset="0"/>
          </a:endParaRPr>
        </a:p>
      </dgm:t>
    </dgm:pt>
    <dgm:pt modelId="{11C65FA9-E1F1-42BF-AD9C-CD6405B22669}" type="sibTrans" cxnId="{E6AFA75D-1799-4DDE-BC42-E7D191E23EEE}">
      <dgm:prSet/>
      <dgm:spPr/>
      <dgm:t>
        <a:bodyPr/>
        <a:lstStyle/>
        <a:p>
          <a:endParaRPr lang="en-GB" sz="4000">
            <a:solidFill>
              <a:schemeClr val="tx1"/>
            </a:solidFill>
            <a:latin typeface="Barlow" panose="00000500000000000000" pitchFamily="2" charset="0"/>
          </a:endParaRPr>
        </a:p>
      </dgm:t>
    </dgm:pt>
    <dgm:pt modelId="{3BFA11AB-BE70-434C-AAC4-FA9C84003EF9}">
      <dgm:prSet phldrT="[Text]" custT="1"/>
      <dgm:spPr>
        <a:solidFill>
          <a:srgbClr val="FDE3D3"/>
        </a:solidFill>
      </dgm:spPr>
      <dgm:t>
        <a:bodyPr/>
        <a:lstStyle/>
        <a:p>
          <a:r>
            <a:rPr lang="en-GB" sz="1400" dirty="0">
              <a:solidFill>
                <a:schemeClr val="tx1"/>
              </a:solidFill>
              <a:latin typeface="Barlow" panose="00000500000000000000" pitchFamily="2" charset="0"/>
            </a:rPr>
            <a:t>Young people leaving care</a:t>
          </a:r>
        </a:p>
      </dgm:t>
    </dgm:pt>
    <dgm:pt modelId="{3742D4FD-E8B6-4397-B363-BB7FF85D8B1C}" type="parTrans" cxnId="{DC57CB7B-8AF3-4699-A5ED-3DF7CF7F2C01}">
      <dgm:prSet/>
      <dgm:spPr/>
      <dgm:t>
        <a:bodyPr/>
        <a:lstStyle/>
        <a:p>
          <a:endParaRPr lang="en-GB">
            <a:solidFill>
              <a:schemeClr val="tx1"/>
            </a:solidFill>
            <a:latin typeface="Barlow" panose="00000500000000000000" pitchFamily="2" charset="0"/>
          </a:endParaRPr>
        </a:p>
      </dgm:t>
    </dgm:pt>
    <dgm:pt modelId="{D660BECD-6F8B-4AA4-AD2E-41825F3E6538}" type="sibTrans" cxnId="{DC57CB7B-8AF3-4699-A5ED-3DF7CF7F2C01}">
      <dgm:prSet/>
      <dgm:spPr/>
      <dgm:t>
        <a:bodyPr/>
        <a:lstStyle/>
        <a:p>
          <a:endParaRPr lang="en-GB">
            <a:solidFill>
              <a:schemeClr val="tx1"/>
            </a:solidFill>
            <a:latin typeface="Barlow" panose="00000500000000000000" pitchFamily="2" charset="0"/>
          </a:endParaRPr>
        </a:p>
      </dgm:t>
    </dgm:pt>
    <dgm:pt modelId="{F639F281-97D6-40D7-9F3E-BAE8D611D530}" type="pres">
      <dgm:prSet presAssocID="{F2C3179C-F6FC-44E6-8C59-F84B849E8B5F}" presName="diagram" presStyleCnt="0">
        <dgm:presLayoutVars>
          <dgm:dir/>
          <dgm:resizeHandles val="exact"/>
        </dgm:presLayoutVars>
      </dgm:prSet>
      <dgm:spPr/>
    </dgm:pt>
    <dgm:pt modelId="{45E89BBB-43C8-45F6-958E-C52C7B2C58AF}" type="pres">
      <dgm:prSet presAssocID="{EBF1E66A-2D24-4E53-8DA5-00F6724B60FB}" presName="node" presStyleLbl="node1" presStyleIdx="0" presStyleCnt="12">
        <dgm:presLayoutVars>
          <dgm:bulletEnabled val="1"/>
        </dgm:presLayoutVars>
      </dgm:prSet>
      <dgm:spPr>
        <a:prstGeom prst="roundRect">
          <a:avLst/>
        </a:prstGeom>
      </dgm:spPr>
    </dgm:pt>
    <dgm:pt modelId="{99837152-3AB6-441D-BF08-6DBDEB502378}" type="pres">
      <dgm:prSet presAssocID="{7B793FCA-DA79-4CF8-B6B3-2DA2F2322C14}" presName="sibTrans" presStyleCnt="0"/>
      <dgm:spPr/>
    </dgm:pt>
    <dgm:pt modelId="{47167A55-04EC-41C8-A0F0-382EB637ABDA}" type="pres">
      <dgm:prSet presAssocID="{0C33FE72-DB1C-4DB0-8FE2-EC36EB1136E0}" presName="node" presStyleLbl="node1" presStyleIdx="1" presStyleCnt="12">
        <dgm:presLayoutVars>
          <dgm:bulletEnabled val="1"/>
        </dgm:presLayoutVars>
      </dgm:prSet>
      <dgm:spPr>
        <a:prstGeom prst="roundRect">
          <a:avLst/>
        </a:prstGeom>
      </dgm:spPr>
    </dgm:pt>
    <dgm:pt modelId="{25C28121-C733-4616-AAFF-3D8D7CD5286D}" type="pres">
      <dgm:prSet presAssocID="{11C65FA9-E1F1-42BF-AD9C-CD6405B22669}" presName="sibTrans" presStyleCnt="0"/>
      <dgm:spPr/>
    </dgm:pt>
    <dgm:pt modelId="{6A389CCE-9BF2-4214-A59C-E6FFF3BFDDA7}" type="pres">
      <dgm:prSet presAssocID="{42BDE60D-E04C-4525-B737-B0C46E43CCB0}" presName="node" presStyleLbl="node1" presStyleIdx="2" presStyleCnt="12">
        <dgm:presLayoutVars>
          <dgm:bulletEnabled val="1"/>
        </dgm:presLayoutVars>
      </dgm:prSet>
      <dgm:spPr>
        <a:prstGeom prst="roundRect">
          <a:avLst/>
        </a:prstGeom>
      </dgm:spPr>
    </dgm:pt>
    <dgm:pt modelId="{5324F47E-91D6-453B-9C40-8108FAE0F34A}" type="pres">
      <dgm:prSet presAssocID="{47E2779B-077A-4A04-9CBE-DC0E0F74C4AC}" presName="sibTrans" presStyleCnt="0"/>
      <dgm:spPr/>
    </dgm:pt>
    <dgm:pt modelId="{8B79AD98-8E81-4FFB-99FC-7E586816DAD9}" type="pres">
      <dgm:prSet presAssocID="{55453DFE-E9F0-499B-ADD4-9D48C23F3A77}" presName="node" presStyleLbl="node1" presStyleIdx="3" presStyleCnt="12">
        <dgm:presLayoutVars>
          <dgm:bulletEnabled val="1"/>
        </dgm:presLayoutVars>
      </dgm:prSet>
      <dgm:spPr>
        <a:prstGeom prst="roundRect">
          <a:avLst/>
        </a:prstGeom>
      </dgm:spPr>
    </dgm:pt>
    <dgm:pt modelId="{DD1DC020-C96C-4212-883A-7B69F79C42CC}" type="pres">
      <dgm:prSet presAssocID="{8DD8CB58-7C32-46DA-A846-46C4C1D0F4BE}" presName="sibTrans" presStyleCnt="0"/>
      <dgm:spPr/>
    </dgm:pt>
    <dgm:pt modelId="{2EC88978-3772-4B0D-BB8C-6A2AF39999F2}" type="pres">
      <dgm:prSet presAssocID="{CC76ECA4-6E10-474F-8AF6-85397AA526EC}" presName="node" presStyleLbl="node1" presStyleIdx="4" presStyleCnt="12">
        <dgm:presLayoutVars>
          <dgm:bulletEnabled val="1"/>
        </dgm:presLayoutVars>
      </dgm:prSet>
      <dgm:spPr>
        <a:prstGeom prst="roundRect">
          <a:avLst/>
        </a:prstGeom>
      </dgm:spPr>
    </dgm:pt>
    <dgm:pt modelId="{7FC30FC9-C04E-4079-907B-79388F5D6F6D}" type="pres">
      <dgm:prSet presAssocID="{BEB2FB11-3781-443C-A509-026C0CE8217A}" presName="sibTrans" presStyleCnt="0"/>
      <dgm:spPr/>
    </dgm:pt>
    <dgm:pt modelId="{1300E6A5-63CA-44FE-BE35-3B17F8B04C4A}" type="pres">
      <dgm:prSet presAssocID="{5213B0C9-EF8A-49C1-871C-33A50621DFCE}" presName="node" presStyleLbl="node1" presStyleIdx="5" presStyleCnt="12">
        <dgm:presLayoutVars>
          <dgm:bulletEnabled val="1"/>
        </dgm:presLayoutVars>
      </dgm:prSet>
      <dgm:spPr>
        <a:prstGeom prst="roundRect">
          <a:avLst/>
        </a:prstGeom>
      </dgm:spPr>
    </dgm:pt>
    <dgm:pt modelId="{2722214D-F0BA-4A2F-A392-FF54F77CA0F2}" type="pres">
      <dgm:prSet presAssocID="{F9BFE9F7-14B7-4B8A-A89D-11F9EA1CB951}" presName="sibTrans" presStyleCnt="0"/>
      <dgm:spPr/>
    </dgm:pt>
    <dgm:pt modelId="{18308EC1-BF18-4ED6-A503-EBAE7DE5AFA6}" type="pres">
      <dgm:prSet presAssocID="{AB0A4FCD-3B39-4369-942F-F4CA36BC30F9}" presName="node" presStyleLbl="node1" presStyleIdx="6" presStyleCnt="12">
        <dgm:presLayoutVars>
          <dgm:bulletEnabled val="1"/>
        </dgm:presLayoutVars>
      </dgm:prSet>
      <dgm:spPr>
        <a:prstGeom prst="roundRect">
          <a:avLst/>
        </a:prstGeom>
      </dgm:spPr>
    </dgm:pt>
    <dgm:pt modelId="{F3FB0442-824B-4123-BAD5-ABD6C6F6EFC5}" type="pres">
      <dgm:prSet presAssocID="{4328BDA8-B228-4C74-A52B-5C1CA0F56A76}" presName="sibTrans" presStyleCnt="0"/>
      <dgm:spPr/>
    </dgm:pt>
    <dgm:pt modelId="{75DD2EB0-9B2E-4C3F-9A4E-D7FDF4D68C04}" type="pres">
      <dgm:prSet presAssocID="{407D5895-F0C2-4175-A2F7-4D8D513FF46F}" presName="node" presStyleLbl="node1" presStyleIdx="7" presStyleCnt="12">
        <dgm:presLayoutVars>
          <dgm:bulletEnabled val="1"/>
        </dgm:presLayoutVars>
      </dgm:prSet>
      <dgm:spPr>
        <a:prstGeom prst="roundRect">
          <a:avLst/>
        </a:prstGeom>
      </dgm:spPr>
    </dgm:pt>
    <dgm:pt modelId="{426960A1-342C-41D0-89E8-B716CD3BE978}" type="pres">
      <dgm:prSet presAssocID="{8EFFA351-D3C1-433B-A5AD-ECEA87EA6C3C}" presName="sibTrans" presStyleCnt="0"/>
      <dgm:spPr/>
    </dgm:pt>
    <dgm:pt modelId="{0B403DA6-7BAC-4611-9715-835B9AB24F5F}" type="pres">
      <dgm:prSet presAssocID="{4C4BAB87-ECE2-4642-B6FC-D00A5B8DCCA5}" presName="node" presStyleLbl="node1" presStyleIdx="8" presStyleCnt="12">
        <dgm:presLayoutVars>
          <dgm:bulletEnabled val="1"/>
        </dgm:presLayoutVars>
      </dgm:prSet>
      <dgm:spPr>
        <a:prstGeom prst="roundRect">
          <a:avLst/>
        </a:prstGeom>
      </dgm:spPr>
    </dgm:pt>
    <dgm:pt modelId="{FEDB91B8-CA47-46DE-8D08-0BCD2C1E6901}" type="pres">
      <dgm:prSet presAssocID="{5996D0BE-56B2-4A58-BF0C-D76E599977E2}" presName="sibTrans" presStyleCnt="0"/>
      <dgm:spPr/>
    </dgm:pt>
    <dgm:pt modelId="{545BAF26-4254-431B-8255-8887E423569F}" type="pres">
      <dgm:prSet presAssocID="{BBEA5689-EE63-47D2-9BDA-C4ADDD9904DF}" presName="node" presStyleLbl="node1" presStyleIdx="9" presStyleCnt="12">
        <dgm:presLayoutVars>
          <dgm:bulletEnabled val="1"/>
        </dgm:presLayoutVars>
      </dgm:prSet>
      <dgm:spPr>
        <a:prstGeom prst="roundRect">
          <a:avLst/>
        </a:prstGeom>
      </dgm:spPr>
    </dgm:pt>
    <dgm:pt modelId="{F830BD37-D552-40BF-9308-FD2FCECE64A9}" type="pres">
      <dgm:prSet presAssocID="{E4BABEE6-600F-43BD-AE4A-59DD29339895}" presName="sibTrans" presStyleCnt="0"/>
      <dgm:spPr/>
    </dgm:pt>
    <dgm:pt modelId="{C2C7E842-00F5-4F32-BBD0-5685E47F3675}" type="pres">
      <dgm:prSet presAssocID="{6FA298A8-CB94-4B4A-A561-501F74EBAAD1}" presName="node" presStyleLbl="node1" presStyleIdx="10" presStyleCnt="12">
        <dgm:presLayoutVars>
          <dgm:bulletEnabled val="1"/>
        </dgm:presLayoutVars>
      </dgm:prSet>
      <dgm:spPr>
        <a:prstGeom prst="roundRect">
          <a:avLst/>
        </a:prstGeom>
      </dgm:spPr>
    </dgm:pt>
    <dgm:pt modelId="{A615ECFD-91E3-459E-AADA-4F9CD09EFF88}" type="pres">
      <dgm:prSet presAssocID="{7D03F1CC-44D0-465C-B7F6-A7E33FDF9AC4}" presName="sibTrans" presStyleCnt="0"/>
      <dgm:spPr/>
    </dgm:pt>
    <dgm:pt modelId="{5A36E6D5-E56F-41AF-B48F-5A68A460311A}" type="pres">
      <dgm:prSet presAssocID="{3BFA11AB-BE70-434C-AAC4-FA9C84003EF9}" presName="node" presStyleLbl="node1" presStyleIdx="11" presStyleCnt="12">
        <dgm:presLayoutVars>
          <dgm:bulletEnabled val="1"/>
        </dgm:presLayoutVars>
      </dgm:prSet>
      <dgm:spPr>
        <a:prstGeom prst="roundRect">
          <a:avLst/>
        </a:prstGeom>
      </dgm:spPr>
    </dgm:pt>
  </dgm:ptLst>
  <dgm:cxnLst>
    <dgm:cxn modelId="{C2461D04-0FB9-49DD-BEA4-67B60CC0CC59}" type="presOf" srcId="{AB0A4FCD-3B39-4369-942F-F4CA36BC30F9}" destId="{18308EC1-BF18-4ED6-A503-EBAE7DE5AFA6}" srcOrd="0" destOrd="0" presId="urn:microsoft.com/office/officeart/2005/8/layout/default"/>
    <dgm:cxn modelId="{35245B0A-8791-431B-8020-F91BB4DCDAF4}" srcId="{F2C3179C-F6FC-44E6-8C59-F84B849E8B5F}" destId="{55453DFE-E9F0-499B-ADD4-9D48C23F3A77}" srcOrd="3" destOrd="0" parTransId="{37BB8DB4-7C48-42B2-89EB-33CB706BF9D2}" sibTransId="{8DD8CB58-7C32-46DA-A846-46C4C1D0F4BE}"/>
    <dgm:cxn modelId="{6467EF2A-D90B-47D9-B11D-3C1195F5EEAF}" type="presOf" srcId="{BBEA5689-EE63-47D2-9BDA-C4ADDD9904DF}" destId="{545BAF26-4254-431B-8255-8887E423569F}" srcOrd="0" destOrd="0" presId="urn:microsoft.com/office/officeart/2005/8/layout/default"/>
    <dgm:cxn modelId="{CA3C5632-7A61-4C83-8C81-58D33C1ADD90}" srcId="{F2C3179C-F6FC-44E6-8C59-F84B849E8B5F}" destId="{4C4BAB87-ECE2-4642-B6FC-D00A5B8DCCA5}" srcOrd="8" destOrd="0" parTransId="{6B6D70DF-FD94-4EE5-8A4F-CBA7AE90F8A2}" sibTransId="{5996D0BE-56B2-4A58-BF0C-D76E599977E2}"/>
    <dgm:cxn modelId="{4808C935-2138-47A2-AE18-AD103A22DB70}" type="presOf" srcId="{0C33FE72-DB1C-4DB0-8FE2-EC36EB1136E0}" destId="{47167A55-04EC-41C8-A0F0-382EB637ABDA}" srcOrd="0" destOrd="0" presId="urn:microsoft.com/office/officeart/2005/8/layout/default"/>
    <dgm:cxn modelId="{E6AFA75D-1799-4DDE-BC42-E7D191E23EEE}" srcId="{F2C3179C-F6FC-44E6-8C59-F84B849E8B5F}" destId="{0C33FE72-DB1C-4DB0-8FE2-EC36EB1136E0}" srcOrd="1" destOrd="0" parTransId="{21AF4354-1B9C-4D03-86B8-32A4C6603A89}" sibTransId="{11C65FA9-E1F1-42BF-AD9C-CD6405B22669}"/>
    <dgm:cxn modelId="{B52BC573-1531-40DF-B6F7-2B0097C05FCB}" srcId="{F2C3179C-F6FC-44E6-8C59-F84B849E8B5F}" destId="{5213B0C9-EF8A-49C1-871C-33A50621DFCE}" srcOrd="5" destOrd="0" parTransId="{DD8F5192-9AF2-4C21-89D9-1DCA6DAC1F4F}" sibTransId="{F9BFE9F7-14B7-4B8A-A89D-11F9EA1CB951}"/>
    <dgm:cxn modelId="{E5E3A577-2EF1-416D-ABEF-3F55570A2562}" type="presOf" srcId="{407D5895-F0C2-4175-A2F7-4D8D513FF46F}" destId="{75DD2EB0-9B2E-4C3F-9A4E-D7FDF4D68C04}" srcOrd="0" destOrd="0" presId="urn:microsoft.com/office/officeart/2005/8/layout/default"/>
    <dgm:cxn modelId="{63CC2879-4780-4C9E-8432-7DFE7D9A6ECA}" type="presOf" srcId="{42BDE60D-E04C-4525-B737-B0C46E43CCB0}" destId="{6A389CCE-9BF2-4214-A59C-E6FFF3BFDDA7}" srcOrd="0" destOrd="0" presId="urn:microsoft.com/office/officeart/2005/8/layout/default"/>
    <dgm:cxn modelId="{4BD4F25A-FFB8-461E-8E8E-7F89702F9A7A}" srcId="{F2C3179C-F6FC-44E6-8C59-F84B849E8B5F}" destId="{EBF1E66A-2D24-4E53-8DA5-00F6724B60FB}" srcOrd="0" destOrd="0" parTransId="{DDAC6838-C21A-43B6-B963-952823826D81}" sibTransId="{7B793FCA-DA79-4CF8-B6B3-2DA2F2322C14}"/>
    <dgm:cxn modelId="{DC57CB7B-8AF3-4699-A5ED-3DF7CF7F2C01}" srcId="{F2C3179C-F6FC-44E6-8C59-F84B849E8B5F}" destId="{3BFA11AB-BE70-434C-AAC4-FA9C84003EF9}" srcOrd="11" destOrd="0" parTransId="{3742D4FD-E8B6-4397-B363-BB7FF85D8B1C}" sibTransId="{D660BECD-6F8B-4AA4-AD2E-41825F3E6538}"/>
    <dgm:cxn modelId="{71E89080-6847-4D39-9402-5518D1F6E39B}" type="presOf" srcId="{5213B0C9-EF8A-49C1-871C-33A50621DFCE}" destId="{1300E6A5-63CA-44FE-BE35-3B17F8B04C4A}" srcOrd="0" destOrd="0" presId="urn:microsoft.com/office/officeart/2005/8/layout/default"/>
    <dgm:cxn modelId="{B0C52189-F921-4FB1-9940-EDD8C4D343BC}" type="presOf" srcId="{F2C3179C-F6FC-44E6-8C59-F84B849E8B5F}" destId="{F639F281-97D6-40D7-9F3E-BAE8D611D530}" srcOrd="0" destOrd="0" presId="urn:microsoft.com/office/officeart/2005/8/layout/default"/>
    <dgm:cxn modelId="{0677D68C-E6A7-4A5C-A047-5C9369158653}" type="presOf" srcId="{CC76ECA4-6E10-474F-8AF6-85397AA526EC}" destId="{2EC88978-3772-4B0D-BB8C-6A2AF39999F2}" srcOrd="0" destOrd="0" presId="urn:microsoft.com/office/officeart/2005/8/layout/default"/>
    <dgm:cxn modelId="{36AAA795-CEE7-402B-8DAF-DBD4F874F8B1}" type="presOf" srcId="{55453DFE-E9F0-499B-ADD4-9D48C23F3A77}" destId="{8B79AD98-8E81-4FFB-99FC-7E586816DAD9}" srcOrd="0" destOrd="0" presId="urn:microsoft.com/office/officeart/2005/8/layout/default"/>
    <dgm:cxn modelId="{55B64B97-3763-4770-A54A-7E6E2B86373C}" srcId="{F2C3179C-F6FC-44E6-8C59-F84B849E8B5F}" destId="{BBEA5689-EE63-47D2-9BDA-C4ADDD9904DF}" srcOrd="9" destOrd="0" parTransId="{9A501107-30C0-48E8-AAD1-8EC121A2B1E6}" sibTransId="{E4BABEE6-600F-43BD-AE4A-59DD29339895}"/>
    <dgm:cxn modelId="{928C31AA-C79D-4A88-B308-1101826DEED8}" srcId="{F2C3179C-F6FC-44E6-8C59-F84B849E8B5F}" destId="{AB0A4FCD-3B39-4369-942F-F4CA36BC30F9}" srcOrd="6" destOrd="0" parTransId="{2D66CAEB-2F29-4181-BA72-35891FC56B3D}" sibTransId="{4328BDA8-B228-4C74-A52B-5C1CA0F56A76}"/>
    <dgm:cxn modelId="{7ACF5BBB-27F8-4560-AB08-2621F30CAF76}" type="presOf" srcId="{4C4BAB87-ECE2-4642-B6FC-D00A5B8DCCA5}" destId="{0B403DA6-7BAC-4611-9715-835B9AB24F5F}" srcOrd="0" destOrd="0" presId="urn:microsoft.com/office/officeart/2005/8/layout/default"/>
    <dgm:cxn modelId="{487A90BC-E4FF-4F13-A7D5-91953CBA5DD4}" srcId="{F2C3179C-F6FC-44E6-8C59-F84B849E8B5F}" destId="{CC76ECA4-6E10-474F-8AF6-85397AA526EC}" srcOrd="4" destOrd="0" parTransId="{E887EF9D-A677-45DC-9BC3-2F00E8513E63}" sibTransId="{BEB2FB11-3781-443C-A509-026C0CE8217A}"/>
    <dgm:cxn modelId="{2585AEC5-B787-47BB-8F64-10E0F9AD044B}" type="presOf" srcId="{EBF1E66A-2D24-4E53-8DA5-00F6724B60FB}" destId="{45E89BBB-43C8-45F6-958E-C52C7B2C58AF}" srcOrd="0" destOrd="0" presId="urn:microsoft.com/office/officeart/2005/8/layout/default"/>
    <dgm:cxn modelId="{72662BCC-77C0-4D63-9FE5-B070604EFF35}" srcId="{F2C3179C-F6FC-44E6-8C59-F84B849E8B5F}" destId="{407D5895-F0C2-4175-A2F7-4D8D513FF46F}" srcOrd="7" destOrd="0" parTransId="{B5DA6CD7-2DD1-4D95-A42B-3A718D12C472}" sibTransId="{8EFFA351-D3C1-433B-A5AD-ECEA87EA6C3C}"/>
    <dgm:cxn modelId="{E3927AD3-CD09-4486-9E39-EBCFF044BEA2}" type="presOf" srcId="{3BFA11AB-BE70-434C-AAC4-FA9C84003EF9}" destId="{5A36E6D5-E56F-41AF-B48F-5A68A460311A}" srcOrd="0" destOrd="0" presId="urn:microsoft.com/office/officeart/2005/8/layout/default"/>
    <dgm:cxn modelId="{0E9018D7-8F2B-4F5F-BCB6-EB0C1035A505}" srcId="{F2C3179C-F6FC-44E6-8C59-F84B849E8B5F}" destId="{6FA298A8-CB94-4B4A-A561-501F74EBAAD1}" srcOrd="10" destOrd="0" parTransId="{391490C4-119E-403F-A4C8-8A1A82575D04}" sibTransId="{7D03F1CC-44D0-465C-B7F6-A7E33FDF9AC4}"/>
    <dgm:cxn modelId="{622360DE-81DC-4AA6-8EFE-41BCB13B1E2B}" type="presOf" srcId="{6FA298A8-CB94-4B4A-A561-501F74EBAAD1}" destId="{C2C7E842-00F5-4F32-BBD0-5685E47F3675}" srcOrd="0" destOrd="0" presId="urn:microsoft.com/office/officeart/2005/8/layout/default"/>
    <dgm:cxn modelId="{0F0BD5FB-2427-4C6D-AD6A-D9E7CB66B562}" srcId="{F2C3179C-F6FC-44E6-8C59-F84B849E8B5F}" destId="{42BDE60D-E04C-4525-B737-B0C46E43CCB0}" srcOrd="2" destOrd="0" parTransId="{E640824E-AE0E-4BBE-AF24-91DB8E8A4023}" sibTransId="{47E2779B-077A-4A04-9CBE-DC0E0F74C4AC}"/>
    <dgm:cxn modelId="{EF56E97C-E3A3-4348-A202-D2051BD676BC}" type="presParOf" srcId="{F639F281-97D6-40D7-9F3E-BAE8D611D530}" destId="{45E89BBB-43C8-45F6-958E-C52C7B2C58AF}" srcOrd="0" destOrd="0" presId="urn:microsoft.com/office/officeart/2005/8/layout/default"/>
    <dgm:cxn modelId="{03BAB274-3545-4957-B048-54E87FB5E213}" type="presParOf" srcId="{F639F281-97D6-40D7-9F3E-BAE8D611D530}" destId="{99837152-3AB6-441D-BF08-6DBDEB502378}" srcOrd="1" destOrd="0" presId="urn:microsoft.com/office/officeart/2005/8/layout/default"/>
    <dgm:cxn modelId="{1EF55B64-A5A0-4B02-9281-743F2EFBB069}" type="presParOf" srcId="{F639F281-97D6-40D7-9F3E-BAE8D611D530}" destId="{47167A55-04EC-41C8-A0F0-382EB637ABDA}" srcOrd="2" destOrd="0" presId="urn:microsoft.com/office/officeart/2005/8/layout/default"/>
    <dgm:cxn modelId="{F061484B-1A40-4075-893D-61762B219F60}" type="presParOf" srcId="{F639F281-97D6-40D7-9F3E-BAE8D611D530}" destId="{25C28121-C733-4616-AAFF-3D8D7CD5286D}" srcOrd="3" destOrd="0" presId="urn:microsoft.com/office/officeart/2005/8/layout/default"/>
    <dgm:cxn modelId="{E0FB8D51-C296-4D30-8E15-510620A293AA}" type="presParOf" srcId="{F639F281-97D6-40D7-9F3E-BAE8D611D530}" destId="{6A389CCE-9BF2-4214-A59C-E6FFF3BFDDA7}" srcOrd="4" destOrd="0" presId="urn:microsoft.com/office/officeart/2005/8/layout/default"/>
    <dgm:cxn modelId="{FB9DB4C8-3A7F-4294-AC29-6253EEA70ED0}" type="presParOf" srcId="{F639F281-97D6-40D7-9F3E-BAE8D611D530}" destId="{5324F47E-91D6-453B-9C40-8108FAE0F34A}" srcOrd="5" destOrd="0" presId="urn:microsoft.com/office/officeart/2005/8/layout/default"/>
    <dgm:cxn modelId="{D552A82B-7E7B-4F6E-8A40-3208E65D38FF}" type="presParOf" srcId="{F639F281-97D6-40D7-9F3E-BAE8D611D530}" destId="{8B79AD98-8E81-4FFB-99FC-7E586816DAD9}" srcOrd="6" destOrd="0" presId="urn:microsoft.com/office/officeart/2005/8/layout/default"/>
    <dgm:cxn modelId="{4D9425DB-2B8E-4824-BAEB-C06DB1D5F334}" type="presParOf" srcId="{F639F281-97D6-40D7-9F3E-BAE8D611D530}" destId="{DD1DC020-C96C-4212-883A-7B69F79C42CC}" srcOrd="7" destOrd="0" presId="urn:microsoft.com/office/officeart/2005/8/layout/default"/>
    <dgm:cxn modelId="{07524E22-0F9E-4694-A2C7-F32E500B3212}" type="presParOf" srcId="{F639F281-97D6-40D7-9F3E-BAE8D611D530}" destId="{2EC88978-3772-4B0D-BB8C-6A2AF39999F2}" srcOrd="8" destOrd="0" presId="urn:microsoft.com/office/officeart/2005/8/layout/default"/>
    <dgm:cxn modelId="{C69C5DA3-FB5A-42E2-830A-0012025A942A}" type="presParOf" srcId="{F639F281-97D6-40D7-9F3E-BAE8D611D530}" destId="{7FC30FC9-C04E-4079-907B-79388F5D6F6D}" srcOrd="9" destOrd="0" presId="urn:microsoft.com/office/officeart/2005/8/layout/default"/>
    <dgm:cxn modelId="{2F57782A-A77A-41B5-8528-E3EC3083C5CE}" type="presParOf" srcId="{F639F281-97D6-40D7-9F3E-BAE8D611D530}" destId="{1300E6A5-63CA-44FE-BE35-3B17F8B04C4A}" srcOrd="10" destOrd="0" presId="urn:microsoft.com/office/officeart/2005/8/layout/default"/>
    <dgm:cxn modelId="{42697D12-EBD7-4B41-860D-3FCCBF6736DA}" type="presParOf" srcId="{F639F281-97D6-40D7-9F3E-BAE8D611D530}" destId="{2722214D-F0BA-4A2F-A392-FF54F77CA0F2}" srcOrd="11" destOrd="0" presId="urn:microsoft.com/office/officeart/2005/8/layout/default"/>
    <dgm:cxn modelId="{8B07B00F-8962-4D30-A97D-6567DB72B9A9}" type="presParOf" srcId="{F639F281-97D6-40D7-9F3E-BAE8D611D530}" destId="{18308EC1-BF18-4ED6-A503-EBAE7DE5AFA6}" srcOrd="12" destOrd="0" presId="urn:microsoft.com/office/officeart/2005/8/layout/default"/>
    <dgm:cxn modelId="{2F4C12BF-9F8D-49DD-A310-2048358E2773}" type="presParOf" srcId="{F639F281-97D6-40D7-9F3E-BAE8D611D530}" destId="{F3FB0442-824B-4123-BAD5-ABD6C6F6EFC5}" srcOrd="13" destOrd="0" presId="urn:microsoft.com/office/officeart/2005/8/layout/default"/>
    <dgm:cxn modelId="{4FB037D5-AA83-491B-AE1F-34DAE5634590}" type="presParOf" srcId="{F639F281-97D6-40D7-9F3E-BAE8D611D530}" destId="{75DD2EB0-9B2E-4C3F-9A4E-D7FDF4D68C04}" srcOrd="14" destOrd="0" presId="urn:microsoft.com/office/officeart/2005/8/layout/default"/>
    <dgm:cxn modelId="{C4504E0E-23C2-46CB-90CC-42A231D5B1A1}" type="presParOf" srcId="{F639F281-97D6-40D7-9F3E-BAE8D611D530}" destId="{426960A1-342C-41D0-89E8-B716CD3BE978}" srcOrd="15" destOrd="0" presId="urn:microsoft.com/office/officeart/2005/8/layout/default"/>
    <dgm:cxn modelId="{F664F211-BAB0-4C2A-888F-7C61FEAA8168}" type="presParOf" srcId="{F639F281-97D6-40D7-9F3E-BAE8D611D530}" destId="{0B403DA6-7BAC-4611-9715-835B9AB24F5F}" srcOrd="16" destOrd="0" presId="urn:microsoft.com/office/officeart/2005/8/layout/default"/>
    <dgm:cxn modelId="{226E55D3-B608-43FF-89D1-45389C7C5BB3}" type="presParOf" srcId="{F639F281-97D6-40D7-9F3E-BAE8D611D530}" destId="{FEDB91B8-CA47-46DE-8D08-0BCD2C1E6901}" srcOrd="17" destOrd="0" presId="urn:microsoft.com/office/officeart/2005/8/layout/default"/>
    <dgm:cxn modelId="{DEE3542A-402B-4001-A463-44AD6625BCA3}" type="presParOf" srcId="{F639F281-97D6-40D7-9F3E-BAE8D611D530}" destId="{545BAF26-4254-431B-8255-8887E423569F}" srcOrd="18" destOrd="0" presId="urn:microsoft.com/office/officeart/2005/8/layout/default"/>
    <dgm:cxn modelId="{9F5CA18A-D98E-4745-A939-C061DEE8E667}" type="presParOf" srcId="{F639F281-97D6-40D7-9F3E-BAE8D611D530}" destId="{F830BD37-D552-40BF-9308-FD2FCECE64A9}" srcOrd="19" destOrd="0" presId="urn:microsoft.com/office/officeart/2005/8/layout/default"/>
    <dgm:cxn modelId="{2153FE54-E6CE-4FDE-B050-32E006571D0A}" type="presParOf" srcId="{F639F281-97D6-40D7-9F3E-BAE8D611D530}" destId="{C2C7E842-00F5-4F32-BBD0-5685E47F3675}" srcOrd="20" destOrd="0" presId="urn:microsoft.com/office/officeart/2005/8/layout/default"/>
    <dgm:cxn modelId="{135ABE85-64F0-4553-97B8-261A9B2F0A6A}" type="presParOf" srcId="{F639F281-97D6-40D7-9F3E-BAE8D611D530}" destId="{A615ECFD-91E3-459E-AADA-4F9CD09EFF88}" srcOrd="21" destOrd="0" presId="urn:microsoft.com/office/officeart/2005/8/layout/default"/>
    <dgm:cxn modelId="{0C526E2C-2D52-4BF1-B269-104AF28D2616}" type="presParOf" srcId="{F639F281-97D6-40D7-9F3E-BAE8D611D530}" destId="{5A36E6D5-E56F-41AF-B48F-5A68A460311A}" srcOrd="2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A064D-8879-4A5B-AEDC-085618BB3B1B}">
      <dsp:nvSpPr>
        <dsp:cNvPr id="0" name=""/>
        <dsp:cNvSpPr/>
      </dsp:nvSpPr>
      <dsp:spPr>
        <a:xfrm>
          <a:off x="0" y="462376"/>
          <a:ext cx="8510016" cy="626062"/>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0472" tIns="312420" rIns="660472"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latin typeface="Barlow" panose="00000500000000000000" pitchFamily="2" charset="0"/>
            </a:rPr>
            <a:t>UK is bound to give equal access to the right to health for all persons</a:t>
          </a:r>
        </a:p>
      </dsp:txBody>
      <dsp:txXfrm>
        <a:off x="0" y="462376"/>
        <a:ext cx="8510016" cy="626062"/>
      </dsp:txXfrm>
    </dsp:sp>
    <dsp:sp modelId="{642DE01E-187F-4A83-824D-9C542E66B6AF}">
      <dsp:nvSpPr>
        <dsp:cNvPr id="0" name=""/>
        <dsp:cNvSpPr/>
      </dsp:nvSpPr>
      <dsp:spPr>
        <a:xfrm>
          <a:off x="425500" y="240976"/>
          <a:ext cx="5957011" cy="442800"/>
        </a:xfrm>
        <a:prstGeom prst="roundRect">
          <a:avLst/>
        </a:prstGeom>
        <a:solidFill>
          <a:srgbClr val="008878"/>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61" tIns="0" rIns="225161" bIns="0" numCol="1" spcCol="1270" anchor="ctr" anchorCtr="0">
          <a:noAutofit/>
        </a:bodyPr>
        <a:lstStyle/>
        <a:p>
          <a:pPr marL="0" lvl="0" indent="0" algn="l" defTabSz="666750">
            <a:lnSpc>
              <a:spcPct val="90000"/>
            </a:lnSpc>
            <a:spcBef>
              <a:spcPct val="0"/>
            </a:spcBef>
            <a:spcAft>
              <a:spcPct val="35000"/>
            </a:spcAft>
            <a:buNone/>
          </a:pPr>
          <a:r>
            <a:rPr lang="en-GB" sz="1500" b="1" kern="1200" dirty="0">
              <a:latin typeface="Barlow" panose="00000500000000000000" pitchFamily="2" charset="0"/>
            </a:rPr>
            <a:t>Human rights</a:t>
          </a:r>
        </a:p>
      </dsp:txBody>
      <dsp:txXfrm>
        <a:off x="447116" y="262592"/>
        <a:ext cx="5913779" cy="399568"/>
      </dsp:txXfrm>
    </dsp:sp>
    <dsp:sp modelId="{37079494-DA6E-454F-846C-47C283BFD9D5}">
      <dsp:nvSpPr>
        <dsp:cNvPr id="0" name=""/>
        <dsp:cNvSpPr/>
      </dsp:nvSpPr>
      <dsp:spPr>
        <a:xfrm>
          <a:off x="0" y="1390839"/>
          <a:ext cx="8510016" cy="626062"/>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0472" tIns="312420" rIns="660472"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latin typeface="Barlow" panose="00000500000000000000" pitchFamily="2" charset="0"/>
            </a:rPr>
            <a:t>Core principle of the NHS is that it provides a ‘comprehensive service, available to all’</a:t>
          </a:r>
        </a:p>
      </dsp:txBody>
      <dsp:txXfrm>
        <a:off x="0" y="1390839"/>
        <a:ext cx="8510016" cy="626062"/>
      </dsp:txXfrm>
    </dsp:sp>
    <dsp:sp modelId="{FCCF8521-4E5B-430F-85EF-42BBD1372893}">
      <dsp:nvSpPr>
        <dsp:cNvPr id="0" name=""/>
        <dsp:cNvSpPr/>
      </dsp:nvSpPr>
      <dsp:spPr>
        <a:xfrm>
          <a:off x="425500" y="1169439"/>
          <a:ext cx="5957011" cy="442800"/>
        </a:xfrm>
        <a:prstGeom prst="roundRect">
          <a:avLst/>
        </a:prstGeom>
        <a:solidFill>
          <a:srgbClr val="9628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61" tIns="0" rIns="225161" bIns="0" numCol="1" spcCol="1270" anchor="ctr" anchorCtr="0">
          <a:noAutofit/>
        </a:bodyPr>
        <a:lstStyle/>
        <a:p>
          <a:pPr marL="0" lvl="0" indent="0" algn="l" defTabSz="666750">
            <a:lnSpc>
              <a:spcPct val="90000"/>
            </a:lnSpc>
            <a:spcBef>
              <a:spcPct val="0"/>
            </a:spcBef>
            <a:spcAft>
              <a:spcPct val="35000"/>
            </a:spcAft>
            <a:buNone/>
          </a:pPr>
          <a:r>
            <a:rPr lang="en-GB" sz="1500" b="1" kern="1200" dirty="0">
              <a:latin typeface="Barlow" panose="00000500000000000000" pitchFamily="2" charset="0"/>
            </a:rPr>
            <a:t>NHS principles</a:t>
          </a:r>
        </a:p>
      </dsp:txBody>
      <dsp:txXfrm>
        <a:off x="447116" y="1191055"/>
        <a:ext cx="5913779" cy="399568"/>
      </dsp:txXfrm>
    </dsp:sp>
    <dsp:sp modelId="{816E6385-E3FF-493E-AE97-3F0C2589D45A}">
      <dsp:nvSpPr>
        <dsp:cNvPr id="0" name=""/>
        <dsp:cNvSpPr/>
      </dsp:nvSpPr>
      <dsp:spPr>
        <a:xfrm>
          <a:off x="0" y="2319301"/>
          <a:ext cx="8510016" cy="87412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0472" tIns="312420" rIns="660472"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latin typeface="Barlow" panose="00000500000000000000" pitchFamily="2" charset="0"/>
            </a:rPr>
            <a:t>Prevention and early detection of disease</a:t>
          </a:r>
        </a:p>
        <a:p>
          <a:pPr marL="114300" lvl="1" indent="-114300" algn="l" defTabSz="666750">
            <a:lnSpc>
              <a:spcPct val="90000"/>
            </a:lnSpc>
            <a:spcBef>
              <a:spcPct val="0"/>
            </a:spcBef>
            <a:spcAft>
              <a:spcPct val="15000"/>
            </a:spcAft>
            <a:buChar char="•"/>
          </a:pPr>
          <a:r>
            <a:rPr lang="en-GB" sz="1500" kern="1200" dirty="0">
              <a:latin typeface="Barlow" panose="00000500000000000000" pitchFamily="2" charset="0"/>
            </a:rPr>
            <a:t>Vaccination programmes</a:t>
          </a:r>
        </a:p>
      </dsp:txBody>
      <dsp:txXfrm>
        <a:off x="0" y="2319301"/>
        <a:ext cx="8510016" cy="874125"/>
      </dsp:txXfrm>
    </dsp:sp>
    <dsp:sp modelId="{9F7BB18A-AB7B-4B8E-A7D8-0133214DF738}">
      <dsp:nvSpPr>
        <dsp:cNvPr id="0" name=""/>
        <dsp:cNvSpPr/>
      </dsp:nvSpPr>
      <dsp:spPr>
        <a:xfrm>
          <a:off x="425500" y="2097901"/>
          <a:ext cx="5957011" cy="442800"/>
        </a:xfrm>
        <a:prstGeom prst="roundRect">
          <a:avLst/>
        </a:prstGeom>
        <a:solidFill>
          <a:srgbClr val="FC772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61" tIns="0" rIns="225161" bIns="0" numCol="1" spcCol="1270" anchor="ctr" anchorCtr="0">
          <a:noAutofit/>
        </a:bodyPr>
        <a:lstStyle/>
        <a:p>
          <a:pPr marL="0" lvl="0" indent="0" algn="l" defTabSz="666750">
            <a:lnSpc>
              <a:spcPct val="90000"/>
            </a:lnSpc>
            <a:spcBef>
              <a:spcPct val="0"/>
            </a:spcBef>
            <a:spcAft>
              <a:spcPct val="35000"/>
            </a:spcAft>
            <a:buNone/>
          </a:pPr>
          <a:r>
            <a:rPr lang="en-GB" sz="1500" b="1" kern="1200" dirty="0">
              <a:latin typeface="Barlow" panose="00000500000000000000" pitchFamily="2" charset="0"/>
            </a:rPr>
            <a:t>Public health</a:t>
          </a:r>
        </a:p>
      </dsp:txBody>
      <dsp:txXfrm>
        <a:off x="447116" y="2119517"/>
        <a:ext cx="5913779" cy="399568"/>
      </dsp:txXfrm>
    </dsp:sp>
    <dsp:sp modelId="{96989D65-68AF-4B56-82E7-DC3E089A5C02}">
      <dsp:nvSpPr>
        <dsp:cNvPr id="0" name=""/>
        <dsp:cNvSpPr/>
      </dsp:nvSpPr>
      <dsp:spPr>
        <a:xfrm>
          <a:off x="0" y="3495826"/>
          <a:ext cx="8510016" cy="626062"/>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0472" tIns="312420" rIns="660472"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latin typeface="Barlow" panose="00000500000000000000" pitchFamily="2" charset="0"/>
            </a:rPr>
            <a:t>Promotes a fairer society</a:t>
          </a:r>
        </a:p>
      </dsp:txBody>
      <dsp:txXfrm>
        <a:off x="0" y="3495826"/>
        <a:ext cx="8510016" cy="626062"/>
      </dsp:txXfrm>
    </dsp:sp>
    <dsp:sp modelId="{3D541310-141D-48DC-A674-31B145DA2FE2}">
      <dsp:nvSpPr>
        <dsp:cNvPr id="0" name=""/>
        <dsp:cNvSpPr/>
      </dsp:nvSpPr>
      <dsp:spPr>
        <a:xfrm>
          <a:off x="425500" y="3274426"/>
          <a:ext cx="5957011" cy="442800"/>
        </a:xfrm>
        <a:prstGeom prst="roundRect">
          <a:avLst/>
        </a:prstGeom>
        <a:solidFill>
          <a:srgbClr val="ED0677"/>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61" tIns="0" rIns="225161" bIns="0" numCol="1" spcCol="1270" anchor="ctr" anchorCtr="0">
          <a:noAutofit/>
        </a:bodyPr>
        <a:lstStyle/>
        <a:p>
          <a:pPr marL="0" lvl="0" indent="0" algn="l" defTabSz="666750">
            <a:lnSpc>
              <a:spcPct val="90000"/>
            </a:lnSpc>
            <a:spcBef>
              <a:spcPct val="0"/>
            </a:spcBef>
            <a:spcAft>
              <a:spcPct val="35000"/>
            </a:spcAft>
            <a:buNone/>
          </a:pPr>
          <a:r>
            <a:rPr lang="en-GB" sz="1500" b="1" kern="1200" dirty="0">
              <a:latin typeface="Barlow" panose="00000500000000000000" pitchFamily="2" charset="0"/>
            </a:rPr>
            <a:t>Health equity</a:t>
          </a:r>
        </a:p>
      </dsp:txBody>
      <dsp:txXfrm>
        <a:off x="447116" y="3296042"/>
        <a:ext cx="5913779" cy="399568"/>
      </dsp:txXfrm>
    </dsp:sp>
    <dsp:sp modelId="{1355A89B-331F-4EA4-832F-0864616A051D}">
      <dsp:nvSpPr>
        <dsp:cNvPr id="0" name=""/>
        <dsp:cNvSpPr/>
      </dsp:nvSpPr>
      <dsp:spPr>
        <a:xfrm>
          <a:off x="0" y="4424289"/>
          <a:ext cx="8510016" cy="626062"/>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0472" tIns="312420" rIns="660472"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latin typeface="Barlow" panose="00000500000000000000" pitchFamily="2" charset="0"/>
            </a:rPr>
            <a:t>Financial + human cost of delayed access to care and preventative interventions</a:t>
          </a:r>
        </a:p>
      </dsp:txBody>
      <dsp:txXfrm>
        <a:off x="0" y="4424289"/>
        <a:ext cx="8510016" cy="626062"/>
      </dsp:txXfrm>
    </dsp:sp>
    <dsp:sp modelId="{F80CA97C-F09A-4544-87CD-77FD7BD31209}">
      <dsp:nvSpPr>
        <dsp:cNvPr id="0" name=""/>
        <dsp:cNvSpPr/>
      </dsp:nvSpPr>
      <dsp:spPr>
        <a:xfrm>
          <a:off x="425500" y="4202889"/>
          <a:ext cx="5957011" cy="442800"/>
        </a:xfrm>
        <a:prstGeom prst="roundRect">
          <a:avLst/>
        </a:prstGeom>
        <a:solidFill>
          <a:srgbClr val="0064B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61" tIns="0" rIns="225161" bIns="0" numCol="1" spcCol="1270" anchor="ctr" anchorCtr="0">
          <a:noAutofit/>
        </a:bodyPr>
        <a:lstStyle/>
        <a:p>
          <a:pPr marL="0" lvl="0" indent="0" algn="l" defTabSz="666750">
            <a:lnSpc>
              <a:spcPct val="90000"/>
            </a:lnSpc>
            <a:spcBef>
              <a:spcPct val="0"/>
            </a:spcBef>
            <a:spcAft>
              <a:spcPct val="35000"/>
            </a:spcAft>
            <a:buNone/>
          </a:pPr>
          <a:r>
            <a:rPr lang="en-GB" sz="1500" b="1" kern="1200" dirty="0">
              <a:latin typeface="Barlow" panose="00000500000000000000" pitchFamily="2" charset="0"/>
            </a:rPr>
            <a:t>Cost effective</a:t>
          </a:r>
        </a:p>
      </dsp:txBody>
      <dsp:txXfrm>
        <a:off x="447116" y="4224505"/>
        <a:ext cx="5913779"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159E6-1080-4E10-B1B7-FC2ED6E487C7}">
      <dsp:nvSpPr>
        <dsp:cNvPr id="0" name=""/>
        <dsp:cNvSpPr/>
      </dsp:nvSpPr>
      <dsp:spPr>
        <a:xfrm rot="5400000">
          <a:off x="5686153" y="-2297532"/>
          <a:ext cx="886546" cy="5768872"/>
        </a:xfrm>
        <a:prstGeom prst="round2SameRect">
          <a:avLst/>
        </a:prstGeom>
        <a:solidFill>
          <a:srgbClr val="92278F">
            <a:alpha val="13000"/>
          </a:srgb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None/>
          </a:pPr>
          <a:r>
            <a:rPr lang="en-GB" sz="1700" kern="1200">
              <a:solidFill>
                <a:schemeClr val="tx1"/>
              </a:solidFill>
              <a:latin typeface="Barlow" panose="00000500000000000000" pitchFamily="2" charset="0"/>
              <a:ea typeface="Helvetica Neue" charset="0"/>
              <a:cs typeface="Helvetica Neue" charset="0"/>
            </a:rPr>
            <a:t>	A person who has left their country of origin and applied for asylum in another country but whose application has not yet been concluded.</a:t>
          </a:r>
          <a:endParaRPr lang="en-GB" sz="1700" kern="1200">
            <a:latin typeface="Barlow" panose="00000500000000000000" pitchFamily="2" charset="0"/>
          </a:endParaRPr>
        </a:p>
      </dsp:txBody>
      <dsp:txXfrm rot="-5400000">
        <a:off x="3244990" y="186909"/>
        <a:ext cx="5725594" cy="799990"/>
      </dsp:txXfrm>
    </dsp:sp>
    <dsp:sp modelId="{DDBB5DC1-2D9F-46BF-B850-A5411EBAD77D}">
      <dsp:nvSpPr>
        <dsp:cNvPr id="0" name=""/>
        <dsp:cNvSpPr/>
      </dsp:nvSpPr>
      <dsp:spPr>
        <a:xfrm>
          <a:off x="0" y="790"/>
          <a:ext cx="3244990" cy="1108182"/>
        </a:xfrm>
        <a:prstGeom prst="roundRect">
          <a:avLst/>
        </a:prstGeom>
        <a:solidFill>
          <a:srgbClr val="92278F"/>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GB" sz="2500" kern="1200">
              <a:solidFill>
                <a:schemeClr val="bg1"/>
              </a:solidFill>
              <a:latin typeface="Barlow" panose="00000500000000000000" pitchFamily="2" charset="0"/>
              <a:ea typeface="Helvetica Neue" charset="0"/>
              <a:cs typeface="Arial" panose="020B0604020202020204" pitchFamily="34" charset="0"/>
            </a:rPr>
            <a:t>Asylum seeker</a:t>
          </a:r>
          <a:endParaRPr lang="en-GB" sz="2500" kern="1200">
            <a:latin typeface="Barlow" panose="00000500000000000000" pitchFamily="2" charset="0"/>
            <a:cs typeface="Arial" panose="020B0604020202020204" pitchFamily="34" charset="0"/>
          </a:endParaRPr>
        </a:p>
      </dsp:txBody>
      <dsp:txXfrm>
        <a:off x="54097" y="54887"/>
        <a:ext cx="3136796" cy="999988"/>
      </dsp:txXfrm>
    </dsp:sp>
    <dsp:sp modelId="{AC4933FD-4C4A-42D0-8297-FFCB8E42D875}">
      <dsp:nvSpPr>
        <dsp:cNvPr id="0" name=""/>
        <dsp:cNvSpPr/>
      </dsp:nvSpPr>
      <dsp:spPr>
        <a:xfrm rot="5400000">
          <a:off x="5686153" y="-1165962"/>
          <a:ext cx="886546" cy="5768872"/>
        </a:xfrm>
        <a:prstGeom prst="round2SameRect">
          <a:avLst/>
        </a:prstGeom>
        <a:solidFill>
          <a:srgbClr val="008876">
            <a:alpha val="24000"/>
          </a:srgb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None/>
          </a:pPr>
          <a:r>
            <a:rPr lang="en-GB" sz="1700" kern="1200">
              <a:solidFill>
                <a:schemeClr val="tx1"/>
              </a:solidFill>
              <a:latin typeface="Barlow" panose="00000500000000000000" pitchFamily="2" charset="0"/>
              <a:ea typeface="Helvetica Neue" charset="0"/>
              <a:cs typeface="Helvetica Neue" charset="0"/>
            </a:rPr>
            <a:t>	A person whose asylum application has been unsuccessful</a:t>
          </a:r>
          <a:endParaRPr lang="en-GB" sz="1700" kern="1200">
            <a:latin typeface="Barlow" panose="00000500000000000000" pitchFamily="2" charset="0"/>
          </a:endParaRPr>
        </a:p>
      </dsp:txBody>
      <dsp:txXfrm rot="-5400000">
        <a:off x="3244990" y="1318479"/>
        <a:ext cx="5725594" cy="799990"/>
      </dsp:txXfrm>
    </dsp:sp>
    <dsp:sp modelId="{A8CE0ED2-9C77-4268-9979-6300B9949A61}">
      <dsp:nvSpPr>
        <dsp:cNvPr id="0" name=""/>
        <dsp:cNvSpPr/>
      </dsp:nvSpPr>
      <dsp:spPr>
        <a:xfrm>
          <a:off x="10614" y="1164382"/>
          <a:ext cx="3244990" cy="1108182"/>
        </a:xfrm>
        <a:prstGeom prst="roundRect">
          <a:avLst/>
        </a:prstGeom>
        <a:solidFill>
          <a:srgbClr val="008876"/>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GB" sz="2500" kern="1200">
              <a:solidFill>
                <a:schemeClr val="bg1"/>
              </a:solidFill>
              <a:latin typeface="Barlow" panose="00000500000000000000" pitchFamily="2" charset="0"/>
              <a:ea typeface="Helvetica Neue" charset="0"/>
              <a:cs typeface="Arial" panose="020B0604020202020204" pitchFamily="34" charset="0"/>
            </a:rPr>
            <a:t>Refused asylum seeker</a:t>
          </a:r>
          <a:endParaRPr lang="en-GB" sz="2500" kern="1200">
            <a:latin typeface="Barlow" panose="00000500000000000000" pitchFamily="2" charset="0"/>
            <a:cs typeface="Arial" panose="020B0604020202020204" pitchFamily="34" charset="0"/>
          </a:endParaRPr>
        </a:p>
      </dsp:txBody>
      <dsp:txXfrm>
        <a:off x="64711" y="1218479"/>
        <a:ext cx="3136796" cy="999988"/>
      </dsp:txXfrm>
    </dsp:sp>
    <dsp:sp modelId="{51632019-146B-420F-90E6-3E962AFDECF8}">
      <dsp:nvSpPr>
        <dsp:cNvPr id="0" name=""/>
        <dsp:cNvSpPr/>
      </dsp:nvSpPr>
      <dsp:spPr>
        <a:xfrm rot="5400000">
          <a:off x="5372855" y="196940"/>
          <a:ext cx="1501170" cy="5763238"/>
        </a:xfrm>
        <a:prstGeom prst="round2SameRect">
          <a:avLst/>
        </a:prstGeom>
        <a:solidFill>
          <a:srgbClr val="ED0678">
            <a:alpha val="8000"/>
          </a:srgb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lr>
              <a:srgbClr val="F79646"/>
            </a:buClr>
            <a:buNone/>
          </a:pPr>
          <a:r>
            <a:rPr lang="en-GB" sz="1700" kern="1200">
              <a:solidFill>
                <a:schemeClr val="tx1"/>
              </a:solidFill>
              <a:latin typeface="Barlow" panose="00000500000000000000" pitchFamily="2" charset="0"/>
              <a:ea typeface="Helvetica Neue" charset="0"/>
              <a:cs typeface="Helvetica Neue" charset="0"/>
            </a:rPr>
            <a:t>	Someone whose asylum application has been successful. The Government recognises they are unable to return to their country of origin owing to a well-founded fear of being persecuted</a:t>
          </a:r>
          <a:endParaRPr lang="en-GB" sz="1700" kern="1200">
            <a:solidFill>
              <a:schemeClr val="tx1"/>
            </a:solidFill>
            <a:latin typeface="Barlow" panose="00000500000000000000" pitchFamily="2" charset="0"/>
          </a:endParaRPr>
        </a:p>
      </dsp:txBody>
      <dsp:txXfrm rot="-5400000">
        <a:off x="3241822" y="2401255"/>
        <a:ext cx="5689957" cy="1354608"/>
      </dsp:txXfrm>
    </dsp:sp>
    <dsp:sp modelId="{F10282D6-28AF-4D3D-A605-A9960B482EA8}">
      <dsp:nvSpPr>
        <dsp:cNvPr id="0" name=""/>
        <dsp:cNvSpPr/>
      </dsp:nvSpPr>
      <dsp:spPr>
        <a:xfrm>
          <a:off x="0" y="2524468"/>
          <a:ext cx="3241821" cy="1108182"/>
        </a:xfrm>
        <a:prstGeom prst="roundRect">
          <a:avLst/>
        </a:prstGeom>
        <a:solidFill>
          <a:srgbClr val="ED0677"/>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GB" sz="2500" kern="1200">
              <a:latin typeface="Barlow" panose="00000500000000000000" pitchFamily="2" charset="0"/>
              <a:cs typeface="Arial" panose="020B0604020202020204" pitchFamily="34" charset="0"/>
            </a:rPr>
            <a:t>Refugee</a:t>
          </a:r>
        </a:p>
      </dsp:txBody>
      <dsp:txXfrm>
        <a:off x="54097" y="2578565"/>
        <a:ext cx="3133627" cy="999988"/>
      </dsp:txXfrm>
    </dsp:sp>
    <dsp:sp modelId="{431C2711-D79C-486A-B4E1-747CED68A99D}">
      <dsp:nvSpPr>
        <dsp:cNvPr id="0" name=""/>
        <dsp:cNvSpPr/>
      </dsp:nvSpPr>
      <dsp:spPr>
        <a:xfrm rot="5400000">
          <a:off x="5686153" y="1554209"/>
          <a:ext cx="886546" cy="5768872"/>
        </a:xfrm>
        <a:prstGeom prst="round2SameRect">
          <a:avLst/>
        </a:prstGeom>
        <a:solidFill>
          <a:srgbClr val="F37321">
            <a:alpha val="22000"/>
          </a:srgb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lr>
              <a:srgbClr val="F79646"/>
            </a:buClr>
            <a:buNone/>
          </a:pPr>
          <a:r>
            <a:rPr lang="en-GB" sz="1700" kern="1200">
              <a:solidFill>
                <a:schemeClr val="tx1"/>
              </a:solidFill>
              <a:latin typeface="Barlow" panose="00000500000000000000" pitchFamily="2" charset="0"/>
              <a:ea typeface="Helvetica Neue" charset="0"/>
              <a:cs typeface="Helvetica Neue" charset="0"/>
            </a:rPr>
            <a:t>	Someone who enters or stays in the UK without the documents required under immigration regulations.</a:t>
          </a:r>
          <a:endParaRPr lang="en-GB" sz="1700" kern="1200">
            <a:solidFill>
              <a:schemeClr val="tx1"/>
            </a:solidFill>
            <a:latin typeface="Barlow" panose="00000500000000000000" pitchFamily="2" charset="0"/>
          </a:endParaRPr>
        </a:p>
      </dsp:txBody>
      <dsp:txXfrm rot="-5400000">
        <a:off x="3244990" y="4038650"/>
        <a:ext cx="5725594" cy="799990"/>
      </dsp:txXfrm>
    </dsp:sp>
    <dsp:sp modelId="{EDD6117A-5557-4BD4-851A-53019910BEB8}">
      <dsp:nvSpPr>
        <dsp:cNvPr id="0" name=""/>
        <dsp:cNvSpPr/>
      </dsp:nvSpPr>
      <dsp:spPr>
        <a:xfrm>
          <a:off x="0" y="3884553"/>
          <a:ext cx="3244990" cy="1108182"/>
        </a:xfrm>
        <a:prstGeom prst="roundRect">
          <a:avLst/>
        </a:prstGeom>
        <a:solidFill>
          <a:srgbClr val="F3732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GB" sz="2500" kern="1200">
              <a:latin typeface="Barlow" panose="00000500000000000000" pitchFamily="2" charset="0"/>
              <a:cs typeface="Arial" panose="020B0604020202020204" pitchFamily="34" charset="0"/>
            </a:rPr>
            <a:t> </a:t>
          </a:r>
          <a:r>
            <a:rPr lang="en-GB" sz="2500" kern="1200">
              <a:solidFill>
                <a:schemeClr val="bg1"/>
              </a:solidFill>
              <a:latin typeface="Barlow" panose="00000500000000000000" pitchFamily="2" charset="0"/>
              <a:ea typeface="Helvetica Neue" charset="0"/>
              <a:cs typeface="Arial" panose="020B0604020202020204" pitchFamily="34" charset="0"/>
            </a:rPr>
            <a:t>Undocumented migrant</a:t>
          </a:r>
          <a:endParaRPr lang="en-GB" sz="2500" kern="1200">
            <a:latin typeface="Barlow" panose="00000500000000000000" pitchFamily="2" charset="0"/>
            <a:cs typeface="Arial" panose="020B0604020202020204" pitchFamily="34" charset="0"/>
          </a:endParaRPr>
        </a:p>
      </dsp:txBody>
      <dsp:txXfrm>
        <a:off x="54097" y="3938650"/>
        <a:ext cx="3136796" cy="9999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90862B-7B21-48A5-A00A-EB405984A9DF}">
      <dsp:nvSpPr>
        <dsp:cNvPr id="0" name=""/>
        <dsp:cNvSpPr/>
      </dsp:nvSpPr>
      <dsp:spPr>
        <a:xfrm>
          <a:off x="0" y="303992"/>
          <a:ext cx="1607303" cy="964382"/>
        </a:xfrm>
        <a:prstGeom prst="roundRect">
          <a:avLst/>
        </a:prstGeom>
        <a:solidFill>
          <a:srgbClr val="005CA7"/>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n-GB" sz="1800" b="1" i="0" kern="1200" dirty="0">
              <a:solidFill>
                <a:schemeClr val="bg1"/>
              </a:solidFill>
              <a:effectLst/>
              <a:latin typeface="Barlow" panose="00000500000000000000" pitchFamily="2" charset="0"/>
              <a:cs typeface="Arial" panose="020B0604020202020204" pitchFamily="34" charset="0"/>
            </a:rPr>
            <a:t>Barriers to accessing services</a:t>
          </a:r>
          <a:endParaRPr lang="en-GB" sz="1800" b="1" kern="1200" dirty="0">
            <a:solidFill>
              <a:schemeClr val="bg1"/>
            </a:solidFill>
            <a:latin typeface="Barlow" panose="00000500000000000000" pitchFamily="2" charset="0"/>
            <a:cs typeface="Arial" panose="020B0604020202020204" pitchFamily="34" charset="0"/>
          </a:endParaRPr>
        </a:p>
      </dsp:txBody>
      <dsp:txXfrm>
        <a:off x="47077" y="351069"/>
        <a:ext cx="1513149" cy="870228"/>
      </dsp:txXfrm>
    </dsp:sp>
    <dsp:sp modelId="{BC364F9C-FF5D-451F-AB56-327FC1B351B1}">
      <dsp:nvSpPr>
        <dsp:cNvPr id="0" name=""/>
        <dsp:cNvSpPr/>
      </dsp:nvSpPr>
      <dsp:spPr>
        <a:xfrm>
          <a:off x="1768033" y="321341"/>
          <a:ext cx="1607303" cy="964382"/>
        </a:xfrm>
        <a:prstGeom prst="roundRect">
          <a:avLst/>
        </a:prstGeom>
        <a:solidFill>
          <a:srgbClr val="ED0677"/>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GB" sz="1600" b="1" i="0" kern="1200" dirty="0">
              <a:solidFill>
                <a:schemeClr val="bg1"/>
              </a:solidFill>
              <a:effectLst/>
              <a:latin typeface="Barlow" panose="00000500000000000000" pitchFamily="2" charset="0"/>
              <a:cs typeface="Arial" panose="020B0604020202020204" pitchFamily="34" charset="0"/>
            </a:rPr>
            <a:t>Access to healthcare in country of origin</a:t>
          </a:r>
          <a:endParaRPr lang="en-GB" sz="1600" b="1" kern="1200" dirty="0">
            <a:solidFill>
              <a:schemeClr val="bg1"/>
            </a:solidFill>
            <a:latin typeface="Barlow" panose="00000500000000000000" pitchFamily="2" charset="0"/>
          </a:endParaRPr>
        </a:p>
      </dsp:txBody>
      <dsp:txXfrm>
        <a:off x="1815110" y="368418"/>
        <a:ext cx="1513149" cy="870228"/>
      </dsp:txXfrm>
    </dsp:sp>
    <dsp:sp modelId="{A69C52D8-864B-42A8-BD55-F6A308C845DD}">
      <dsp:nvSpPr>
        <dsp:cNvPr id="0" name=""/>
        <dsp:cNvSpPr/>
      </dsp:nvSpPr>
      <dsp:spPr>
        <a:xfrm>
          <a:off x="3536067" y="303992"/>
          <a:ext cx="1607303" cy="964382"/>
        </a:xfrm>
        <a:prstGeom prst="roundRect">
          <a:avLst/>
        </a:prstGeom>
        <a:solidFill>
          <a:srgbClr val="B9D54D"/>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GB" sz="1600" b="1" i="0" kern="1200" dirty="0">
              <a:solidFill>
                <a:schemeClr val="bg1"/>
              </a:solidFill>
              <a:effectLst/>
              <a:latin typeface="Barlow" panose="00000500000000000000" pitchFamily="2" charset="0"/>
              <a:cs typeface="Arial" panose="020B0604020202020204" pitchFamily="34" charset="0"/>
            </a:rPr>
            <a:t>Circumstances of migration </a:t>
          </a:r>
        </a:p>
      </dsp:txBody>
      <dsp:txXfrm>
        <a:off x="3583144" y="351069"/>
        <a:ext cx="1513149" cy="870228"/>
      </dsp:txXfrm>
    </dsp:sp>
    <dsp:sp modelId="{D5099E6C-3792-4DCF-B432-1E7A84A663DA}">
      <dsp:nvSpPr>
        <dsp:cNvPr id="0" name=""/>
        <dsp:cNvSpPr/>
      </dsp:nvSpPr>
      <dsp:spPr>
        <a:xfrm>
          <a:off x="816719" y="1391822"/>
          <a:ext cx="1607303" cy="964382"/>
        </a:xfrm>
        <a:prstGeom prst="roundRect">
          <a:avLst/>
        </a:prstGeom>
        <a:solidFill>
          <a:srgbClr val="008876"/>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GB" sz="1600" b="1" kern="1200" dirty="0">
              <a:solidFill>
                <a:schemeClr val="bg1"/>
              </a:solidFill>
              <a:latin typeface="Barlow" panose="00000500000000000000" pitchFamily="2" charset="0"/>
              <a:cs typeface="Arial" panose="020B0604020202020204" pitchFamily="34" charset="0"/>
            </a:rPr>
            <a:t>Life experiences prior to migration </a:t>
          </a:r>
        </a:p>
      </dsp:txBody>
      <dsp:txXfrm>
        <a:off x="863796" y="1438899"/>
        <a:ext cx="1513149" cy="870228"/>
      </dsp:txXfrm>
    </dsp:sp>
    <dsp:sp modelId="{D0660834-01A3-40A0-9BF0-24293B6AE420}">
      <dsp:nvSpPr>
        <dsp:cNvPr id="0" name=""/>
        <dsp:cNvSpPr/>
      </dsp:nvSpPr>
      <dsp:spPr>
        <a:xfrm>
          <a:off x="2524720" y="1330882"/>
          <a:ext cx="1796483" cy="964382"/>
        </a:xfrm>
        <a:prstGeom prst="roundRect">
          <a:avLst/>
        </a:prstGeom>
        <a:solidFill>
          <a:srgbClr val="92278F"/>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n-GB" sz="1800" b="1" i="0" kern="1200">
              <a:solidFill>
                <a:schemeClr val="bg1"/>
              </a:solidFill>
              <a:effectLst/>
              <a:latin typeface="Barlow" panose="00000500000000000000" pitchFamily="2" charset="0"/>
              <a:cs typeface="Arial" panose="020B0604020202020204" pitchFamily="34" charset="0"/>
            </a:rPr>
            <a:t>Circumstances in the UK</a:t>
          </a:r>
          <a:endParaRPr lang="en-GB" sz="1800" b="1" kern="1200">
            <a:solidFill>
              <a:schemeClr val="bg1"/>
            </a:solidFill>
            <a:latin typeface="Barlow" panose="00000500000000000000" pitchFamily="2" charset="0"/>
          </a:endParaRPr>
        </a:p>
      </dsp:txBody>
      <dsp:txXfrm>
        <a:off x="2571797" y="1377959"/>
        <a:ext cx="1702329" cy="8702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89BBB-43C8-45F6-958E-C52C7B2C58AF}">
      <dsp:nvSpPr>
        <dsp:cNvPr id="0" name=""/>
        <dsp:cNvSpPr/>
      </dsp:nvSpPr>
      <dsp:spPr>
        <a:xfrm>
          <a:off x="2616" y="597552"/>
          <a:ext cx="2075543" cy="1245325"/>
        </a:xfrm>
        <a:prstGeom prst="roundRect">
          <a:avLst/>
        </a:prstGeom>
        <a:solidFill>
          <a:srgbClr val="E1F2FF"/>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tx1"/>
              </a:solidFill>
              <a:latin typeface="Barlow" panose="00000500000000000000" pitchFamily="2" charset="0"/>
            </a:rPr>
            <a:t>Proof of ID or address?</a:t>
          </a:r>
        </a:p>
      </dsp:txBody>
      <dsp:txXfrm>
        <a:off x="63408" y="658344"/>
        <a:ext cx="1953959" cy="1123741"/>
      </dsp:txXfrm>
    </dsp:sp>
    <dsp:sp modelId="{47167A55-04EC-41C8-A0F0-382EB637ABDA}">
      <dsp:nvSpPr>
        <dsp:cNvPr id="0" name=""/>
        <dsp:cNvSpPr/>
      </dsp:nvSpPr>
      <dsp:spPr>
        <a:xfrm>
          <a:off x="2285713" y="597552"/>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tx1"/>
              </a:solidFill>
              <a:latin typeface="Barlow" panose="00000500000000000000" pitchFamily="2" charset="0"/>
            </a:rPr>
            <a:t>People with no fixed address (unstable accommodation, sofa-surfing, street homeless</a:t>
          </a:r>
          <a:endParaRPr lang="en-GB" sz="4000" kern="1200" dirty="0">
            <a:solidFill>
              <a:schemeClr val="tx1"/>
            </a:solidFill>
            <a:latin typeface="Barlow" panose="00000500000000000000" pitchFamily="2" charset="0"/>
          </a:endParaRPr>
        </a:p>
      </dsp:txBody>
      <dsp:txXfrm>
        <a:off x="2346505" y="658344"/>
        <a:ext cx="1953959" cy="1123741"/>
      </dsp:txXfrm>
    </dsp:sp>
    <dsp:sp modelId="{6A389CCE-9BF2-4214-A59C-E6FFF3BFDDA7}">
      <dsp:nvSpPr>
        <dsp:cNvPr id="0" name=""/>
        <dsp:cNvSpPr/>
      </dsp:nvSpPr>
      <dsp:spPr>
        <a:xfrm>
          <a:off x="4568811" y="597552"/>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tx1"/>
              </a:solidFill>
              <a:latin typeface="Barlow" panose="00000500000000000000" pitchFamily="2" charset="0"/>
            </a:rPr>
            <a:t>People who are undocumented</a:t>
          </a:r>
        </a:p>
      </dsp:txBody>
      <dsp:txXfrm>
        <a:off x="4629603" y="658344"/>
        <a:ext cx="1953959" cy="1123741"/>
      </dsp:txXfrm>
    </dsp:sp>
    <dsp:sp modelId="{8B79AD98-8E81-4FFB-99FC-7E586816DAD9}">
      <dsp:nvSpPr>
        <dsp:cNvPr id="0" name=""/>
        <dsp:cNvSpPr/>
      </dsp:nvSpPr>
      <dsp:spPr>
        <a:xfrm>
          <a:off x="6851908" y="597552"/>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tx1"/>
              </a:solidFill>
              <a:latin typeface="Barlow" panose="00000500000000000000" pitchFamily="2" charset="0"/>
            </a:rPr>
            <a:t>Survivors of trafficking or modern slavery</a:t>
          </a:r>
        </a:p>
      </dsp:txBody>
      <dsp:txXfrm>
        <a:off x="6912700" y="658344"/>
        <a:ext cx="1953959" cy="1123741"/>
      </dsp:txXfrm>
    </dsp:sp>
    <dsp:sp modelId="{2EC88978-3772-4B0D-BB8C-6A2AF39999F2}">
      <dsp:nvSpPr>
        <dsp:cNvPr id="0" name=""/>
        <dsp:cNvSpPr/>
      </dsp:nvSpPr>
      <dsp:spPr>
        <a:xfrm>
          <a:off x="2616" y="205043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rgbClr val="005CA7"/>
            </a:buClr>
            <a:buNone/>
          </a:pPr>
          <a:r>
            <a:rPr lang="en-GB" sz="1400" b="0" i="0" kern="1200" dirty="0">
              <a:solidFill>
                <a:schemeClr val="tx1"/>
              </a:solidFill>
              <a:effectLst/>
              <a:latin typeface="Barlow" panose="00000500000000000000" pitchFamily="2" charset="0"/>
            </a:rPr>
            <a:t>Children born in the UK to parents without documentation</a:t>
          </a:r>
          <a:endParaRPr lang="en-GB" sz="1400" kern="1200" dirty="0">
            <a:solidFill>
              <a:schemeClr val="tx1"/>
            </a:solidFill>
            <a:latin typeface="Barlow" panose="00000500000000000000" pitchFamily="2" charset="0"/>
          </a:endParaRPr>
        </a:p>
      </dsp:txBody>
      <dsp:txXfrm>
        <a:off x="63408" y="2111225"/>
        <a:ext cx="1953959" cy="1123741"/>
      </dsp:txXfrm>
    </dsp:sp>
    <dsp:sp modelId="{1300E6A5-63CA-44FE-BE35-3B17F8B04C4A}">
      <dsp:nvSpPr>
        <dsp:cNvPr id="0" name=""/>
        <dsp:cNvSpPr/>
      </dsp:nvSpPr>
      <dsp:spPr>
        <a:xfrm>
          <a:off x="2285713" y="205043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rgbClr val="005CA7"/>
            </a:buClr>
            <a:buNone/>
          </a:pPr>
          <a:r>
            <a:rPr lang="en-GB" sz="1400" kern="1200" dirty="0">
              <a:solidFill>
                <a:schemeClr val="tx1"/>
              </a:solidFill>
              <a:latin typeface="Barlow" panose="00000500000000000000" pitchFamily="2" charset="0"/>
            </a:rPr>
            <a:t>People who cannot afford to renew documents e.g. passport</a:t>
          </a:r>
        </a:p>
      </dsp:txBody>
      <dsp:txXfrm>
        <a:off x="2346505" y="2111225"/>
        <a:ext cx="1953959" cy="1123741"/>
      </dsp:txXfrm>
    </dsp:sp>
    <dsp:sp modelId="{18308EC1-BF18-4ED6-A503-EBAE7DE5AFA6}">
      <dsp:nvSpPr>
        <dsp:cNvPr id="0" name=""/>
        <dsp:cNvSpPr/>
      </dsp:nvSpPr>
      <dsp:spPr>
        <a:xfrm>
          <a:off x="4568811" y="205043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rgbClr val="005CA7"/>
            </a:buClr>
            <a:buNone/>
          </a:pPr>
          <a:r>
            <a:rPr lang="en-GB" sz="1400" kern="1200" dirty="0">
              <a:solidFill>
                <a:schemeClr val="tx1"/>
              </a:solidFill>
              <a:latin typeface="Barlow" panose="00000500000000000000" pitchFamily="2" charset="0"/>
              <a:cs typeface="Arial" panose="020B0604020202020204" pitchFamily="34" charset="0"/>
            </a:rPr>
            <a:t>People fleeing domestic abuse </a:t>
          </a:r>
          <a:r>
            <a:rPr lang="en-GB" sz="1400" i="0" kern="1200" dirty="0">
              <a:solidFill>
                <a:schemeClr val="tx1"/>
              </a:solidFill>
              <a:effectLst/>
              <a:latin typeface="Barlow" panose="00000500000000000000" pitchFamily="2" charset="0"/>
            </a:rPr>
            <a:t>staying with friends, family or in a shelter</a:t>
          </a:r>
          <a:endParaRPr lang="en-GB" sz="1400" kern="1200" dirty="0">
            <a:solidFill>
              <a:schemeClr val="tx1"/>
            </a:solidFill>
            <a:latin typeface="Barlow" panose="00000500000000000000" pitchFamily="2" charset="0"/>
          </a:endParaRPr>
        </a:p>
      </dsp:txBody>
      <dsp:txXfrm>
        <a:off x="4629603" y="2111225"/>
        <a:ext cx="1953959" cy="1123741"/>
      </dsp:txXfrm>
    </dsp:sp>
    <dsp:sp modelId="{75DD2EB0-9B2E-4C3F-9A4E-D7FDF4D68C04}">
      <dsp:nvSpPr>
        <dsp:cNvPr id="0" name=""/>
        <dsp:cNvSpPr/>
      </dsp:nvSpPr>
      <dsp:spPr>
        <a:xfrm>
          <a:off x="6851908" y="205043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rgbClr val="005CA7"/>
            </a:buClr>
            <a:buNone/>
          </a:pPr>
          <a:r>
            <a:rPr lang="en-GB" sz="1400" b="0" i="0" kern="1200" dirty="0">
              <a:solidFill>
                <a:schemeClr val="tx1"/>
              </a:solidFill>
              <a:effectLst/>
              <a:latin typeface="Barlow" panose="00000500000000000000" pitchFamily="2" charset="0"/>
            </a:rPr>
            <a:t>People working in exploitative situations whose’ employer has taken their documents</a:t>
          </a:r>
          <a:endParaRPr lang="en-GB" sz="1400" kern="1200" dirty="0">
            <a:solidFill>
              <a:schemeClr val="tx1"/>
            </a:solidFill>
            <a:latin typeface="Barlow" panose="00000500000000000000" pitchFamily="2" charset="0"/>
          </a:endParaRPr>
        </a:p>
      </dsp:txBody>
      <dsp:txXfrm>
        <a:off x="6912700" y="2111225"/>
        <a:ext cx="1953959" cy="1123741"/>
      </dsp:txXfrm>
    </dsp:sp>
    <dsp:sp modelId="{0B403DA6-7BAC-4611-9715-835B9AB24F5F}">
      <dsp:nvSpPr>
        <dsp:cNvPr id="0" name=""/>
        <dsp:cNvSpPr/>
      </dsp:nvSpPr>
      <dsp:spPr>
        <a:xfrm>
          <a:off x="2616" y="350331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rgbClr val="005CA7"/>
            </a:buClr>
            <a:buNone/>
          </a:pPr>
          <a:r>
            <a:rPr lang="en-GB" sz="1400" kern="1200" dirty="0">
              <a:solidFill>
                <a:schemeClr val="tx1"/>
              </a:solidFill>
              <a:latin typeface="Barlow" panose="00000500000000000000" pitchFamily="2" charset="0"/>
              <a:cs typeface="Arial" panose="020B0604020202020204" pitchFamily="34" charset="0"/>
            </a:rPr>
            <a:t>People </a:t>
          </a:r>
          <a:r>
            <a:rPr lang="en-GB" sz="1400" b="0" i="0" kern="1200" dirty="0">
              <a:solidFill>
                <a:schemeClr val="tx1"/>
              </a:solidFill>
              <a:latin typeface="Barlow" panose="00000500000000000000" pitchFamily="2" charset="0"/>
            </a:rPr>
            <a:t>seeking asylum and refugees who have lost documents during their journey to the UK</a:t>
          </a:r>
          <a:endParaRPr lang="en-GB" sz="1400" kern="1200" dirty="0">
            <a:solidFill>
              <a:schemeClr val="tx1"/>
            </a:solidFill>
            <a:latin typeface="Barlow" panose="00000500000000000000" pitchFamily="2" charset="0"/>
          </a:endParaRPr>
        </a:p>
      </dsp:txBody>
      <dsp:txXfrm>
        <a:off x="63408" y="3564105"/>
        <a:ext cx="1953959" cy="1123741"/>
      </dsp:txXfrm>
    </dsp:sp>
    <dsp:sp modelId="{545BAF26-4254-431B-8255-8887E423569F}">
      <dsp:nvSpPr>
        <dsp:cNvPr id="0" name=""/>
        <dsp:cNvSpPr/>
      </dsp:nvSpPr>
      <dsp:spPr>
        <a:xfrm>
          <a:off x="2285713" y="350331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rgbClr val="005CA7"/>
            </a:buClr>
            <a:buNone/>
          </a:pPr>
          <a:r>
            <a:rPr lang="en-GB" sz="1400" kern="1200" dirty="0">
              <a:solidFill>
                <a:schemeClr val="tx1"/>
              </a:solidFill>
              <a:latin typeface="Barlow" panose="00000500000000000000" pitchFamily="2" charset="0"/>
              <a:cs typeface="Arial" panose="020B0604020202020204" pitchFamily="34" charset="0"/>
            </a:rPr>
            <a:t>People who have submitted documents to the Home Office for application</a:t>
          </a:r>
          <a:endParaRPr lang="en-GB" sz="1400" kern="1200" dirty="0">
            <a:solidFill>
              <a:schemeClr val="tx1"/>
            </a:solidFill>
            <a:latin typeface="Barlow" panose="00000500000000000000" pitchFamily="2" charset="0"/>
          </a:endParaRPr>
        </a:p>
      </dsp:txBody>
      <dsp:txXfrm>
        <a:off x="2346505" y="3564105"/>
        <a:ext cx="1953959" cy="1123741"/>
      </dsp:txXfrm>
    </dsp:sp>
    <dsp:sp modelId="{C2C7E842-00F5-4F32-BBD0-5685E47F3675}">
      <dsp:nvSpPr>
        <dsp:cNvPr id="0" name=""/>
        <dsp:cNvSpPr/>
      </dsp:nvSpPr>
      <dsp:spPr>
        <a:xfrm>
          <a:off x="4568811" y="350331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tx1"/>
              </a:solidFill>
              <a:latin typeface="Barlow" panose="00000500000000000000" pitchFamily="2" charset="0"/>
            </a:rPr>
            <a:t>People living on a boat</a:t>
          </a:r>
        </a:p>
      </dsp:txBody>
      <dsp:txXfrm>
        <a:off x="4629603" y="3564105"/>
        <a:ext cx="1953959" cy="1123741"/>
      </dsp:txXfrm>
    </dsp:sp>
    <dsp:sp modelId="{5A36E6D5-E56F-41AF-B48F-5A68A460311A}">
      <dsp:nvSpPr>
        <dsp:cNvPr id="0" name=""/>
        <dsp:cNvSpPr/>
      </dsp:nvSpPr>
      <dsp:spPr>
        <a:xfrm>
          <a:off x="6851908" y="3503313"/>
          <a:ext cx="2075543" cy="1245325"/>
        </a:xfrm>
        <a:prstGeom prst="roundRect">
          <a:avLst/>
        </a:prstGeom>
        <a:solidFill>
          <a:srgbClr val="FDE3D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tx1"/>
              </a:solidFill>
              <a:latin typeface="Barlow" panose="00000500000000000000" pitchFamily="2" charset="0"/>
            </a:rPr>
            <a:t>Young people leaving care</a:t>
          </a:r>
        </a:p>
      </dsp:txBody>
      <dsp:txXfrm>
        <a:off x="6912700" y="3564105"/>
        <a:ext cx="1953959" cy="112374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0F1390-46A9-4A5D-BBA7-2AEFCCE08944}" type="datetimeFigureOut">
              <a:rPr lang="en-GB" smtClean="0"/>
              <a:t>30/01/2025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CED5DA-0A7C-437E-8FB3-CD7AFE44556B}" type="slidenum">
              <a:rPr lang="en-GB" smtClean="0"/>
              <a:t>‹#›</a:t>
            </a:fld>
            <a:endParaRPr lang="en-GB"/>
          </a:p>
        </p:txBody>
      </p:sp>
    </p:spTree>
    <p:extLst>
      <p:ext uri="{BB962C8B-B14F-4D97-AF65-F5344CB8AC3E}">
        <p14:creationId xmlns:p14="http://schemas.microsoft.com/office/powerpoint/2010/main" val="275457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CED5DA-0A7C-437E-8FB3-CD7AFE44556B}" type="slidenum">
              <a:rPr lang="en-GB" smtClean="0"/>
              <a:t>1</a:t>
            </a:fld>
            <a:endParaRPr lang="en-GB"/>
          </a:p>
        </p:txBody>
      </p:sp>
    </p:spTree>
    <p:extLst>
      <p:ext uri="{BB962C8B-B14F-4D97-AF65-F5344CB8AC3E}">
        <p14:creationId xmlns:p14="http://schemas.microsoft.com/office/powerpoint/2010/main" val="3592269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56A9F-D643-AF60-AFA7-0924BFB9CE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9210FD-7EC9-1CD9-BB3A-4B4CDB5B67AC}"/>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B6CB4B5F-97A4-A233-C9DB-0C41FCD933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645575-4B91-8A7E-CA9A-24B4F96E94DB}"/>
              </a:ext>
            </a:extLst>
          </p:cNvPr>
          <p:cNvSpPr>
            <a:spLocks noGrp="1"/>
          </p:cNvSpPr>
          <p:nvPr>
            <p:ph type="sldNum" sz="quarter" idx="5"/>
          </p:nvPr>
        </p:nvSpPr>
        <p:spPr/>
        <p:txBody>
          <a:bodyPr/>
          <a:lstStyle/>
          <a:p>
            <a:fld id="{61402062-DE1F-4651-9BD9-B68D545EF62E}" type="slidenum">
              <a:rPr lang="en-GB" smtClean="0"/>
              <a:t>36</a:t>
            </a:fld>
            <a:endParaRPr lang="en-GB"/>
          </a:p>
        </p:txBody>
      </p:sp>
    </p:spTree>
    <p:extLst>
      <p:ext uri="{BB962C8B-B14F-4D97-AF65-F5344CB8AC3E}">
        <p14:creationId xmlns:p14="http://schemas.microsoft.com/office/powerpoint/2010/main" val="692567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66DB5-AD79-B8B2-84F4-6DC455106E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CD8DCC-307B-F3BA-C8B1-6A68E88BBC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AA1E52-1F3F-BBE3-FB9E-F2538E0962F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9092B0B-3DBA-1E79-544C-C07D1B50FA15}"/>
              </a:ext>
            </a:extLst>
          </p:cNvPr>
          <p:cNvSpPr>
            <a:spLocks noGrp="1"/>
          </p:cNvSpPr>
          <p:nvPr>
            <p:ph type="sldNum" sz="quarter" idx="5"/>
          </p:nvPr>
        </p:nvSpPr>
        <p:spPr/>
        <p:txBody>
          <a:bodyPr/>
          <a:lstStyle/>
          <a:p>
            <a:fld id="{61402062-DE1F-4651-9BD9-B68D545EF62E}" type="slidenum">
              <a:rPr lang="en-GB" smtClean="0"/>
              <a:t>38</a:t>
            </a:fld>
            <a:endParaRPr lang="en-GB"/>
          </a:p>
        </p:txBody>
      </p:sp>
    </p:spTree>
    <p:extLst>
      <p:ext uri="{BB962C8B-B14F-4D97-AF65-F5344CB8AC3E}">
        <p14:creationId xmlns:p14="http://schemas.microsoft.com/office/powerpoint/2010/main" val="3303085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4839F-2912-6FFD-41DC-6952EEED01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E65FF3-DE86-9EA0-91F9-3054C320C0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CCBAA1-DC82-F303-6D4A-BB71F558B14A}"/>
              </a:ext>
            </a:extLst>
          </p:cNvPr>
          <p:cNvSpPr>
            <a:spLocks noGrp="1"/>
          </p:cNvSpPr>
          <p:nvPr>
            <p:ph type="body" idx="1"/>
          </p:nvPr>
        </p:nvSpPr>
        <p:spPr/>
        <p:txBody>
          <a:bodyPr/>
          <a:lstStyle/>
          <a:p>
            <a:r>
              <a:rPr lang="en-GB" dirty="0"/>
              <a:t>https://youtu.be/dQ7yLj-b8qY</a:t>
            </a:r>
          </a:p>
        </p:txBody>
      </p:sp>
      <p:sp>
        <p:nvSpPr>
          <p:cNvPr id="4" name="Slide Number Placeholder 3">
            <a:extLst>
              <a:ext uri="{FF2B5EF4-FFF2-40B4-BE49-F238E27FC236}">
                <a16:creationId xmlns:a16="http://schemas.microsoft.com/office/drawing/2014/main" id="{70F2417D-878A-18CA-FD13-9E90BACD1812}"/>
              </a:ext>
            </a:extLst>
          </p:cNvPr>
          <p:cNvSpPr>
            <a:spLocks noGrp="1"/>
          </p:cNvSpPr>
          <p:nvPr>
            <p:ph type="sldNum" sz="quarter" idx="5"/>
          </p:nvPr>
        </p:nvSpPr>
        <p:spPr/>
        <p:txBody>
          <a:bodyPr/>
          <a:lstStyle/>
          <a:p>
            <a:fld id="{61402062-DE1F-4651-9BD9-B68D545EF62E}" type="slidenum">
              <a:rPr lang="en-GB" smtClean="0"/>
              <a:t>39</a:t>
            </a:fld>
            <a:endParaRPr lang="en-GB"/>
          </a:p>
        </p:txBody>
      </p:sp>
    </p:spTree>
    <p:extLst>
      <p:ext uri="{BB962C8B-B14F-4D97-AF65-F5344CB8AC3E}">
        <p14:creationId xmlns:p14="http://schemas.microsoft.com/office/powerpoint/2010/main" val="2237027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4DEC365F-29BB-C4BC-3951-97C2AD3EC7A4}"/>
              </a:ext>
            </a:extLst>
          </p:cNvPr>
          <p:cNvSpPr>
            <a:spLocks noGrp="1"/>
          </p:cNvSpPr>
          <p:nvPr>
            <p:ph type="body" idx="1"/>
          </p:nvPr>
        </p:nvSpPr>
        <p:spPr/>
        <p:txBody>
          <a:bodyPr/>
          <a:lstStyle/>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56551-928E-0661-245E-4B9CFFC1C30E}"/>
            </a:ext>
          </a:extLst>
        </p:cNvPr>
        <p:cNvGrpSpPr/>
        <p:nvPr/>
      </p:nvGrpSpPr>
      <p:grpSpPr>
        <a:xfrm>
          <a:off x="0" y="0"/>
          <a:ext cx="0" cy="0"/>
          <a:chOff x="0" y="0"/>
          <a:chExt cx="0" cy="0"/>
        </a:xfrm>
      </p:grpSpPr>
      <p:sp>
        <p:nvSpPr>
          <p:cNvPr id="2" name="Notes Placeholder 1">
            <a:extLst>
              <a:ext uri="{FF2B5EF4-FFF2-40B4-BE49-F238E27FC236}">
                <a16:creationId xmlns:a16="http://schemas.microsoft.com/office/drawing/2014/main" id="{57AC2DF2-1DFE-A4E0-3EBD-A121F027C04B}"/>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12724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6DD4E-D6D4-F97F-F318-355911A324BA}"/>
            </a:ext>
          </a:extLst>
        </p:cNvPr>
        <p:cNvGrpSpPr/>
        <p:nvPr/>
      </p:nvGrpSpPr>
      <p:grpSpPr>
        <a:xfrm>
          <a:off x="0" y="0"/>
          <a:ext cx="0" cy="0"/>
          <a:chOff x="0" y="0"/>
          <a:chExt cx="0" cy="0"/>
        </a:xfrm>
      </p:grpSpPr>
    </p:spTree>
    <p:extLst>
      <p:ext uri="{BB962C8B-B14F-4D97-AF65-F5344CB8AC3E}">
        <p14:creationId xmlns:p14="http://schemas.microsoft.com/office/powerpoint/2010/main" val="1899406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BAAB36-9D4C-3A9D-F017-8483155DF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DE8415-AD4E-6E89-8603-F206B9579AB1}"/>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FE6D20FA-7162-5CDD-3B0B-954AE14210BC}"/>
              </a:ext>
            </a:extLst>
          </p:cNvPr>
          <p:cNvSpPr>
            <a:spLocks noGrp="1"/>
          </p:cNvSpPr>
          <p:nvPr>
            <p:ph type="body" idx="1"/>
          </p:nvPr>
        </p:nvSpPr>
        <p:spPr/>
        <p:txBody>
          <a:bodyPr/>
          <a:lstStyle/>
          <a:p>
            <a:pPr algn="l" fontAlgn="base"/>
            <a:r>
              <a:rPr lang="en-GB" sz="1200" i="1" dirty="0">
                <a:solidFill>
                  <a:srgbClr val="005CA7"/>
                </a:solidFill>
                <a:latin typeface="Barlow" panose="00000500000000000000" pitchFamily="2" charset="0"/>
              </a:rPr>
              <a:t>4.4.2 Where a GP refers a patient for secondary services (hospital or other community services) they should do so on clinical grounds alone; eligibility for free care will be assessed by the receiving organisation.</a:t>
            </a:r>
          </a:p>
          <a:p>
            <a:pPr algn="l" fontAlgn="base"/>
            <a:r>
              <a:rPr lang="en-GB" sz="1200" i="1" dirty="0">
                <a:solidFill>
                  <a:srgbClr val="005CA7"/>
                </a:solidFill>
                <a:latin typeface="Barlow" panose="00000500000000000000" pitchFamily="2" charset="0"/>
              </a:rPr>
              <a:t>4.4.3 The absence of any reciprocal arrangements between the nation-states, a patient’s nationality is therefore not relevant in giving people entitlement to register as NHS patients for primary medical services.</a:t>
            </a:r>
          </a:p>
          <a:p>
            <a:pPr lvl="0"/>
            <a:endParaRPr lang="en-GB" dirty="0"/>
          </a:p>
        </p:txBody>
      </p:sp>
      <p:sp>
        <p:nvSpPr>
          <p:cNvPr id="4" name="Slide Number Placeholder 3">
            <a:extLst>
              <a:ext uri="{FF2B5EF4-FFF2-40B4-BE49-F238E27FC236}">
                <a16:creationId xmlns:a16="http://schemas.microsoft.com/office/drawing/2014/main" id="{DCC81C59-9321-37FE-45CE-DFAB518FD7D5}"/>
              </a:ext>
            </a:extLst>
          </p:cNvPr>
          <p:cNvSpPr>
            <a:spLocks noGrp="1"/>
          </p:cNvSpPr>
          <p:nvPr>
            <p:ph type="sldNum" sz="quarter" idx="5"/>
          </p:nvPr>
        </p:nvSpPr>
        <p:spPr/>
        <p:txBody>
          <a:bodyPr/>
          <a:lstStyle/>
          <a:p>
            <a:fld id="{61402062-DE1F-4651-9BD9-B68D545EF62E}" type="slidenum">
              <a:rPr lang="en-GB" smtClean="0"/>
              <a:t>43</a:t>
            </a:fld>
            <a:endParaRPr lang="en-GB"/>
          </a:p>
        </p:txBody>
      </p:sp>
    </p:spTree>
    <p:extLst>
      <p:ext uri="{BB962C8B-B14F-4D97-AF65-F5344CB8AC3E}">
        <p14:creationId xmlns:p14="http://schemas.microsoft.com/office/powerpoint/2010/main" val="692527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176A3-9713-EFD6-5FCD-7404682D3B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22638A-D742-BA93-A4D8-CA918B67F3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2EC3F2-F76A-EBEA-21CC-2580B2071A82}"/>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900"/>
              </a:spcBef>
              <a:spcAft>
                <a:spcPts val="0"/>
              </a:spcAft>
              <a:buClr>
                <a:schemeClr val="accent1">
                  <a:lumMod val="75000"/>
                </a:schemeClr>
              </a:buClr>
              <a:buSzTx/>
              <a:buFont typeface="Arial" panose="020B0604020202020204" pitchFamily="34" charset="0"/>
              <a:buChar char="•"/>
              <a:tabLst/>
              <a:defRPr/>
            </a:pPr>
            <a:r>
              <a:rPr lang="en-GB" sz="800" kern="100" dirty="0">
                <a:effectLst/>
                <a:ea typeface="Calibri" panose="020F0502020204030204" pitchFamily="34" charset="0"/>
                <a:cs typeface="Calibri" panose="020F0502020204030204" pitchFamily="34" charset="0"/>
              </a:rPr>
              <a:t>Deterred from accessing NHS services – fear healthcare bills and immigration enforcement</a:t>
            </a:r>
          </a:p>
          <a:p>
            <a:pPr marL="171450" marR="0" lvl="0" indent="-171450" algn="l" defTabSz="914400" rtl="0" eaLnBrk="1" fontAlgn="auto" latinLnBrk="0" hangingPunct="1">
              <a:lnSpc>
                <a:spcPct val="100000"/>
              </a:lnSpc>
              <a:spcBef>
                <a:spcPts val="900"/>
              </a:spcBef>
              <a:spcAft>
                <a:spcPts val="0"/>
              </a:spcAft>
              <a:buClr>
                <a:schemeClr val="accent1">
                  <a:lumMod val="75000"/>
                </a:schemeClr>
              </a:buClr>
              <a:buSzTx/>
              <a:buFont typeface="Arial" panose="020B0604020202020204" pitchFamily="34" charset="0"/>
              <a:buChar char="•"/>
              <a:tabLst/>
              <a:defRPr/>
            </a:pPr>
            <a:r>
              <a:rPr lang="en-GB" sz="800" kern="100" dirty="0">
                <a:effectLst/>
                <a:ea typeface="Calibri" panose="020F0502020204030204" pitchFamily="34" charset="0"/>
                <a:cs typeface="Calibri" panose="020F0502020204030204" pitchFamily="34" charset="0"/>
              </a:rPr>
              <a:t>Bad debt – drives people into exploitative work and relationships, child benefit used to pay NHS debt</a:t>
            </a:r>
          </a:p>
          <a:p>
            <a:pPr marL="171450" indent="-171450">
              <a:spcBef>
                <a:spcPts val="900"/>
              </a:spcBef>
              <a:buClr>
                <a:schemeClr val="accent1">
                  <a:lumMod val="75000"/>
                </a:schemeClr>
              </a:buClr>
              <a:buFont typeface="Arial" panose="020B0604020202020204" pitchFamily="34" charset="0"/>
              <a:buChar char="•"/>
            </a:pPr>
            <a:r>
              <a:rPr lang="en-GB" sz="800" kern="100" dirty="0">
                <a:ea typeface="Calibri" panose="020F0502020204030204" pitchFamily="34" charset="0"/>
                <a:cs typeface="Calibri" panose="020F0502020204030204" pitchFamily="34" charset="0"/>
              </a:rPr>
              <a:t>Late accessing Antenatal care</a:t>
            </a:r>
          </a:p>
          <a:p>
            <a:pPr marL="342900" lvl="0" indent="-342900">
              <a:lnSpc>
                <a:spcPct val="107000"/>
              </a:lnSpc>
              <a:buFont typeface="Arial" panose="020B0604020202020204" pitchFamily="34" charset="0"/>
              <a:buChar char="•"/>
            </a:pPr>
            <a:r>
              <a:rPr lang="en-GB" sz="2300" kern="100" dirty="0">
                <a:effectLst/>
                <a:ea typeface="Calibri" panose="020F0502020204030204" pitchFamily="34" charset="0"/>
                <a:cs typeface="Calibri" panose="020F0502020204030204" pitchFamily="34" charset="0"/>
              </a:rPr>
              <a:t>NHS trusts incorrectly apply the charging regulations: </a:t>
            </a:r>
          </a:p>
          <a:p>
            <a:pPr marL="800100" lvl="1" indent="-342900">
              <a:lnSpc>
                <a:spcPct val="107000"/>
              </a:lnSpc>
              <a:buClr>
                <a:srgbClr val="0070C0"/>
              </a:buClr>
              <a:buFont typeface="Wingdings" panose="05000000000000000000" pitchFamily="2" charset="2"/>
              <a:buChar char="Ø"/>
            </a:pPr>
            <a:r>
              <a:rPr lang="en-GB" sz="2300" kern="100" dirty="0">
                <a:ea typeface="Calibri" panose="020F0502020204030204" pitchFamily="34" charset="0"/>
                <a:cs typeface="Calibri" panose="020F0502020204030204" pitchFamily="34" charset="0"/>
              </a:rPr>
              <a:t>Fail to identify those who should be exempt from charge (asylum seekers, victims of trafficking, treatment caused by domestic or sexual violence).</a:t>
            </a:r>
          </a:p>
          <a:p>
            <a:pPr marL="800100" lvl="1" indent="-342900">
              <a:lnSpc>
                <a:spcPct val="107000"/>
              </a:lnSpc>
              <a:buClr>
                <a:srgbClr val="0070C0"/>
              </a:buClr>
              <a:buFont typeface="Wingdings" panose="05000000000000000000" pitchFamily="2" charset="2"/>
              <a:buChar char="Ø"/>
            </a:pPr>
            <a:r>
              <a:rPr lang="en-GB" sz="2300" kern="100" dirty="0">
                <a:ea typeface="Calibri" panose="020F0502020204030204" pitchFamily="34" charset="0"/>
                <a:cs typeface="Calibri" panose="020F0502020204030204" pitchFamily="34" charset="0"/>
              </a:rPr>
              <a:t>Fail to assess whether the required treatment is ‘immediately necessary’ – withhold diagnostics or  fail to assess likely timeframe for leaving the UK. </a:t>
            </a:r>
          </a:p>
          <a:p>
            <a:pPr marL="800100" lvl="1" indent="-342900">
              <a:lnSpc>
                <a:spcPct val="107000"/>
              </a:lnSpc>
              <a:buClr>
                <a:srgbClr val="0070C0"/>
              </a:buClr>
              <a:buFont typeface="Wingdings" panose="05000000000000000000" pitchFamily="2" charset="2"/>
              <a:buChar char="Ø"/>
            </a:pPr>
            <a:r>
              <a:rPr lang="en-GB" sz="2300" kern="100" dirty="0">
                <a:effectLst/>
                <a:ea typeface="Calibri" panose="020F0502020204030204" pitchFamily="34" charset="0"/>
                <a:cs typeface="Calibri" panose="020F0502020204030204" pitchFamily="34" charset="0"/>
              </a:rPr>
              <a:t>Provide sub-standard care</a:t>
            </a:r>
            <a:endParaRPr lang="en-GB" sz="1800" b="1" u="sng" kern="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7000"/>
              </a:lnSpc>
              <a:buFont typeface="Arial" panose="020B0604020202020204" pitchFamily="34" charset="0"/>
              <a:buChar char="•"/>
            </a:pPr>
            <a:r>
              <a:rPr lang="en-GB" sz="800" kern="100" dirty="0">
                <a:effectLst/>
                <a:ea typeface="Calibri" panose="020F0502020204030204" pitchFamily="34" charset="0"/>
                <a:cs typeface="Calibri" panose="020F0502020204030204" pitchFamily="34" charset="0"/>
              </a:rPr>
              <a:t>Care withheld or delayed whilst person advocates for their rights. </a:t>
            </a:r>
            <a:endParaRPr lang="en-GB" sz="800" kern="100" dirty="0">
              <a:highlight>
                <a:srgbClr val="FFFF00"/>
              </a:highlight>
              <a:ea typeface="Calibri" panose="020F0502020204030204" pitchFamily="34" charset="0"/>
              <a:cs typeface="Calibri" panose="020F0502020204030204" pitchFamily="34" charset="0"/>
            </a:endParaRPr>
          </a:p>
          <a:p>
            <a:pPr marL="342900" lvl="0" indent="-342900">
              <a:lnSpc>
                <a:spcPct val="107000"/>
              </a:lnSpc>
              <a:buFont typeface="Arial" panose="020B0604020202020204" pitchFamily="34" charset="0"/>
              <a:buChar char="•"/>
            </a:pPr>
            <a:r>
              <a:rPr lang="en-GB" sz="800" kern="100" dirty="0">
                <a:ea typeface="Calibri" panose="020F0502020204030204" pitchFamily="34" charset="0"/>
                <a:cs typeface="Calibri" panose="020F0502020204030204" pitchFamily="34" charset="0"/>
              </a:rPr>
              <a:t>Cycle of requiring care to become “immediately necessary” before intervening </a:t>
            </a:r>
          </a:p>
          <a:p>
            <a:pPr marL="342900" marR="0" lvl="0" indent="-34290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800" kern="100" dirty="0">
                <a:ea typeface="Calibri" panose="020F0502020204030204" pitchFamily="34" charset="0"/>
                <a:cs typeface="Calibri" panose="020F0502020204030204" pitchFamily="34" charset="0"/>
              </a:rPr>
              <a:t>NHS debts are a barrier to regularising status - </a:t>
            </a:r>
            <a:r>
              <a:rPr lang="en-GB" sz="800" kern="100" dirty="0">
                <a:effectLst/>
                <a:ea typeface="Calibri" panose="020F0502020204030204" pitchFamily="34" charset="0"/>
                <a:cs typeface="Calibri" panose="020F0502020204030204" pitchFamily="34" charset="0"/>
              </a:rPr>
              <a:t>Those with outstanding debts over £500 are reported to Home Office</a:t>
            </a:r>
            <a:r>
              <a:rPr lang="en-GB" sz="800" kern="100" dirty="0">
                <a:ea typeface="Calibri" panose="020F0502020204030204" pitchFamily="34" charset="0"/>
                <a:cs typeface="Calibri" panose="020F0502020204030204" pitchFamily="34" charset="0"/>
              </a:rPr>
              <a:t>. </a:t>
            </a:r>
          </a:p>
          <a:p>
            <a:pPr marL="342900" marR="0" lvl="0" indent="-34290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GB" sz="800" kern="100" dirty="0">
              <a:ea typeface="Calibri" panose="020F0502020204030204" pitchFamily="34" charset="0"/>
              <a:cs typeface="Calibri" panose="020F0502020204030204" pitchFamily="34" charset="0"/>
            </a:endParaRPr>
          </a:p>
          <a:p>
            <a:pPr marL="342900" lvl="0" indent="-342900">
              <a:lnSpc>
                <a:spcPct val="107000"/>
              </a:lnSpc>
              <a:buFont typeface="Arial" panose="020B0604020202020204" pitchFamily="34" charset="0"/>
              <a:buChar char="•"/>
            </a:pPr>
            <a:endParaRPr lang="en-GB" sz="800" kern="100" dirty="0">
              <a:ea typeface="Calibri" panose="020F0502020204030204" pitchFamily="34" charset="0"/>
              <a:cs typeface="Calibri" panose="020F0502020204030204" pitchFamily="34" charset="0"/>
            </a:endParaRPr>
          </a:p>
          <a:p>
            <a:pPr marL="171450" indent="-171450">
              <a:spcBef>
                <a:spcPts val="900"/>
              </a:spcBef>
              <a:buClr>
                <a:schemeClr val="accent1">
                  <a:lumMod val="75000"/>
                </a:schemeClr>
              </a:buClr>
              <a:buFont typeface="Arial" panose="020B0604020202020204" pitchFamily="34" charset="0"/>
              <a:buChar char="•"/>
            </a:pPr>
            <a:endParaRPr lang="en-GB" sz="700" dirty="0">
              <a:latin typeface="Barlow"/>
              <a:ea typeface="Helvetica Neue" charset="0"/>
              <a:cs typeface="Helvetica Neue" charset="0"/>
            </a:endParaRPr>
          </a:p>
        </p:txBody>
      </p:sp>
      <p:sp>
        <p:nvSpPr>
          <p:cNvPr id="4" name="Slide Number Placeholder 3">
            <a:extLst>
              <a:ext uri="{FF2B5EF4-FFF2-40B4-BE49-F238E27FC236}">
                <a16:creationId xmlns:a16="http://schemas.microsoft.com/office/drawing/2014/main" id="{2E50CCDA-9A9B-F439-0790-96253A5AAD7A}"/>
              </a:ext>
            </a:extLst>
          </p:cNvPr>
          <p:cNvSpPr>
            <a:spLocks noGrp="1"/>
          </p:cNvSpPr>
          <p:nvPr>
            <p:ph type="sldNum" sz="quarter" idx="5"/>
          </p:nvPr>
        </p:nvSpPr>
        <p:spPr/>
        <p:txBody>
          <a:bodyPr/>
          <a:lstStyle/>
          <a:p>
            <a:fld id="{61402062-DE1F-4651-9BD9-B68D545EF62E}" type="slidenum">
              <a:rPr lang="en-GB" smtClean="0"/>
              <a:t>44</a:t>
            </a:fld>
            <a:endParaRPr lang="en-GB"/>
          </a:p>
        </p:txBody>
      </p:sp>
    </p:spTree>
    <p:extLst>
      <p:ext uri="{BB962C8B-B14F-4D97-AF65-F5344CB8AC3E}">
        <p14:creationId xmlns:p14="http://schemas.microsoft.com/office/powerpoint/2010/main" val="849830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071D5-64A7-D407-D615-C68DD8AAC8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CBB911-9BFB-B101-2CC8-37D469F25D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FECBE2-8AF7-AEC8-1CDB-C91192E8F7E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2FB03D-C6BB-036D-9199-BA8D8D6D7BB7}"/>
              </a:ext>
            </a:extLst>
          </p:cNvPr>
          <p:cNvSpPr>
            <a:spLocks noGrp="1"/>
          </p:cNvSpPr>
          <p:nvPr>
            <p:ph type="sldNum" sz="quarter" idx="5"/>
          </p:nvPr>
        </p:nvSpPr>
        <p:spPr/>
        <p:txBody>
          <a:bodyPr/>
          <a:lstStyle/>
          <a:p>
            <a:fld id="{61402062-DE1F-4651-9BD9-B68D545EF62E}" type="slidenum">
              <a:rPr lang="en-GB" smtClean="0"/>
              <a:t>45</a:t>
            </a:fld>
            <a:endParaRPr lang="en-GB"/>
          </a:p>
        </p:txBody>
      </p:sp>
    </p:spTree>
    <p:extLst>
      <p:ext uri="{BB962C8B-B14F-4D97-AF65-F5344CB8AC3E}">
        <p14:creationId xmlns:p14="http://schemas.microsoft.com/office/powerpoint/2010/main" val="2430134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D9E50F-5F7F-403C-AC13-8D4F4C7375B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3208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0C23A-456D-351D-FE16-89EEFC66AC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F4E58A-E070-CBE7-A07F-C96153AF116D}"/>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6DE13767-49BA-1F2A-789E-D0BA00359CD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B0628BC-A485-63AD-9ECC-90065E077858}"/>
              </a:ext>
            </a:extLst>
          </p:cNvPr>
          <p:cNvSpPr>
            <a:spLocks noGrp="1"/>
          </p:cNvSpPr>
          <p:nvPr>
            <p:ph type="sldNum" sz="quarter" idx="5"/>
          </p:nvPr>
        </p:nvSpPr>
        <p:spPr/>
        <p:txBody>
          <a:bodyPr/>
          <a:lstStyle/>
          <a:p>
            <a:fld id="{61402062-DE1F-4651-9BD9-B68D545EF62E}" type="slidenum">
              <a:rPr lang="en-GB" smtClean="0"/>
              <a:t>46</a:t>
            </a:fld>
            <a:endParaRPr lang="en-GB"/>
          </a:p>
        </p:txBody>
      </p:sp>
    </p:spTree>
    <p:extLst>
      <p:ext uri="{BB962C8B-B14F-4D97-AF65-F5344CB8AC3E}">
        <p14:creationId xmlns:p14="http://schemas.microsoft.com/office/powerpoint/2010/main" val="1449096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754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purple line indicates Morriston Hospital Service Group, so this slide can be used for matters which relate to MHSG.</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48</a:t>
            </a:fld>
            <a:endParaRPr lang="pt-BR"/>
          </a:p>
        </p:txBody>
      </p:sp>
    </p:spTree>
    <p:extLst>
      <p:ext uri="{BB962C8B-B14F-4D97-AF65-F5344CB8AC3E}">
        <p14:creationId xmlns:p14="http://schemas.microsoft.com/office/powerpoint/2010/main" val="11603603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blue line indicates Mental Health and Learning Disabilities (MHLD), so this slide can be used for matters which relate to MHLD.</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49</a:t>
            </a:fld>
            <a:endParaRPr lang="pt-BR"/>
          </a:p>
        </p:txBody>
      </p:sp>
    </p:spTree>
    <p:extLst>
      <p:ext uri="{BB962C8B-B14F-4D97-AF65-F5344CB8AC3E}">
        <p14:creationId xmlns:p14="http://schemas.microsoft.com/office/powerpoint/2010/main" val="3039025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red line indicates the corporate team, so this slide can be used for corporate matters.</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51</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green line indicates the Primary Care and Community Service Group, so this slide can be used for primary care and community matters.</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52</a:t>
            </a:fld>
            <a:endParaRPr lang="pt-BR"/>
          </a:p>
        </p:txBody>
      </p:sp>
    </p:spTree>
    <p:extLst>
      <p:ext uri="{BB962C8B-B14F-4D97-AF65-F5344CB8AC3E}">
        <p14:creationId xmlns:p14="http://schemas.microsoft.com/office/powerpoint/2010/main" val="2173536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yellow line indicates the Singleton and Neath Port Talbot Service Group, so this slide can be used for matters relating to SNPTSG.</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53</a:t>
            </a:fld>
            <a:endParaRPr lang="pt-BR"/>
          </a:p>
        </p:txBody>
      </p:sp>
    </p:spTree>
    <p:extLst>
      <p:ext uri="{BB962C8B-B14F-4D97-AF65-F5344CB8AC3E}">
        <p14:creationId xmlns:p14="http://schemas.microsoft.com/office/powerpoint/2010/main" val="2824912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ac439249f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ac439249f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2573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90% are asylum seekers, refugees or migrants. </a:t>
            </a:r>
          </a:p>
          <a:p>
            <a:r>
              <a:rPr lang="en-GB" dirty="0"/>
              <a:t>70% are in unstable accommodation.</a:t>
            </a:r>
          </a:p>
          <a:p>
            <a:r>
              <a:rPr lang="en-GB" dirty="0"/>
              <a:t>84% live below the poverty line. </a:t>
            </a:r>
          </a:p>
          <a:p>
            <a:r>
              <a:rPr lang="en-GB" dirty="0"/>
              <a:t>On average, our patients have lived in the UK for over five years before accessing our services.</a:t>
            </a:r>
          </a:p>
          <a:p>
            <a:pPr marL="0" indent="0">
              <a:buFont typeface="Arial" panose="020B0604020202020204" pitchFamily="34" charset="0"/>
              <a:buNone/>
            </a:pPr>
            <a:endParaRPr lang="en-GB" b="0" dirty="0"/>
          </a:p>
        </p:txBody>
      </p:sp>
      <p:sp>
        <p:nvSpPr>
          <p:cNvPr id="4" name="Slide Number Placeholder 3"/>
          <p:cNvSpPr>
            <a:spLocks noGrp="1"/>
          </p:cNvSpPr>
          <p:nvPr>
            <p:ph type="sldNum" sz="quarter" idx="5"/>
          </p:nvPr>
        </p:nvSpPr>
        <p:spPr/>
        <p:txBody>
          <a:bodyPr/>
          <a:lstStyle/>
          <a:p>
            <a:fld id="{61402062-DE1F-4651-9BD9-B68D545EF62E}" type="slidenum">
              <a:rPr lang="en-GB" smtClean="0"/>
              <a:t>29</a:t>
            </a:fld>
            <a:endParaRPr lang="en-GB"/>
          </a:p>
        </p:txBody>
      </p:sp>
    </p:spTree>
    <p:extLst>
      <p:ext uri="{BB962C8B-B14F-4D97-AF65-F5344CB8AC3E}">
        <p14:creationId xmlns:p14="http://schemas.microsoft.com/office/powerpoint/2010/main" val="1258150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F9393-2510-D633-0C7C-2D7395D4DB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766A42-87A1-778E-2C2E-BC1D3A46EE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D64206-4213-0F05-C70D-88B4F01921FE}"/>
              </a:ext>
            </a:extLst>
          </p:cNvPr>
          <p:cNvSpPr>
            <a:spLocks noGrp="1"/>
          </p:cNvSpPr>
          <p:nvPr>
            <p:ph type="body" idx="1"/>
          </p:nvPr>
        </p:nvSpPr>
        <p:spPr/>
        <p:txBody>
          <a:bodyPr/>
          <a:lstStyle/>
          <a:p>
            <a:pPr marL="457200" lvl="1" indent="0">
              <a:lnSpc>
                <a:spcPct val="107000"/>
              </a:lnSpc>
              <a:buFont typeface="Courier New" panose="02070309020205020404" pitchFamily="49" charset="0"/>
              <a:buNone/>
            </a:pPr>
            <a:endParaRPr lang="en-GB" sz="1100" b="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7B130428-182E-42DC-2F30-15CDAAD57D55}"/>
              </a:ext>
            </a:extLst>
          </p:cNvPr>
          <p:cNvSpPr>
            <a:spLocks noGrp="1"/>
          </p:cNvSpPr>
          <p:nvPr>
            <p:ph type="sldNum" sz="quarter" idx="5"/>
          </p:nvPr>
        </p:nvSpPr>
        <p:spPr/>
        <p:txBody>
          <a:bodyPr/>
          <a:lstStyle/>
          <a:p>
            <a:fld id="{61402062-DE1F-4651-9BD9-B68D545EF62E}" type="slidenum">
              <a:rPr lang="en-GB" smtClean="0"/>
              <a:t>30</a:t>
            </a:fld>
            <a:endParaRPr lang="en-GB"/>
          </a:p>
        </p:txBody>
      </p:sp>
    </p:spTree>
    <p:extLst>
      <p:ext uri="{BB962C8B-B14F-4D97-AF65-F5344CB8AC3E}">
        <p14:creationId xmlns:p14="http://schemas.microsoft.com/office/powerpoint/2010/main" val="3563498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09D12C89-EB45-4EED-1FFE-B79B59BB96B3}"/>
              </a:ext>
            </a:extLst>
          </p:cNvPr>
          <p:cNvSpPr>
            <a:spLocks noGrp="1"/>
          </p:cNvSpPr>
          <p:nvPr>
            <p:ph type="body" idx="1"/>
          </p:nvPr>
        </p:nvSpPr>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F88FBA4E-BF9F-BD73-D3D2-963DF5CB3569}"/>
              </a:ext>
            </a:extLst>
          </p:cNvPr>
          <p:cNvSpPr>
            <a:spLocks noGrp="1"/>
          </p:cNvSpPr>
          <p:nvPr>
            <p:ph type="body" idx="1"/>
          </p:nvPr>
        </p:nvSpPr>
        <p:spPr/>
        <p:txBody>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8283A-8E03-5568-B326-E3A3A5A29625}"/>
            </a:ext>
          </a:extLst>
        </p:cNvPr>
        <p:cNvGrpSpPr/>
        <p:nvPr/>
      </p:nvGrpSpPr>
      <p:grpSpPr>
        <a:xfrm>
          <a:off x="0" y="0"/>
          <a:ext cx="0" cy="0"/>
          <a:chOff x="0" y="0"/>
          <a:chExt cx="0" cy="0"/>
        </a:xfrm>
      </p:grpSpPr>
      <p:sp>
        <p:nvSpPr>
          <p:cNvPr id="2" name="Notes Placeholder 1">
            <a:extLst>
              <a:ext uri="{FF2B5EF4-FFF2-40B4-BE49-F238E27FC236}">
                <a16:creationId xmlns:a16="http://schemas.microsoft.com/office/drawing/2014/main" id="{220EDFAC-81C2-D807-CF56-9B9A8E3D7C0C}"/>
              </a:ext>
            </a:extLst>
          </p:cNvPr>
          <p:cNvSpPr>
            <a:spLocks noGrp="1"/>
          </p:cNvSpPr>
          <p:nvPr>
            <p:ph type="body" idx="1"/>
          </p:nvPr>
        </p:nvSpPr>
        <p:spPr/>
        <p:txBody>
          <a:bodyPr/>
          <a:lstStyle/>
          <a:p>
            <a:pPr algn="l"/>
            <a:r>
              <a:rPr lang="en-GB" sz="1800" b="0" i="0" u="none" strike="noStrike" baseline="0" dirty="0">
                <a:latin typeface="Calibri" panose="020F0502020204030204" pitchFamily="34" charset="0"/>
              </a:rPr>
              <a:t>Without the right assistance, challenges accessing employment, benefits and housing. Increased risk of homelessness, exploitation and destitution.</a:t>
            </a:r>
            <a:endParaRPr lang="en-GB" dirty="0"/>
          </a:p>
        </p:txBody>
      </p:sp>
    </p:spTree>
    <p:extLst>
      <p:ext uri="{BB962C8B-B14F-4D97-AF65-F5344CB8AC3E}">
        <p14:creationId xmlns:p14="http://schemas.microsoft.com/office/powerpoint/2010/main" val="2871495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E52108-3141-3AFE-031A-B0CE5F8F4024}"/>
            </a:ext>
          </a:extLst>
        </p:cNvPr>
        <p:cNvGrpSpPr/>
        <p:nvPr/>
      </p:nvGrpSpPr>
      <p:grpSpPr>
        <a:xfrm>
          <a:off x="0" y="0"/>
          <a:ext cx="0" cy="0"/>
          <a:chOff x="0" y="0"/>
          <a:chExt cx="0" cy="0"/>
        </a:xfrm>
      </p:grpSpPr>
      <p:sp>
        <p:nvSpPr>
          <p:cNvPr id="2" name="Notes Placeholder 1">
            <a:extLst>
              <a:ext uri="{FF2B5EF4-FFF2-40B4-BE49-F238E27FC236}">
                <a16:creationId xmlns:a16="http://schemas.microsoft.com/office/drawing/2014/main" id="{20B65EBE-C37F-46C2-A2F3-3117E06DC6ED}"/>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5025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CD1BB83-54AD-DF34-0FAA-7E2C0254E1FC}"/>
              </a:ext>
            </a:extLst>
          </p:cNvPr>
          <p:cNvSpPr>
            <a:spLocks noGrp="1"/>
          </p:cNvSpPr>
          <p:nvPr>
            <p:ph type="body" idx="1"/>
          </p:nvPr>
        </p:nvSpPr>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3825172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773898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extLst>
      <p:ext uri="{BB962C8B-B14F-4D97-AF65-F5344CB8AC3E}">
        <p14:creationId xmlns:p14="http://schemas.microsoft.com/office/powerpoint/2010/main" val="2568322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055278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491969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4073647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extLst>
      <p:ext uri="{BB962C8B-B14F-4D97-AF65-F5344CB8AC3E}">
        <p14:creationId xmlns:p14="http://schemas.microsoft.com/office/powerpoint/2010/main" val="3834588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538918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765475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305429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331852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extLst>
      <p:ext uri="{BB962C8B-B14F-4D97-AF65-F5344CB8AC3E}">
        <p14:creationId xmlns:p14="http://schemas.microsoft.com/office/powerpoint/2010/main" val="58967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30291654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ext uri="{BB962C8B-B14F-4D97-AF65-F5344CB8AC3E}">
        <p14:creationId xmlns:p14="http://schemas.microsoft.com/office/powerpoint/2010/main" val="3557829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extLst>
      <p:ext uri="{BB962C8B-B14F-4D97-AF65-F5344CB8AC3E}">
        <p14:creationId xmlns:p14="http://schemas.microsoft.com/office/powerpoint/2010/main" val="2379076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ext uri="{BB962C8B-B14F-4D97-AF65-F5344CB8AC3E}">
        <p14:creationId xmlns:p14="http://schemas.microsoft.com/office/powerpoint/2010/main" val="4019947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3926384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453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6152277"/>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7">
            <a:extLst>
              <a:ext uri="{FF2B5EF4-FFF2-40B4-BE49-F238E27FC236}">
                <a16:creationId xmlns:a16="http://schemas.microsoft.com/office/drawing/2014/main" id="{B478D47A-79E4-17C6-9AD5-772B199C8810}"/>
              </a:ext>
            </a:extLst>
          </p:cNvPr>
          <p:cNvSpPr txBox="1">
            <a:spLocks noGrp="1"/>
          </p:cNvSpPr>
          <p:nvPr>
            <p:ph type="sldNum" sz="quarter" idx="8"/>
          </p:nvPr>
        </p:nvSpPr>
        <p:spPr/>
        <p:txBody>
          <a:bodyPr/>
          <a:lstStyle>
            <a:lvl1pPr>
              <a:defRPr/>
            </a:lvl1pPr>
          </a:lstStyle>
          <a:p>
            <a:pPr lvl="0"/>
            <a:fld id="{3B666367-E1EE-4B67-B6AD-8AD556A3494F}" type="slidenum">
              <a:t>‹#›</a:t>
            </a:fld>
            <a:endParaRPr lang="en-US"/>
          </a:p>
        </p:txBody>
      </p:sp>
    </p:spTree>
    <p:extLst>
      <p:ext uri="{BB962C8B-B14F-4D97-AF65-F5344CB8AC3E}">
        <p14:creationId xmlns:p14="http://schemas.microsoft.com/office/powerpoint/2010/main" val="22603274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rgbClr val="FFFFFF"/>
        </a:solidFill>
        <a:effectLst/>
      </p:bgPr>
    </p:bg>
    <p:spTree>
      <p:nvGrpSpPr>
        <p:cNvPr id="1" name=""/>
        <p:cNvGrpSpPr/>
        <p:nvPr/>
      </p:nvGrpSpPr>
      <p:grpSpPr>
        <a:xfrm>
          <a:off x="0" y="0"/>
          <a:ext cx="0" cy="0"/>
          <a:chOff x="0" y="0"/>
          <a:chExt cx="0" cy="0"/>
        </a:xfrm>
      </p:grpSpPr>
      <p:pic>
        <p:nvPicPr>
          <p:cNvPr id="2" name="bg object 16">
            <a:extLst>
              <a:ext uri="{FF2B5EF4-FFF2-40B4-BE49-F238E27FC236}">
                <a16:creationId xmlns:a16="http://schemas.microsoft.com/office/drawing/2014/main" id="{0EFBF81C-414E-8709-F032-E70B6E7352F5}"/>
              </a:ext>
            </a:extLst>
          </p:cNvPr>
          <p:cNvPicPr>
            <a:picLocks noChangeAspect="1"/>
          </p:cNvPicPr>
          <p:nvPr/>
        </p:nvPicPr>
        <p:blipFill>
          <a:blip r:embed="rId2"/>
          <a:stretch>
            <a:fillRect/>
          </a:stretch>
        </p:blipFill>
        <p:spPr>
          <a:xfrm>
            <a:off x="0" y="0"/>
            <a:ext cx="12191999" cy="6857520"/>
          </a:xfrm>
          <a:prstGeom prst="rect">
            <a:avLst/>
          </a:prstGeom>
          <a:noFill/>
          <a:ln cap="flat">
            <a:noFill/>
          </a:ln>
        </p:spPr>
      </p:pic>
      <p:sp>
        <p:nvSpPr>
          <p:cNvPr id="3" name="bg object 17">
            <a:extLst>
              <a:ext uri="{FF2B5EF4-FFF2-40B4-BE49-F238E27FC236}">
                <a16:creationId xmlns:a16="http://schemas.microsoft.com/office/drawing/2014/main" id="{F9522068-2098-0762-8AB0-121794536172}"/>
              </a:ext>
            </a:extLst>
          </p:cNvPr>
          <p:cNvSpPr/>
          <p:nvPr/>
        </p:nvSpPr>
        <p:spPr>
          <a:xfrm>
            <a:off x="755367" y="706263"/>
            <a:ext cx="505239" cy="505204"/>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DE8F2C4-6A6A-7279-89C1-4B355422C800}"/>
              </a:ext>
            </a:extLst>
          </p:cNvPr>
          <p:cNvPicPr>
            <a:picLocks noChangeAspect="1"/>
          </p:cNvPicPr>
          <p:nvPr/>
        </p:nvPicPr>
        <p:blipFill>
          <a:blip r:embed="rId3"/>
          <a:stretch>
            <a:fillRect/>
          </a:stretch>
        </p:blipFill>
        <p:spPr>
          <a:xfrm>
            <a:off x="1398147" y="706113"/>
            <a:ext cx="433771" cy="536776"/>
          </a:xfrm>
          <a:prstGeom prst="rect">
            <a:avLst/>
          </a:prstGeom>
          <a:noFill/>
          <a:ln cap="flat">
            <a:noFill/>
          </a:ln>
        </p:spPr>
      </p:pic>
      <p:sp>
        <p:nvSpPr>
          <p:cNvPr id="5" name="bg object 19">
            <a:extLst>
              <a:ext uri="{FF2B5EF4-FFF2-40B4-BE49-F238E27FC236}">
                <a16:creationId xmlns:a16="http://schemas.microsoft.com/office/drawing/2014/main" id="{B9243595-BACC-7503-4991-7AE6BAA21E41}"/>
              </a:ext>
            </a:extLst>
          </p:cNvPr>
          <p:cNvSpPr/>
          <p:nvPr/>
        </p:nvSpPr>
        <p:spPr>
          <a:xfrm>
            <a:off x="684059" y="634966"/>
            <a:ext cx="1332418" cy="647681"/>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6" name="bg object 20">
            <a:extLst>
              <a:ext uri="{FF2B5EF4-FFF2-40B4-BE49-F238E27FC236}">
                <a16:creationId xmlns:a16="http://schemas.microsoft.com/office/drawing/2014/main" id="{8F08AFCA-BB68-4B23-6013-DC4D86F8878A}"/>
              </a:ext>
            </a:extLst>
          </p:cNvPr>
          <p:cNvPicPr>
            <a:picLocks noChangeAspect="1"/>
          </p:cNvPicPr>
          <p:nvPr/>
        </p:nvPicPr>
        <p:blipFill>
          <a:blip r:embed="rId4"/>
          <a:stretch>
            <a:fillRect/>
          </a:stretch>
        </p:blipFill>
        <p:spPr>
          <a:xfrm>
            <a:off x="2031677" y="734065"/>
            <a:ext cx="105134" cy="60628"/>
          </a:xfrm>
          <a:prstGeom prst="rect">
            <a:avLst/>
          </a:prstGeom>
          <a:noFill/>
          <a:ln cap="flat">
            <a:noFill/>
          </a:ln>
        </p:spPr>
      </p:pic>
      <p:pic>
        <p:nvPicPr>
          <p:cNvPr id="7" name="bg object 21">
            <a:extLst>
              <a:ext uri="{FF2B5EF4-FFF2-40B4-BE49-F238E27FC236}">
                <a16:creationId xmlns:a16="http://schemas.microsoft.com/office/drawing/2014/main" id="{CF47EFA1-F930-9C19-8F8B-4A95A77C28F3}"/>
              </a:ext>
            </a:extLst>
          </p:cNvPr>
          <p:cNvPicPr>
            <a:picLocks noChangeAspect="1"/>
          </p:cNvPicPr>
          <p:nvPr/>
        </p:nvPicPr>
        <p:blipFill>
          <a:blip r:embed="rId5"/>
          <a:stretch>
            <a:fillRect/>
          </a:stretch>
        </p:blipFill>
        <p:spPr>
          <a:xfrm>
            <a:off x="2149083" y="708187"/>
            <a:ext cx="177333" cy="110344"/>
          </a:xfrm>
          <a:prstGeom prst="rect">
            <a:avLst/>
          </a:prstGeom>
          <a:noFill/>
          <a:ln cap="flat">
            <a:noFill/>
          </a:ln>
        </p:spPr>
      </p:pic>
      <p:pic>
        <p:nvPicPr>
          <p:cNvPr id="8" name="bg object 22">
            <a:extLst>
              <a:ext uri="{FF2B5EF4-FFF2-40B4-BE49-F238E27FC236}">
                <a16:creationId xmlns:a16="http://schemas.microsoft.com/office/drawing/2014/main" id="{07763DA6-5C67-7080-01FF-65E855A449D3}"/>
              </a:ext>
            </a:extLst>
          </p:cNvPr>
          <p:cNvPicPr>
            <a:picLocks noChangeAspect="1"/>
          </p:cNvPicPr>
          <p:nvPr/>
        </p:nvPicPr>
        <p:blipFill>
          <a:blip r:embed="rId6"/>
          <a:stretch>
            <a:fillRect/>
          </a:stretch>
        </p:blipFill>
        <p:spPr>
          <a:xfrm>
            <a:off x="2373085" y="708187"/>
            <a:ext cx="180400" cy="110344"/>
          </a:xfrm>
          <a:prstGeom prst="rect">
            <a:avLst/>
          </a:prstGeom>
          <a:noFill/>
          <a:ln cap="flat">
            <a:noFill/>
          </a:ln>
        </p:spPr>
      </p:pic>
      <p:pic>
        <p:nvPicPr>
          <p:cNvPr id="9" name="bg object 23">
            <a:extLst>
              <a:ext uri="{FF2B5EF4-FFF2-40B4-BE49-F238E27FC236}">
                <a16:creationId xmlns:a16="http://schemas.microsoft.com/office/drawing/2014/main" id="{3D1D95A2-B0D7-FB50-7834-38B855520D26}"/>
              </a:ext>
            </a:extLst>
          </p:cNvPr>
          <p:cNvPicPr>
            <a:picLocks noChangeAspect="1"/>
          </p:cNvPicPr>
          <p:nvPr/>
        </p:nvPicPr>
        <p:blipFill>
          <a:blip r:embed="rId7"/>
          <a:stretch>
            <a:fillRect/>
          </a:stretch>
        </p:blipFill>
        <p:spPr>
          <a:xfrm>
            <a:off x="2567793" y="708192"/>
            <a:ext cx="187564" cy="86501"/>
          </a:xfrm>
          <a:prstGeom prst="rect">
            <a:avLst/>
          </a:prstGeom>
          <a:noFill/>
          <a:ln cap="flat">
            <a:noFill/>
          </a:ln>
        </p:spPr>
      </p:pic>
      <p:pic>
        <p:nvPicPr>
          <p:cNvPr id="10" name="bg object 24">
            <a:extLst>
              <a:ext uri="{FF2B5EF4-FFF2-40B4-BE49-F238E27FC236}">
                <a16:creationId xmlns:a16="http://schemas.microsoft.com/office/drawing/2014/main" id="{EEC3D437-AFF5-32FA-515B-07DFA8F97141}"/>
              </a:ext>
            </a:extLst>
          </p:cNvPr>
          <p:cNvPicPr>
            <a:picLocks noChangeAspect="1"/>
          </p:cNvPicPr>
          <p:nvPr/>
        </p:nvPicPr>
        <p:blipFill>
          <a:blip r:embed="rId8"/>
          <a:stretch>
            <a:fillRect/>
          </a:stretch>
        </p:blipFill>
        <p:spPr>
          <a:xfrm>
            <a:off x="2769660" y="708193"/>
            <a:ext cx="55064" cy="86495"/>
          </a:xfrm>
          <a:prstGeom prst="rect">
            <a:avLst/>
          </a:prstGeom>
          <a:noFill/>
          <a:ln cap="flat">
            <a:noFill/>
          </a:ln>
        </p:spPr>
      </p:pic>
      <p:pic>
        <p:nvPicPr>
          <p:cNvPr id="11" name="bg object 25">
            <a:extLst>
              <a:ext uri="{FF2B5EF4-FFF2-40B4-BE49-F238E27FC236}">
                <a16:creationId xmlns:a16="http://schemas.microsoft.com/office/drawing/2014/main" id="{E4878205-159A-70F2-2FC7-E938FB2E8FCE}"/>
              </a:ext>
            </a:extLst>
          </p:cNvPr>
          <p:cNvPicPr>
            <a:picLocks noChangeAspect="1"/>
          </p:cNvPicPr>
          <p:nvPr/>
        </p:nvPicPr>
        <p:blipFill>
          <a:blip r:embed="rId9"/>
          <a:stretch>
            <a:fillRect/>
          </a:stretch>
        </p:blipFill>
        <p:spPr>
          <a:xfrm>
            <a:off x="2842902" y="735429"/>
            <a:ext cx="51194" cy="59253"/>
          </a:xfrm>
          <a:prstGeom prst="rect">
            <a:avLst/>
          </a:prstGeom>
          <a:noFill/>
          <a:ln cap="flat">
            <a:noFill/>
          </a:ln>
        </p:spPr>
      </p:pic>
      <p:sp>
        <p:nvSpPr>
          <p:cNvPr id="12" name="bg object 26">
            <a:extLst>
              <a:ext uri="{FF2B5EF4-FFF2-40B4-BE49-F238E27FC236}">
                <a16:creationId xmlns:a16="http://schemas.microsoft.com/office/drawing/2014/main" id="{B4A9B40A-C5CB-5B79-0513-A3EC5A75EBC4}"/>
              </a:ext>
            </a:extLst>
          </p:cNvPr>
          <p:cNvSpPr/>
          <p:nvPr/>
        </p:nvSpPr>
        <p:spPr>
          <a:xfrm>
            <a:off x="2907050" y="734077"/>
            <a:ext cx="36582" cy="60838"/>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3" name="bg object 27">
            <a:extLst>
              <a:ext uri="{FF2B5EF4-FFF2-40B4-BE49-F238E27FC236}">
                <a16:creationId xmlns:a16="http://schemas.microsoft.com/office/drawing/2014/main" id="{858873EA-F949-D04A-DDD6-FCE03BD46109}"/>
              </a:ext>
            </a:extLst>
          </p:cNvPr>
          <p:cNvPicPr>
            <a:picLocks noChangeAspect="1"/>
          </p:cNvPicPr>
          <p:nvPr/>
        </p:nvPicPr>
        <p:blipFill>
          <a:blip r:embed="rId10"/>
          <a:stretch>
            <a:fillRect/>
          </a:stretch>
        </p:blipFill>
        <p:spPr>
          <a:xfrm>
            <a:off x="2000906" y="848962"/>
            <a:ext cx="212197" cy="105808"/>
          </a:xfrm>
          <a:prstGeom prst="rect">
            <a:avLst/>
          </a:prstGeom>
          <a:noFill/>
          <a:ln cap="flat">
            <a:noFill/>
          </a:ln>
        </p:spPr>
      </p:pic>
      <p:sp>
        <p:nvSpPr>
          <p:cNvPr id="14" name="bg object 28">
            <a:extLst>
              <a:ext uri="{FF2B5EF4-FFF2-40B4-BE49-F238E27FC236}">
                <a16:creationId xmlns:a16="http://schemas.microsoft.com/office/drawing/2014/main" id="{E1B0CA26-574D-D9B9-4999-802DF7EB5742}"/>
              </a:ext>
            </a:extLst>
          </p:cNvPr>
          <p:cNvSpPr/>
          <p:nvPr/>
        </p:nvSpPr>
        <p:spPr>
          <a:xfrm>
            <a:off x="2231048" y="870304"/>
            <a:ext cx="32734" cy="59297"/>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5" name="bg object 29">
            <a:extLst>
              <a:ext uri="{FF2B5EF4-FFF2-40B4-BE49-F238E27FC236}">
                <a16:creationId xmlns:a16="http://schemas.microsoft.com/office/drawing/2014/main" id="{916027E4-2008-2D59-AA46-EE61AE9BF226}"/>
              </a:ext>
            </a:extLst>
          </p:cNvPr>
          <p:cNvPicPr>
            <a:picLocks noChangeAspect="1"/>
          </p:cNvPicPr>
          <p:nvPr/>
        </p:nvPicPr>
        <p:blipFill>
          <a:blip r:embed="rId11"/>
          <a:stretch>
            <a:fillRect/>
          </a:stretch>
        </p:blipFill>
        <p:spPr>
          <a:xfrm>
            <a:off x="2275211" y="871668"/>
            <a:ext cx="51200" cy="59253"/>
          </a:xfrm>
          <a:prstGeom prst="rect">
            <a:avLst/>
          </a:prstGeom>
          <a:noFill/>
          <a:ln cap="flat">
            <a:noFill/>
          </a:ln>
        </p:spPr>
      </p:pic>
      <p:pic>
        <p:nvPicPr>
          <p:cNvPr id="16" name="bg object 30">
            <a:extLst>
              <a:ext uri="{FF2B5EF4-FFF2-40B4-BE49-F238E27FC236}">
                <a16:creationId xmlns:a16="http://schemas.microsoft.com/office/drawing/2014/main" id="{C81742CC-61A2-F41F-7ECF-A928F4AA8321}"/>
              </a:ext>
            </a:extLst>
          </p:cNvPr>
          <p:cNvPicPr>
            <a:picLocks noChangeAspect="1"/>
          </p:cNvPicPr>
          <p:nvPr/>
        </p:nvPicPr>
        <p:blipFill>
          <a:blip r:embed="rId12"/>
          <a:stretch>
            <a:fillRect/>
          </a:stretch>
        </p:blipFill>
        <p:spPr>
          <a:xfrm>
            <a:off x="2004306" y="1024719"/>
            <a:ext cx="50517" cy="79231"/>
          </a:xfrm>
          <a:prstGeom prst="rect">
            <a:avLst/>
          </a:prstGeom>
          <a:noFill/>
          <a:ln cap="flat">
            <a:noFill/>
          </a:ln>
        </p:spPr>
      </p:pic>
      <p:pic>
        <p:nvPicPr>
          <p:cNvPr id="17" name="bg object 31">
            <a:extLst>
              <a:ext uri="{FF2B5EF4-FFF2-40B4-BE49-F238E27FC236}">
                <a16:creationId xmlns:a16="http://schemas.microsoft.com/office/drawing/2014/main" id="{7D3BCF36-3518-68BF-550F-CEE828AB6C81}"/>
              </a:ext>
            </a:extLst>
          </p:cNvPr>
          <p:cNvPicPr>
            <a:picLocks noChangeAspect="1"/>
          </p:cNvPicPr>
          <p:nvPr/>
        </p:nvPicPr>
        <p:blipFill>
          <a:blip r:embed="rId13"/>
          <a:stretch>
            <a:fillRect/>
          </a:stretch>
        </p:blipFill>
        <p:spPr>
          <a:xfrm>
            <a:off x="2067101" y="1046051"/>
            <a:ext cx="51200" cy="59258"/>
          </a:xfrm>
          <a:prstGeom prst="rect">
            <a:avLst/>
          </a:prstGeom>
          <a:noFill/>
          <a:ln cap="flat">
            <a:noFill/>
          </a:ln>
        </p:spPr>
      </p:pic>
      <p:pic>
        <p:nvPicPr>
          <p:cNvPr id="18" name="bg object 32">
            <a:extLst>
              <a:ext uri="{FF2B5EF4-FFF2-40B4-BE49-F238E27FC236}">
                <a16:creationId xmlns:a16="http://schemas.microsoft.com/office/drawing/2014/main" id="{3665F0B3-3FE7-BCAB-4054-6FEDCA9C29A4}"/>
              </a:ext>
            </a:extLst>
          </p:cNvPr>
          <p:cNvPicPr>
            <a:picLocks noChangeAspect="1"/>
          </p:cNvPicPr>
          <p:nvPr/>
        </p:nvPicPr>
        <p:blipFill>
          <a:blip r:embed="rId14"/>
          <a:stretch>
            <a:fillRect/>
          </a:stretch>
        </p:blipFill>
        <p:spPr>
          <a:xfrm>
            <a:off x="2136467" y="1018802"/>
            <a:ext cx="55064" cy="86512"/>
          </a:xfrm>
          <a:prstGeom prst="rect">
            <a:avLst/>
          </a:prstGeom>
          <a:noFill/>
          <a:ln cap="flat">
            <a:noFill/>
          </a:ln>
        </p:spPr>
      </p:pic>
      <p:sp>
        <p:nvSpPr>
          <p:cNvPr id="19" name="bg object 33">
            <a:extLst>
              <a:ext uri="{FF2B5EF4-FFF2-40B4-BE49-F238E27FC236}">
                <a16:creationId xmlns:a16="http://schemas.microsoft.com/office/drawing/2014/main" id="{76F7B200-B645-3462-9801-C43669B49F07}"/>
              </a:ext>
            </a:extLst>
          </p:cNvPr>
          <p:cNvSpPr/>
          <p:nvPr/>
        </p:nvSpPr>
        <p:spPr>
          <a:xfrm>
            <a:off x="2207198" y="1018815"/>
            <a:ext cx="43131" cy="85486"/>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0" name="bg object 34">
            <a:extLst>
              <a:ext uri="{FF2B5EF4-FFF2-40B4-BE49-F238E27FC236}">
                <a16:creationId xmlns:a16="http://schemas.microsoft.com/office/drawing/2014/main" id="{94C4A4AF-68AF-1CF6-4475-6EA3BB7D631E}"/>
              </a:ext>
            </a:extLst>
          </p:cNvPr>
          <p:cNvPicPr>
            <a:picLocks noChangeAspect="1"/>
          </p:cNvPicPr>
          <p:nvPr/>
        </p:nvPicPr>
        <p:blipFill>
          <a:blip r:embed="rId15"/>
          <a:stretch>
            <a:fillRect/>
          </a:stretch>
        </p:blipFill>
        <p:spPr>
          <a:xfrm>
            <a:off x="2264198" y="1044687"/>
            <a:ext cx="42904" cy="60617"/>
          </a:xfrm>
          <a:prstGeom prst="rect">
            <a:avLst/>
          </a:prstGeom>
          <a:noFill/>
          <a:ln cap="flat">
            <a:noFill/>
          </a:ln>
        </p:spPr>
      </p:pic>
      <p:sp>
        <p:nvSpPr>
          <p:cNvPr id="21" name="bg object 35">
            <a:extLst>
              <a:ext uri="{FF2B5EF4-FFF2-40B4-BE49-F238E27FC236}">
                <a16:creationId xmlns:a16="http://schemas.microsoft.com/office/drawing/2014/main" id="{AE0F970D-BDB4-FA47-A51F-06A1A65B69AF}"/>
              </a:ext>
            </a:extLst>
          </p:cNvPr>
          <p:cNvSpPr/>
          <p:nvPr/>
        </p:nvSpPr>
        <p:spPr>
          <a:xfrm>
            <a:off x="2352523" y="1024714"/>
            <a:ext cx="60843" cy="79326"/>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2" name="bg object 36">
            <a:extLst>
              <a:ext uri="{FF2B5EF4-FFF2-40B4-BE49-F238E27FC236}">
                <a16:creationId xmlns:a16="http://schemas.microsoft.com/office/drawing/2014/main" id="{F76833CB-D4C8-DCBB-3CD8-B38F8357828E}"/>
              </a:ext>
            </a:extLst>
          </p:cNvPr>
          <p:cNvPicPr>
            <a:picLocks noChangeAspect="1"/>
          </p:cNvPicPr>
          <p:nvPr/>
        </p:nvPicPr>
        <p:blipFill>
          <a:blip r:embed="rId16"/>
          <a:stretch>
            <a:fillRect/>
          </a:stretch>
        </p:blipFill>
        <p:spPr>
          <a:xfrm>
            <a:off x="2429055" y="1044692"/>
            <a:ext cx="112509" cy="60628"/>
          </a:xfrm>
          <a:prstGeom prst="rect">
            <a:avLst/>
          </a:prstGeom>
          <a:noFill/>
          <a:ln cap="flat">
            <a:noFill/>
          </a:ln>
        </p:spPr>
      </p:pic>
      <p:sp>
        <p:nvSpPr>
          <p:cNvPr id="23" name="bg object 37">
            <a:extLst>
              <a:ext uri="{FF2B5EF4-FFF2-40B4-BE49-F238E27FC236}">
                <a16:creationId xmlns:a16="http://schemas.microsoft.com/office/drawing/2014/main" id="{C9F13BB7-4029-B185-D5F7-EEB794A689CD}"/>
              </a:ext>
            </a:extLst>
          </p:cNvPr>
          <p:cNvSpPr/>
          <p:nvPr/>
        </p:nvSpPr>
        <p:spPr>
          <a:xfrm>
            <a:off x="2560518" y="1018814"/>
            <a:ext cx="62002" cy="86640"/>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4" name="bg object 38">
            <a:extLst>
              <a:ext uri="{FF2B5EF4-FFF2-40B4-BE49-F238E27FC236}">
                <a16:creationId xmlns:a16="http://schemas.microsoft.com/office/drawing/2014/main" id="{53F23A62-9498-5A57-FDB6-6B83BE62C97D}"/>
              </a:ext>
            </a:extLst>
          </p:cNvPr>
          <p:cNvPicPr>
            <a:picLocks noChangeAspect="1"/>
          </p:cNvPicPr>
          <p:nvPr/>
        </p:nvPicPr>
        <p:blipFill>
          <a:blip r:embed="rId17"/>
          <a:stretch>
            <a:fillRect/>
          </a:stretch>
        </p:blipFill>
        <p:spPr>
          <a:xfrm>
            <a:off x="2634897" y="1018814"/>
            <a:ext cx="51194" cy="85142"/>
          </a:xfrm>
          <a:prstGeom prst="rect">
            <a:avLst/>
          </a:prstGeom>
          <a:noFill/>
          <a:ln cap="flat">
            <a:noFill/>
          </a:ln>
        </p:spPr>
      </p:pic>
      <p:pic>
        <p:nvPicPr>
          <p:cNvPr id="25" name="bg object 39">
            <a:extLst>
              <a:ext uri="{FF2B5EF4-FFF2-40B4-BE49-F238E27FC236}">
                <a16:creationId xmlns:a16="http://schemas.microsoft.com/office/drawing/2014/main" id="{11AD92FD-F999-5758-768F-1772D96D27E9}"/>
              </a:ext>
            </a:extLst>
          </p:cNvPr>
          <p:cNvPicPr>
            <a:picLocks noChangeAspect="1"/>
          </p:cNvPicPr>
          <p:nvPr/>
        </p:nvPicPr>
        <p:blipFill>
          <a:blip r:embed="rId18"/>
          <a:stretch>
            <a:fillRect/>
          </a:stretch>
        </p:blipFill>
        <p:spPr>
          <a:xfrm>
            <a:off x="1995117" y="1160952"/>
            <a:ext cx="167912" cy="80596"/>
          </a:xfrm>
          <a:prstGeom prst="rect">
            <a:avLst/>
          </a:prstGeom>
          <a:noFill/>
          <a:ln cap="flat">
            <a:noFill/>
          </a:ln>
        </p:spPr>
      </p:pic>
      <p:sp>
        <p:nvSpPr>
          <p:cNvPr id="26" name="bg object 40">
            <a:extLst>
              <a:ext uri="{FF2B5EF4-FFF2-40B4-BE49-F238E27FC236}">
                <a16:creationId xmlns:a16="http://schemas.microsoft.com/office/drawing/2014/main" id="{F15AECDA-8A5B-CB01-D2F6-62BA16B881AC}"/>
              </a:ext>
            </a:extLst>
          </p:cNvPr>
          <p:cNvSpPr/>
          <p:nvPr/>
        </p:nvSpPr>
        <p:spPr>
          <a:xfrm>
            <a:off x="2182005" y="1155048"/>
            <a:ext cx="10780" cy="85486"/>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7" name="bg object 41">
            <a:extLst>
              <a:ext uri="{FF2B5EF4-FFF2-40B4-BE49-F238E27FC236}">
                <a16:creationId xmlns:a16="http://schemas.microsoft.com/office/drawing/2014/main" id="{C48946FD-3697-C892-AFCC-5BC672B56683}"/>
              </a:ext>
            </a:extLst>
          </p:cNvPr>
          <p:cNvPicPr>
            <a:picLocks noChangeAspect="1"/>
          </p:cNvPicPr>
          <p:nvPr/>
        </p:nvPicPr>
        <p:blipFill>
          <a:blip r:embed="rId19"/>
          <a:stretch>
            <a:fillRect/>
          </a:stretch>
        </p:blipFill>
        <p:spPr>
          <a:xfrm>
            <a:off x="2208340" y="1180926"/>
            <a:ext cx="98207" cy="60628"/>
          </a:xfrm>
          <a:prstGeom prst="rect">
            <a:avLst/>
          </a:prstGeom>
          <a:noFill/>
          <a:ln cap="flat">
            <a:noFill/>
          </a:ln>
        </p:spPr>
      </p:pic>
      <p:sp>
        <p:nvSpPr>
          <p:cNvPr id="28" name="bg object 42">
            <a:extLst>
              <a:ext uri="{FF2B5EF4-FFF2-40B4-BE49-F238E27FC236}">
                <a16:creationId xmlns:a16="http://schemas.microsoft.com/office/drawing/2014/main" id="{671597B5-0753-B334-FE64-D2CA64F8DAAD}"/>
              </a:ext>
            </a:extLst>
          </p:cNvPr>
          <p:cNvSpPr/>
          <p:nvPr/>
        </p:nvSpPr>
        <p:spPr>
          <a:xfrm>
            <a:off x="476248" y="6381299"/>
            <a:ext cx="11239668"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val f3"/>
              <a:gd name="f11" fmla="+- f3 0 f3"/>
              <a:gd name="f12" fmla="+- f4 0 f3"/>
              <a:gd name="f13" fmla="?: f6 f0 1"/>
              <a:gd name="f14" fmla="?: f7 f1 1"/>
              <a:gd name="f15" fmla="?: f8 f2 1"/>
              <a:gd name="f16" fmla="*/ f12 1 18533745"/>
              <a:gd name="f17" fmla="*/ f11 1 0"/>
              <a:gd name="f18" fmla="*/ f13 1 18533745"/>
              <a:gd name="f19" fmla="*/ f14 1 21600"/>
              <a:gd name="f20" fmla="*/ 21600 f14 1"/>
              <a:gd name="f21" fmla="*/ 0 1 f16"/>
              <a:gd name="f22" fmla="*/ 18533745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8533745">
                <a:moveTo>
                  <a:pt x="f3" y="f30"/>
                </a:moveTo>
                <a:lnTo>
                  <a:pt x="f5" y="f30"/>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9" name="bg object 43">
            <a:extLst>
              <a:ext uri="{FF2B5EF4-FFF2-40B4-BE49-F238E27FC236}">
                <a16:creationId xmlns:a16="http://schemas.microsoft.com/office/drawing/2014/main" id="{EA7470F6-7539-029D-4F25-B7E96FD638CF}"/>
              </a:ext>
            </a:extLst>
          </p:cNvPr>
          <p:cNvPicPr>
            <a:picLocks noChangeAspect="1"/>
          </p:cNvPicPr>
          <p:nvPr/>
        </p:nvPicPr>
        <p:blipFill>
          <a:blip r:embed="rId20"/>
          <a:stretch>
            <a:fillRect/>
          </a:stretch>
        </p:blipFill>
        <p:spPr>
          <a:xfrm>
            <a:off x="7170768" y="0"/>
            <a:ext cx="5021231" cy="6857520"/>
          </a:xfrm>
          <a:prstGeom prst="rect">
            <a:avLst/>
          </a:prstGeom>
          <a:noFill/>
          <a:ln cap="flat">
            <a:noFill/>
          </a:ln>
        </p:spPr>
      </p:pic>
      <p:sp>
        <p:nvSpPr>
          <p:cNvPr id="30" name="Holder 2">
            <a:extLst>
              <a:ext uri="{FF2B5EF4-FFF2-40B4-BE49-F238E27FC236}">
                <a16:creationId xmlns:a16="http://schemas.microsoft.com/office/drawing/2014/main" id="{EF9B4C44-2189-AC38-11E6-01D4D1A86122}"/>
              </a:ext>
            </a:extLst>
          </p:cNvPr>
          <p:cNvSpPr txBox="1">
            <a:spLocks noGrp="1"/>
          </p:cNvSpPr>
          <p:nvPr>
            <p:ph type="title"/>
          </p:nvPr>
        </p:nvSpPr>
        <p:spPr/>
        <p:txBody>
          <a:bodyPr/>
          <a:lstStyle>
            <a:lvl1pPr>
              <a:defRPr/>
            </a:lvl1pPr>
          </a:lstStyle>
          <a:p>
            <a:pPr lvl="0"/>
            <a:endParaRPr lang="en-US"/>
          </a:p>
        </p:txBody>
      </p:sp>
      <p:sp>
        <p:nvSpPr>
          <p:cNvPr id="31" name="Holder 3">
            <a:extLst>
              <a:ext uri="{FF2B5EF4-FFF2-40B4-BE49-F238E27FC236}">
                <a16:creationId xmlns:a16="http://schemas.microsoft.com/office/drawing/2014/main" id="{917C2B75-CFEE-1574-318B-A02C3A55D064}"/>
              </a:ext>
            </a:extLst>
          </p:cNvPr>
          <p:cNvSpPr txBox="1">
            <a:spLocks noGrp="1"/>
          </p:cNvSpPr>
          <p:nvPr>
            <p:ph type="ftr" sz="quarter" idx="9"/>
          </p:nvPr>
        </p:nvSpPr>
        <p:spPr/>
        <p:txBody>
          <a:bodyPr/>
          <a:lstStyle>
            <a:lvl1pPr>
              <a:defRPr/>
            </a:lvl1pPr>
          </a:lstStyle>
          <a:p>
            <a:pPr lvl="0"/>
            <a:endParaRPr lang="en-US"/>
          </a:p>
        </p:txBody>
      </p:sp>
      <p:sp>
        <p:nvSpPr>
          <p:cNvPr id="32" name="Holder 4">
            <a:extLst>
              <a:ext uri="{FF2B5EF4-FFF2-40B4-BE49-F238E27FC236}">
                <a16:creationId xmlns:a16="http://schemas.microsoft.com/office/drawing/2014/main" id="{ABD50851-1BAA-1AFD-BF17-937498F1E1A8}"/>
              </a:ext>
            </a:extLst>
          </p:cNvPr>
          <p:cNvSpPr txBox="1">
            <a:spLocks noGrp="1"/>
          </p:cNvSpPr>
          <p:nvPr>
            <p:ph type="dt" sz="half" idx="7"/>
          </p:nvPr>
        </p:nvSpPr>
        <p:spPr/>
        <p:txBody>
          <a:bodyPr/>
          <a:lstStyle>
            <a:lvl1pPr>
              <a:defRPr/>
            </a:lvl1pPr>
          </a:lstStyle>
          <a:p>
            <a:pPr lvl="0"/>
            <a:fld id="{6BEE3539-0A32-460D-B0D0-5D92502068EF}" type="datetime1">
              <a:rPr lang="en-US"/>
              <a:pPr lvl="0"/>
              <a:t>1/30/2025</a:t>
            </a:fld>
            <a:endParaRPr lang="en-US"/>
          </a:p>
        </p:txBody>
      </p:sp>
      <p:sp>
        <p:nvSpPr>
          <p:cNvPr id="33" name="Holder 5">
            <a:extLst>
              <a:ext uri="{FF2B5EF4-FFF2-40B4-BE49-F238E27FC236}">
                <a16:creationId xmlns:a16="http://schemas.microsoft.com/office/drawing/2014/main" id="{EC2F5765-A77A-4859-EC61-6F110DB15F45}"/>
              </a:ext>
            </a:extLst>
          </p:cNvPr>
          <p:cNvSpPr txBox="1">
            <a:spLocks noGrp="1"/>
          </p:cNvSpPr>
          <p:nvPr>
            <p:ph type="sldNum" sz="quarter" idx="8"/>
          </p:nvPr>
        </p:nvSpPr>
        <p:spPr/>
        <p:txBody>
          <a:bodyPr/>
          <a:lstStyle>
            <a:lvl1pPr>
              <a:defRPr/>
            </a:lvl1pPr>
          </a:lstStyle>
          <a:p>
            <a:pPr lvl="0"/>
            <a:fld id="{B2081334-89C5-478D-A881-0A5536CD2147}" type="slidenum">
              <a:t>‹#›</a:t>
            </a:fld>
            <a:endParaRPr lang="en-US"/>
          </a:p>
        </p:txBody>
      </p:sp>
    </p:spTree>
    <p:extLst>
      <p:ext uri="{BB962C8B-B14F-4D97-AF65-F5344CB8AC3E}">
        <p14:creationId xmlns:p14="http://schemas.microsoft.com/office/powerpoint/2010/main" val="487543272"/>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069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5808121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747312" y="2098675"/>
            <a:ext cx="3473450" cy="3113088"/>
          </a:xfrm>
          <a:prstGeom prst="rect">
            <a:avLst/>
          </a:prstGeom>
          <a:ln>
            <a:solidFill>
              <a:schemeClr val="bg1"/>
            </a:solidFill>
          </a:ln>
        </p:spPr>
        <p:txBody>
          <a:bodyPr/>
          <a:lstStyle>
            <a:lvl1pPr>
              <a:defRPr>
                <a:solidFill>
                  <a:schemeClr val="bg1"/>
                </a:solidFill>
              </a:defRPr>
            </a:lvl1pPr>
          </a:lstStyle>
          <a:p>
            <a:r>
              <a:rPr lang="en-US"/>
              <a:t>Click icon to add picture</a:t>
            </a:r>
            <a:endParaRPr lang="en-GB" dirty="0"/>
          </a:p>
        </p:txBody>
      </p:sp>
      <p:sp>
        <p:nvSpPr>
          <p:cNvPr id="11" name="Picture Placeholder 9"/>
          <p:cNvSpPr>
            <a:spLocks noGrp="1"/>
          </p:cNvSpPr>
          <p:nvPr>
            <p:ph type="pic" sz="quarter" idx="11"/>
          </p:nvPr>
        </p:nvSpPr>
        <p:spPr>
          <a:xfrm>
            <a:off x="8458458" y="2098675"/>
            <a:ext cx="3473450" cy="3113088"/>
          </a:xfrm>
          <a:prstGeom prst="rect">
            <a:avLst/>
          </a:prstGeom>
          <a:ln>
            <a:solidFill>
              <a:schemeClr val="bg1"/>
            </a:solidFill>
          </a:ln>
        </p:spPr>
        <p:txBody>
          <a:bodyPr/>
          <a:lstStyle>
            <a:lvl1pPr>
              <a:defRPr>
                <a:solidFill>
                  <a:schemeClr val="bg1"/>
                </a:solidFill>
              </a:defRPr>
            </a:lvl1pPr>
          </a:lstStyle>
          <a:p>
            <a:r>
              <a:rPr lang="en-US"/>
              <a:t>Click icon to add picture</a:t>
            </a:r>
            <a:endParaRPr lang="en-GB" dirty="0"/>
          </a:p>
        </p:txBody>
      </p:sp>
    </p:spTree>
    <p:extLst>
      <p:ext uri="{BB962C8B-B14F-4D97-AF65-F5344CB8AC3E}">
        <p14:creationId xmlns:p14="http://schemas.microsoft.com/office/powerpoint/2010/main" val="24524298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0" name="Group 9"/>
          <p:cNvGrpSpPr/>
          <p:nvPr userDrawn="1"/>
        </p:nvGrpSpPr>
        <p:grpSpPr>
          <a:xfrm>
            <a:off x="0" y="3597214"/>
            <a:ext cx="12192000" cy="4399632"/>
            <a:chOff x="0" y="3597214"/>
            <a:chExt cx="12192000" cy="4399632"/>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97214"/>
              <a:ext cx="12192000" cy="3884245"/>
            </a:xfrm>
            <a:prstGeom prst="rect">
              <a:avLst/>
            </a:prstGeom>
          </p:spPr>
        </p:pic>
        <p:sp>
          <p:nvSpPr>
            <p:cNvPr id="8" name="Rectangle 7"/>
            <p:cNvSpPr/>
            <p:nvPr userDrawn="1"/>
          </p:nvSpPr>
          <p:spPr>
            <a:xfrm>
              <a:off x="10232774" y="6359238"/>
              <a:ext cx="1953685" cy="1637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10806546" y="6092736"/>
              <a:ext cx="733103" cy="93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037318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9918357" y="230659"/>
            <a:ext cx="2174789" cy="1705233"/>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9338" y="1155632"/>
            <a:ext cx="5813323" cy="4130206"/>
          </a:xfrm>
          <a:prstGeom prst="rect">
            <a:avLst/>
          </a:prstGeom>
        </p:spPr>
      </p:pic>
    </p:spTree>
    <p:extLst>
      <p:ext uri="{BB962C8B-B14F-4D97-AF65-F5344CB8AC3E}">
        <p14:creationId xmlns:p14="http://schemas.microsoft.com/office/powerpoint/2010/main" val="4219077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a:lstStyle>
            <a:lvl1pPr>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9473591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278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5843425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1991939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40289498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42270549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140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6767904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648294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25164465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20215305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981038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10003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050650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32433698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4357336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0811" y="1130065"/>
            <a:ext cx="5888030" cy="4183284"/>
          </a:xfrm>
          <a:prstGeom prst="rect">
            <a:avLst/>
          </a:prstGeom>
        </p:spPr>
      </p:pic>
      <p:sp>
        <p:nvSpPr>
          <p:cNvPr id="4" name="Rectangle 3"/>
          <p:cNvSpPr/>
          <p:nvPr userDrawn="1"/>
        </p:nvSpPr>
        <p:spPr>
          <a:xfrm>
            <a:off x="9943070" y="156519"/>
            <a:ext cx="2092411"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52701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2946495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9715890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75078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320973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336D27-DDA6-492C-8604-35DBBEC60C12}"/>
              </a:ext>
            </a:extLst>
          </p:cNvPr>
          <p:cNvSpPr>
            <a:spLocks noGrp="1"/>
          </p:cNvSpPr>
          <p:nvPr>
            <p:ph type="dt" sz="half" idx="10"/>
          </p:nvPr>
        </p:nvSpPr>
        <p:spPr/>
        <p:txBody>
          <a:bodyPr/>
          <a:lstStyle/>
          <a:p>
            <a:fld id="{CF0C3644-CC2B-4B6C-838B-104CCEE1C122}" type="datetimeFigureOut">
              <a:rPr lang="en-GB" smtClean="0"/>
              <a:t>30/01/2025</a:t>
            </a:fld>
            <a:endParaRPr lang="en-GB"/>
          </a:p>
        </p:txBody>
      </p:sp>
      <p:sp>
        <p:nvSpPr>
          <p:cNvPr id="3" name="Footer Placeholder 2">
            <a:extLst>
              <a:ext uri="{FF2B5EF4-FFF2-40B4-BE49-F238E27FC236}">
                <a16:creationId xmlns:a16="http://schemas.microsoft.com/office/drawing/2014/main" id="{EC22DA59-4AD5-4B50-9294-71CD50CBAB2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D2AB56A-B6BF-4EF4-AB2E-D1CFE5886444}"/>
              </a:ext>
            </a:extLst>
          </p:cNvPr>
          <p:cNvSpPr>
            <a:spLocks noGrp="1"/>
          </p:cNvSpPr>
          <p:nvPr>
            <p:ph type="sldNum" sz="quarter" idx="12"/>
          </p:nvPr>
        </p:nvSpPr>
        <p:spPr/>
        <p:txBody>
          <a:bodyPr/>
          <a:lstStyle/>
          <a:p>
            <a:fld id="{B081AC5D-AAA7-47A9-8333-E51379EDD38E}" type="slidenum">
              <a:rPr lang="en-GB" smtClean="0"/>
              <a:t>‹#›</a:t>
            </a:fld>
            <a:endParaRPr lang="en-GB"/>
          </a:p>
        </p:txBody>
      </p:sp>
    </p:spTree>
    <p:extLst>
      <p:ext uri="{BB962C8B-B14F-4D97-AF65-F5344CB8AC3E}">
        <p14:creationId xmlns:p14="http://schemas.microsoft.com/office/powerpoint/2010/main" val="27339265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174411188"/>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5859092"/>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80274624"/>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8979998"/>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12051609"/>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7564300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9329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8213269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5152762"/>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00096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34092468"/>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20713"/>
            <a:ext cx="2743200" cy="55054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620713"/>
            <a:ext cx="8026400" cy="5505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75490246"/>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398619" y="2606068"/>
            <a:ext cx="4865649"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849065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668BF-D4DE-00E6-E866-4D3F34E304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4EE2389-AFEC-9BBB-3B5E-43646907DC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4763EBA-699E-7157-303A-A0E3C7400F83}"/>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5" name="Footer Placeholder 4">
            <a:extLst>
              <a:ext uri="{FF2B5EF4-FFF2-40B4-BE49-F238E27FC236}">
                <a16:creationId xmlns:a16="http://schemas.microsoft.com/office/drawing/2014/main" id="{8B6D5CE9-B0D8-74E6-1D9D-3C0E16649B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D78A2D-EC5B-FD45-DB0F-E599B721545E}"/>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23368691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72024-A4B2-7C5B-107C-E3DD15DBF0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8B6820-9ECC-6896-0D4C-BCCAD0AEA5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D9954D-E80B-60A4-8BCD-773D890F4350}"/>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5" name="Footer Placeholder 4">
            <a:extLst>
              <a:ext uri="{FF2B5EF4-FFF2-40B4-BE49-F238E27FC236}">
                <a16:creationId xmlns:a16="http://schemas.microsoft.com/office/drawing/2014/main" id="{91B21AF1-AFBF-A39D-6D99-241DA9C805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82D34F-34EA-ED6A-17BB-ACDEF4F32153}"/>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31197896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B909-24D3-4773-6BDF-8C824555F1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4CF6F72-8D82-FA86-67AD-F4E05AC955F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F93CED-18AE-F0CC-99EE-1FA6AAA4E3F4}"/>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5" name="Footer Placeholder 4">
            <a:extLst>
              <a:ext uri="{FF2B5EF4-FFF2-40B4-BE49-F238E27FC236}">
                <a16:creationId xmlns:a16="http://schemas.microsoft.com/office/drawing/2014/main" id="{1303789C-B484-4805-1869-39AB62323C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AD80DF-EE08-4198-F547-7805191332B6}"/>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2855880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CBC5-2A0F-2E09-333A-4C5108B59E7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A3F175-4864-9EA0-408D-347B28B7411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B79A5B8-AAB9-BF24-010B-A8671CEA6A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200764F-3938-3923-3E55-FB78E93B0379}"/>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6" name="Footer Placeholder 5">
            <a:extLst>
              <a:ext uri="{FF2B5EF4-FFF2-40B4-BE49-F238E27FC236}">
                <a16:creationId xmlns:a16="http://schemas.microsoft.com/office/drawing/2014/main" id="{82AF1C1E-3900-1D7C-0E71-59C44D1C2D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8B42CF-E751-5003-3DFD-17F88566562F}"/>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372018551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6A46F-8EEB-77D5-05FD-5EA53CA361A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3B773EB-8582-B994-FD47-7097A67B4A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EE93B7-7C5F-ADF7-EB6C-9E8388FCF4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731FEA7-5811-76AA-9341-18759A1212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DB172D-445A-BD55-2F4A-E9247849DD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380782A-E07C-3764-E036-21E5C4384313}"/>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8" name="Footer Placeholder 7">
            <a:extLst>
              <a:ext uri="{FF2B5EF4-FFF2-40B4-BE49-F238E27FC236}">
                <a16:creationId xmlns:a16="http://schemas.microsoft.com/office/drawing/2014/main" id="{6C460C51-393E-9A29-3DB1-0678A84E4BF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D5C8865-8478-FECE-262D-42434C9389D6}"/>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2010158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5385811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5982E-AC76-28BB-48C8-197E6D258AA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0F4C4DD-F21C-7F45-FDB1-D4DCD82AF889}"/>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4" name="Footer Placeholder 3">
            <a:extLst>
              <a:ext uri="{FF2B5EF4-FFF2-40B4-BE49-F238E27FC236}">
                <a16:creationId xmlns:a16="http://schemas.microsoft.com/office/drawing/2014/main" id="{C67B7430-A112-37B8-AD77-3B81580E381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0CAD5DF-381F-4256-D3A4-D4435BB0A5F3}"/>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205837132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21F731-A98C-9E01-05D9-F5A19D9741DD}"/>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3" name="Footer Placeholder 2">
            <a:extLst>
              <a:ext uri="{FF2B5EF4-FFF2-40B4-BE49-F238E27FC236}">
                <a16:creationId xmlns:a16="http://schemas.microsoft.com/office/drawing/2014/main" id="{BEBCC2D9-350F-BB70-F702-57C620F2693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015074E-E4CA-ABBC-C5E1-1DC28567E8C7}"/>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3424183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19016-18B6-D68A-081B-230BCDE252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4782EB3-AC9B-B6A6-32FC-A74594FFD2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13E53C0-A848-C653-690C-5833497756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26A932-86A4-D432-0463-F26C91B14943}"/>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6" name="Footer Placeholder 5">
            <a:extLst>
              <a:ext uri="{FF2B5EF4-FFF2-40B4-BE49-F238E27FC236}">
                <a16:creationId xmlns:a16="http://schemas.microsoft.com/office/drawing/2014/main" id="{9F1ABB92-28E7-03FC-7F92-2D17F2C3A5F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8842BF-5E84-0A39-17CC-58595A693AEE}"/>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15830780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7AB5A-E3F3-1D21-F85F-45FA8666B2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85907E6-AB46-3B55-8C56-B76193E62A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998FE8-1909-FD11-9233-94A15F7670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6CAE29-D5B8-2420-7EFD-A558AFE0C9F1}"/>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6" name="Footer Placeholder 5">
            <a:extLst>
              <a:ext uri="{FF2B5EF4-FFF2-40B4-BE49-F238E27FC236}">
                <a16:creationId xmlns:a16="http://schemas.microsoft.com/office/drawing/2014/main" id="{8F63040D-A9FA-B4BD-3795-42AFE7BE03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BD1DB6-9F16-D7ED-3558-128395F96F9D}"/>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33763527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39219-3DBF-89FF-ACEF-BDB5E3F1F6F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9F9839-6171-882F-858C-A00B69046A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9C13DC-D3B8-E161-5F97-54CA6FFE1745}"/>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5" name="Footer Placeholder 4">
            <a:extLst>
              <a:ext uri="{FF2B5EF4-FFF2-40B4-BE49-F238E27FC236}">
                <a16:creationId xmlns:a16="http://schemas.microsoft.com/office/drawing/2014/main" id="{EF6D3E3A-32F8-19C9-332D-D19C126DC8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3DB2EA-7028-D8AC-8FB6-FD6223F9DE4B}"/>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72900062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6B03F4-9368-8538-C537-9C7F2055D3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C6D983-AE6A-778D-F37B-5022B1C5718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B80687-F85F-F6A5-6DC7-A2429A8C0C4C}"/>
              </a:ext>
            </a:extLst>
          </p:cNvPr>
          <p:cNvSpPr>
            <a:spLocks noGrp="1"/>
          </p:cNvSpPr>
          <p:nvPr>
            <p:ph type="dt" sz="half" idx="10"/>
          </p:nvPr>
        </p:nvSpPr>
        <p:spPr/>
        <p:txBody>
          <a:bodyPr/>
          <a:lstStyle/>
          <a:p>
            <a:fld id="{E028CFD7-4BD6-47DA-A42A-E47BBA529C83}" type="datetimeFigureOut">
              <a:rPr lang="en-GB" smtClean="0"/>
              <a:t>30/01/2025</a:t>
            </a:fld>
            <a:endParaRPr lang="en-GB"/>
          </a:p>
        </p:txBody>
      </p:sp>
      <p:sp>
        <p:nvSpPr>
          <p:cNvPr id="5" name="Footer Placeholder 4">
            <a:extLst>
              <a:ext uri="{FF2B5EF4-FFF2-40B4-BE49-F238E27FC236}">
                <a16:creationId xmlns:a16="http://schemas.microsoft.com/office/drawing/2014/main" id="{2057EED0-4015-EBFA-492A-E96813563B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BC099C-1BCD-B6ED-5D79-08285918B7CA}"/>
              </a:ext>
            </a:extLst>
          </p:cNvPr>
          <p:cNvSpPr>
            <a:spLocks noGrp="1"/>
          </p:cNvSpPr>
          <p:nvPr>
            <p:ph type="sldNum" sz="quarter" idx="12"/>
          </p:nvPr>
        </p:nvSpPr>
        <p:spPr/>
        <p:txBody>
          <a:bodyPr/>
          <a:lstStyle/>
          <a:p>
            <a:fld id="{8F5D0B3B-726C-4522-A717-91F28F5E6E7D}" type="slidenum">
              <a:rPr lang="en-GB" smtClean="0"/>
              <a:t>‹#›</a:t>
            </a:fld>
            <a:endParaRPr lang="en-GB"/>
          </a:p>
        </p:txBody>
      </p:sp>
    </p:spTree>
    <p:extLst>
      <p:ext uri="{BB962C8B-B14F-4D97-AF65-F5344CB8AC3E}">
        <p14:creationId xmlns:p14="http://schemas.microsoft.com/office/powerpoint/2010/main" val="20092159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3" name="Rectangle"/>
          <p:cNvSpPr/>
          <p:nvPr/>
        </p:nvSpPr>
        <p:spPr>
          <a:xfrm>
            <a:off x="6096000" y="1039862"/>
            <a:ext cx="5594350" cy="4775201"/>
          </a:xfrm>
          <a:prstGeom prst="rect">
            <a:avLst/>
          </a:prstGeom>
          <a:solidFill>
            <a:srgbClr val="D3B9BD"/>
          </a:solidFill>
          <a:ln w="12700">
            <a:miter lim="400000"/>
          </a:ln>
        </p:spPr>
        <p:txBody>
          <a:bodyPr lIns="0" tIns="0" rIns="0" bIns="0" anchor="ctr"/>
          <a:lstStyle/>
          <a:p>
            <a:pPr defTabSz="207716">
              <a:lnSpc>
                <a:spcPct val="120000"/>
              </a:lnSpc>
              <a:spcBef>
                <a:spcPts val="0"/>
              </a:spcBef>
              <a:defRPr sz="3000" spc="-59">
                <a:solidFill>
                  <a:srgbClr val="FFFFFF"/>
                </a:solidFill>
                <a:latin typeface="Canela Deck Bold"/>
                <a:ea typeface="Canela Deck Bold"/>
                <a:cs typeface="Canela Deck Bold"/>
                <a:sym typeface="Canela Deck Bold"/>
              </a:defRPr>
            </a:pPr>
            <a:endParaRPr sz="1500"/>
          </a:p>
        </p:txBody>
      </p:sp>
      <p:sp>
        <p:nvSpPr>
          <p:cNvPr id="54" name="Rectangle"/>
          <p:cNvSpPr/>
          <p:nvPr/>
        </p:nvSpPr>
        <p:spPr>
          <a:xfrm>
            <a:off x="504453" y="533524"/>
            <a:ext cx="5595094" cy="5790952"/>
          </a:xfrm>
          <a:prstGeom prst="rect">
            <a:avLst/>
          </a:prstGeom>
          <a:solidFill>
            <a:schemeClr val="accent5">
              <a:hueOff val="-246905"/>
              <a:satOff val="-77181"/>
              <a:lumOff val="20457"/>
            </a:schemeClr>
          </a:solidFill>
          <a:ln w="12700">
            <a:miter lim="400000"/>
          </a:ln>
        </p:spPr>
        <p:txBody>
          <a:bodyPr lIns="0" tIns="0" rIns="0" bIns="0" anchor="ctr"/>
          <a:lstStyle/>
          <a:p>
            <a:pPr defTabSz="207716">
              <a:lnSpc>
                <a:spcPct val="120000"/>
              </a:lnSpc>
              <a:spcBef>
                <a:spcPts val="0"/>
              </a:spcBef>
              <a:defRPr sz="3000" spc="-59">
                <a:solidFill>
                  <a:srgbClr val="FFFFFF"/>
                </a:solidFill>
                <a:latin typeface="Canela Deck Bold"/>
                <a:ea typeface="Canela Deck Bold"/>
                <a:cs typeface="Canela Deck Bold"/>
                <a:sym typeface="Canela Deck Bold"/>
              </a:defRPr>
            </a:pPr>
            <a:endParaRPr sz="1500"/>
          </a:p>
        </p:txBody>
      </p:sp>
      <p:sp>
        <p:nvSpPr>
          <p:cNvPr id="55" name="Body Level One…"/>
          <p:cNvSpPr txBox="1">
            <a:spLocks noGrp="1"/>
          </p:cNvSpPr>
          <p:nvPr>
            <p:ph type="body" idx="1" hasCustomPrompt="1"/>
          </p:nvPr>
        </p:nvSpPr>
        <p:spPr>
          <a:xfrm>
            <a:off x="1029229" y="1838876"/>
            <a:ext cx="10132149" cy="3478089"/>
          </a:xfrm>
          <a:prstGeom prst="rect">
            <a:avLst/>
          </a:prstGeom>
        </p:spPr>
        <p:txBody>
          <a:bodyPr numCol="2" spcCol="2314058" anchor="t"/>
          <a:lstStyle>
            <a:lvl1pPr marL="222250" indent="-222250" algn="l" defTabSz="1219169">
              <a:lnSpc>
                <a:spcPct val="80000"/>
              </a:lnSpc>
              <a:spcBef>
                <a:spcPts val="2100"/>
              </a:spcBef>
              <a:buSzPct val="100000"/>
              <a:buChar char="•"/>
              <a:defRPr sz="2000" b="0">
                <a:latin typeface="Proxima Nova Medium"/>
                <a:ea typeface="Proxima Nova Medium"/>
                <a:cs typeface="Proxima Nova Medium"/>
                <a:sym typeface="Proxima Nova Medium"/>
              </a:defRPr>
            </a:lvl1pPr>
            <a:lvl2pPr marL="444500" indent="-222250" algn="l" defTabSz="1219169">
              <a:lnSpc>
                <a:spcPct val="80000"/>
              </a:lnSpc>
              <a:spcBef>
                <a:spcPts val="2100"/>
              </a:spcBef>
              <a:buSzPct val="100000"/>
              <a:buChar char="•"/>
              <a:defRPr sz="2000" b="0">
                <a:latin typeface="Proxima Nova Medium"/>
                <a:ea typeface="Proxima Nova Medium"/>
                <a:cs typeface="Proxima Nova Medium"/>
                <a:sym typeface="Proxima Nova Medium"/>
              </a:defRPr>
            </a:lvl2pPr>
            <a:lvl3pPr marL="666750" indent="-222250" algn="l" defTabSz="1219169">
              <a:lnSpc>
                <a:spcPct val="80000"/>
              </a:lnSpc>
              <a:spcBef>
                <a:spcPts val="2100"/>
              </a:spcBef>
              <a:buSzPct val="100000"/>
              <a:buChar char="•"/>
              <a:defRPr sz="2000" b="0">
                <a:latin typeface="Proxima Nova Medium"/>
                <a:ea typeface="Proxima Nova Medium"/>
                <a:cs typeface="Proxima Nova Medium"/>
                <a:sym typeface="Proxima Nova Medium"/>
              </a:defRPr>
            </a:lvl3pPr>
            <a:lvl4pPr marL="889000" indent="-222250" algn="l" defTabSz="1219169">
              <a:lnSpc>
                <a:spcPct val="80000"/>
              </a:lnSpc>
              <a:spcBef>
                <a:spcPts val="2100"/>
              </a:spcBef>
              <a:buSzPct val="100000"/>
              <a:buChar char="•"/>
              <a:defRPr sz="2000" b="0">
                <a:latin typeface="Proxima Nova Medium"/>
                <a:ea typeface="Proxima Nova Medium"/>
                <a:cs typeface="Proxima Nova Medium"/>
                <a:sym typeface="Proxima Nova Medium"/>
              </a:defRPr>
            </a:lvl4pPr>
            <a:lvl5pPr marL="1111250" indent="-222250" algn="l" defTabSz="1219169">
              <a:lnSpc>
                <a:spcPct val="80000"/>
              </a:lnSpc>
              <a:spcBef>
                <a:spcPts val="2100"/>
              </a:spcBef>
              <a:buSzPct val="100000"/>
              <a:buChar char="•"/>
              <a:defRPr sz="2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56" name="Slide Number"/>
          <p:cNvSpPr txBox="1">
            <a:spLocks noGrp="1"/>
          </p:cNvSpPr>
          <p:nvPr>
            <p:ph type="sldNum" sz="quarter" idx="2"/>
          </p:nvPr>
        </p:nvSpPr>
        <p:spPr>
          <a:xfrm>
            <a:off x="6022289" y="6565900"/>
            <a:ext cx="153772" cy="171450"/>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56483151"/>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pPr>
              <a:defRPr>
                <a:effectLst/>
              </a:defRPr>
            </a:pPr>
            <a:fld id="{86CB4B4D-7CA3-9044-876B-883B54F8677D}" type="slidenum">
              <a:t>‹#›</a:t>
            </a:fld>
            <a:endParaRPr/>
          </a:p>
        </p:txBody>
      </p:sp>
    </p:spTree>
    <p:extLst>
      <p:ext uri="{BB962C8B-B14F-4D97-AF65-F5344CB8AC3E}">
        <p14:creationId xmlns:p14="http://schemas.microsoft.com/office/powerpoint/2010/main" val="315293443"/>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4" name="Colourful pile of crushed makeup on a grey background"/>
          <p:cNvSpPr>
            <a:spLocks noGrp="1"/>
          </p:cNvSpPr>
          <p:nvPr>
            <p:ph type="pic" idx="21"/>
          </p:nvPr>
        </p:nvSpPr>
        <p:spPr>
          <a:xfrm>
            <a:off x="6064250" y="-819150"/>
            <a:ext cx="5670550" cy="8505825"/>
          </a:xfrm>
          <a:prstGeom prst="rect">
            <a:avLst/>
          </a:prstGeom>
        </p:spPr>
        <p:txBody>
          <a:bodyPr lIns="91439" tIns="45719" rIns="91439" bIns="45719" anchor="t">
            <a:noAutofit/>
          </a:bodyPr>
          <a:lstStyle/>
          <a:p>
            <a:endParaRPr/>
          </a:p>
        </p:txBody>
      </p:sp>
      <p:sp>
        <p:nvSpPr>
          <p:cNvPr id="135" name="Close-up view of a makeup palette "/>
          <p:cNvSpPr>
            <a:spLocks noGrp="1"/>
          </p:cNvSpPr>
          <p:nvPr>
            <p:ph type="pic" idx="22"/>
          </p:nvPr>
        </p:nvSpPr>
        <p:spPr>
          <a:xfrm>
            <a:off x="501650" y="-2368550"/>
            <a:ext cx="5600701" cy="8407400"/>
          </a:xfrm>
          <a:prstGeom prst="rect">
            <a:avLst/>
          </a:prstGeom>
        </p:spPr>
        <p:txBody>
          <a:bodyPr lIns="91439" tIns="45719" rIns="91439" bIns="45719" anchor="t">
            <a:noAutofit/>
          </a:bodyPr>
          <a:lstStyle/>
          <a:p>
            <a:endParaRPr/>
          </a:p>
        </p:txBody>
      </p:sp>
      <p:sp>
        <p:nvSpPr>
          <p:cNvPr id="136" name="Close-up view of crushed makeup and a makeup brush"/>
          <p:cNvSpPr>
            <a:spLocks noGrp="1"/>
          </p:cNvSpPr>
          <p:nvPr>
            <p:ph type="pic" idx="23"/>
          </p:nvPr>
        </p:nvSpPr>
        <p:spPr>
          <a:xfrm>
            <a:off x="501650" y="672042"/>
            <a:ext cx="5600700" cy="8403167"/>
          </a:xfrm>
          <a:prstGeom prst="rect">
            <a:avLst/>
          </a:prstGeom>
        </p:spPr>
        <p:txBody>
          <a:bodyPr lIns="91439" tIns="45719" rIns="91439" bIns="45719" anchor="t">
            <a:noAutofit/>
          </a:bodyPr>
          <a:lstStyle/>
          <a:p>
            <a:endParaRPr/>
          </a:p>
        </p:txBody>
      </p:sp>
      <p:sp>
        <p:nvSpPr>
          <p:cNvPr id="137" name="Slide Number"/>
          <p:cNvSpPr txBox="1">
            <a:spLocks noGrp="1"/>
          </p:cNvSpPr>
          <p:nvPr>
            <p:ph type="sldNum" sz="quarter" idx="2"/>
          </p:nvPr>
        </p:nvSpPr>
        <p:spPr>
          <a:xfrm>
            <a:off x="6021604" y="6565900"/>
            <a:ext cx="153772" cy="171450"/>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61283088"/>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97976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859493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28964852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990904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7030801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0992822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839001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8"/>
        <p:cNvGrpSpPr/>
        <p:nvPr/>
      </p:nvGrpSpPr>
      <p:grpSpPr>
        <a:xfrm>
          <a:off x="0" y="0"/>
          <a:ext cx="0" cy="0"/>
          <a:chOff x="0" y="0"/>
          <a:chExt cx="0" cy="0"/>
        </a:xfrm>
      </p:grpSpPr>
      <p:pic>
        <p:nvPicPr>
          <p:cNvPr id="39" name="Google Shape;39;p9"/>
          <p:cNvPicPr preferRelativeResize="0"/>
          <p:nvPr/>
        </p:nvPicPr>
        <p:blipFill>
          <a:blip r:embed="rId2">
            <a:alphaModFix/>
          </a:blip>
          <a:stretch>
            <a:fillRect/>
          </a:stretch>
        </p:blipFill>
        <p:spPr>
          <a:xfrm>
            <a:off x="0" y="0"/>
            <a:ext cx="12192000" cy="6858000"/>
          </a:xfrm>
          <a:prstGeom prst="rect">
            <a:avLst/>
          </a:prstGeom>
          <a:noFill/>
          <a:ln>
            <a:noFill/>
          </a:ln>
        </p:spPr>
      </p:pic>
      <p:sp>
        <p:nvSpPr>
          <p:cNvPr id="40" name="Google Shape;40;p9"/>
          <p:cNvSpPr txBox="1">
            <a:spLocks noGrp="1"/>
          </p:cNvSpPr>
          <p:nvPr>
            <p:ph type="title"/>
          </p:nvPr>
        </p:nvSpPr>
        <p:spPr>
          <a:xfrm>
            <a:off x="3244001" y="1773384"/>
            <a:ext cx="5704000" cy="214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1600"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1" name="Google Shape;41;p9"/>
          <p:cNvSpPr txBox="1">
            <a:spLocks noGrp="1"/>
          </p:cNvSpPr>
          <p:nvPr>
            <p:ph type="subTitle" idx="1"/>
          </p:nvPr>
        </p:nvSpPr>
        <p:spPr>
          <a:xfrm>
            <a:off x="3700800" y="4133434"/>
            <a:ext cx="4790400" cy="951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133">
                <a:latin typeface="Oxygen"/>
                <a:ea typeface="Oxygen"/>
                <a:cs typeface="Oxygen"/>
                <a:sym typeface="Oxygen"/>
              </a:defRPr>
            </a:lvl1pPr>
            <a:lvl2pPr lvl="1" algn="ctr" rtl="0">
              <a:lnSpc>
                <a:spcPct val="100000"/>
              </a:lnSpc>
              <a:spcBef>
                <a:spcPts val="2133"/>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32259645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C638D1B-3A42-421A-A04A-C4ADE22CE434}"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119432220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C638D1B-3A42-421A-A04A-C4ADE22CE434}"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146924246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C638D1B-3A42-421A-A04A-C4ADE22CE434}"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30948335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C638D1B-3A42-421A-A04A-C4ADE22CE434}" type="datetimeFigureOut">
              <a:rPr lang="en-GB" smtClean="0"/>
              <a:t>30/01/2025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1831493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74733529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C638D1B-3A42-421A-A04A-C4ADE22CE434}" type="datetimeFigureOut">
              <a:rPr lang="en-GB" smtClean="0"/>
              <a:t>30/01/2025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13157336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C638D1B-3A42-421A-A04A-C4ADE22CE434}" type="datetimeFigureOut">
              <a:rPr lang="en-GB" smtClean="0"/>
              <a:t>30/01/2025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342589889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638D1B-3A42-421A-A04A-C4ADE22CE434}" type="datetimeFigureOut">
              <a:rPr lang="en-GB" smtClean="0"/>
              <a:t>30/01/2025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14851178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C638D1B-3A42-421A-A04A-C4ADE22CE434}" type="datetimeFigureOut">
              <a:rPr lang="en-GB" smtClean="0"/>
              <a:t>30/01/2025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413450139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C638D1B-3A42-421A-A04A-C4ADE22CE434}" type="datetimeFigureOut">
              <a:rPr lang="en-GB" smtClean="0"/>
              <a:t>30/01/2025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6638039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C638D1B-3A42-421A-A04A-C4ADE22CE434}"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204380048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C638D1B-3A42-421A-A04A-C4ADE22CE434}"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24A5CE-5CFF-4577-8D4A-E49EA50705D2}" type="slidenum">
              <a:rPr lang="en-GB" smtClean="0"/>
              <a:t>‹#›</a:t>
            </a:fld>
            <a:endParaRPr lang="en-GB"/>
          </a:p>
        </p:txBody>
      </p:sp>
    </p:spTree>
    <p:extLst>
      <p:ext uri="{BB962C8B-B14F-4D97-AF65-F5344CB8AC3E}">
        <p14:creationId xmlns:p14="http://schemas.microsoft.com/office/powerpoint/2010/main" val="3491421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81.xml"/><Relationship Id="rId7" Type="http://schemas.openxmlformats.org/officeDocument/2006/relationships/slideLayout" Target="../slideLayouts/slideLayout85.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10" Type="http://schemas.openxmlformats.org/officeDocument/2006/relationships/image" Target="../media/image35.png"/><Relationship Id="rId4" Type="http://schemas.openxmlformats.org/officeDocument/2006/relationships/slideLayout" Target="../slideLayouts/slideLayout82.xml"/><Relationship Id="rId9" Type="http://schemas.openxmlformats.org/officeDocument/2006/relationships/image" Target="../media/image33.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3.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theme" Target="../theme/theme11.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image" Target="../media/image3.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2.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image" Target="../media/image25.e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3.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image" Target="../media/image27.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theme" Target="../theme/theme4.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42.xml"/><Relationship Id="rId7"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9" Type="http://schemas.openxmlformats.org/officeDocument/2006/relationships/image" Target="../media/image29.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image" Target="../media/image30.png"/><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7.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image" Target="../media/image32.jpeg"/><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image" Target="../media/image31.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theme" Target="../theme/theme8.xml"/><Relationship Id="rId1" Type="http://schemas.openxmlformats.org/officeDocument/2006/relationships/slideLayout" Target="../slideLayouts/slideLayout64.xml"/><Relationship Id="rId5" Type="http://schemas.openxmlformats.org/officeDocument/2006/relationships/image" Target="../media/image35.png"/><Relationship Id="rId4" Type="http://schemas.openxmlformats.org/officeDocument/2006/relationships/image" Target="../media/image34.emf"/></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theme" Target="../theme/theme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91172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2796239272"/>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C638D1B-3A42-421A-A04A-C4ADE22CE434}" type="datetimeFigureOut">
              <a:rPr lang="en-GB" smtClean="0"/>
              <a:t>30/01/2025</a:t>
            </a:fld>
            <a:endParaRPr lang="en-GB"/>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F24A5CE-5CFF-4577-8D4A-E49EA50705D2}" type="slidenum">
              <a:rPr lang="en-GB" smtClean="0"/>
              <a:t>‹#›</a:t>
            </a:fld>
            <a:endParaRPr lang="en-GB"/>
          </a:p>
        </p:txBody>
      </p:sp>
    </p:spTree>
    <p:extLst>
      <p:ext uri="{BB962C8B-B14F-4D97-AF65-F5344CB8AC3E}">
        <p14:creationId xmlns:p14="http://schemas.microsoft.com/office/powerpoint/2010/main" val="161186146"/>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g object 16">
            <a:extLst>
              <a:ext uri="{FF2B5EF4-FFF2-40B4-BE49-F238E27FC236}">
                <a16:creationId xmlns:a16="http://schemas.microsoft.com/office/drawing/2014/main" id="{D0D5F528-69E0-74EB-2E1F-22FCCA73BD22}"/>
              </a:ext>
            </a:extLst>
          </p:cNvPr>
          <p:cNvSpPr/>
          <p:nvPr/>
        </p:nvSpPr>
        <p:spPr>
          <a:xfrm>
            <a:off x="317497" y="6222564"/>
            <a:ext cx="11557371" cy="0"/>
          </a:xfrm>
          <a:custGeom>
            <a:avLst/>
            <a:gdLst>
              <a:gd name="f0" fmla="val w"/>
              <a:gd name="f1" fmla="val h"/>
              <a:gd name="f2" fmla="val ss"/>
              <a:gd name="f3" fmla="val 0"/>
              <a:gd name="f4" fmla="val 19057620"/>
              <a:gd name="f5" fmla="val 19057011"/>
              <a:gd name="f6" fmla="abs f0"/>
              <a:gd name="f7" fmla="abs f1"/>
              <a:gd name="f8" fmla="abs f2"/>
              <a:gd name="f9" fmla="*/ f0 1 19057620"/>
              <a:gd name="f10" fmla="val f3"/>
              <a:gd name="f11" fmla="+- f3 0 f3"/>
              <a:gd name="f12" fmla="+- f4 0 f3"/>
              <a:gd name="f13" fmla="?: f6 f0 1"/>
              <a:gd name="f14" fmla="?: f7 f1 1"/>
              <a:gd name="f15" fmla="?: f8 f2 1"/>
              <a:gd name="f16" fmla="*/ f12 1 19057620"/>
              <a:gd name="f17" fmla="*/ f11 1 0"/>
              <a:gd name="f18" fmla="*/ f13 1 19057620"/>
              <a:gd name="f19" fmla="*/ f14 1 21600"/>
              <a:gd name="f20" fmla="*/ 21600 f14 1"/>
              <a:gd name="f21" fmla="*/ 0 1 f16"/>
              <a:gd name="f22" fmla="*/ 19057620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9057620">
                <a:moveTo>
                  <a:pt x="f3" y="f30"/>
                </a:moveTo>
                <a:lnTo>
                  <a:pt x="f5" y="f30"/>
                </a:lnTo>
              </a:path>
            </a:pathLst>
          </a:custGeom>
          <a:noFill/>
          <a:ln w="5239" cap="flat">
            <a:solidFill>
              <a:srgbClr val="000000"/>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sp>
        <p:nvSpPr>
          <p:cNvPr id="3" name="bg object 17">
            <a:extLst>
              <a:ext uri="{FF2B5EF4-FFF2-40B4-BE49-F238E27FC236}">
                <a16:creationId xmlns:a16="http://schemas.microsoft.com/office/drawing/2014/main" id="{6F6CCC8C-B205-72CA-E93A-ACC2BE796F10}"/>
              </a:ext>
            </a:extLst>
          </p:cNvPr>
          <p:cNvSpPr/>
          <p:nvPr/>
        </p:nvSpPr>
        <p:spPr>
          <a:xfrm>
            <a:off x="1244597" y="6296345"/>
            <a:ext cx="0" cy="120913"/>
          </a:xfrm>
          <a:custGeom>
            <a:avLst/>
            <a:gdLst>
              <a:gd name="f0" fmla="val w"/>
              <a:gd name="f1" fmla="val h"/>
              <a:gd name="f2" fmla="val ss"/>
              <a:gd name="f3" fmla="val 0"/>
              <a:gd name="f4" fmla="val 199390"/>
              <a:gd name="f5" fmla="val 198946"/>
              <a:gd name="f6" fmla="abs f0"/>
              <a:gd name="f7" fmla="abs f1"/>
              <a:gd name="f8" fmla="abs f2"/>
              <a:gd name="f9" fmla="*/ f1 1 199390"/>
              <a:gd name="f10" fmla="val f3"/>
              <a:gd name="f11" fmla="+- f4 0 f3"/>
              <a:gd name="f12" fmla="+- f3 0 f3"/>
              <a:gd name="f13" fmla="?: f6 f0 1"/>
              <a:gd name="f14" fmla="?: f7 f1 1"/>
              <a:gd name="f15" fmla="?: f8 f2 1"/>
              <a:gd name="f16" fmla="*/ f12 1 0"/>
              <a:gd name="f17" fmla="*/ f11 1 199390"/>
              <a:gd name="f18" fmla="*/ f13 1 21600"/>
              <a:gd name="f19" fmla="*/ f14 1 199390"/>
              <a:gd name="f20" fmla="*/ 21600 f13 1"/>
              <a:gd name="f21" fmla="*/ 0 1 f16"/>
              <a:gd name="f22" fmla="*/ 1 1 f16"/>
              <a:gd name="f23" fmla="*/ 0 1 f17"/>
              <a:gd name="f24" fmla="*/ 199390 1 f17"/>
              <a:gd name="f25" fmla="min f19 f18"/>
              <a:gd name="f26" fmla="*/ f20 1 f15"/>
              <a:gd name="f27" fmla="*/ f24 f9 1"/>
              <a:gd name="f28" fmla="*/ f23 f9 1"/>
              <a:gd name="f29" fmla="val f26"/>
              <a:gd name="f30" fmla="*/ f3 f25 1"/>
              <a:gd name="f31" fmla="+- f29 0 f10"/>
              <a:gd name="f32" fmla="*/ f31 1 0"/>
              <a:gd name="f33" fmla="*/ f21 f32 1"/>
              <a:gd name="f34" fmla="*/ f22 f32 1"/>
              <a:gd name="f35" fmla="*/ f33 f25 1"/>
              <a:gd name="f36" fmla="*/ f34 f25 1"/>
            </a:gdLst>
            <a:ahLst/>
            <a:cxnLst>
              <a:cxn ang="3cd4">
                <a:pos x="hc" y="t"/>
              </a:cxn>
              <a:cxn ang="0">
                <a:pos x="r" y="vc"/>
              </a:cxn>
              <a:cxn ang="cd4">
                <a:pos x="hc" y="b"/>
              </a:cxn>
              <a:cxn ang="cd2">
                <a:pos x="l" y="vc"/>
              </a:cxn>
            </a:cxnLst>
            <a:rect l="f35" t="f28" r="f36" b="f27"/>
            <a:pathLst>
              <a:path h="199390">
                <a:moveTo>
                  <a:pt x="f30" y="f5"/>
                </a:moveTo>
                <a:lnTo>
                  <a:pt x="f30" y="f3"/>
                </a:lnTo>
              </a:path>
            </a:pathLst>
          </a:custGeom>
          <a:noFill/>
          <a:ln w="20939" cap="flat">
            <a:solidFill>
              <a:srgbClr val="F43882"/>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11590A1-8335-8873-C384-8A656AFF032D}"/>
              </a:ext>
            </a:extLst>
          </p:cNvPr>
          <p:cNvPicPr>
            <a:picLocks noChangeAspect="1"/>
          </p:cNvPicPr>
          <p:nvPr/>
        </p:nvPicPr>
        <p:blipFill>
          <a:blip r:embed="rId7"/>
          <a:stretch>
            <a:fillRect/>
          </a:stretch>
        </p:blipFill>
        <p:spPr>
          <a:xfrm>
            <a:off x="0" y="0"/>
            <a:ext cx="12191999" cy="673055"/>
          </a:xfrm>
          <a:prstGeom prst="rect">
            <a:avLst/>
          </a:prstGeom>
          <a:noFill/>
          <a:ln cap="flat">
            <a:noFill/>
          </a:ln>
        </p:spPr>
      </p:pic>
      <p:pic>
        <p:nvPicPr>
          <p:cNvPr id="5" name="bg object 19">
            <a:extLst>
              <a:ext uri="{FF2B5EF4-FFF2-40B4-BE49-F238E27FC236}">
                <a16:creationId xmlns:a16="http://schemas.microsoft.com/office/drawing/2014/main" id="{8DD1EFA9-3B3D-E87B-7A68-0D73E7113C5E}"/>
              </a:ext>
            </a:extLst>
          </p:cNvPr>
          <p:cNvPicPr>
            <a:picLocks noChangeAspect="1"/>
          </p:cNvPicPr>
          <p:nvPr/>
        </p:nvPicPr>
        <p:blipFill>
          <a:blip r:embed="rId8"/>
          <a:stretch>
            <a:fillRect/>
          </a:stretch>
        </p:blipFill>
        <p:spPr>
          <a:xfrm>
            <a:off x="476249" y="150063"/>
            <a:ext cx="660946" cy="372929"/>
          </a:xfrm>
          <a:prstGeom prst="rect">
            <a:avLst/>
          </a:prstGeom>
          <a:noFill/>
          <a:ln cap="flat">
            <a:noFill/>
          </a:ln>
        </p:spPr>
      </p:pic>
      <p:pic>
        <p:nvPicPr>
          <p:cNvPr id="6" name="bg object 20">
            <a:extLst>
              <a:ext uri="{FF2B5EF4-FFF2-40B4-BE49-F238E27FC236}">
                <a16:creationId xmlns:a16="http://schemas.microsoft.com/office/drawing/2014/main" id="{0C74551B-B39F-2EAD-B472-B968AFF3F09F}"/>
              </a:ext>
            </a:extLst>
          </p:cNvPr>
          <p:cNvPicPr>
            <a:picLocks noChangeAspect="1"/>
          </p:cNvPicPr>
          <p:nvPr/>
        </p:nvPicPr>
        <p:blipFill>
          <a:blip r:embed="rId9"/>
          <a:stretch>
            <a:fillRect/>
          </a:stretch>
        </p:blipFill>
        <p:spPr>
          <a:xfrm>
            <a:off x="1187896" y="191034"/>
            <a:ext cx="589362" cy="309019"/>
          </a:xfrm>
          <a:prstGeom prst="rect">
            <a:avLst/>
          </a:prstGeom>
          <a:noFill/>
          <a:ln cap="flat">
            <a:noFill/>
          </a:ln>
        </p:spPr>
      </p:pic>
      <p:sp>
        <p:nvSpPr>
          <p:cNvPr id="7" name="Holder 2">
            <a:extLst>
              <a:ext uri="{FF2B5EF4-FFF2-40B4-BE49-F238E27FC236}">
                <a16:creationId xmlns:a16="http://schemas.microsoft.com/office/drawing/2014/main" id="{2AE6049A-B23C-F269-F66B-8A5D0BEDF38B}"/>
              </a:ext>
            </a:extLst>
          </p:cNvPr>
          <p:cNvSpPr txBox="1">
            <a:spLocks noGrp="1"/>
          </p:cNvSpPr>
          <p:nvPr>
            <p:ph type="title"/>
          </p:nvPr>
        </p:nvSpPr>
        <p:spPr>
          <a:xfrm>
            <a:off x="468547" y="1120131"/>
            <a:ext cx="3964902" cy="559833"/>
          </a:xfrm>
          <a:prstGeom prst="rect">
            <a:avLst/>
          </a:prstGeom>
          <a:noFill/>
          <a:ln>
            <a:noFill/>
          </a:ln>
        </p:spPr>
        <p:txBody>
          <a:bodyPr vert="horz" wrap="square" lIns="0" tIns="0" rIns="0" bIns="0" anchor="t" anchorCtr="0" compatLnSpc="1">
            <a:spAutoFit/>
          </a:bodyPr>
          <a:lstStyle/>
          <a:p>
            <a:pPr lvl="0"/>
            <a:endParaRPr lang="en-US"/>
          </a:p>
        </p:txBody>
      </p:sp>
      <p:sp>
        <p:nvSpPr>
          <p:cNvPr id="8" name="Holder 3">
            <a:extLst>
              <a:ext uri="{FF2B5EF4-FFF2-40B4-BE49-F238E27FC236}">
                <a16:creationId xmlns:a16="http://schemas.microsoft.com/office/drawing/2014/main" id="{A7522C16-4BF7-1F52-56D1-B80EA6D9F17B}"/>
              </a:ext>
            </a:extLst>
          </p:cNvPr>
          <p:cNvSpPr txBox="1">
            <a:spLocks noGrp="1"/>
          </p:cNvSpPr>
          <p:nvPr>
            <p:ph type="body" idx="1"/>
          </p:nvPr>
        </p:nvSpPr>
        <p:spPr>
          <a:xfrm>
            <a:off x="468546" y="2491409"/>
            <a:ext cx="6141441" cy="1045223"/>
          </a:xfrm>
          <a:prstGeom prst="rect">
            <a:avLst/>
          </a:prstGeom>
          <a:noFill/>
          <a:ln>
            <a:noFill/>
          </a:ln>
        </p:spPr>
        <p:txBody>
          <a:bodyPr vert="horz" wrap="square" lIns="0" tIns="0" rIns="0" bIns="0" anchor="t" anchorCtr="0" compatLnSpc="1">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Holder 4">
            <a:extLst>
              <a:ext uri="{FF2B5EF4-FFF2-40B4-BE49-F238E27FC236}">
                <a16:creationId xmlns:a16="http://schemas.microsoft.com/office/drawing/2014/main" id="{B5CA3C39-706F-67E7-3FB9-A41C1DC659B4}"/>
              </a:ext>
            </a:extLst>
          </p:cNvPr>
          <p:cNvSpPr txBox="1">
            <a:spLocks noGrp="1"/>
          </p:cNvSpPr>
          <p:nvPr>
            <p:ph type="ftr" sz="quarter" idx="3"/>
          </p:nvPr>
        </p:nvSpPr>
        <p:spPr>
          <a:xfrm>
            <a:off x="4145281" y="6377938"/>
            <a:ext cx="3901442" cy="168059"/>
          </a:xfrm>
          <a:prstGeom prst="rect">
            <a:avLst/>
          </a:prstGeom>
          <a:noFill/>
          <a:ln>
            <a:noFill/>
          </a:ln>
        </p:spPr>
        <p:txBody>
          <a:bodyPr vert="horz" wrap="square" lIns="0" tIns="0" rIns="0" bIns="0" anchor="t" anchorCtr="1" compatLnSpc="1">
            <a:spAutoFit/>
          </a:bodyPr>
          <a:lstStyle>
            <a:lvl1pPr marL="0" marR="0" lvl="0" indent="0" algn="ctr" defTabSz="554492" rtl="0" fontAlgn="auto" hangingPunct="1">
              <a:lnSpc>
                <a:spcPct val="100000"/>
              </a:lnSpc>
              <a:spcBef>
                <a:spcPts val="0"/>
              </a:spcBef>
              <a:spcAft>
                <a:spcPts val="0"/>
              </a:spcAft>
              <a:buNone/>
              <a:tabLst/>
              <a:defRPr lang="en-US" sz="1092" b="0" i="0" u="none" strike="noStrike" kern="0" cap="none" spc="0" baseline="0">
                <a:solidFill>
                  <a:srgbClr val="898989"/>
                </a:solidFill>
                <a:uFillTx/>
                <a:latin typeface="Calibri"/>
              </a:defRPr>
            </a:lvl1pPr>
          </a:lstStyle>
          <a:p>
            <a:pPr lvl="0"/>
            <a:endParaRPr lang="en-US"/>
          </a:p>
        </p:txBody>
      </p:sp>
      <p:sp>
        <p:nvSpPr>
          <p:cNvPr id="10" name="Holder 5">
            <a:extLst>
              <a:ext uri="{FF2B5EF4-FFF2-40B4-BE49-F238E27FC236}">
                <a16:creationId xmlns:a16="http://schemas.microsoft.com/office/drawing/2014/main" id="{83546321-1DC3-8DAC-5DFB-37B4203AF658}"/>
              </a:ext>
            </a:extLst>
          </p:cNvPr>
          <p:cNvSpPr txBox="1">
            <a:spLocks noGrp="1"/>
          </p:cNvSpPr>
          <p:nvPr>
            <p:ph type="dt" sz="half" idx="2"/>
          </p:nvPr>
        </p:nvSpPr>
        <p:spPr>
          <a:xfrm>
            <a:off x="609603" y="6377938"/>
            <a:ext cx="2804162" cy="168059"/>
          </a:xfrm>
          <a:prstGeom prst="rect">
            <a:avLst/>
          </a:prstGeom>
          <a:noFill/>
          <a:ln>
            <a:noFill/>
          </a:ln>
        </p:spPr>
        <p:txBody>
          <a:bodyPr vert="horz" wrap="square" lIns="0" tIns="0" rIns="0" bIns="0" anchor="t" anchorCtr="0" compatLnSpc="1">
            <a:spAutoFit/>
          </a:bodyPr>
          <a:lstStyle>
            <a:lvl1pPr marL="0" marR="0" lvl="0" indent="0" algn="l" defTabSz="554492" rtl="0" fontAlgn="auto" hangingPunct="1">
              <a:lnSpc>
                <a:spcPct val="100000"/>
              </a:lnSpc>
              <a:spcBef>
                <a:spcPts val="0"/>
              </a:spcBef>
              <a:spcAft>
                <a:spcPts val="0"/>
              </a:spcAft>
              <a:buNone/>
              <a:tabLst/>
              <a:defRPr lang="en-US" sz="1092" b="0" i="0" u="none" strike="noStrike" kern="0" cap="none" spc="0" baseline="0">
                <a:solidFill>
                  <a:srgbClr val="898989"/>
                </a:solidFill>
                <a:uFillTx/>
                <a:latin typeface="Calibri"/>
              </a:defRPr>
            </a:lvl1pPr>
          </a:lstStyle>
          <a:p>
            <a:pPr lvl="0"/>
            <a:fld id="{32A16DD1-DAFF-4672-8DB1-1860EFAC430B}" type="datetime1">
              <a:rPr lang="en-US"/>
              <a:pPr lvl="0"/>
              <a:t>1/30/2025</a:t>
            </a:fld>
            <a:endParaRPr lang="en-US"/>
          </a:p>
        </p:txBody>
      </p:sp>
      <p:sp>
        <p:nvSpPr>
          <p:cNvPr id="11" name="Holder 6">
            <a:extLst>
              <a:ext uri="{FF2B5EF4-FFF2-40B4-BE49-F238E27FC236}">
                <a16:creationId xmlns:a16="http://schemas.microsoft.com/office/drawing/2014/main" id="{1E8D7758-2386-340F-48D3-0236923098A0}"/>
              </a:ext>
            </a:extLst>
          </p:cNvPr>
          <p:cNvSpPr txBox="1">
            <a:spLocks noGrp="1"/>
          </p:cNvSpPr>
          <p:nvPr>
            <p:ph type="sldNum" sz="quarter" idx="4"/>
          </p:nvPr>
        </p:nvSpPr>
        <p:spPr>
          <a:xfrm>
            <a:off x="11800899" y="6300604"/>
            <a:ext cx="104746" cy="214546"/>
          </a:xfrm>
          <a:prstGeom prst="rect">
            <a:avLst/>
          </a:prstGeom>
          <a:noFill/>
          <a:ln>
            <a:noFill/>
          </a:ln>
        </p:spPr>
        <p:txBody>
          <a:bodyPr vert="horz" wrap="square" lIns="0" tIns="0" rIns="0" bIns="0" anchor="t" anchorCtr="0" compatLnSpc="1">
            <a:spAutoFit/>
          </a:bodyPr>
          <a:lstStyle>
            <a:lvl1pPr marL="23106" marR="0" lvl="0" indent="0" algn="l" defTabSz="554492" rtl="0" fontAlgn="auto" hangingPunct="1">
              <a:lnSpc>
                <a:spcPct val="100000"/>
              </a:lnSpc>
              <a:spcBef>
                <a:spcPts val="15"/>
              </a:spcBef>
              <a:spcAft>
                <a:spcPts val="0"/>
              </a:spcAft>
              <a:buNone/>
              <a:tabLst/>
              <a:defRPr lang="en-US" sz="697" b="1" i="0" u="none" strike="noStrike" kern="0" cap="none" spc="0" baseline="0">
                <a:solidFill>
                  <a:srgbClr val="315083"/>
                </a:solidFill>
                <a:uFillTx/>
                <a:latin typeface="Ubuntu"/>
                <a:cs typeface="Ubuntu"/>
              </a:defRPr>
            </a:lvl1pPr>
          </a:lstStyle>
          <a:p>
            <a:pPr lvl="0"/>
            <a:fld id="{B5BCD638-CA3E-4DB1-A0C5-54D2F794C2C4}" type="slidenum">
              <a:t>‹#›</a:t>
            </a:fld>
            <a:endParaRPr lang="en-US"/>
          </a:p>
        </p:txBody>
      </p:sp>
    </p:spTree>
    <p:extLst>
      <p:ext uri="{BB962C8B-B14F-4D97-AF65-F5344CB8AC3E}">
        <p14:creationId xmlns:p14="http://schemas.microsoft.com/office/powerpoint/2010/main" val="238584856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Lst>
  <p:txStyles>
    <p:titleStyle>
      <a:lvl1pPr marL="0" marR="0" lvl="0" indent="0" defTabSz="554492" rtl="0" fontAlgn="auto" hangingPunct="1">
        <a:lnSpc>
          <a:spcPct val="100000"/>
        </a:lnSpc>
        <a:spcBef>
          <a:spcPts val="0"/>
        </a:spcBef>
        <a:spcAft>
          <a:spcPts val="0"/>
        </a:spcAft>
        <a:buNone/>
        <a:tabLst/>
        <a:defRPr lang="en-US" sz="3638" b="1" i="0" u="none" strike="noStrike" kern="0" cap="none" spc="0" baseline="0">
          <a:solidFill>
            <a:srgbClr val="315083"/>
          </a:solidFill>
          <a:uFillTx/>
          <a:latin typeface="Ubuntu"/>
          <a:cs typeface="Ubuntu"/>
        </a:defRPr>
      </a:lvl1pPr>
    </p:titleStyle>
    <p:bodyStyle>
      <a:lvl1pPr marL="0" marR="0" lvl="0" indent="0" defTabSz="554492" rtl="0" fontAlgn="auto" hangingPunct="1">
        <a:lnSpc>
          <a:spcPct val="100000"/>
        </a:lnSpc>
        <a:spcBef>
          <a:spcPts val="0"/>
        </a:spcBef>
        <a:spcAft>
          <a:spcPts val="0"/>
        </a:spcAft>
        <a:buNone/>
        <a:tabLst/>
        <a:defRPr lang="en-US" sz="1425" b="0" i="0" u="none" strike="noStrike" kern="0" cap="none" spc="0" baseline="0">
          <a:solidFill>
            <a:srgbClr val="7F7F7F"/>
          </a:solidFill>
          <a:uFillTx/>
          <a:latin typeface="Ubuntu-Light"/>
          <a:cs typeface="Ubuntu-Light"/>
        </a:defRPr>
      </a:lvl1pPr>
      <a:lvl2pPr marL="415869" marR="0" lvl="1" indent="-138623" algn="l" defTabSz="554492" rtl="0" fontAlgn="auto" hangingPunct="1">
        <a:lnSpc>
          <a:spcPct val="90000"/>
        </a:lnSpc>
        <a:spcBef>
          <a:spcPts val="303"/>
        </a:spcBef>
        <a:spcAft>
          <a:spcPts val="0"/>
        </a:spcAft>
        <a:buSzPct val="100000"/>
        <a:buFont typeface="Arial" pitchFamily="34"/>
        <a:buChar char="•"/>
        <a:tabLst/>
        <a:defRPr lang="en-US" sz="1455" b="0" i="0" u="none" strike="noStrike" kern="1200" cap="none" spc="0" baseline="0">
          <a:solidFill>
            <a:srgbClr val="000000"/>
          </a:solidFill>
          <a:uFillTx/>
          <a:latin typeface="Calibri"/>
        </a:defRPr>
      </a:lvl2pPr>
      <a:lvl3pPr marL="693115" marR="0" lvl="2" indent="-138623" algn="l" defTabSz="554492" rtl="0" fontAlgn="auto" hangingPunct="1">
        <a:lnSpc>
          <a:spcPct val="90000"/>
        </a:lnSpc>
        <a:spcBef>
          <a:spcPts val="303"/>
        </a:spcBef>
        <a:spcAft>
          <a:spcPts val="0"/>
        </a:spcAft>
        <a:buSzPct val="100000"/>
        <a:buFont typeface="Arial" pitchFamily="34"/>
        <a:buChar char="•"/>
        <a:tabLst/>
        <a:defRPr lang="en-US" sz="1213" b="0" i="0" u="none" strike="noStrike" kern="1200" cap="none" spc="0" baseline="0">
          <a:solidFill>
            <a:srgbClr val="000000"/>
          </a:solidFill>
          <a:uFillTx/>
          <a:latin typeface="Calibri"/>
        </a:defRPr>
      </a:lvl3pPr>
      <a:lvl4pPr marL="970361" marR="0" lvl="3" indent="-138623" algn="l" defTabSz="554492" rtl="0" fontAlgn="auto" hangingPunct="1">
        <a:lnSpc>
          <a:spcPct val="90000"/>
        </a:lnSpc>
        <a:spcBef>
          <a:spcPts val="303"/>
        </a:spcBef>
        <a:spcAft>
          <a:spcPts val="0"/>
        </a:spcAft>
        <a:buSzPct val="100000"/>
        <a:buFont typeface="Arial" pitchFamily="34"/>
        <a:buChar char="•"/>
        <a:tabLst/>
        <a:defRPr lang="en-US" sz="1092" b="0" i="0" u="none" strike="noStrike" kern="1200" cap="none" spc="0" baseline="0">
          <a:solidFill>
            <a:srgbClr val="000000"/>
          </a:solidFill>
          <a:uFillTx/>
          <a:latin typeface="Calibri"/>
        </a:defRPr>
      </a:lvl4pPr>
      <a:lvl5pPr marL="1247607" marR="0" lvl="4" indent="-138623" algn="l" defTabSz="554492" rtl="0" fontAlgn="auto" hangingPunct="1">
        <a:lnSpc>
          <a:spcPct val="90000"/>
        </a:lnSpc>
        <a:spcBef>
          <a:spcPts val="303"/>
        </a:spcBef>
        <a:spcAft>
          <a:spcPts val="0"/>
        </a:spcAft>
        <a:buSzPct val="100000"/>
        <a:buFont typeface="Arial" pitchFamily="34"/>
        <a:buChar char="•"/>
        <a:tabLst/>
        <a:defRPr lang="en-US" sz="1092" b="0" i="0" u="none" strike="noStrike" kern="1200" cap="none" spc="0" baseline="0">
          <a:solidFill>
            <a:srgbClr val="000000"/>
          </a:solidFill>
          <a:uFillTx/>
          <a:latin typeface="Calibri"/>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166271" y="379131"/>
            <a:ext cx="1886974" cy="1340643"/>
          </a:xfrm>
          <a:prstGeom prst="rect">
            <a:avLst/>
          </a:prstGeom>
        </p:spPr>
      </p:pic>
    </p:spTree>
    <p:extLst>
      <p:ext uri="{BB962C8B-B14F-4D97-AF65-F5344CB8AC3E}">
        <p14:creationId xmlns:p14="http://schemas.microsoft.com/office/powerpoint/2010/main" val="198981021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322467633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142963767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158033" y="373777"/>
            <a:ext cx="1912120" cy="1358509"/>
          </a:xfrm>
          <a:prstGeom prst="rect">
            <a:avLst/>
          </a:prstGeom>
        </p:spPr>
      </p:pic>
    </p:spTree>
    <p:extLst>
      <p:ext uri="{BB962C8B-B14F-4D97-AF65-F5344CB8AC3E}">
        <p14:creationId xmlns:p14="http://schemas.microsoft.com/office/powerpoint/2010/main" val="313493877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4C62C950-05ED-7292-41DD-A94CA3CADFE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02551" y="171451"/>
            <a:ext cx="4237567"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Line 3">
            <a:extLst>
              <a:ext uri="{FF2B5EF4-FFF2-40B4-BE49-F238E27FC236}">
                <a16:creationId xmlns:a16="http://schemas.microsoft.com/office/drawing/2014/main" id="{D3CED7F4-9FEB-2B26-CD8E-E4702A0B71CF}"/>
              </a:ext>
            </a:extLst>
          </p:cNvPr>
          <p:cNvSpPr>
            <a:spLocks noChangeShapeType="1"/>
          </p:cNvSpPr>
          <p:nvPr/>
        </p:nvSpPr>
        <p:spPr bwMode="auto">
          <a:xfrm>
            <a:off x="12145433" y="-1588"/>
            <a:ext cx="0" cy="6858001"/>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28" name="Line 4">
            <a:extLst>
              <a:ext uri="{FF2B5EF4-FFF2-40B4-BE49-F238E27FC236}">
                <a16:creationId xmlns:a16="http://schemas.microsoft.com/office/drawing/2014/main" id="{15736A30-7C77-FED4-C630-82681626E39F}"/>
              </a:ext>
            </a:extLst>
          </p:cNvPr>
          <p:cNvSpPr>
            <a:spLocks noChangeShapeType="1"/>
          </p:cNvSpPr>
          <p:nvPr/>
        </p:nvSpPr>
        <p:spPr bwMode="auto">
          <a:xfrm>
            <a:off x="42333" y="1588"/>
            <a:ext cx="0" cy="685800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29" name="Line 5">
            <a:extLst>
              <a:ext uri="{FF2B5EF4-FFF2-40B4-BE49-F238E27FC236}">
                <a16:creationId xmlns:a16="http://schemas.microsoft.com/office/drawing/2014/main" id="{A79AABE1-CB4F-4CDC-BBAF-3D30FFFF51B0}"/>
              </a:ext>
            </a:extLst>
          </p:cNvPr>
          <p:cNvSpPr>
            <a:spLocks noChangeShapeType="1"/>
          </p:cNvSpPr>
          <p:nvPr/>
        </p:nvSpPr>
        <p:spPr bwMode="auto">
          <a:xfrm>
            <a:off x="0" y="317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0" name="Line 6">
            <a:extLst>
              <a:ext uri="{FF2B5EF4-FFF2-40B4-BE49-F238E27FC236}">
                <a16:creationId xmlns:a16="http://schemas.microsoft.com/office/drawing/2014/main" id="{D1705DDD-F351-14D1-637C-C0CA7E0EC5E8}"/>
              </a:ext>
            </a:extLst>
          </p:cNvPr>
          <p:cNvSpPr>
            <a:spLocks noChangeShapeType="1"/>
          </p:cNvSpPr>
          <p:nvPr/>
        </p:nvSpPr>
        <p:spPr bwMode="auto">
          <a:xfrm>
            <a:off x="-4233" y="68262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1" name="Line 7">
            <a:extLst>
              <a:ext uri="{FF2B5EF4-FFF2-40B4-BE49-F238E27FC236}">
                <a16:creationId xmlns:a16="http://schemas.microsoft.com/office/drawing/2014/main" id="{34506161-136D-3CB4-850B-9DD72E805AF8}"/>
              </a:ext>
            </a:extLst>
          </p:cNvPr>
          <p:cNvSpPr>
            <a:spLocks noChangeShapeType="1"/>
          </p:cNvSpPr>
          <p:nvPr/>
        </p:nvSpPr>
        <p:spPr bwMode="auto">
          <a:xfrm>
            <a:off x="192617" y="141288"/>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2" name="Line 8">
            <a:extLst>
              <a:ext uri="{FF2B5EF4-FFF2-40B4-BE49-F238E27FC236}">
                <a16:creationId xmlns:a16="http://schemas.microsoft.com/office/drawing/2014/main" id="{C6D8C8FC-1C98-1A85-4E59-E54AD2006C52}"/>
              </a:ext>
            </a:extLst>
          </p:cNvPr>
          <p:cNvSpPr>
            <a:spLocks noChangeShapeType="1"/>
          </p:cNvSpPr>
          <p:nvPr/>
        </p:nvSpPr>
        <p:spPr bwMode="auto">
          <a:xfrm>
            <a:off x="119866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3" name="Arc 9">
            <a:extLst>
              <a:ext uri="{FF2B5EF4-FFF2-40B4-BE49-F238E27FC236}">
                <a16:creationId xmlns:a16="http://schemas.microsoft.com/office/drawing/2014/main" id="{B7F62DD4-8A6D-8606-88A8-E97370390896}"/>
              </a:ext>
            </a:extLst>
          </p:cNvPr>
          <p:cNvSpPr>
            <a:spLocks/>
          </p:cNvSpPr>
          <p:nvPr/>
        </p:nvSpPr>
        <p:spPr bwMode="auto">
          <a:xfrm>
            <a:off x="8104718" y="179389"/>
            <a:ext cx="3839633" cy="158432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sz="1800"/>
          </a:p>
        </p:txBody>
      </p:sp>
      <p:sp>
        <p:nvSpPr>
          <p:cNvPr id="1034" name="Line 11">
            <a:extLst>
              <a:ext uri="{FF2B5EF4-FFF2-40B4-BE49-F238E27FC236}">
                <a16:creationId xmlns:a16="http://schemas.microsoft.com/office/drawing/2014/main" id="{7A212795-C9BF-FDB4-EBE4-4AEB34C5B40D}"/>
              </a:ext>
            </a:extLst>
          </p:cNvPr>
          <p:cNvSpPr>
            <a:spLocks noChangeShapeType="1"/>
          </p:cNvSpPr>
          <p:nvPr/>
        </p:nvSpPr>
        <p:spPr bwMode="auto">
          <a:xfrm>
            <a:off x="192617" y="6716713"/>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5" name="Line 12">
            <a:extLst>
              <a:ext uri="{FF2B5EF4-FFF2-40B4-BE49-F238E27FC236}">
                <a16:creationId xmlns:a16="http://schemas.microsoft.com/office/drawing/2014/main" id="{A96D9485-7E1B-454D-76B7-8DF00046B650}"/>
              </a:ext>
            </a:extLst>
          </p:cNvPr>
          <p:cNvSpPr>
            <a:spLocks noChangeShapeType="1"/>
          </p:cNvSpPr>
          <p:nvPr/>
        </p:nvSpPr>
        <p:spPr bwMode="auto">
          <a:xfrm>
            <a:off x="1883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6" name="AutoShape 14">
            <a:extLst>
              <a:ext uri="{FF2B5EF4-FFF2-40B4-BE49-F238E27FC236}">
                <a16:creationId xmlns:a16="http://schemas.microsoft.com/office/drawing/2014/main" id="{819CB481-D156-DDBC-7222-517187AA0812}"/>
              </a:ext>
            </a:extLst>
          </p:cNvPr>
          <p:cNvSpPr>
            <a:spLocks noChangeArrowheads="1"/>
          </p:cNvSpPr>
          <p:nvPr/>
        </p:nvSpPr>
        <p:spPr bwMode="auto">
          <a:xfrm rot="10800000">
            <a:off x="11034184" y="6316663"/>
            <a:ext cx="836083" cy="298450"/>
          </a:xfrm>
          <a:prstGeom prst="flowChartOnlineStorage">
            <a:avLst/>
          </a:prstGeom>
          <a:solidFill>
            <a:srgbClr val="C1A875"/>
          </a:soli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sz="1800" dirty="0"/>
          </a:p>
        </p:txBody>
      </p:sp>
      <p:sp>
        <p:nvSpPr>
          <p:cNvPr id="1037" name="Rectangle 16">
            <a:extLst>
              <a:ext uri="{FF2B5EF4-FFF2-40B4-BE49-F238E27FC236}">
                <a16:creationId xmlns:a16="http://schemas.microsoft.com/office/drawing/2014/main" id="{BD8069BB-F10D-BCC4-EACB-29A046676CF1}"/>
              </a:ext>
            </a:extLst>
          </p:cNvPr>
          <p:cNvSpPr>
            <a:spLocks noChangeArrowheads="1"/>
          </p:cNvSpPr>
          <p:nvPr/>
        </p:nvSpPr>
        <p:spPr bwMode="auto">
          <a:xfrm>
            <a:off x="3632200" y="6311900"/>
            <a:ext cx="7825317" cy="215900"/>
          </a:xfrm>
          <a:prstGeom prst="rect">
            <a:avLst/>
          </a:prstGeom>
          <a:gradFill rotWithShape="1">
            <a:gsLst>
              <a:gs pos="0">
                <a:srgbClr val="F3EEE5"/>
              </a:gs>
              <a:gs pos="100000">
                <a:srgbClr val="C1A875"/>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2400" dirty="0">
              <a:latin typeface="Trebuchet MS" panose="020B0603020202020204" pitchFamily="34" charset="0"/>
            </a:endParaRPr>
          </a:p>
        </p:txBody>
      </p:sp>
      <p:sp>
        <p:nvSpPr>
          <p:cNvPr id="1038" name="Rectangle 17">
            <a:extLst>
              <a:ext uri="{FF2B5EF4-FFF2-40B4-BE49-F238E27FC236}">
                <a16:creationId xmlns:a16="http://schemas.microsoft.com/office/drawing/2014/main" id="{6E12C89B-0E2F-50D9-6784-DB600D32ACB2}"/>
              </a:ext>
            </a:extLst>
          </p:cNvPr>
          <p:cNvSpPr>
            <a:spLocks noChangeArrowheads="1"/>
          </p:cNvSpPr>
          <p:nvPr/>
        </p:nvSpPr>
        <p:spPr bwMode="auto">
          <a:xfrm>
            <a:off x="3600451" y="6470651"/>
            <a:ext cx="8257116" cy="144463"/>
          </a:xfrm>
          <a:prstGeom prst="rect">
            <a:avLst/>
          </a:prstGeom>
          <a:gradFill rotWithShape="1">
            <a:gsLst>
              <a:gs pos="0">
                <a:srgbClr val="E6E9F2"/>
              </a:gs>
              <a:gs pos="100000">
                <a:srgbClr val="3A4972"/>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endParaRPr lang="en-US" altLang="en-US" sz="1300" b="1" dirty="0">
              <a:solidFill>
                <a:srgbClr val="C1A875"/>
              </a:solidFill>
              <a:sym typeface="Trebuchet MS" panose="020B0603020202020204" pitchFamily="34" charset="0"/>
            </a:endParaRPr>
          </a:p>
        </p:txBody>
      </p:sp>
      <p:pic>
        <p:nvPicPr>
          <p:cNvPr id="1039" name="Picture 18">
            <a:extLst>
              <a:ext uri="{FF2B5EF4-FFF2-40B4-BE49-F238E27FC236}">
                <a16:creationId xmlns:a16="http://schemas.microsoft.com/office/drawing/2014/main" id="{07015BCA-54D4-6ACA-1384-2A3BE4C6148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4433" y="6299201"/>
            <a:ext cx="3361267"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0" name="Rectangle 21">
            <a:extLst>
              <a:ext uri="{FF2B5EF4-FFF2-40B4-BE49-F238E27FC236}">
                <a16:creationId xmlns:a16="http://schemas.microsoft.com/office/drawing/2014/main" id="{B29A9726-26AD-97FD-8F19-1DB9FA6FEF79}"/>
              </a:ext>
            </a:extLst>
          </p:cNvPr>
          <p:cNvSpPr>
            <a:spLocks noGrp="1" noChangeArrowheads="1"/>
          </p:cNvSpPr>
          <p:nvPr>
            <p:ph type="title"/>
          </p:nvPr>
        </p:nvSpPr>
        <p:spPr bwMode="auto">
          <a:xfrm>
            <a:off x="609600" y="620714"/>
            <a:ext cx="1097280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41" name="Rectangle 22">
            <a:extLst>
              <a:ext uri="{FF2B5EF4-FFF2-40B4-BE49-F238E27FC236}">
                <a16:creationId xmlns:a16="http://schemas.microsoft.com/office/drawing/2014/main" id="{D238771A-8996-0F0E-F5DF-84ED822D469E}"/>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pic>
        <p:nvPicPr>
          <p:cNvPr id="1042" name="Picture 19" descr="hywel dda">
            <a:extLst>
              <a:ext uri="{FF2B5EF4-FFF2-40B4-BE49-F238E27FC236}">
                <a16:creationId xmlns:a16="http://schemas.microsoft.com/office/drawing/2014/main" id="{6410B138-6490-0B7F-8402-EA0FCE23D5A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7052" y="188913"/>
            <a:ext cx="3168649"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591206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p:txStyles>
    <p:titleStyle>
      <a:lvl1pPr algn="ctr" rtl="0" eaLnBrk="0" fontAlgn="base" hangingPunct="0">
        <a:lnSpc>
          <a:spcPct val="90000"/>
        </a:lnSpc>
        <a:spcBef>
          <a:spcPct val="0"/>
        </a:spcBef>
        <a:spcAft>
          <a:spcPct val="0"/>
        </a:spcAft>
        <a:defRPr sz="3600" b="1">
          <a:solidFill>
            <a:srgbClr val="3A4A72"/>
          </a:solidFill>
          <a:latin typeface="+mj-lt"/>
          <a:ea typeface="+mj-ea"/>
          <a:cs typeface="+mj-cs"/>
        </a:defRPr>
      </a:lvl1pPr>
      <a:lvl2pPr algn="ctr" rtl="0" eaLnBrk="0" fontAlgn="base" hangingPunct="0">
        <a:lnSpc>
          <a:spcPct val="90000"/>
        </a:lnSpc>
        <a:spcBef>
          <a:spcPct val="0"/>
        </a:spcBef>
        <a:spcAft>
          <a:spcPct val="0"/>
        </a:spcAft>
        <a:defRPr sz="3600" b="1">
          <a:solidFill>
            <a:srgbClr val="3A4A72"/>
          </a:solidFill>
          <a:latin typeface="Arial" charset="0"/>
        </a:defRPr>
      </a:lvl2pPr>
      <a:lvl3pPr algn="ctr" rtl="0" eaLnBrk="0" fontAlgn="base" hangingPunct="0">
        <a:lnSpc>
          <a:spcPct val="90000"/>
        </a:lnSpc>
        <a:spcBef>
          <a:spcPct val="0"/>
        </a:spcBef>
        <a:spcAft>
          <a:spcPct val="0"/>
        </a:spcAft>
        <a:defRPr sz="3600" b="1">
          <a:solidFill>
            <a:srgbClr val="3A4A72"/>
          </a:solidFill>
          <a:latin typeface="Arial" charset="0"/>
        </a:defRPr>
      </a:lvl3pPr>
      <a:lvl4pPr algn="ctr" rtl="0" eaLnBrk="0" fontAlgn="base" hangingPunct="0">
        <a:lnSpc>
          <a:spcPct val="90000"/>
        </a:lnSpc>
        <a:spcBef>
          <a:spcPct val="0"/>
        </a:spcBef>
        <a:spcAft>
          <a:spcPct val="0"/>
        </a:spcAft>
        <a:defRPr sz="3600" b="1">
          <a:solidFill>
            <a:srgbClr val="3A4A72"/>
          </a:solidFill>
          <a:latin typeface="Arial" charset="0"/>
        </a:defRPr>
      </a:lvl4pPr>
      <a:lvl5pPr algn="ctr" rtl="0" eaLnBrk="0" fontAlgn="base" hangingPunct="0">
        <a:lnSpc>
          <a:spcPct val="90000"/>
        </a:lnSpc>
        <a:spcBef>
          <a:spcPct val="0"/>
        </a:spcBef>
        <a:spcAft>
          <a:spcPct val="0"/>
        </a:spcAft>
        <a:defRPr sz="3600" b="1">
          <a:solidFill>
            <a:srgbClr val="3A4A72"/>
          </a:solidFill>
          <a:latin typeface="Arial" charset="0"/>
        </a:defRPr>
      </a:lvl5pPr>
      <a:lvl6pPr marL="457200" algn="ctr" rtl="0" fontAlgn="base">
        <a:lnSpc>
          <a:spcPct val="90000"/>
        </a:lnSpc>
        <a:spcBef>
          <a:spcPct val="0"/>
        </a:spcBef>
        <a:spcAft>
          <a:spcPct val="0"/>
        </a:spcAft>
        <a:defRPr sz="3600" b="1">
          <a:solidFill>
            <a:srgbClr val="3A4A72"/>
          </a:solidFill>
          <a:latin typeface="Arial" charset="0"/>
        </a:defRPr>
      </a:lvl6pPr>
      <a:lvl7pPr marL="914400" algn="ctr" rtl="0" fontAlgn="base">
        <a:lnSpc>
          <a:spcPct val="90000"/>
        </a:lnSpc>
        <a:spcBef>
          <a:spcPct val="0"/>
        </a:spcBef>
        <a:spcAft>
          <a:spcPct val="0"/>
        </a:spcAft>
        <a:defRPr sz="3600" b="1">
          <a:solidFill>
            <a:srgbClr val="3A4A72"/>
          </a:solidFill>
          <a:latin typeface="Arial" charset="0"/>
        </a:defRPr>
      </a:lvl7pPr>
      <a:lvl8pPr marL="1371600" algn="ctr" rtl="0" fontAlgn="base">
        <a:lnSpc>
          <a:spcPct val="90000"/>
        </a:lnSpc>
        <a:spcBef>
          <a:spcPct val="0"/>
        </a:spcBef>
        <a:spcAft>
          <a:spcPct val="0"/>
        </a:spcAft>
        <a:defRPr sz="3600" b="1">
          <a:solidFill>
            <a:srgbClr val="3A4A72"/>
          </a:solidFill>
          <a:latin typeface="Arial" charset="0"/>
        </a:defRPr>
      </a:lvl8pPr>
      <a:lvl9pPr marL="1828800" algn="ctr" rtl="0" fontAlgn="base">
        <a:lnSpc>
          <a:spcPct val="90000"/>
        </a:lnSpc>
        <a:spcBef>
          <a:spcPct val="0"/>
        </a:spcBef>
        <a:spcAft>
          <a:spcPct val="0"/>
        </a:spcAft>
        <a:defRPr sz="3600" b="1">
          <a:solidFill>
            <a:srgbClr val="3A4A7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rgbClr val="3A4A72"/>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rgbClr val="3A4A72"/>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rgbClr val="3A4A72"/>
          </a:solidFill>
          <a:latin typeface="+mn-lt"/>
        </a:defRPr>
      </a:lvl3pPr>
      <a:lvl4pPr marL="1600200" indent="-228600" algn="l" rtl="0" eaLnBrk="0" fontAlgn="base" hangingPunct="0">
        <a:spcBef>
          <a:spcPct val="20000"/>
        </a:spcBef>
        <a:spcAft>
          <a:spcPct val="0"/>
        </a:spcAft>
        <a:buClr>
          <a:schemeClr val="tx1"/>
        </a:buClr>
        <a:buSzPct val="80000"/>
        <a:buChar char="–"/>
        <a:defRPr>
          <a:solidFill>
            <a:srgbClr val="3A4A72"/>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rgbClr val="3A4A72"/>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9171140" y="455556"/>
            <a:ext cx="2562601" cy="653217"/>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6536260" y="2460240"/>
            <a:ext cx="6754655" cy="5514590"/>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416106198"/>
      </p:ext>
    </p:extLst>
  </p:cSld>
  <p:clrMap bg1="lt1" tx1="dk1" bg2="lt2" tx2="dk2" accent1="accent1" accent2="accent2" accent3="accent3" accent4="accent4" accent5="accent5" accent6="accent6" hlink="hlink" folHlink="folHlink"/>
  <p:sldLayoutIdLst>
    <p:sldLayoutId id="2147483785" r:id="rId1"/>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3B4572-87D3-7322-D57D-B2C6BB62B7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A63F30-3AE5-55F0-197F-751DD5A799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9A03F4-ABFE-6D66-A094-6D47DDE04D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028CFD7-4BD6-47DA-A42A-E47BBA529C83}" type="datetimeFigureOut">
              <a:rPr lang="en-GB" smtClean="0"/>
              <a:t>30/01/2025</a:t>
            </a:fld>
            <a:endParaRPr lang="en-GB"/>
          </a:p>
        </p:txBody>
      </p:sp>
      <p:sp>
        <p:nvSpPr>
          <p:cNvPr id="5" name="Footer Placeholder 4">
            <a:extLst>
              <a:ext uri="{FF2B5EF4-FFF2-40B4-BE49-F238E27FC236}">
                <a16:creationId xmlns:a16="http://schemas.microsoft.com/office/drawing/2014/main" id="{7E4E7052-0819-E77E-0B17-51E0495787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6FC6C9E-33CC-8E56-BA95-43629566FA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F5D0B3B-726C-4522-A717-91F28F5E6E7D}" type="slidenum">
              <a:rPr lang="en-GB" smtClean="0"/>
              <a:t>‹#›</a:t>
            </a:fld>
            <a:endParaRPr lang="en-GB"/>
          </a:p>
        </p:txBody>
      </p:sp>
    </p:spTree>
    <p:extLst>
      <p:ext uri="{BB962C8B-B14F-4D97-AF65-F5344CB8AC3E}">
        <p14:creationId xmlns:p14="http://schemas.microsoft.com/office/powerpoint/2010/main" val="1784043535"/>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8.xml"/><Relationship Id="rId4" Type="http://schemas.openxmlformats.org/officeDocument/2006/relationships/image" Target="../media/image46.jpeg"/></Relationships>
</file>

<file path=ppt/slides/_rels/slide1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6.xml"/></Relationships>
</file>

<file path=ppt/slides/_rels/slide1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6.xml"/></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6.xml"/></Relationships>
</file>

<file path=ppt/slides/_rels/slide1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8.png"/><Relationship Id="rId1" Type="http://schemas.openxmlformats.org/officeDocument/2006/relationships/slideLayout" Target="../slideLayouts/slideLayout71.xml"/></Relationships>
</file>

<file path=ppt/slides/_rels/slide1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1.xml"/></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50.png"/><Relationship Id="rId1" Type="http://schemas.openxmlformats.org/officeDocument/2006/relationships/slideLayout" Target="../slideLayouts/slideLayout71.xml"/></Relationships>
</file>

<file path=ppt/slides/_rels/slide1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1.xml"/></Relationships>
</file>

<file path=ppt/slides/_rels/slide1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66.xml"/></Relationships>
</file>

<file path=ppt/slides/_rels/slide1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66.xml"/></Relationships>
</file>

<file path=ppt/slides/_rels/slide2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6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6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xml"/><Relationship Id="rId1" Type="http://schemas.openxmlformats.org/officeDocument/2006/relationships/slideLayout" Target="../slideLayouts/slideLayout86.xml"/><Relationship Id="rId4" Type="http://schemas.openxmlformats.org/officeDocument/2006/relationships/image" Target="../media/image55.jpeg"/></Relationships>
</file>

<file path=ppt/slides/_rels/slide2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xml"/><Relationship Id="rId1" Type="http://schemas.openxmlformats.org/officeDocument/2006/relationships/slideLayout" Target="../slideLayouts/slideLayout87.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57.jpeg"/></Relationships>
</file>

<file path=ppt/slides/_rels/slide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5.xml"/></Relationships>
</file>

<file path=ppt/slides/_rels/slide3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8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9.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8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59.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87.xml"/><Relationship Id="rId6" Type="http://schemas.openxmlformats.org/officeDocument/2006/relationships/diagramQuickStyle" Target="../diagrams/quickStyle3.xml"/><Relationship Id="rId11" Type="http://schemas.openxmlformats.org/officeDocument/2006/relationships/image" Target="../media/image62.svg"/><Relationship Id="rId5" Type="http://schemas.openxmlformats.org/officeDocument/2006/relationships/diagramLayout" Target="../diagrams/layout3.xml"/><Relationship Id="rId10" Type="http://schemas.openxmlformats.org/officeDocument/2006/relationships/image" Target="../media/image61.png"/><Relationship Id="rId4" Type="http://schemas.openxmlformats.org/officeDocument/2006/relationships/diagramData" Target="../diagrams/data3.xml"/><Relationship Id="rId9" Type="http://schemas.openxmlformats.org/officeDocument/2006/relationships/hyperlink" Target="https://www.bma.org.uk/advice-and-support/ethics/refugees-overseas-visitors-and-vulnerable-migrants/refugee-and-asylum-seeker-patient-health-toolkit/unique-health-challenges-for-refugees-and-asylum-seekers"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hyperlink" Target="https://www.doctorsoftheworld.org.uk/wp-content/uploads/2023/07/Toolkit-for-ICBs-and-PC-commissioners-access-to-healthcare-for-asylum-accommodation-DOTW-2023.pdf" TargetMode="External"/><Relationship Id="rId2" Type="http://schemas.openxmlformats.org/officeDocument/2006/relationships/notesSlide" Target="../notesSlides/notesSlide7.xml"/><Relationship Id="rId1" Type="http://schemas.openxmlformats.org/officeDocument/2006/relationships/slideLayout" Target="../slideLayouts/slideLayout87.xml"/><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8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67.png"/><Relationship Id="rId7"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87.xml"/><Relationship Id="rId6" Type="http://schemas.openxmlformats.org/officeDocument/2006/relationships/hyperlink" Target="https://www.thebureauinvestigates.com/stories/2021-07-15/most-gp-surgeries-refuse-to-register-undocumented-migrants" TargetMode="External"/><Relationship Id="rId5" Type="http://schemas.openxmlformats.org/officeDocument/2006/relationships/image" Target="../media/image69.png"/><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svg"/><Relationship Id="rId18" Type="http://schemas.openxmlformats.org/officeDocument/2006/relationships/image" Target="../media/image84.png"/><Relationship Id="rId3" Type="http://schemas.openxmlformats.org/officeDocument/2006/relationships/image" Target="../media/image59.png"/><Relationship Id="rId21" Type="http://schemas.openxmlformats.org/officeDocument/2006/relationships/image" Target="../media/image87.svg"/><Relationship Id="rId7" Type="http://schemas.openxmlformats.org/officeDocument/2006/relationships/image" Target="../media/image73.svg"/><Relationship Id="rId12" Type="http://schemas.openxmlformats.org/officeDocument/2006/relationships/image" Target="../media/image78.png"/><Relationship Id="rId17" Type="http://schemas.openxmlformats.org/officeDocument/2006/relationships/image" Target="../media/image83.svg"/><Relationship Id="rId2" Type="http://schemas.openxmlformats.org/officeDocument/2006/relationships/notesSlide" Target="../notesSlides/notesSlide10.xml"/><Relationship Id="rId16" Type="http://schemas.openxmlformats.org/officeDocument/2006/relationships/image" Target="../media/image82.png"/><Relationship Id="rId20" Type="http://schemas.openxmlformats.org/officeDocument/2006/relationships/image" Target="../media/image86.png"/><Relationship Id="rId1" Type="http://schemas.openxmlformats.org/officeDocument/2006/relationships/slideLayout" Target="../slideLayouts/slideLayout87.xml"/><Relationship Id="rId6" Type="http://schemas.openxmlformats.org/officeDocument/2006/relationships/image" Target="../media/image72.png"/><Relationship Id="rId11" Type="http://schemas.openxmlformats.org/officeDocument/2006/relationships/image" Target="../media/image77.svg"/><Relationship Id="rId5" Type="http://schemas.openxmlformats.org/officeDocument/2006/relationships/image" Target="../media/image71.svg"/><Relationship Id="rId15" Type="http://schemas.openxmlformats.org/officeDocument/2006/relationships/image" Target="../media/image81.svg"/><Relationship Id="rId10" Type="http://schemas.openxmlformats.org/officeDocument/2006/relationships/image" Target="../media/image76.png"/><Relationship Id="rId19" Type="http://schemas.openxmlformats.org/officeDocument/2006/relationships/image" Target="../media/image85.svg"/><Relationship Id="rId4" Type="http://schemas.openxmlformats.org/officeDocument/2006/relationships/image" Target="../media/image70.png"/><Relationship Id="rId9" Type="http://schemas.openxmlformats.org/officeDocument/2006/relationships/image" Target="../media/image75.svg"/><Relationship Id="rId14" Type="http://schemas.openxmlformats.org/officeDocument/2006/relationships/image" Target="../media/image80.png"/></Relationships>
</file>

<file path=ppt/slides/_rels/slide3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59.png"/><Relationship Id="rId7" Type="http://schemas.openxmlformats.org/officeDocument/2006/relationships/diagramColors" Target="../diagrams/colors4.xml"/><Relationship Id="rId2" Type="http://schemas.openxmlformats.org/officeDocument/2006/relationships/notesSlide" Target="../notesSlides/notesSlide11.xml"/><Relationship Id="rId1" Type="http://schemas.openxmlformats.org/officeDocument/2006/relationships/slideLayout" Target="../slideLayouts/slideLayout87.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89.png"/><Relationship Id="rId4" Type="http://schemas.openxmlformats.org/officeDocument/2006/relationships/diagramData" Target="../diagrams/data4.xml"/><Relationship Id="rId9" Type="http://schemas.openxmlformats.org/officeDocument/2006/relationships/image" Target="../media/image88.png"/></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87.xml"/><Relationship Id="rId4" Type="http://schemas.openxmlformats.org/officeDocument/2006/relationships/image" Target="../media/image9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7.xml"/><Relationship Id="rId1" Type="http://schemas.openxmlformats.org/officeDocument/2006/relationships/video" Target="https://www.youtube.com/embed/dQ7yLj-b8qY?feature=oembed" TargetMode="External"/><Relationship Id="rId5" Type="http://schemas.openxmlformats.org/officeDocument/2006/relationships/image" Target="../media/image91.jpe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6.xml"/></Relationships>
</file>

<file path=ppt/slides/_rels/slide40.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9.png"/><Relationship Id="rId7"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87.xml"/><Relationship Id="rId6" Type="http://schemas.openxmlformats.org/officeDocument/2006/relationships/hyperlink" Target="https://www.doctorsoftheworld.org.uk/safesurgeries/safe-surgeries-toolkit/" TargetMode="External"/><Relationship Id="rId11" Type="http://schemas.openxmlformats.org/officeDocument/2006/relationships/image" Target="../media/image95.png"/><Relationship Id="rId5" Type="http://schemas.openxmlformats.org/officeDocument/2006/relationships/image" Target="../media/image93.png"/><Relationship Id="rId10" Type="http://schemas.openxmlformats.org/officeDocument/2006/relationships/image" Target="../media/image94.png"/><Relationship Id="rId4" Type="http://schemas.openxmlformats.org/officeDocument/2006/relationships/image" Target="../media/image92.png"/><Relationship Id="rId9" Type="http://schemas.openxmlformats.org/officeDocument/2006/relationships/hyperlink" Target="https://www.doctorsoftheworld.org.uk/safesurgeries/safe-surgeries-toolkit/#:~:text=Posters%20for%20patient%20awareness"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5.xml"/><Relationship Id="rId1" Type="http://schemas.openxmlformats.org/officeDocument/2006/relationships/slideLayout" Target="../slideLayouts/slideLayout8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hyperlink" Target="https://www.doctorsoftheworld.org.uk/translated-health-information/?_language=" TargetMode="External"/></Relationships>
</file>

<file path=ppt/slides/_rels/slide42.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59.png"/><Relationship Id="rId7" Type="http://schemas.openxmlformats.org/officeDocument/2006/relationships/image" Target="../media/image99.png"/><Relationship Id="rId2" Type="http://schemas.openxmlformats.org/officeDocument/2006/relationships/notesSlide" Target="../notesSlides/notesSlide16.xml"/><Relationship Id="rId1" Type="http://schemas.openxmlformats.org/officeDocument/2006/relationships/slideLayout" Target="../slideLayouts/slideLayout87.xml"/><Relationship Id="rId6" Type="http://schemas.openxmlformats.org/officeDocument/2006/relationships/hyperlink" Target="https://www.southeastclinicalnetworks.nhs.uk/pregnancy-care-transfer-cards/" TargetMode="External"/><Relationship Id="rId5" Type="http://schemas.openxmlformats.org/officeDocument/2006/relationships/image" Target="../media/image98.png"/><Relationship Id="rId4" Type="http://schemas.openxmlformats.org/officeDocument/2006/relationships/hyperlink" Target="https://www.england.nhs.uk/publication/gp-registration-transfer-cards/" TargetMode="External"/><Relationship Id="rId9" Type="http://schemas.openxmlformats.org/officeDocument/2006/relationships/hyperlink" Target="https://www.doctorsoftheworld.org.uk/gp-access-card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7.xml"/><Relationship Id="rId1" Type="http://schemas.openxmlformats.org/officeDocument/2006/relationships/slideLayout" Target="../slideLayouts/slideLayout87.xml"/><Relationship Id="rId6" Type="http://schemas.openxmlformats.org/officeDocument/2006/relationships/hyperlink" Target="https://assets.publishing.service.gov.uk/government/uploads/system/uploads/attachment_data/file/1186860/nhs-cost-recovery-overseas-visitors_september2023.pdf" TargetMode="External"/><Relationship Id="rId5" Type="http://schemas.openxmlformats.org/officeDocument/2006/relationships/image" Target="../media/image62.svg"/><Relationship Id="rId4" Type="http://schemas.openxmlformats.org/officeDocument/2006/relationships/image" Target="../media/image61.png"/></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87.xml"/><Relationship Id="rId4" Type="http://schemas.openxmlformats.org/officeDocument/2006/relationships/image" Target="../media/image101.jpeg"/></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87.xml"/><Relationship Id="rId5" Type="http://schemas.openxmlformats.org/officeDocument/2006/relationships/hyperlink" Target="https://www.doctorsoftheworld.org.uk/patient-clinic/#:~:text=make%20a%20complaint-,CONTACT,-Doctors%20of%20the" TargetMode="External"/><Relationship Id="rId4" Type="http://schemas.openxmlformats.org/officeDocument/2006/relationships/hyperlink" Target="mailto:clinic@doctorsoftheworld.org.uk"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hyperlink" Target="https://www.doctorsoftheworld.org.uk/patient-clinic/" TargetMode="External"/><Relationship Id="rId2" Type="http://schemas.openxmlformats.org/officeDocument/2006/relationships/notesSlide" Target="../notesSlides/notesSlide20.xml"/><Relationship Id="rId1" Type="http://schemas.openxmlformats.org/officeDocument/2006/relationships/slideLayout" Target="../slideLayouts/slideLayout87.xml"/><Relationship Id="rId6" Type="http://schemas.openxmlformats.org/officeDocument/2006/relationships/hyperlink" Target="mailto:safesurgeries@doctorsoftheworld.org.uk" TargetMode="External"/><Relationship Id="rId5" Type="http://schemas.openxmlformats.org/officeDocument/2006/relationships/hyperlink" Target="https://www.doctorsoftheworld.org.uk/translated-health-information/" TargetMode="External"/><Relationship Id="rId4" Type="http://schemas.openxmlformats.org/officeDocument/2006/relationships/hyperlink" Target="https://www.doctorsoftheworld.org.uk/safesurgeries/"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mailto:SBU.Hat@wales.nhs.uk" TargetMode="External"/><Relationship Id="rId2" Type="http://schemas.openxmlformats.org/officeDocument/2006/relationships/notesSlide" Target="../notesSlides/notesSlide21.xml"/><Relationship Id="rId1" Type="http://schemas.openxmlformats.org/officeDocument/2006/relationships/slideLayout" Target="../slideLayouts/slideLayout7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0.jpeg"/><Relationship Id="rId1" Type="http://schemas.openxmlformats.org/officeDocument/2006/relationships/slideLayout" Target="../slideLayouts/slideLayout7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4.xml"/></Relationships>
</file>

<file path=ppt/slides/_rels/slide54.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jpeg"/><Relationship Id="rId2" Type="http://schemas.openxmlformats.org/officeDocument/2006/relationships/notesSlide" Target="../notesSlides/notesSlide27.xml"/><Relationship Id="rId1" Type="http://schemas.openxmlformats.org/officeDocument/2006/relationships/slideLayout" Target="../slideLayouts/slideLayout85.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jpeg"/><Relationship Id="rId9" Type="http://schemas.openxmlformats.org/officeDocument/2006/relationships/image" Target="../media/image108.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1.xml"/><Relationship Id="rId4" Type="http://schemas.openxmlformats.org/officeDocument/2006/relationships/image" Target="../media/image43.jpeg"/></Relationships>
</file>

<file path=ppt/slides/_rels/slide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71.xml"/></Relationships>
</file>

<file path=ppt/slides/_rels/slide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1.xml"/></Relationships>
</file>

<file path=ppt/slides/_rels/slide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a:extLst>
              <a:ext uri="{FF2B5EF4-FFF2-40B4-BE49-F238E27FC236}">
                <a16:creationId xmlns:a16="http://schemas.microsoft.com/office/drawing/2014/main" id="{E3F447A7-F2D5-4F3E-4404-3A93D262CED4}"/>
              </a:ext>
            </a:extLst>
          </p:cNvPr>
          <p:cNvPicPr>
            <a:picLocks noChangeAspect="1"/>
          </p:cNvPicPr>
          <p:nvPr/>
        </p:nvPicPr>
        <p:blipFill>
          <a:blip r:embed="rId3"/>
          <a:stretch>
            <a:fillRect/>
          </a:stretch>
        </p:blipFill>
        <p:spPr>
          <a:xfrm>
            <a:off x="428" y="0"/>
            <a:ext cx="12191143" cy="6857520"/>
          </a:xfrm>
          <a:prstGeom prst="rect">
            <a:avLst/>
          </a:prstGeom>
          <a:noFill/>
          <a:ln cap="flat">
            <a:noFill/>
          </a:ln>
        </p:spPr>
      </p:pic>
      <p:sp>
        <p:nvSpPr>
          <p:cNvPr id="3" name="object 3">
            <a:extLst>
              <a:ext uri="{FF2B5EF4-FFF2-40B4-BE49-F238E27FC236}">
                <a16:creationId xmlns:a16="http://schemas.microsoft.com/office/drawing/2014/main" id="{B5C64F40-93BB-94F6-B727-5A919CBE5C69}"/>
              </a:ext>
            </a:extLst>
          </p:cNvPr>
          <p:cNvSpPr txBox="1">
            <a:spLocks noGrp="1"/>
          </p:cNvSpPr>
          <p:nvPr>
            <p:ph type="title" idx="4294967295"/>
          </p:nvPr>
        </p:nvSpPr>
        <p:spPr>
          <a:xfrm>
            <a:off x="684439" y="1570285"/>
            <a:ext cx="11265870" cy="2040659"/>
          </a:xfrm>
          <a:prstGeom prst="rect">
            <a:avLst/>
          </a:prstGeom>
          <a:noFill/>
          <a:ln>
            <a:noFill/>
          </a:ln>
        </p:spPr>
        <p:txBody>
          <a:bodyPr vert="horz" wrap="square" lIns="0" tIns="9243" rIns="0" bIns="0" anchor="t" anchorCtr="0" compatLnSpc="1">
            <a:spAutoFit/>
          </a:bodyPr>
          <a:lstStyle/>
          <a:p>
            <a:pPr marL="7702" algn="ctr">
              <a:spcBef>
                <a:spcPts val="73"/>
              </a:spcBef>
            </a:pPr>
            <a:r>
              <a:rPr lang="en-GB" sz="4400" dirty="0">
                <a:solidFill>
                  <a:schemeClr val="bg1"/>
                </a:solidFill>
              </a:rPr>
              <a:t>Addressing the health and wellbeing needs of Asylum Seekers and Refugees Webinar</a:t>
            </a:r>
            <a:endParaRPr lang="en-US" sz="4400" dirty="0">
              <a:solidFill>
                <a:schemeClr val="bg1"/>
              </a:solidFill>
            </a:endParaRPr>
          </a:p>
        </p:txBody>
      </p:sp>
      <p:sp>
        <p:nvSpPr>
          <p:cNvPr id="4" name="object 4">
            <a:extLst>
              <a:ext uri="{FF2B5EF4-FFF2-40B4-BE49-F238E27FC236}">
                <a16:creationId xmlns:a16="http://schemas.microsoft.com/office/drawing/2014/main" id="{3E26A5D1-0E70-125F-1C03-AF8A406E081A}"/>
              </a:ext>
            </a:extLst>
          </p:cNvPr>
          <p:cNvSpPr txBox="1"/>
          <p:nvPr/>
        </p:nvSpPr>
        <p:spPr>
          <a:xfrm>
            <a:off x="755741" y="4595287"/>
            <a:ext cx="11306950" cy="1140642"/>
          </a:xfrm>
          <a:prstGeom prst="rect">
            <a:avLst/>
          </a:prstGeom>
          <a:noFill/>
          <a:ln cap="flat">
            <a:noFill/>
          </a:ln>
        </p:spPr>
        <p:txBody>
          <a:bodyPr vert="horz" wrap="square" lIns="0" tIns="6931" rIns="0" bIns="0" anchor="t" anchorCtr="0" compatLnSpc="1">
            <a:spAutoFit/>
          </a:bodyPr>
          <a:lstStyle/>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r>
              <a:rPr kumimoji="0" lang="en-US" sz="2400" b="0" i="0" u="none" strike="noStrike" kern="0" cap="none" spc="-6" normalizeH="0" baseline="0" noProof="0" dirty="0">
                <a:ln>
                  <a:noFill/>
                </a:ln>
                <a:solidFill>
                  <a:srgbClr val="FFFFFF"/>
                </a:solidFill>
                <a:effectLst/>
                <a:uLnTx/>
                <a:uFillTx/>
                <a:latin typeface="Ubuntu"/>
                <a:ea typeface="+mn-ea"/>
                <a:cs typeface="Ubuntu"/>
              </a:rPr>
              <a:t>Webinar</a:t>
            </a:r>
          </a:p>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endParaRPr kumimoji="0" lang="en-US" sz="2400" b="0" i="0" u="none" strike="noStrike" kern="0" cap="none" spc="-6" normalizeH="0" baseline="0" noProof="0" dirty="0">
              <a:ln>
                <a:noFill/>
              </a:ln>
              <a:solidFill>
                <a:srgbClr val="FFFFFF"/>
              </a:solidFill>
              <a:effectLst/>
              <a:uLnTx/>
              <a:uFillTx/>
              <a:latin typeface="Ubuntu"/>
              <a:ea typeface="+mn-ea"/>
              <a:cs typeface="Ubuntu"/>
            </a:endParaRPr>
          </a:p>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r>
              <a:rPr lang="en-US" sz="2400" kern="0" spc="-6" dirty="0">
                <a:solidFill>
                  <a:srgbClr val="FFFFFF"/>
                </a:solidFill>
                <a:latin typeface="Ubuntu"/>
                <a:cs typeface="Ubuntu"/>
              </a:rPr>
              <a:t>30</a:t>
            </a:r>
            <a:r>
              <a:rPr kumimoji="0" lang="en-US" sz="2400" b="0" i="0" u="none" strike="noStrike" kern="0" cap="none" spc="-6" normalizeH="0" baseline="30000" noProof="0" dirty="0" err="1">
                <a:ln>
                  <a:noFill/>
                </a:ln>
                <a:solidFill>
                  <a:srgbClr val="FFFFFF"/>
                </a:solidFill>
                <a:effectLst/>
                <a:uLnTx/>
                <a:uFillTx/>
                <a:latin typeface="Ubuntu"/>
                <a:ea typeface="+mn-ea"/>
                <a:cs typeface="Ubuntu"/>
              </a:rPr>
              <a:t>th</a:t>
            </a:r>
            <a:r>
              <a:rPr kumimoji="0" lang="en-US" sz="2400" b="0" i="0" u="none" strike="noStrike" kern="0" cap="none" spc="-6" normalizeH="0" baseline="0" noProof="0" dirty="0">
                <a:ln>
                  <a:noFill/>
                </a:ln>
                <a:solidFill>
                  <a:srgbClr val="FFFFFF"/>
                </a:solidFill>
                <a:effectLst/>
                <a:uLnTx/>
                <a:uFillTx/>
                <a:latin typeface="Ubuntu"/>
                <a:ea typeface="+mn-ea"/>
                <a:cs typeface="Ubuntu"/>
              </a:rPr>
              <a:t> January 2025</a:t>
            </a:r>
            <a:endParaRPr kumimoji="0" lang="en-US" sz="2400" b="0" i="0" u="none" strike="noStrike" kern="0" cap="none" spc="0" normalizeH="0" baseline="0" noProof="0" dirty="0">
              <a:ln>
                <a:noFill/>
              </a:ln>
              <a:solidFill>
                <a:srgbClr val="000000"/>
              </a:solidFill>
              <a:effectLst/>
              <a:uLnTx/>
              <a:uFillTx/>
              <a:latin typeface="Ubuntu"/>
              <a:ea typeface="+mn-ea"/>
              <a:cs typeface="Ubuntu"/>
            </a:endParaRPr>
          </a:p>
        </p:txBody>
      </p:sp>
      <p:grpSp>
        <p:nvGrpSpPr>
          <p:cNvPr id="5" name="object 5">
            <a:extLst>
              <a:ext uri="{FF2B5EF4-FFF2-40B4-BE49-F238E27FC236}">
                <a16:creationId xmlns:a16="http://schemas.microsoft.com/office/drawing/2014/main" id="{CEAA1F7E-087D-50F7-3D3A-48C022EBBD51}"/>
              </a:ext>
            </a:extLst>
          </p:cNvPr>
          <p:cNvGrpSpPr/>
          <p:nvPr/>
        </p:nvGrpSpPr>
        <p:grpSpPr>
          <a:xfrm>
            <a:off x="476643" y="634966"/>
            <a:ext cx="11238879" cy="5746339"/>
            <a:chOff x="785314" y="1047106"/>
            <a:chExt cx="18533744" cy="9476138"/>
          </a:xfrm>
        </p:grpSpPr>
        <p:sp>
          <p:nvSpPr>
            <p:cNvPr id="6" name="object 6">
              <a:extLst>
                <a:ext uri="{FF2B5EF4-FFF2-40B4-BE49-F238E27FC236}">
                  <a16:creationId xmlns:a16="http://schemas.microsoft.com/office/drawing/2014/main" id="{45B900D7-2A87-8407-09D4-D7C9D89D8A83}"/>
                </a:ext>
              </a:extLst>
            </p:cNvPr>
            <p:cNvSpPr/>
            <p:nvPr/>
          </p:nvSpPr>
          <p:spPr>
            <a:xfrm>
              <a:off x="1245568" y="1164680"/>
              <a:ext cx="833118" cy="833118"/>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7" name="object 7">
              <a:extLst>
                <a:ext uri="{FF2B5EF4-FFF2-40B4-BE49-F238E27FC236}">
                  <a16:creationId xmlns:a16="http://schemas.microsoft.com/office/drawing/2014/main" id="{5A5A0BD8-D5A9-29A1-0C55-BA44A0EBAB56}"/>
                </a:ext>
              </a:extLst>
            </p:cNvPr>
            <p:cNvPicPr>
              <a:picLocks noChangeAspect="1"/>
            </p:cNvPicPr>
            <p:nvPr/>
          </p:nvPicPr>
          <p:blipFill>
            <a:blip r:embed="rId4"/>
            <a:stretch>
              <a:fillRect/>
            </a:stretch>
          </p:blipFill>
          <p:spPr>
            <a:xfrm>
              <a:off x="2305485" y="1164433"/>
              <a:ext cx="715271" cy="885184"/>
            </a:xfrm>
            <a:prstGeom prst="rect">
              <a:avLst/>
            </a:prstGeom>
            <a:noFill/>
            <a:ln cap="flat">
              <a:noFill/>
            </a:ln>
          </p:spPr>
        </p:pic>
        <p:sp>
          <p:nvSpPr>
            <p:cNvPr id="8" name="object 8">
              <a:extLst>
                <a:ext uri="{FF2B5EF4-FFF2-40B4-BE49-F238E27FC236}">
                  <a16:creationId xmlns:a16="http://schemas.microsoft.com/office/drawing/2014/main" id="{FEB06B04-B949-B2D7-7031-B53C08CD6CEB}"/>
                </a:ext>
              </a:extLst>
            </p:cNvPr>
            <p:cNvSpPr/>
            <p:nvPr/>
          </p:nvSpPr>
          <p:spPr>
            <a:xfrm>
              <a:off x="1127985" y="1047106"/>
              <a:ext cx="2197102" cy="1068074"/>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9" name="object 9">
              <a:extLst>
                <a:ext uri="{FF2B5EF4-FFF2-40B4-BE49-F238E27FC236}">
                  <a16:creationId xmlns:a16="http://schemas.microsoft.com/office/drawing/2014/main" id="{01ED7E11-97C1-083F-C621-33D4AFFE7650}"/>
                </a:ext>
              </a:extLst>
            </p:cNvPr>
            <p:cNvPicPr>
              <a:picLocks noChangeAspect="1"/>
            </p:cNvPicPr>
            <p:nvPr/>
          </p:nvPicPr>
          <p:blipFill>
            <a:blip r:embed="rId5"/>
            <a:stretch>
              <a:fillRect/>
            </a:stretch>
          </p:blipFill>
          <p:spPr>
            <a:xfrm>
              <a:off x="3350151" y="1210528"/>
              <a:ext cx="173361" cy="99980"/>
            </a:xfrm>
            <a:prstGeom prst="rect">
              <a:avLst/>
            </a:prstGeom>
            <a:noFill/>
            <a:ln cap="flat">
              <a:noFill/>
            </a:ln>
          </p:spPr>
        </p:pic>
        <p:pic>
          <p:nvPicPr>
            <p:cNvPr id="10" name="object 10">
              <a:extLst>
                <a:ext uri="{FF2B5EF4-FFF2-40B4-BE49-F238E27FC236}">
                  <a16:creationId xmlns:a16="http://schemas.microsoft.com/office/drawing/2014/main" id="{2A1448EB-865F-F6A2-100E-3B47C689160E}"/>
                </a:ext>
              </a:extLst>
            </p:cNvPr>
            <p:cNvPicPr>
              <a:picLocks noChangeAspect="1"/>
            </p:cNvPicPr>
            <p:nvPr/>
          </p:nvPicPr>
          <p:blipFill>
            <a:blip r:embed="rId6"/>
            <a:stretch>
              <a:fillRect/>
            </a:stretch>
          </p:blipFill>
          <p:spPr>
            <a:xfrm>
              <a:off x="3543748" y="1167853"/>
              <a:ext cx="292415" cy="181965"/>
            </a:xfrm>
            <a:prstGeom prst="rect">
              <a:avLst/>
            </a:prstGeom>
            <a:noFill/>
            <a:ln cap="flat">
              <a:noFill/>
            </a:ln>
          </p:spPr>
        </p:pic>
        <p:pic>
          <p:nvPicPr>
            <p:cNvPr id="11" name="object 11">
              <a:extLst>
                <a:ext uri="{FF2B5EF4-FFF2-40B4-BE49-F238E27FC236}">
                  <a16:creationId xmlns:a16="http://schemas.microsoft.com/office/drawing/2014/main" id="{839BA970-B907-A546-C82A-7F610EFAB56F}"/>
                </a:ext>
              </a:extLst>
            </p:cNvPr>
            <p:cNvPicPr>
              <a:picLocks noChangeAspect="1"/>
            </p:cNvPicPr>
            <p:nvPr/>
          </p:nvPicPr>
          <p:blipFill>
            <a:blip r:embed="rId7"/>
            <a:stretch>
              <a:fillRect/>
            </a:stretch>
          </p:blipFill>
          <p:spPr>
            <a:xfrm>
              <a:off x="3913119" y="1167853"/>
              <a:ext cx="297472" cy="181965"/>
            </a:xfrm>
            <a:prstGeom prst="rect">
              <a:avLst/>
            </a:prstGeom>
            <a:noFill/>
            <a:ln cap="flat">
              <a:noFill/>
            </a:ln>
          </p:spPr>
        </p:pic>
        <p:pic>
          <p:nvPicPr>
            <p:cNvPr id="12" name="object 12">
              <a:extLst>
                <a:ext uri="{FF2B5EF4-FFF2-40B4-BE49-F238E27FC236}">
                  <a16:creationId xmlns:a16="http://schemas.microsoft.com/office/drawing/2014/main" id="{36A34AC3-8810-BB88-36D2-F0AEE69E6A8C}"/>
                </a:ext>
              </a:extLst>
            </p:cNvPr>
            <p:cNvPicPr>
              <a:picLocks noChangeAspect="1"/>
            </p:cNvPicPr>
            <p:nvPr/>
          </p:nvPicPr>
          <p:blipFill>
            <a:blip r:embed="rId8"/>
            <a:stretch>
              <a:fillRect/>
            </a:stretch>
          </p:blipFill>
          <p:spPr>
            <a:xfrm>
              <a:off x="4234184" y="1167862"/>
              <a:ext cx="309286" cy="142646"/>
            </a:xfrm>
            <a:prstGeom prst="rect">
              <a:avLst/>
            </a:prstGeom>
            <a:noFill/>
            <a:ln cap="flat">
              <a:noFill/>
            </a:ln>
          </p:spPr>
        </p:pic>
        <p:pic>
          <p:nvPicPr>
            <p:cNvPr id="13" name="object 13">
              <a:extLst>
                <a:ext uri="{FF2B5EF4-FFF2-40B4-BE49-F238E27FC236}">
                  <a16:creationId xmlns:a16="http://schemas.microsoft.com/office/drawing/2014/main" id="{9B253E05-0CCC-1290-94E1-803AAB050537}"/>
                </a:ext>
              </a:extLst>
            </p:cNvPr>
            <p:cNvPicPr>
              <a:picLocks noChangeAspect="1"/>
            </p:cNvPicPr>
            <p:nvPr/>
          </p:nvPicPr>
          <p:blipFill>
            <a:blip r:embed="rId9"/>
            <a:stretch>
              <a:fillRect/>
            </a:stretch>
          </p:blipFill>
          <p:spPr>
            <a:xfrm>
              <a:off x="4567053" y="1167862"/>
              <a:ext cx="90799" cy="142637"/>
            </a:xfrm>
            <a:prstGeom prst="rect">
              <a:avLst/>
            </a:prstGeom>
            <a:noFill/>
            <a:ln cap="flat">
              <a:noFill/>
            </a:ln>
          </p:spPr>
        </p:pic>
        <p:pic>
          <p:nvPicPr>
            <p:cNvPr id="14" name="object 14">
              <a:extLst>
                <a:ext uri="{FF2B5EF4-FFF2-40B4-BE49-F238E27FC236}">
                  <a16:creationId xmlns:a16="http://schemas.microsoft.com/office/drawing/2014/main" id="{C440402A-598B-C2FA-326C-253600E3BD74}"/>
                </a:ext>
              </a:extLst>
            </p:cNvPr>
            <p:cNvPicPr>
              <a:picLocks noChangeAspect="1"/>
            </p:cNvPicPr>
            <p:nvPr/>
          </p:nvPicPr>
          <p:blipFill>
            <a:blip r:embed="rId10"/>
            <a:stretch>
              <a:fillRect/>
            </a:stretch>
          </p:blipFill>
          <p:spPr>
            <a:xfrm>
              <a:off x="4687827" y="1212777"/>
              <a:ext cx="84417" cy="97712"/>
            </a:xfrm>
            <a:prstGeom prst="rect">
              <a:avLst/>
            </a:prstGeom>
            <a:noFill/>
            <a:ln cap="flat">
              <a:noFill/>
            </a:ln>
          </p:spPr>
        </p:pic>
        <p:sp>
          <p:nvSpPr>
            <p:cNvPr id="15" name="object 15">
              <a:extLst>
                <a:ext uri="{FF2B5EF4-FFF2-40B4-BE49-F238E27FC236}">
                  <a16:creationId xmlns:a16="http://schemas.microsoft.com/office/drawing/2014/main" id="{DF7359B0-071A-F13B-1517-311677FB8DEB}"/>
                </a:ext>
              </a:extLst>
            </p:cNvPr>
            <p:cNvSpPr/>
            <p:nvPr/>
          </p:nvSpPr>
          <p:spPr>
            <a:xfrm>
              <a:off x="4793604" y="1210546"/>
              <a:ext cx="60322" cy="100327"/>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16" name="object 16">
              <a:extLst>
                <a:ext uri="{FF2B5EF4-FFF2-40B4-BE49-F238E27FC236}">
                  <a16:creationId xmlns:a16="http://schemas.microsoft.com/office/drawing/2014/main" id="{1BA85BB7-A08F-5843-8040-A1644A27023D}"/>
                </a:ext>
              </a:extLst>
            </p:cNvPr>
            <p:cNvPicPr>
              <a:picLocks noChangeAspect="1"/>
            </p:cNvPicPr>
            <p:nvPr/>
          </p:nvPicPr>
          <p:blipFill>
            <a:blip r:embed="rId11"/>
            <a:stretch>
              <a:fillRect/>
            </a:stretch>
          </p:blipFill>
          <p:spPr>
            <a:xfrm>
              <a:off x="3299411" y="1400001"/>
              <a:ext cx="349904" cy="174485"/>
            </a:xfrm>
            <a:prstGeom prst="rect">
              <a:avLst/>
            </a:prstGeom>
            <a:noFill/>
            <a:ln cap="flat">
              <a:noFill/>
            </a:ln>
          </p:spPr>
        </p:pic>
        <p:sp>
          <p:nvSpPr>
            <p:cNvPr id="17" name="object 17">
              <a:extLst>
                <a:ext uri="{FF2B5EF4-FFF2-40B4-BE49-F238E27FC236}">
                  <a16:creationId xmlns:a16="http://schemas.microsoft.com/office/drawing/2014/main" id="{0DB68C5B-6D2A-E552-FDAC-71CC93106953}"/>
                </a:ext>
              </a:extLst>
            </p:cNvPr>
            <p:cNvSpPr/>
            <p:nvPr/>
          </p:nvSpPr>
          <p:spPr>
            <a:xfrm>
              <a:off x="3678905" y="1435196"/>
              <a:ext cx="53977" cy="97785"/>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18" name="object 18">
              <a:extLst>
                <a:ext uri="{FF2B5EF4-FFF2-40B4-BE49-F238E27FC236}">
                  <a16:creationId xmlns:a16="http://schemas.microsoft.com/office/drawing/2014/main" id="{2CEF8E3E-D8AB-FABD-2671-07D7DF101CF8}"/>
                </a:ext>
              </a:extLst>
            </p:cNvPr>
            <p:cNvPicPr>
              <a:picLocks noChangeAspect="1"/>
            </p:cNvPicPr>
            <p:nvPr/>
          </p:nvPicPr>
          <p:blipFill>
            <a:blip r:embed="rId12"/>
            <a:stretch>
              <a:fillRect/>
            </a:stretch>
          </p:blipFill>
          <p:spPr>
            <a:xfrm>
              <a:off x="3751728" y="1437445"/>
              <a:ext cx="84426" cy="97712"/>
            </a:xfrm>
            <a:prstGeom prst="rect">
              <a:avLst/>
            </a:prstGeom>
            <a:noFill/>
            <a:ln cap="flat">
              <a:noFill/>
            </a:ln>
          </p:spPr>
        </p:pic>
        <p:pic>
          <p:nvPicPr>
            <p:cNvPr id="19" name="object 19">
              <a:extLst>
                <a:ext uri="{FF2B5EF4-FFF2-40B4-BE49-F238E27FC236}">
                  <a16:creationId xmlns:a16="http://schemas.microsoft.com/office/drawing/2014/main" id="{3DBEBB63-7ED2-0B1F-7EDC-E8F69628986C}"/>
                </a:ext>
              </a:extLst>
            </p:cNvPr>
            <p:cNvPicPr>
              <a:picLocks noChangeAspect="1"/>
            </p:cNvPicPr>
            <p:nvPr/>
          </p:nvPicPr>
          <p:blipFill>
            <a:blip r:embed="rId13"/>
            <a:stretch>
              <a:fillRect/>
            </a:stretch>
          </p:blipFill>
          <p:spPr>
            <a:xfrm>
              <a:off x="3305016" y="1689838"/>
              <a:ext cx="83301" cy="130658"/>
            </a:xfrm>
            <a:prstGeom prst="rect">
              <a:avLst/>
            </a:prstGeom>
            <a:noFill/>
            <a:ln cap="flat">
              <a:noFill/>
            </a:ln>
          </p:spPr>
        </p:pic>
        <p:pic>
          <p:nvPicPr>
            <p:cNvPr id="20" name="object 20">
              <a:extLst>
                <a:ext uri="{FF2B5EF4-FFF2-40B4-BE49-F238E27FC236}">
                  <a16:creationId xmlns:a16="http://schemas.microsoft.com/office/drawing/2014/main" id="{9A7CE3B3-1E1C-224B-7C08-45063421B3EA}"/>
                </a:ext>
              </a:extLst>
            </p:cNvPr>
            <p:cNvPicPr>
              <a:picLocks noChangeAspect="1"/>
            </p:cNvPicPr>
            <p:nvPr/>
          </p:nvPicPr>
          <p:blipFill>
            <a:blip r:embed="rId14"/>
            <a:stretch>
              <a:fillRect/>
            </a:stretch>
          </p:blipFill>
          <p:spPr>
            <a:xfrm>
              <a:off x="3408563" y="1725015"/>
              <a:ext cx="84426" cy="97721"/>
            </a:xfrm>
            <a:prstGeom prst="rect">
              <a:avLst/>
            </a:prstGeom>
            <a:noFill/>
            <a:ln cap="flat">
              <a:noFill/>
            </a:ln>
          </p:spPr>
        </p:pic>
        <p:pic>
          <p:nvPicPr>
            <p:cNvPr id="21" name="object 21">
              <a:extLst>
                <a:ext uri="{FF2B5EF4-FFF2-40B4-BE49-F238E27FC236}">
                  <a16:creationId xmlns:a16="http://schemas.microsoft.com/office/drawing/2014/main" id="{DACD7CD0-09CB-2DF5-5764-95BA987F9FA6}"/>
                </a:ext>
              </a:extLst>
            </p:cNvPr>
            <p:cNvPicPr>
              <a:picLocks noChangeAspect="1"/>
            </p:cNvPicPr>
            <p:nvPr/>
          </p:nvPicPr>
          <p:blipFill>
            <a:blip r:embed="rId15"/>
            <a:stretch>
              <a:fillRect/>
            </a:stretch>
          </p:blipFill>
          <p:spPr>
            <a:xfrm>
              <a:off x="3522945" y="1680081"/>
              <a:ext cx="90799" cy="142664"/>
            </a:xfrm>
            <a:prstGeom prst="rect">
              <a:avLst/>
            </a:prstGeom>
            <a:noFill/>
            <a:ln cap="flat">
              <a:noFill/>
            </a:ln>
          </p:spPr>
        </p:pic>
        <p:sp>
          <p:nvSpPr>
            <p:cNvPr id="22" name="object 22">
              <a:extLst>
                <a:ext uri="{FF2B5EF4-FFF2-40B4-BE49-F238E27FC236}">
                  <a16:creationId xmlns:a16="http://schemas.microsoft.com/office/drawing/2014/main" id="{CADD2F9A-D250-0486-44D9-6CFBF5E5098B}"/>
                </a:ext>
              </a:extLst>
            </p:cNvPr>
            <p:cNvSpPr/>
            <p:nvPr/>
          </p:nvSpPr>
          <p:spPr>
            <a:xfrm>
              <a:off x="3639577" y="1680100"/>
              <a:ext cx="71122" cy="140973"/>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3" name="object 23">
              <a:extLst>
                <a:ext uri="{FF2B5EF4-FFF2-40B4-BE49-F238E27FC236}">
                  <a16:creationId xmlns:a16="http://schemas.microsoft.com/office/drawing/2014/main" id="{D02E71C8-E055-9DC6-AA96-FE5E23204554}"/>
                </a:ext>
              </a:extLst>
            </p:cNvPr>
            <p:cNvPicPr>
              <a:picLocks noChangeAspect="1"/>
            </p:cNvPicPr>
            <p:nvPr/>
          </p:nvPicPr>
          <p:blipFill>
            <a:blip r:embed="rId16"/>
            <a:stretch>
              <a:fillRect/>
            </a:stretch>
          </p:blipFill>
          <p:spPr>
            <a:xfrm>
              <a:off x="3733568" y="1722766"/>
              <a:ext cx="70747" cy="99962"/>
            </a:xfrm>
            <a:prstGeom prst="rect">
              <a:avLst/>
            </a:prstGeom>
            <a:noFill/>
            <a:ln cap="flat">
              <a:noFill/>
            </a:ln>
          </p:spPr>
        </p:pic>
        <p:sp>
          <p:nvSpPr>
            <p:cNvPr id="24" name="object 24">
              <a:extLst>
                <a:ext uri="{FF2B5EF4-FFF2-40B4-BE49-F238E27FC236}">
                  <a16:creationId xmlns:a16="http://schemas.microsoft.com/office/drawing/2014/main" id="{C635A817-E858-4C3A-0729-4F5D318B7215}"/>
                </a:ext>
              </a:extLst>
            </p:cNvPr>
            <p:cNvSpPr/>
            <p:nvPr/>
          </p:nvSpPr>
          <p:spPr>
            <a:xfrm>
              <a:off x="3879213" y="1689829"/>
              <a:ext cx="100327" cy="13081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5" name="object 25">
              <a:extLst>
                <a:ext uri="{FF2B5EF4-FFF2-40B4-BE49-F238E27FC236}">
                  <a16:creationId xmlns:a16="http://schemas.microsoft.com/office/drawing/2014/main" id="{071D645C-C043-3547-74B9-775B1DD994F6}"/>
                </a:ext>
              </a:extLst>
            </p:cNvPr>
            <p:cNvPicPr>
              <a:picLocks noChangeAspect="1"/>
            </p:cNvPicPr>
            <p:nvPr/>
          </p:nvPicPr>
          <p:blipFill>
            <a:blip r:embed="rId17"/>
            <a:stretch>
              <a:fillRect/>
            </a:stretch>
          </p:blipFill>
          <p:spPr>
            <a:xfrm>
              <a:off x="4005410" y="1722775"/>
              <a:ext cx="185522" cy="99980"/>
            </a:xfrm>
            <a:prstGeom prst="rect">
              <a:avLst/>
            </a:prstGeom>
            <a:noFill/>
            <a:ln cap="flat">
              <a:noFill/>
            </a:ln>
          </p:spPr>
        </p:pic>
        <p:sp>
          <p:nvSpPr>
            <p:cNvPr id="26" name="object 26">
              <a:extLst>
                <a:ext uri="{FF2B5EF4-FFF2-40B4-BE49-F238E27FC236}">
                  <a16:creationId xmlns:a16="http://schemas.microsoft.com/office/drawing/2014/main" id="{96ABBE26-43FB-0F91-53D8-CC492ECDAE64}"/>
                </a:ext>
              </a:extLst>
            </p:cNvPr>
            <p:cNvSpPr/>
            <p:nvPr/>
          </p:nvSpPr>
          <p:spPr>
            <a:xfrm>
              <a:off x="4222187" y="1680100"/>
              <a:ext cx="102239" cy="142875"/>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7" name="object 27">
              <a:extLst>
                <a:ext uri="{FF2B5EF4-FFF2-40B4-BE49-F238E27FC236}">
                  <a16:creationId xmlns:a16="http://schemas.microsoft.com/office/drawing/2014/main" id="{237381C3-C65C-576F-7D2B-84F67317B846}"/>
                </a:ext>
              </a:extLst>
            </p:cNvPr>
            <p:cNvPicPr>
              <a:picLocks noChangeAspect="1"/>
            </p:cNvPicPr>
            <p:nvPr/>
          </p:nvPicPr>
          <p:blipFill>
            <a:blip r:embed="rId18"/>
            <a:stretch>
              <a:fillRect/>
            </a:stretch>
          </p:blipFill>
          <p:spPr>
            <a:xfrm>
              <a:off x="4344835" y="1680100"/>
              <a:ext cx="84417" cy="140406"/>
            </a:xfrm>
            <a:prstGeom prst="rect">
              <a:avLst/>
            </a:prstGeom>
            <a:noFill/>
            <a:ln cap="flat">
              <a:noFill/>
            </a:ln>
          </p:spPr>
        </p:pic>
        <p:pic>
          <p:nvPicPr>
            <p:cNvPr id="28" name="object 28">
              <a:extLst>
                <a:ext uri="{FF2B5EF4-FFF2-40B4-BE49-F238E27FC236}">
                  <a16:creationId xmlns:a16="http://schemas.microsoft.com/office/drawing/2014/main" id="{D94106BC-F726-1752-77F5-C1AFF042D64B}"/>
                </a:ext>
              </a:extLst>
            </p:cNvPr>
            <p:cNvPicPr>
              <a:picLocks noChangeAspect="1"/>
            </p:cNvPicPr>
            <p:nvPr/>
          </p:nvPicPr>
          <p:blipFill>
            <a:blip r:embed="rId19"/>
            <a:stretch>
              <a:fillRect/>
            </a:stretch>
          </p:blipFill>
          <p:spPr>
            <a:xfrm>
              <a:off x="3289864" y="1914497"/>
              <a:ext cx="276880" cy="132908"/>
            </a:xfrm>
            <a:prstGeom prst="rect">
              <a:avLst/>
            </a:prstGeom>
            <a:noFill/>
            <a:ln cap="flat">
              <a:noFill/>
            </a:ln>
          </p:spPr>
        </p:pic>
        <p:sp>
          <p:nvSpPr>
            <p:cNvPr id="29" name="object 29">
              <a:extLst>
                <a:ext uri="{FF2B5EF4-FFF2-40B4-BE49-F238E27FC236}">
                  <a16:creationId xmlns:a16="http://schemas.microsoft.com/office/drawing/2014/main" id="{59744CBE-A97E-E3AA-303F-D9BCD475E00F}"/>
                </a:ext>
              </a:extLst>
            </p:cNvPr>
            <p:cNvSpPr/>
            <p:nvPr/>
          </p:nvSpPr>
          <p:spPr>
            <a:xfrm>
              <a:off x="3598035" y="1904759"/>
              <a:ext cx="17775" cy="140973"/>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30" name="object 30">
              <a:extLst>
                <a:ext uri="{FF2B5EF4-FFF2-40B4-BE49-F238E27FC236}">
                  <a16:creationId xmlns:a16="http://schemas.microsoft.com/office/drawing/2014/main" id="{1FCA2872-C264-FBA7-F939-CD7E0A07042F}"/>
                </a:ext>
              </a:extLst>
            </p:cNvPr>
            <p:cNvPicPr>
              <a:picLocks noChangeAspect="1"/>
            </p:cNvPicPr>
            <p:nvPr/>
          </p:nvPicPr>
          <p:blipFill>
            <a:blip r:embed="rId20"/>
            <a:stretch>
              <a:fillRect/>
            </a:stretch>
          </p:blipFill>
          <p:spPr>
            <a:xfrm>
              <a:off x="3641460" y="1947434"/>
              <a:ext cx="161940" cy="99980"/>
            </a:xfrm>
            <a:prstGeom prst="rect">
              <a:avLst/>
            </a:prstGeom>
            <a:noFill/>
            <a:ln cap="flat">
              <a:noFill/>
            </a:ln>
          </p:spPr>
        </p:pic>
        <p:sp>
          <p:nvSpPr>
            <p:cNvPr id="31" name="object 31">
              <a:extLst>
                <a:ext uri="{FF2B5EF4-FFF2-40B4-BE49-F238E27FC236}">
                  <a16:creationId xmlns:a16="http://schemas.microsoft.com/office/drawing/2014/main" id="{118DE39D-3223-BF8D-D8E5-E439AD1DE4C3}"/>
                </a:ext>
              </a:extLst>
            </p:cNvPr>
            <p:cNvSpPr/>
            <p:nvPr/>
          </p:nvSpPr>
          <p:spPr>
            <a:xfrm>
              <a:off x="785314" y="10523244"/>
              <a:ext cx="18533744"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val f3"/>
                <a:gd name="f11" fmla="+- f3 0 f3"/>
                <a:gd name="f12" fmla="+- f4 0 f3"/>
                <a:gd name="f13" fmla="?: f6 f0 1"/>
                <a:gd name="f14" fmla="?: f7 f1 1"/>
                <a:gd name="f15" fmla="?: f8 f2 1"/>
                <a:gd name="f16" fmla="*/ f12 1 18533745"/>
                <a:gd name="f17" fmla="*/ f11 1 0"/>
                <a:gd name="f18" fmla="*/ f13 1 18533745"/>
                <a:gd name="f19" fmla="*/ f14 1 21600"/>
                <a:gd name="f20" fmla="*/ 21600 f14 1"/>
                <a:gd name="f21" fmla="*/ 0 1 f16"/>
                <a:gd name="f22" fmla="*/ 18533745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8533745">
                  <a:moveTo>
                    <a:pt x="f3" y="f30"/>
                  </a:moveTo>
                  <a:lnTo>
                    <a:pt x="f5" y="f30"/>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grpSp>
    </p:spTree>
    <p:extLst>
      <p:ext uri="{BB962C8B-B14F-4D97-AF65-F5344CB8AC3E}">
        <p14:creationId xmlns:p14="http://schemas.microsoft.com/office/powerpoint/2010/main" val="1674673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 name="Colourful pile of crushed makeup on a grey background" descr="Colourful pile of crushed makeup on a grey background"/>
          <p:cNvPicPr>
            <a:picLocks noGrp="1" noChangeAspect="1"/>
          </p:cNvPicPr>
          <p:nvPr>
            <p:ph type="pic" idx="21"/>
          </p:nvPr>
        </p:nvPicPr>
        <p:blipFill>
          <a:blip r:embed="rId2"/>
          <a:srcRect l="13769" r="13769"/>
          <a:stretch>
            <a:fillRect/>
          </a:stretch>
        </p:blipFill>
        <p:spPr>
          <a:xfrm>
            <a:off x="6095628" y="533400"/>
            <a:ext cx="5595095" cy="5791201"/>
          </a:xfrm>
          <a:prstGeom prst="rect">
            <a:avLst/>
          </a:prstGeom>
        </p:spPr>
      </p:pic>
      <p:pic>
        <p:nvPicPr>
          <p:cNvPr id="207" name="Close-up view of a makeup palette " descr="Close-up view of a makeup palette "/>
          <p:cNvPicPr>
            <a:picLocks noGrp="1" noChangeAspect="1"/>
          </p:cNvPicPr>
          <p:nvPr>
            <p:ph type="pic" idx="22"/>
          </p:nvPr>
        </p:nvPicPr>
        <p:blipFill>
          <a:blip r:embed="rId3"/>
          <a:srcRect t="30612" b="30612"/>
          <a:stretch>
            <a:fillRect/>
          </a:stretch>
        </p:blipFill>
        <p:spPr>
          <a:xfrm>
            <a:off x="501650" y="533400"/>
            <a:ext cx="5600701" cy="2895600"/>
          </a:xfrm>
          <a:prstGeom prst="rect">
            <a:avLst/>
          </a:prstGeom>
        </p:spPr>
      </p:pic>
      <p:pic>
        <p:nvPicPr>
          <p:cNvPr id="208" name="Close-up view of crushed makeup and a makeup brush" descr="Close-up view of crushed makeup and a makeup brush"/>
          <p:cNvPicPr>
            <a:picLocks noGrp="1" noChangeAspect="1"/>
          </p:cNvPicPr>
          <p:nvPr>
            <p:ph type="pic" idx="23"/>
          </p:nvPr>
        </p:nvPicPr>
        <p:blipFill>
          <a:blip r:embed="rId4"/>
          <a:srcRect t="15532" b="15532"/>
          <a:stretch>
            <a:fillRect/>
          </a:stretch>
        </p:blipFill>
        <p:spPr>
          <a:xfrm>
            <a:off x="501650" y="3422625"/>
            <a:ext cx="5600700" cy="2895600"/>
          </a:xfrm>
          <a:prstGeom prst="rect">
            <a:avLst/>
          </a:prstGeom>
        </p:spPr>
      </p:pic>
    </p:spTree>
    <p:extLst>
      <p:ext uri="{BB962C8B-B14F-4D97-AF65-F5344CB8AC3E}">
        <p14:creationId xmlns:p14="http://schemas.microsoft.com/office/powerpoint/2010/main" val="101276716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AFDE7-57FD-4EC3-8338-412E2E34AD90}"/>
              </a:ext>
            </a:extLst>
          </p:cNvPr>
          <p:cNvSpPr>
            <a:spLocks noGrp="1"/>
          </p:cNvSpPr>
          <p:nvPr>
            <p:ph type="title"/>
          </p:nvPr>
        </p:nvSpPr>
        <p:spPr>
          <a:xfrm>
            <a:off x="838200" y="365125"/>
            <a:ext cx="10515600" cy="5677866"/>
          </a:xfrm>
        </p:spPr>
        <p:txBody>
          <a:bodyPr/>
          <a:lstStyle/>
          <a:p>
            <a:pPr algn="ctr"/>
            <a:r>
              <a:rPr lang="en-GB" sz="4800" b="1" dirty="0"/>
              <a:t>Cardiff and Vale Health Inclusion Service</a:t>
            </a:r>
            <a:br>
              <a:rPr lang="en-GB" dirty="0"/>
            </a:br>
            <a:br>
              <a:rPr lang="en-GB" dirty="0"/>
            </a:br>
            <a:endParaRPr lang="en-GB" dirty="0"/>
          </a:p>
        </p:txBody>
      </p:sp>
      <p:pic>
        <p:nvPicPr>
          <p:cNvPr id="4" name="Picture 2" descr="d69cb2df-5a20-4ad7-b98a-e11dcf929b06">
            <a:extLst>
              <a:ext uri="{FF2B5EF4-FFF2-40B4-BE49-F238E27FC236}">
                <a16:creationId xmlns:a16="http://schemas.microsoft.com/office/drawing/2014/main" id="{1C8C044D-A613-4784-829B-4F2A7CE9C87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9508" y="3894934"/>
            <a:ext cx="1312984" cy="155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7829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5559" t="6817" r="9109" b="10353"/>
          <a:stretch/>
        </p:blipFill>
        <p:spPr>
          <a:xfrm>
            <a:off x="1234485" y="47500"/>
            <a:ext cx="9289667" cy="6762999"/>
          </a:xfrm>
          <a:prstGeom prst="rect">
            <a:avLst/>
          </a:prstGeom>
        </p:spPr>
      </p:pic>
    </p:spTree>
    <p:extLst>
      <p:ext uri="{BB962C8B-B14F-4D97-AF65-F5344CB8AC3E}">
        <p14:creationId xmlns:p14="http://schemas.microsoft.com/office/powerpoint/2010/main" val="2249218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76E8B-87BC-21B3-1407-1A6C5E2296C3}"/>
              </a:ext>
            </a:extLst>
          </p:cNvPr>
          <p:cNvSpPr>
            <a:spLocks noGrp="1"/>
          </p:cNvSpPr>
          <p:nvPr>
            <p:ph type="title"/>
          </p:nvPr>
        </p:nvSpPr>
        <p:spPr>
          <a:xfrm>
            <a:off x="728031" y="-208581"/>
            <a:ext cx="10515600" cy="1325563"/>
          </a:xfrm>
        </p:spPr>
        <p:txBody>
          <a:bodyPr/>
          <a:lstStyle/>
          <a:p>
            <a:r>
              <a:rPr lang="en-GB" dirty="0"/>
              <a:t>What is CAVHIS?</a:t>
            </a:r>
          </a:p>
        </p:txBody>
      </p:sp>
      <p:sp>
        <p:nvSpPr>
          <p:cNvPr id="3" name="Content Placeholder 2">
            <a:extLst>
              <a:ext uri="{FF2B5EF4-FFF2-40B4-BE49-F238E27FC236}">
                <a16:creationId xmlns:a16="http://schemas.microsoft.com/office/drawing/2014/main" id="{A24A52F9-14E3-1AFA-4299-D7D80A6943CD}"/>
              </a:ext>
            </a:extLst>
          </p:cNvPr>
          <p:cNvSpPr>
            <a:spLocks noGrp="1"/>
          </p:cNvSpPr>
          <p:nvPr>
            <p:ph idx="1"/>
          </p:nvPr>
        </p:nvSpPr>
        <p:spPr>
          <a:xfrm>
            <a:off x="728031" y="764093"/>
            <a:ext cx="10515600" cy="4797342"/>
          </a:xfrm>
        </p:spPr>
        <p:txBody>
          <a:bodyPr>
            <a:normAutofit lnSpcReduction="10000"/>
          </a:bodyPr>
          <a:lstStyle/>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Evidence based Health and Public Health screening for</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buFont typeface="Symbol" panose="05050102010706020507" pitchFamily="18" charset="2"/>
              <a:buChar char=""/>
            </a:pP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new arrived people seeking asylum,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buFont typeface="Symbol" panose="05050102010706020507" pitchFamily="18" charset="2"/>
              <a:buChar char=""/>
            </a:pP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people under Home Office refugee resettlement programmes,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Symbol" panose="05050102010706020507" pitchFamily="18" charset="2"/>
              <a:buChar char=""/>
            </a:pP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survivors of trafficking and those who are destitute and facing ‘No recourse to public funds’.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General Medical Service care for individuals under Section 98 of the Immigration and Asylum Act 1999</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Limited urgent primary care for multiply excluded single homeless individuals via outreach clinics into various frontline hostels.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An Alternative Treatment Scheme – primary care for individuals who due to episodes of violent behaviour, after formal risk assessment, are judged to need a security presence.</a:t>
            </a:r>
          </a:p>
          <a:p>
            <a:pPr marL="342900" lvl="0" indent="-342900" algn="just">
              <a:lnSpc>
                <a:spcPct val="107000"/>
              </a:lnSpc>
              <a:spcAft>
                <a:spcPts val="800"/>
              </a:spcAft>
              <a:buFont typeface="Symbol" panose="05050102010706020507" pitchFamily="18" charset="2"/>
              <a:buChar char=""/>
            </a:pPr>
            <a:r>
              <a:rPr lang="en-GB" sz="2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Spring 2025 – outreach to sex parlours/probation services/mobil</a:t>
            </a:r>
            <a:r>
              <a:rPr lang="en-GB"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e RGT unauthorised encampments</a:t>
            </a:r>
            <a:endParaRPr lang="en-GB" sz="2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4" name="Picture 3" descr="C:\Users\Ay229421\AppData\Local\Microsoft\Windows\INetCache\Content.MSO\1A6F966F.tmp">
            <a:extLst>
              <a:ext uri="{FF2B5EF4-FFF2-40B4-BE49-F238E27FC236}">
                <a16:creationId xmlns:a16="http://schemas.microsoft.com/office/drawing/2014/main" id="{49F568DE-6109-8276-97F3-B373999B731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5694680"/>
            <a:ext cx="3935095" cy="1163320"/>
          </a:xfrm>
          <a:prstGeom prst="rect">
            <a:avLst/>
          </a:prstGeom>
          <a:noFill/>
          <a:ln>
            <a:noFill/>
          </a:ln>
        </p:spPr>
      </p:pic>
      <p:pic>
        <p:nvPicPr>
          <p:cNvPr id="5" name="Picture 2" descr="d69cb2df-5a20-4ad7-b98a-e11dcf929b06">
            <a:extLst>
              <a:ext uri="{FF2B5EF4-FFF2-40B4-BE49-F238E27FC236}">
                <a16:creationId xmlns:a16="http://schemas.microsoft.com/office/drawing/2014/main" id="{F805B4A7-E682-835E-15EC-A7015C10BF3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9985" y="5244056"/>
            <a:ext cx="1282015" cy="151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06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2959AD-CB26-4F47-4ABF-F0E1DF26A25F}"/>
              </a:ext>
            </a:extLst>
          </p:cNvPr>
          <p:cNvPicPr>
            <a:picLocks noChangeAspect="1"/>
          </p:cNvPicPr>
          <p:nvPr/>
        </p:nvPicPr>
        <p:blipFill rotWithShape="1">
          <a:blip r:embed="rId2"/>
          <a:srcRect l="32683" t="21285" r="35321" b="21713"/>
          <a:stretch/>
        </p:blipFill>
        <p:spPr>
          <a:xfrm>
            <a:off x="796954" y="251502"/>
            <a:ext cx="6006518" cy="6019436"/>
          </a:xfrm>
          <a:prstGeom prst="rect">
            <a:avLst/>
          </a:prstGeom>
        </p:spPr>
      </p:pic>
      <p:sp>
        <p:nvSpPr>
          <p:cNvPr id="6" name="Right Brace 5">
            <a:extLst>
              <a:ext uri="{FF2B5EF4-FFF2-40B4-BE49-F238E27FC236}">
                <a16:creationId xmlns:a16="http://schemas.microsoft.com/office/drawing/2014/main" id="{59085918-3487-1FC3-5A2C-90BA20950992}"/>
              </a:ext>
            </a:extLst>
          </p:cNvPr>
          <p:cNvSpPr/>
          <p:nvPr/>
        </p:nvSpPr>
        <p:spPr>
          <a:xfrm>
            <a:off x="6962862" y="3129094"/>
            <a:ext cx="1602298" cy="3045203"/>
          </a:xfrm>
          <a:prstGeom prst="rightBrace">
            <a:avLst>
              <a:gd name="adj1" fmla="val 8333"/>
              <a:gd name="adj2" fmla="val 50946"/>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GB">
              <a:ln>
                <a:solidFill>
                  <a:schemeClr val="tx1"/>
                </a:solidFill>
              </a:ln>
              <a:solidFill>
                <a:sysClr val="windowText" lastClr="000000"/>
              </a:solidFill>
            </a:endParaRPr>
          </a:p>
        </p:txBody>
      </p:sp>
      <p:sp>
        <p:nvSpPr>
          <p:cNvPr id="7" name="TextBox 6">
            <a:extLst>
              <a:ext uri="{FF2B5EF4-FFF2-40B4-BE49-F238E27FC236}">
                <a16:creationId xmlns:a16="http://schemas.microsoft.com/office/drawing/2014/main" id="{307184B3-050D-3368-3C84-70486A6BD639}"/>
              </a:ext>
            </a:extLst>
          </p:cNvPr>
          <p:cNvSpPr txBox="1"/>
          <p:nvPr/>
        </p:nvSpPr>
        <p:spPr>
          <a:xfrm>
            <a:off x="8724549" y="4195643"/>
            <a:ext cx="1448499" cy="1015663"/>
          </a:xfrm>
          <a:prstGeom prst="rect">
            <a:avLst/>
          </a:prstGeom>
          <a:noFill/>
        </p:spPr>
        <p:txBody>
          <a:bodyPr wrap="square" rtlCol="0">
            <a:spAutoFit/>
          </a:bodyPr>
          <a:lstStyle/>
          <a:p>
            <a:r>
              <a:rPr lang="en-GB" sz="2000" b="1" dirty="0"/>
              <a:t>Number of Children screened </a:t>
            </a:r>
          </a:p>
        </p:txBody>
      </p:sp>
      <p:pic>
        <p:nvPicPr>
          <p:cNvPr id="10" name="Picture 2" descr="d69cb2df-5a20-4ad7-b98a-e11dcf929b06">
            <a:extLst>
              <a:ext uri="{FF2B5EF4-FFF2-40B4-BE49-F238E27FC236}">
                <a16:creationId xmlns:a16="http://schemas.microsoft.com/office/drawing/2014/main" id="{7A33D1DF-24B9-9FBF-6B80-A89E68DC99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60746" y="4903926"/>
            <a:ext cx="1312984" cy="155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88771271-F960-FAB4-5F94-482CF6091DA5}"/>
              </a:ext>
            </a:extLst>
          </p:cNvPr>
          <p:cNvSpPr txBox="1"/>
          <p:nvPr/>
        </p:nvSpPr>
        <p:spPr>
          <a:xfrm>
            <a:off x="8724550" y="584725"/>
            <a:ext cx="1448499" cy="2862322"/>
          </a:xfrm>
          <a:prstGeom prst="rect">
            <a:avLst/>
          </a:prstGeom>
          <a:noFill/>
        </p:spPr>
        <p:txBody>
          <a:bodyPr wrap="square" rtlCol="0">
            <a:spAutoFit/>
          </a:bodyPr>
          <a:lstStyle/>
          <a:p>
            <a:pPr algn="l">
              <a:spcAft>
                <a:spcPts val="0"/>
              </a:spcAft>
            </a:pPr>
            <a:r>
              <a:rPr lang="en-GB" b="0" i="0" dirty="0">
                <a:solidFill>
                  <a:srgbClr val="242424"/>
                </a:solidFill>
                <a:effectLst/>
                <a:latin typeface="Calibri" panose="020F0502020204030204" pitchFamily="34" charset="0"/>
              </a:rPr>
              <a:t>Albanian</a:t>
            </a:r>
          </a:p>
          <a:p>
            <a:pPr algn="l">
              <a:spcAft>
                <a:spcPts val="0"/>
              </a:spcAft>
            </a:pPr>
            <a:r>
              <a:rPr lang="en-GB" b="0" i="0" dirty="0">
                <a:solidFill>
                  <a:srgbClr val="242424"/>
                </a:solidFill>
                <a:effectLst/>
                <a:latin typeface="Calibri" panose="020F0502020204030204" pitchFamily="34" charset="0"/>
              </a:rPr>
              <a:t>Amharic</a:t>
            </a:r>
          </a:p>
          <a:p>
            <a:pPr algn="l">
              <a:spcAft>
                <a:spcPts val="0"/>
              </a:spcAft>
            </a:pPr>
            <a:r>
              <a:rPr lang="en-GB" b="0" i="0" dirty="0">
                <a:solidFill>
                  <a:srgbClr val="242424"/>
                </a:solidFill>
                <a:effectLst/>
                <a:latin typeface="Calibri" panose="020F0502020204030204" pitchFamily="34" charset="0"/>
              </a:rPr>
              <a:t>Arabic</a:t>
            </a:r>
          </a:p>
          <a:p>
            <a:pPr algn="l">
              <a:spcAft>
                <a:spcPts val="0"/>
              </a:spcAft>
            </a:pPr>
            <a:r>
              <a:rPr lang="en-GB" b="0" i="0" dirty="0">
                <a:solidFill>
                  <a:srgbClr val="242424"/>
                </a:solidFill>
                <a:effectLst/>
                <a:latin typeface="Calibri" panose="020F0502020204030204" pitchFamily="34" charset="0"/>
              </a:rPr>
              <a:t>Bengali</a:t>
            </a:r>
          </a:p>
          <a:p>
            <a:pPr algn="l">
              <a:spcAft>
                <a:spcPts val="0"/>
              </a:spcAft>
            </a:pPr>
            <a:r>
              <a:rPr lang="en-GB" b="0" i="0" dirty="0">
                <a:solidFill>
                  <a:srgbClr val="242424"/>
                </a:solidFill>
                <a:effectLst/>
                <a:latin typeface="Calibri" panose="020F0502020204030204" pitchFamily="34" charset="0"/>
              </a:rPr>
              <a:t>Dari</a:t>
            </a:r>
          </a:p>
          <a:p>
            <a:pPr algn="l">
              <a:spcAft>
                <a:spcPts val="0"/>
              </a:spcAft>
            </a:pPr>
            <a:r>
              <a:rPr lang="en-GB" b="0" i="0" dirty="0">
                <a:solidFill>
                  <a:srgbClr val="242424"/>
                </a:solidFill>
                <a:effectLst/>
                <a:latin typeface="Calibri" panose="020F0502020204030204" pitchFamily="34" charset="0"/>
              </a:rPr>
              <a:t>Farsi</a:t>
            </a:r>
          </a:p>
          <a:p>
            <a:pPr algn="l">
              <a:spcAft>
                <a:spcPts val="0"/>
              </a:spcAft>
            </a:pPr>
            <a:r>
              <a:rPr lang="en-GB" b="0" i="0" dirty="0">
                <a:solidFill>
                  <a:srgbClr val="242424"/>
                </a:solidFill>
                <a:effectLst/>
                <a:latin typeface="Calibri" panose="020F0502020204030204" pitchFamily="34" charset="0"/>
              </a:rPr>
              <a:t>French</a:t>
            </a:r>
          </a:p>
          <a:p>
            <a:pPr algn="l">
              <a:spcAft>
                <a:spcPts val="0"/>
              </a:spcAft>
            </a:pPr>
            <a:r>
              <a:rPr lang="en-GB" b="0" i="0" dirty="0">
                <a:solidFill>
                  <a:srgbClr val="242424"/>
                </a:solidFill>
                <a:effectLst/>
                <a:latin typeface="Calibri" panose="020F0502020204030204" pitchFamily="34" charset="0"/>
              </a:rPr>
              <a:t>Kurdish Sorani</a:t>
            </a:r>
          </a:p>
          <a:p>
            <a:pPr algn="l">
              <a:spcAft>
                <a:spcPts val="0"/>
              </a:spcAft>
            </a:pPr>
            <a:r>
              <a:rPr lang="en-GB" b="0" i="0" dirty="0">
                <a:solidFill>
                  <a:srgbClr val="242424"/>
                </a:solidFill>
                <a:effectLst/>
                <a:latin typeface="Calibri" panose="020F0502020204030204" pitchFamily="34" charset="0"/>
              </a:rPr>
              <a:t>Mandarin</a:t>
            </a:r>
          </a:p>
        </p:txBody>
      </p:sp>
      <p:sp>
        <p:nvSpPr>
          <p:cNvPr id="12" name="TextBox 11">
            <a:extLst>
              <a:ext uri="{FF2B5EF4-FFF2-40B4-BE49-F238E27FC236}">
                <a16:creationId xmlns:a16="http://schemas.microsoft.com/office/drawing/2014/main" id="{FAB5A0E7-E8DE-76CA-53BB-FFE5CDFDEA00}"/>
              </a:ext>
            </a:extLst>
          </p:cNvPr>
          <p:cNvSpPr txBox="1"/>
          <p:nvPr/>
        </p:nvSpPr>
        <p:spPr>
          <a:xfrm>
            <a:off x="10246266" y="584725"/>
            <a:ext cx="1627464" cy="2862322"/>
          </a:xfrm>
          <a:prstGeom prst="rect">
            <a:avLst/>
          </a:prstGeom>
          <a:noFill/>
        </p:spPr>
        <p:txBody>
          <a:bodyPr wrap="square" rtlCol="0">
            <a:spAutoFit/>
          </a:bodyPr>
          <a:lstStyle/>
          <a:p>
            <a:pPr algn="l">
              <a:spcAft>
                <a:spcPts val="0"/>
              </a:spcAft>
            </a:pPr>
            <a:r>
              <a:rPr lang="en-GB" sz="1800" b="0" i="0" dirty="0">
                <a:solidFill>
                  <a:srgbClr val="242424"/>
                </a:solidFill>
                <a:effectLst/>
                <a:latin typeface="Calibri" panose="020F0502020204030204" pitchFamily="34" charset="0"/>
              </a:rPr>
              <a:t>Pashto</a:t>
            </a:r>
          </a:p>
          <a:p>
            <a:pPr algn="l">
              <a:spcAft>
                <a:spcPts val="0"/>
              </a:spcAft>
            </a:pPr>
            <a:r>
              <a:rPr lang="en-GB" sz="1800" b="0" i="0" dirty="0">
                <a:solidFill>
                  <a:srgbClr val="242424"/>
                </a:solidFill>
                <a:effectLst/>
                <a:latin typeface="Calibri" panose="020F0502020204030204" pitchFamily="34" charset="0"/>
              </a:rPr>
              <a:t>Portuguese</a:t>
            </a:r>
          </a:p>
          <a:p>
            <a:pPr algn="l">
              <a:spcAft>
                <a:spcPts val="0"/>
              </a:spcAft>
            </a:pPr>
            <a:r>
              <a:rPr lang="en-GB" sz="1800" b="0" i="0" dirty="0">
                <a:solidFill>
                  <a:srgbClr val="242424"/>
                </a:solidFill>
                <a:effectLst/>
                <a:latin typeface="Calibri" panose="020F0502020204030204" pitchFamily="34" charset="0"/>
              </a:rPr>
              <a:t>Punjabi Pakistani</a:t>
            </a:r>
          </a:p>
          <a:p>
            <a:pPr algn="l">
              <a:spcAft>
                <a:spcPts val="0"/>
              </a:spcAft>
            </a:pPr>
            <a:r>
              <a:rPr lang="en-GB" sz="1800" b="0" i="0" dirty="0">
                <a:solidFill>
                  <a:srgbClr val="242424"/>
                </a:solidFill>
                <a:effectLst/>
                <a:latin typeface="Calibri" panose="020F0502020204030204" pitchFamily="34" charset="0"/>
              </a:rPr>
              <a:t>Somali</a:t>
            </a:r>
          </a:p>
          <a:p>
            <a:pPr algn="l">
              <a:spcAft>
                <a:spcPts val="0"/>
              </a:spcAft>
            </a:pPr>
            <a:r>
              <a:rPr lang="en-GB" sz="1800" b="0" i="0" dirty="0">
                <a:solidFill>
                  <a:srgbClr val="242424"/>
                </a:solidFill>
                <a:effectLst/>
                <a:latin typeface="Calibri" panose="020F0502020204030204" pitchFamily="34" charset="0"/>
              </a:rPr>
              <a:t>Spanish</a:t>
            </a:r>
          </a:p>
          <a:p>
            <a:pPr algn="l">
              <a:spcAft>
                <a:spcPts val="0"/>
              </a:spcAft>
            </a:pPr>
            <a:r>
              <a:rPr lang="en-GB" sz="1800" b="0" i="0" dirty="0">
                <a:solidFill>
                  <a:srgbClr val="242424"/>
                </a:solidFill>
                <a:effectLst/>
                <a:latin typeface="Calibri" panose="020F0502020204030204" pitchFamily="34" charset="0"/>
              </a:rPr>
              <a:t>Tigrinya</a:t>
            </a:r>
          </a:p>
          <a:p>
            <a:pPr algn="l">
              <a:spcAft>
                <a:spcPts val="0"/>
              </a:spcAft>
            </a:pPr>
            <a:r>
              <a:rPr lang="en-GB" sz="1800" b="0" i="0" dirty="0">
                <a:solidFill>
                  <a:srgbClr val="242424"/>
                </a:solidFill>
                <a:effectLst/>
                <a:latin typeface="Calibri" panose="020F0502020204030204" pitchFamily="34" charset="0"/>
              </a:rPr>
              <a:t>Turkish</a:t>
            </a:r>
          </a:p>
          <a:p>
            <a:pPr algn="l">
              <a:spcAft>
                <a:spcPts val="0"/>
              </a:spcAft>
            </a:pPr>
            <a:r>
              <a:rPr lang="en-GB" sz="1800" b="0" i="0" dirty="0">
                <a:solidFill>
                  <a:srgbClr val="242424"/>
                </a:solidFill>
                <a:effectLst/>
                <a:latin typeface="Calibri" panose="020F0502020204030204" pitchFamily="34" charset="0"/>
              </a:rPr>
              <a:t>Urdu</a:t>
            </a:r>
          </a:p>
          <a:p>
            <a:pPr algn="l">
              <a:spcAft>
                <a:spcPts val="0"/>
              </a:spcAft>
            </a:pPr>
            <a:r>
              <a:rPr lang="en-GB" sz="1800" b="0" i="0" dirty="0">
                <a:solidFill>
                  <a:srgbClr val="242424"/>
                </a:solidFill>
                <a:effectLst/>
                <a:latin typeface="Calibri" panose="020F0502020204030204" pitchFamily="34" charset="0"/>
              </a:rPr>
              <a:t>Vietnamese</a:t>
            </a:r>
            <a:endParaRPr lang="en-GB" dirty="0"/>
          </a:p>
        </p:txBody>
      </p:sp>
      <p:sp>
        <p:nvSpPr>
          <p:cNvPr id="13" name="TextBox 12">
            <a:extLst>
              <a:ext uri="{FF2B5EF4-FFF2-40B4-BE49-F238E27FC236}">
                <a16:creationId xmlns:a16="http://schemas.microsoft.com/office/drawing/2014/main" id="{97F33B4A-5C5B-07C3-E8BD-3771EEB3354C}"/>
              </a:ext>
            </a:extLst>
          </p:cNvPr>
          <p:cNvSpPr txBox="1"/>
          <p:nvPr/>
        </p:nvSpPr>
        <p:spPr>
          <a:xfrm>
            <a:off x="8574706" y="134372"/>
            <a:ext cx="2642532" cy="400110"/>
          </a:xfrm>
          <a:prstGeom prst="rect">
            <a:avLst/>
          </a:prstGeom>
          <a:noFill/>
        </p:spPr>
        <p:txBody>
          <a:bodyPr wrap="square" rtlCol="0">
            <a:spAutoFit/>
          </a:bodyPr>
          <a:lstStyle/>
          <a:p>
            <a:r>
              <a:rPr lang="en-GB" sz="2000" b="1" dirty="0"/>
              <a:t>Common Languages</a:t>
            </a:r>
          </a:p>
        </p:txBody>
      </p:sp>
    </p:spTree>
    <p:extLst>
      <p:ext uri="{BB962C8B-B14F-4D97-AF65-F5344CB8AC3E}">
        <p14:creationId xmlns:p14="http://schemas.microsoft.com/office/powerpoint/2010/main" val="812558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01E72C8-11B9-DE95-DB7B-F537D836DBB4}"/>
              </a:ext>
            </a:extLst>
          </p:cNvPr>
          <p:cNvSpPr/>
          <p:nvPr/>
        </p:nvSpPr>
        <p:spPr>
          <a:xfrm>
            <a:off x="117052" y="646849"/>
            <a:ext cx="1704472" cy="264414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Individual sent an invitation letter regarding assessment and screening </a:t>
            </a:r>
          </a:p>
          <a:p>
            <a:pPr algn="ctr"/>
            <a:r>
              <a:rPr lang="en-GB" dirty="0"/>
              <a:t>(</a:t>
            </a:r>
            <a:r>
              <a:rPr lang="en-GB" sz="1400" dirty="0"/>
              <a:t>Clear springs portal/language</a:t>
            </a:r>
            <a:r>
              <a:rPr lang="en-GB" dirty="0"/>
              <a:t>)</a:t>
            </a:r>
          </a:p>
        </p:txBody>
      </p:sp>
      <p:sp>
        <p:nvSpPr>
          <p:cNvPr id="4" name="Rectangle 3">
            <a:extLst>
              <a:ext uri="{FF2B5EF4-FFF2-40B4-BE49-F238E27FC236}">
                <a16:creationId xmlns:a16="http://schemas.microsoft.com/office/drawing/2014/main" id="{C545C44E-3F4A-F0CC-2808-F01EF1C25D30}"/>
              </a:ext>
            </a:extLst>
          </p:cNvPr>
          <p:cNvSpPr/>
          <p:nvPr/>
        </p:nvSpPr>
        <p:spPr>
          <a:xfrm>
            <a:off x="7808495" y="689058"/>
            <a:ext cx="1588168" cy="99862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Normal screening, nil else needed</a:t>
            </a:r>
          </a:p>
        </p:txBody>
      </p:sp>
      <p:sp>
        <p:nvSpPr>
          <p:cNvPr id="7" name="Rectangle 6">
            <a:extLst>
              <a:ext uri="{FF2B5EF4-FFF2-40B4-BE49-F238E27FC236}">
                <a16:creationId xmlns:a16="http://schemas.microsoft.com/office/drawing/2014/main" id="{6137BFBF-142F-1074-55CB-3C29DF4772A6}"/>
              </a:ext>
            </a:extLst>
          </p:cNvPr>
          <p:cNvSpPr/>
          <p:nvPr/>
        </p:nvSpPr>
        <p:spPr>
          <a:xfrm>
            <a:off x="8396789" y="4167527"/>
            <a:ext cx="1588168" cy="998621"/>
          </a:xfrm>
          <a:prstGeom prst="rect">
            <a:avLst/>
          </a:prstGeom>
          <a:solidFill>
            <a:srgbClr val="F35A1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GP Appointment</a:t>
            </a:r>
          </a:p>
        </p:txBody>
      </p:sp>
      <p:sp>
        <p:nvSpPr>
          <p:cNvPr id="8" name="Rectangle 7">
            <a:extLst>
              <a:ext uri="{FF2B5EF4-FFF2-40B4-BE49-F238E27FC236}">
                <a16:creationId xmlns:a16="http://schemas.microsoft.com/office/drawing/2014/main" id="{1F5854CB-8E56-0DE7-B04F-595B29D3E3D3}"/>
              </a:ext>
            </a:extLst>
          </p:cNvPr>
          <p:cNvSpPr/>
          <p:nvPr/>
        </p:nvSpPr>
        <p:spPr>
          <a:xfrm>
            <a:off x="8302292" y="2511717"/>
            <a:ext cx="1588168" cy="998621"/>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Health Concerns</a:t>
            </a:r>
          </a:p>
        </p:txBody>
      </p:sp>
      <p:sp>
        <p:nvSpPr>
          <p:cNvPr id="10" name="Rectangle 9">
            <a:extLst>
              <a:ext uri="{FF2B5EF4-FFF2-40B4-BE49-F238E27FC236}">
                <a16:creationId xmlns:a16="http://schemas.microsoft.com/office/drawing/2014/main" id="{EEB8A311-E1B3-0207-E609-66830A3965F8}"/>
              </a:ext>
            </a:extLst>
          </p:cNvPr>
          <p:cNvSpPr/>
          <p:nvPr/>
        </p:nvSpPr>
        <p:spPr>
          <a:xfrm>
            <a:off x="8311348" y="5660343"/>
            <a:ext cx="1778169" cy="1112668"/>
          </a:xfrm>
          <a:prstGeom prst="rect">
            <a:avLst/>
          </a:prstGeom>
          <a:solidFill>
            <a:srgbClr val="F35A1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Secondary/community services Care appointment</a:t>
            </a:r>
          </a:p>
        </p:txBody>
      </p:sp>
      <p:sp>
        <p:nvSpPr>
          <p:cNvPr id="11" name="Rectangle 10">
            <a:extLst>
              <a:ext uri="{FF2B5EF4-FFF2-40B4-BE49-F238E27FC236}">
                <a16:creationId xmlns:a16="http://schemas.microsoft.com/office/drawing/2014/main" id="{E247E39C-0CCE-32C5-B5E3-1A3555347E67}"/>
              </a:ext>
            </a:extLst>
          </p:cNvPr>
          <p:cNvSpPr/>
          <p:nvPr/>
        </p:nvSpPr>
        <p:spPr>
          <a:xfrm>
            <a:off x="200940" y="5611728"/>
            <a:ext cx="1588168" cy="99862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C00000"/>
                </a:solidFill>
              </a:rPr>
              <a:t>Referred to British Red Cross</a:t>
            </a:r>
          </a:p>
        </p:txBody>
      </p:sp>
      <p:sp>
        <p:nvSpPr>
          <p:cNvPr id="12" name="Rectangle 11">
            <a:extLst>
              <a:ext uri="{FF2B5EF4-FFF2-40B4-BE49-F238E27FC236}">
                <a16:creationId xmlns:a16="http://schemas.microsoft.com/office/drawing/2014/main" id="{F81149B7-FF8E-7ACB-CD84-2C360927466F}"/>
              </a:ext>
            </a:extLst>
          </p:cNvPr>
          <p:cNvSpPr/>
          <p:nvPr/>
        </p:nvSpPr>
        <p:spPr>
          <a:xfrm>
            <a:off x="2427396" y="3951015"/>
            <a:ext cx="2205756" cy="11595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Needs further social/community/holistic support</a:t>
            </a:r>
          </a:p>
        </p:txBody>
      </p:sp>
      <p:sp>
        <p:nvSpPr>
          <p:cNvPr id="13" name="Rectangle 12">
            <a:extLst>
              <a:ext uri="{FF2B5EF4-FFF2-40B4-BE49-F238E27FC236}">
                <a16:creationId xmlns:a16="http://schemas.microsoft.com/office/drawing/2014/main" id="{4577E9ED-D252-4D12-A352-4BCE7EAF957A}"/>
              </a:ext>
            </a:extLst>
          </p:cNvPr>
          <p:cNvSpPr/>
          <p:nvPr/>
        </p:nvSpPr>
        <p:spPr>
          <a:xfrm>
            <a:off x="2483260" y="774396"/>
            <a:ext cx="1588168" cy="25166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Individual attends clinic</a:t>
            </a:r>
          </a:p>
          <a:p>
            <a:pPr marL="285750" indent="-285750">
              <a:buFont typeface="Arial" panose="020B0604020202020204" pitchFamily="34" charset="0"/>
              <a:buChar char="•"/>
            </a:pPr>
            <a:r>
              <a:rPr lang="en-GB" sz="1400" dirty="0"/>
              <a:t>Welcome pack</a:t>
            </a:r>
          </a:p>
          <a:p>
            <a:pPr marL="285750" indent="-285750">
              <a:buFont typeface="Arial" panose="020B0604020202020204" pitchFamily="34" charset="0"/>
              <a:buChar char="•"/>
            </a:pPr>
            <a:r>
              <a:rPr lang="en-GB" sz="1400" dirty="0"/>
              <a:t>Introductory letter</a:t>
            </a:r>
          </a:p>
          <a:p>
            <a:pPr marL="285750" indent="-285750">
              <a:buFont typeface="Arial" panose="020B0604020202020204" pitchFamily="34" charset="0"/>
              <a:buChar char="•"/>
            </a:pPr>
            <a:r>
              <a:rPr lang="en-GB" sz="1400" dirty="0"/>
              <a:t>Registration – NHS number</a:t>
            </a:r>
          </a:p>
        </p:txBody>
      </p:sp>
      <p:sp>
        <p:nvSpPr>
          <p:cNvPr id="14" name="Rectangle 13">
            <a:extLst>
              <a:ext uri="{FF2B5EF4-FFF2-40B4-BE49-F238E27FC236}">
                <a16:creationId xmlns:a16="http://schemas.microsoft.com/office/drawing/2014/main" id="{AEBB09C6-3616-B646-5154-065238F55FAA}"/>
              </a:ext>
            </a:extLst>
          </p:cNvPr>
          <p:cNvSpPr/>
          <p:nvPr/>
        </p:nvSpPr>
        <p:spPr>
          <a:xfrm>
            <a:off x="4959011" y="601579"/>
            <a:ext cx="2223838" cy="29853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1 hour nursing appointment for comprehensive health assessment </a:t>
            </a:r>
          </a:p>
          <a:p>
            <a:pPr marL="285750" indent="-285750">
              <a:buFont typeface="Arial" panose="020B0604020202020204" pitchFamily="34" charset="0"/>
              <a:buChar char="•"/>
            </a:pPr>
            <a:r>
              <a:rPr lang="en-GB" sz="1400" dirty="0"/>
              <a:t>Translators</a:t>
            </a:r>
          </a:p>
          <a:p>
            <a:pPr marL="285750" indent="-285750">
              <a:buFont typeface="Arial" panose="020B0604020202020204" pitchFamily="34" charset="0"/>
              <a:buChar char="•"/>
            </a:pPr>
            <a:r>
              <a:rPr lang="en-GB" sz="1400" dirty="0"/>
              <a:t>BBV/TB/Parasite screening</a:t>
            </a:r>
          </a:p>
          <a:p>
            <a:pPr marL="285750" indent="-285750">
              <a:buFont typeface="Arial" panose="020B0604020202020204" pitchFamily="34" charset="0"/>
              <a:buChar char="•"/>
            </a:pPr>
            <a:r>
              <a:rPr lang="en-GB" sz="1400" dirty="0"/>
              <a:t>Mental health screening</a:t>
            </a:r>
          </a:p>
          <a:p>
            <a:pPr marL="285750" indent="-285750">
              <a:buFont typeface="Arial" panose="020B0604020202020204" pitchFamily="34" charset="0"/>
              <a:buChar char="•"/>
            </a:pPr>
            <a:r>
              <a:rPr lang="en-GB" sz="1400" dirty="0"/>
              <a:t>Vaccinations</a:t>
            </a:r>
          </a:p>
          <a:p>
            <a:pPr marL="285750" indent="-285750">
              <a:buFont typeface="Arial" panose="020B0604020202020204" pitchFamily="34" charset="0"/>
              <a:buChar char="•"/>
            </a:pPr>
            <a:r>
              <a:rPr lang="en-GB" sz="1400" dirty="0"/>
              <a:t>Offer of third sector support</a:t>
            </a:r>
          </a:p>
        </p:txBody>
      </p:sp>
      <p:sp>
        <p:nvSpPr>
          <p:cNvPr id="15" name="Rectangle 14">
            <a:extLst>
              <a:ext uri="{FF2B5EF4-FFF2-40B4-BE49-F238E27FC236}">
                <a16:creationId xmlns:a16="http://schemas.microsoft.com/office/drawing/2014/main" id="{96316B79-0DBD-48CA-D810-CC1177AB11DA}"/>
              </a:ext>
            </a:extLst>
          </p:cNvPr>
          <p:cNvSpPr/>
          <p:nvPr/>
        </p:nvSpPr>
        <p:spPr>
          <a:xfrm>
            <a:off x="10384257" y="732921"/>
            <a:ext cx="1588168" cy="998621"/>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Exit to GMS – BRC to help register</a:t>
            </a:r>
          </a:p>
        </p:txBody>
      </p:sp>
      <p:sp>
        <p:nvSpPr>
          <p:cNvPr id="16" name="Arrow: Right 15">
            <a:extLst>
              <a:ext uri="{FF2B5EF4-FFF2-40B4-BE49-F238E27FC236}">
                <a16:creationId xmlns:a16="http://schemas.microsoft.com/office/drawing/2014/main" id="{1FD60EAA-6773-E640-68C9-5ACE9BA89F33}"/>
              </a:ext>
            </a:extLst>
          </p:cNvPr>
          <p:cNvSpPr/>
          <p:nvPr/>
        </p:nvSpPr>
        <p:spPr>
          <a:xfrm>
            <a:off x="1996241" y="1232233"/>
            <a:ext cx="404060" cy="191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1722DD71-7C98-BE99-24C2-45A1518766CC}"/>
              </a:ext>
            </a:extLst>
          </p:cNvPr>
          <p:cNvSpPr/>
          <p:nvPr/>
        </p:nvSpPr>
        <p:spPr>
          <a:xfrm>
            <a:off x="7330228" y="1244122"/>
            <a:ext cx="353940" cy="17961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3B8D396C-2B81-CFE7-E48B-D8B35857E443}"/>
              </a:ext>
            </a:extLst>
          </p:cNvPr>
          <p:cNvSpPr/>
          <p:nvPr/>
        </p:nvSpPr>
        <p:spPr>
          <a:xfrm rot="1057532">
            <a:off x="7336116" y="2564027"/>
            <a:ext cx="757990" cy="15641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924C3E1E-7BAD-78FD-CB81-E2DE2E14825D}"/>
              </a:ext>
            </a:extLst>
          </p:cNvPr>
          <p:cNvSpPr/>
          <p:nvPr/>
        </p:nvSpPr>
        <p:spPr>
          <a:xfrm>
            <a:off x="9511465" y="1188368"/>
            <a:ext cx="757990" cy="15641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D0D918D1-55EF-9565-CB1B-88E8674251E6}"/>
              </a:ext>
            </a:extLst>
          </p:cNvPr>
          <p:cNvSpPr/>
          <p:nvPr/>
        </p:nvSpPr>
        <p:spPr>
          <a:xfrm rot="20956305" flipV="1">
            <a:off x="1941678" y="5377515"/>
            <a:ext cx="6456479" cy="20409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7722E011-CF68-DD67-E2ED-C7D901252FC0}"/>
              </a:ext>
            </a:extLst>
          </p:cNvPr>
          <p:cNvSpPr/>
          <p:nvPr/>
        </p:nvSpPr>
        <p:spPr>
          <a:xfrm>
            <a:off x="4246145" y="1232234"/>
            <a:ext cx="538418" cy="191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52257A6C-699C-0517-32DD-8B9B611723CF}"/>
              </a:ext>
            </a:extLst>
          </p:cNvPr>
          <p:cNvSpPr/>
          <p:nvPr/>
        </p:nvSpPr>
        <p:spPr>
          <a:xfrm rot="5400000">
            <a:off x="8952813" y="3703532"/>
            <a:ext cx="450055" cy="16292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CD78984F-A80B-55C0-8101-D7313BAC5295}"/>
              </a:ext>
            </a:extLst>
          </p:cNvPr>
          <p:cNvSpPr/>
          <p:nvPr/>
        </p:nvSpPr>
        <p:spPr>
          <a:xfrm rot="9134693">
            <a:off x="1537147" y="5024456"/>
            <a:ext cx="757990" cy="17396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44CF1502-0732-0C22-6D2C-BE8AA2973D13}"/>
              </a:ext>
            </a:extLst>
          </p:cNvPr>
          <p:cNvSpPr txBox="1"/>
          <p:nvPr/>
        </p:nvSpPr>
        <p:spPr>
          <a:xfrm>
            <a:off x="132346" y="68818"/>
            <a:ext cx="9264317" cy="369332"/>
          </a:xfrm>
          <a:prstGeom prst="rect">
            <a:avLst/>
          </a:prstGeom>
          <a:noFill/>
        </p:spPr>
        <p:txBody>
          <a:bodyPr wrap="square" rtlCol="0">
            <a:spAutoFit/>
          </a:bodyPr>
          <a:lstStyle/>
          <a:p>
            <a:r>
              <a:rPr lang="en-GB" b="1" dirty="0"/>
              <a:t>Process for newly arrived people seeking asylum and refugee resettlement schemes</a:t>
            </a:r>
          </a:p>
        </p:txBody>
      </p:sp>
      <p:sp>
        <p:nvSpPr>
          <p:cNvPr id="27" name="Arrow: Right 26">
            <a:extLst>
              <a:ext uri="{FF2B5EF4-FFF2-40B4-BE49-F238E27FC236}">
                <a16:creationId xmlns:a16="http://schemas.microsoft.com/office/drawing/2014/main" id="{502F6435-EB67-8024-2863-8F9899A7632A}"/>
              </a:ext>
            </a:extLst>
          </p:cNvPr>
          <p:cNvSpPr/>
          <p:nvPr/>
        </p:nvSpPr>
        <p:spPr>
          <a:xfrm rot="5400000">
            <a:off x="9061187" y="5332091"/>
            <a:ext cx="259372" cy="1889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76695037-897D-42EA-562F-A52A4AC08725}"/>
              </a:ext>
            </a:extLst>
          </p:cNvPr>
          <p:cNvSpPr/>
          <p:nvPr/>
        </p:nvSpPr>
        <p:spPr>
          <a:xfrm rot="10179592">
            <a:off x="2081261" y="5730414"/>
            <a:ext cx="6301235" cy="1531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248FE66C-36FE-88C4-3140-37DC5462059E}"/>
              </a:ext>
            </a:extLst>
          </p:cNvPr>
          <p:cNvSpPr/>
          <p:nvPr/>
        </p:nvSpPr>
        <p:spPr>
          <a:xfrm rot="8506826">
            <a:off x="4070946" y="3508710"/>
            <a:ext cx="757990" cy="15641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Picture 2" descr="British Red Cross - YouTube">
            <a:extLst>
              <a:ext uri="{FF2B5EF4-FFF2-40B4-BE49-F238E27FC236}">
                <a16:creationId xmlns:a16="http://schemas.microsoft.com/office/drawing/2014/main" id="{173D35C0-2B66-B07B-C9AF-64858BE213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26" y="4608095"/>
            <a:ext cx="833728" cy="833728"/>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EC92D647-2485-1E3D-83F2-B60B83266663}"/>
              </a:ext>
            </a:extLst>
          </p:cNvPr>
          <p:cNvSpPr txBox="1"/>
          <p:nvPr/>
        </p:nvSpPr>
        <p:spPr>
          <a:xfrm>
            <a:off x="10481514" y="4187231"/>
            <a:ext cx="1490911" cy="923330"/>
          </a:xfrm>
          <a:prstGeom prst="rect">
            <a:avLst/>
          </a:prstGeom>
          <a:solidFill>
            <a:schemeClr val="accent6"/>
          </a:solidFill>
        </p:spPr>
        <p:txBody>
          <a:bodyPr wrap="square" rtlCol="0">
            <a:spAutoFit/>
          </a:bodyPr>
          <a:lstStyle/>
          <a:p>
            <a:r>
              <a:rPr lang="en-GB" b="1" dirty="0">
                <a:solidFill>
                  <a:schemeClr val="bg1"/>
                </a:solidFill>
              </a:rPr>
              <a:t>Exit to GMS –BRC to help register</a:t>
            </a:r>
          </a:p>
        </p:txBody>
      </p:sp>
      <p:sp>
        <p:nvSpPr>
          <p:cNvPr id="38" name="Arrow: Right 37">
            <a:extLst>
              <a:ext uri="{FF2B5EF4-FFF2-40B4-BE49-F238E27FC236}">
                <a16:creationId xmlns:a16="http://schemas.microsoft.com/office/drawing/2014/main" id="{9971633B-03A6-D04D-E924-F4438F00B52D}"/>
              </a:ext>
            </a:extLst>
          </p:cNvPr>
          <p:cNvSpPr/>
          <p:nvPr/>
        </p:nvSpPr>
        <p:spPr>
          <a:xfrm>
            <a:off x="10057412" y="4566751"/>
            <a:ext cx="351646" cy="16429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AB6E96D6-C0B7-E069-B494-8CD89F29A774}"/>
              </a:ext>
            </a:extLst>
          </p:cNvPr>
          <p:cNvSpPr/>
          <p:nvPr/>
        </p:nvSpPr>
        <p:spPr>
          <a:xfrm rot="16200000">
            <a:off x="9361474" y="5315122"/>
            <a:ext cx="259372" cy="1889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5859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E05FCF1-659C-680F-EC90-999570EDD4D7}"/>
              </a:ext>
            </a:extLst>
          </p:cNvPr>
          <p:cNvPicPr>
            <a:picLocks noChangeAspect="1"/>
          </p:cNvPicPr>
          <p:nvPr/>
        </p:nvPicPr>
        <p:blipFill rotWithShape="1">
          <a:blip r:embed="rId2"/>
          <a:srcRect l="18170" t="22060" r="51252" b="8607"/>
          <a:stretch/>
        </p:blipFill>
        <p:spPr bwMode="auto">
          <a:xfrm>
            <a:off x="1047750" y="-266700"/>
            <a:ext cx="7716878" cy="7124700"/>
          </a:xfrm>
          <a:prstGeom prst="rect">
            <a:avLst/>
          </a:prstGeom>
          <a:ln>
            <a:noFill/>
          </a:ln>
          <a:extLst>
            <a:ext uri="{53640926-AAD7-44D8-BBD7-CCE9431645EC}">
              <a14:shadowObscured xmlns:a14="http://schemas.microsoft.com/office/drawing/2010/main"/>
            </a:ext>
          </a:extLst>
        </p:spPr>
      </p:pic>
      <p:pic>
        <p:nvPicPr>
          <p:cNvPr id="3" name="Picture 2" descr="d69cb2df-5a20-4ad7-b98a-e11dcf929b06">
            <a:extLst>
              <a:ext uri="{FF2B5EF4-FFF2-40B4-BE49-F238E27FC236}">
                <a16:creationId xmlns:a16="http://schemas.microsoft.com/office/drawing/2014/main" id="{40BE78D9-AFAB-0033-66BB-77990DE6F0C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60746" y="138979"/>
            <a:ext cx="1312984" cy="155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55138F3D-3955-4E7B-C18F-A2FBC96FD011}"/>
              </a:ext>
            </a:extLst>
          </p:cNvPr>
          <p:cNvSpPr txBox="1"/>
          <p:nvPr/>
        </p:nvSpPr>
        <p:spPr>
          <a:xfrm>
            <a:off x="8908176" y="2770909"/>
            <a:ext cx="2965554" cy="2862322"/>
          </a:xfrm>
          <a:prstGeom prst="rect">
            <a:avLst/>
          </a:prstGeom>
          <a:solidFill>
            <a:schemeClr val="bg2">
              <a:lumMod val="90000"/>
            </a:schemeClr>
          </a:solidFill>
        </p:spPr>
        <p:txBody>
          <a:bodyPr wrap="square" rtlCol="0">
            <a:spAutoFit/>
          </a:bodyPr>
          <a:lstStyle/>
          <a:p>
            <a:r>
              <a:rPr lang="en-GB" b="1" dirty="0"/>
              <a:t>Differences with Adult Screening:</a:t>
            </a:r>
          </a:p>
          <a:p>
            <a:endParaRPr lang="en-GB" b="1" dirty="0"/>
          </a:p>
          <a:p>
            <a:pPr marL="285750" indent="-285750">
              <a:buFont typeface="Arial" panose="020B0604020202020204" pitchFamily="34" charset="0"/>
              <a:buChar char="•"/>
            </a:pPr>
            <a:r>
              <a:rPr lang="en-GB" dirty="0"/>
              <a:t>Exclude Vitamin D</a:t>
            </a:r>
          </a:p>
          <a:p>
            <a:pPr marL="285750" indent="-285750">
              <a:buFont typeface="Arial" panose="020B0604020202020204" pitchFamily="34" charset="0"/>
              <a:buChar char="•"/>
            </a:pPr>
            <a:r>
              <a:rPr lang="en-GB" dirty="0"/>
              <a:t>Exclude Mantoux</a:t>
            </a:r>
          </a:p>
          <a:p>
            <a:pPr marL="285750" indent="-285750">
              <a:buFont typeface="Arial" panose="020B0604020202020204" pitchFamily="34" charset="0"/>
              <a:buChar char="•"/>
            </a:pPr>
            <a:r>
              <a:rPr lang="en-GB" dirty="0"/>
              <a:t>Urine STI screening offered as routine</a:t>
            </a:r>
          </a:p>
          <a:p>
            <a:pPr marL="285750" indent="-285750">
              <a:buFont typeface="Arial" panose="020B0604020202020204" pitchFamily="34" charset="0"/>
              <a:buChar char="•"/>
            </a:pPr>
            <a:r>
              <a:rPr lang="en-GB" dirty="0"/>
              <a:t>Exclude blanket Albendazole</a:t>
            </a:r>
          </a:p>
          <a:p>
            <a:endParaRPr lang="en-GB" dirty="0"/>
          </a:p>
        </p:txBody>
      </p:sp>
    </p:spTree>
    <p:extLst>
      <p:ext uri="{BB962C8B-B14F-4D97-AF65-F5344CB8AC3E}">
        <p14:creationId xmlns:p14="http://schemas.microsoft.com/office/powerpoint/2010/main" val="3184712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B36BC0-F6FA-E19B-ADF2-8516761B5AA4}"/>
              </a:ext>
            </a:extLst>
          </p:cNvPr>
          <p:cNvSpPr txBox="1"/>
          <p:nvPr/>
        </p:nvSpPr>
        <p:spPr>
          <a:xfrm>
            <a:off x="662730" y="343949"/>
            <a:ext cx="6174298" cy="646331"/>
          </a:xfrm>
          <a:prstGeom prst="rect">
            <a:avLst/>
          </a:prstGeom>
          <a:noFill/>
        </p:spPr>
        <p:txBody>
          <a:bodyPr wrap="square" rtlCol="0">
            <a:spAutoFit/>
          </a:bodyPr>
          <a:lstStyle/>
          <a:p>
            <a:r>
              <a:rPr lang="en-GB" sz="3600" b="1" dirty="0"/>
              <a:t>Conditions seen</a:t>
            </a:r>
          </a:p>
        </p:txBody>
      </p:sp>
      <p:sp>
        <p:nvSpPr>
          <p:cNvPr id="3" name="TextBox 2">
            <a:extLst>
              <a:ext uri="{FF2B5EF4-FFF2-40B4-BE49-F238E27FC236}">
                <a16:creationId xmlns:a16="http://schemas.microsoft.com/office/drawing/2014/main" id="{E760EEE7-CC1F-BE6D-6B8D-7651CEE79A78}"/>
              </a:ext>
            </a:extLst>
          </p:cNvPr>
          <p:cNvSpPr txBox="1"/>
          <p:nvPr/>
        </p:nvSpPr>
        <p:spPr>
          <a:xfrm>
            <a:off x="838899" y="1065402"/>
            <a:ext cx="7975917" cy="5693866"/>
          </a:xfrm>
          <a:prstGeom prst="rect">
            <a:avLst/>
          </a:prstGeom>
          <a:noFill/>
        </p:spPr>
        <p:txBody>
          <a:bodyPr wrap="square" rtlCol="0">
            <a:spAutoFit/>
          </a:bodyPr>
          <a:lstStyle/>
          <a:p>
            <a:pPr marL="285750" indent="-285750">
              <a:buFont typeface="Arial" panose="020B0604020202020204" pitchFamily="34" charset="0"/>
              <a:buChar char="•"/>
            </a:pPr>
            <a:r>
              <a:rPr lang="en-GB" sz="2800" dirty="0"/>
              <a:t>Iron deficiency anaemia</a:t>
            </a:r>
          </a:p>
          <a:p>
            <a:pPr marL="285750" indent="-285750">
              <a:buFont typeface="Arial" panose="020B0604020202020204" pitchFamily="34" charset="0"/>
              <a:buChar char="•"/>
            </a:pPr>
            <a:r>
              <a:rPr lang="en-GB" sz="2800" dirty="0"/>
              <a:t>Haemoglobinopathies</a:t>
            </a:r>
          </a:p>
          <a:p>
            <a:pPr marL="285750" indent="-285750">
              <a:buFont typeface="Arial" panose="020B0604020202020204" pitchFamily="34" charset="0"/>
              <a:buChar char="•"/>
            </a:pPr>
            <a:r>
              <a:rPr lang="en-GB" sz="2800" dirty="0"/>
              <a:t>Vitamin D deficiency</a:t>
            </a:r>
          </a:p>
          <a:p>
            <a:pPr marL="285750" indent="-285750">
              <a:buFont typeface="Arial" panose="020B0604020202020204" pitchFamily="34" charset="0"/>
              <a:buChar char="•"/>
            </a:pPr>
            <a:r>
              <a:rPr lang="en-GB" sz="2800" dirty="0"/>
              <a:t>Parasitic infection</a:t>
            </a:r>
          </a:p>
          <a:p>
            <a:pPr marL="285750" indent="-285750">
              <a:buFont typeface="Arial" panose="020B0604020202020204" pitchFamily="34" charset="0"/>
              <a:buChar char="•"/>
            </a:pPr>
            <a:r>
              <a:rPr lang="en-GB" sz="2800" dirty="0"/>
              <a:t>BBV</a:t>
            </a:r>
          </a:p>
          <a:p>
            <a:pPr marL="285750" indent="-285750">
              <a:buFont typeface="Arial" panose="020B0604020202020204" pitchFamily="34" charset="0"/>
              <a:buChar char="•"/>
            </a:pPr>
            <a:r>
              <a:rPr lang="en-GB" sz="2800" dirty="0"/>
              <a:t>Helicobacter pylori (not screened for)</a:t>
            </a:r>
          </a:p>
          <a:p>
            <a:pPr marL="285750" indent="-285750">
              <a:buFont typeface="Arial" panose="020B0604020202020204" pitchFamily="34" charset="0"/>
              <a:buChar char="•"/>
            </a:pPr>
            <a:r>
              <a:rPr lang="en-GB" sz="2800" dirty="0"/>
              <a:t>Latent TB</a:t>
            </a:r>
          </a:p>
          <a:p>
            <a:pPr marL="285750" indent="-285750">
              <a:buFont typeface="Arial" panose="020B0604020202020204" pitchFamily="34" charset="0"/>
              <a:buChar char="•"/>
            </a:pPr>
            <a:r>
              <a:rPr lang="en-GB" sz="2800" dirty="0"/>
              <a:t>Dental decay</a:t>
            </a:r>
          </a:p>
          <a:p>
            <a:pPr marL="285750" indent="-285750">
              <a:buFont typeface="Arial" panose="020B0604020202020204" pitchFamily="34" charset="0"/>
              <a:buChar char="•"/>
            </a:pPr>
            <a:r>
              <a:rPr lang="en-GB" sz="2800" dirty="0"/>
              <a:t>Un- diagnosed chronic conditions/developmental conditions</a:t>
            </a:r>
          </a:p>
          <a:p>
            <a:pPr marL="285750" indent="-285750">
              <a:buFont typeface="Arial" panose="020B0604020202020204" pitchFamily="34" charset="0"/>
              <a:buChar char="•"/>
            </a:pPr>
            <a:r>
              <a:rPr lang="en-GB" sz="2800" dirty="0"/>
              <a:t>Traumatic stress + PTSD</a:t>
            </a:r>
          </a:p>
          <a:p>
            <a:pPr marL="285750" indent="-285750">
              <a:buFont typeface="Arial" panose="020B0604020202020204" pitchFamily="34" charset="0"/>
              <a:buChar char="•"/>
            </a:pPr>
            <a:r>
              <a:rPr lang="en-GB" sz="2800" dirty="0"/>
              <a:t>Anxiety + Depression</a:t>
            </a:r>
          </a:p>
          <a:p>
            <a:pPr marL="285750" indent="-285750">
              <a:buFont typeface="Arial" panose="020B0604020202020204" pitchFamily="34" charset="0"/>
              <a:buChar char="•"/>
            </a:pPr>
            <a:r>
              <a:rPr lang="en-GB" sz="2800" dirty="0"/>
              <a:t>Safeguarding issues</a:t>
            </a:r>
          </a:p>
        </p:txBody>
      </p:sp>
      <p:pic>
        <p:nvPicPr>
          <p:cNvPr id="4" name="Picture 2" descr="d69cb2df-5a20-4ad7-b98a-e11dcf929b06">
            <a:extLst>
              <a:ext uri="{FF2B5EF4-FFF2-40B4-BE49-F238E27FC236}">
                <a16:creationId xmlns:a16="http://schemas.microsoft.com/office/drawing/2014/main" id="{BCBEB877-B4C6-89CF-085B-C458334A9F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60746" y="138979"/>
            <a:ext cx="1312984" cy="155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9650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17971-0749-4425-AF73-122699D15ADF}"/>
              </a:ext>
            </a:extLst>
          </p:cNvPr>
          <p:cNvSpPr>
            <a:spLocks noGrp="1"/>
          </p:cNvSpPr>
          <p:nvPr>
            <p:ph type="title"/>
          </p:nvPr>
        </p:nvSpPr>
        <p:spPr/>
        <p:txBody>
          <a:bodyPr/>
          <a:lstStyle/>
          <a:p>
            <a:r>
              <a:rPr lang="en-GB" dirty="0"/>
              <a:t>Barriers to accessing care - Groups</a:t>
            </a:r>
          </a:p>
        </p:txBody>
      </p:sp>
      <p:pic>
        <p:nvPicPr>
          <p:cNvPr id="1026" name="Picture 2" descr="Gate Barriers for Hire or Sale - Nationwide Delivery | SafeSite Facilities">
            <a:extLst>
              <a:ext uri="{FF2B5EF4-FFF2-40B4-BE49-F238E27FC236}">
                <a16:creationId xmlns:a16="http://schemas.microsoft.com/office/drawing/2014/main" id="{77B63C3C-2C18-416B-AE25-16E88A46E8A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81375" y="2222903"/>
            <a:ext cx="542925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6345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EB144-1DCE-1B42-9A77-559B690EECCA}"/>
              </a:ext>
            </a:extLst>
          </p:cNvPr>
          <p:cNvSpPr>
            <a:spLocks noGrp="1"/>
          </p:cNvSpPr>
          <p:nvPr>
            <p:ph type="title"/>
          </p:nvPr>
        </p:nvSpPr>
        <p:spPr>
          <a:xfrm>
            <a:off x="573684" y="233217"/>
            <a:ext cx="10515600" cy="895639"/>
          </a:xfrm>
        </p:spPr>
        <p:txBody>
          <a:bodyPr/>
          <a:lstStyle/>
          <a:p>
            <a:r>
              <a:rPr lang="en-US" b="1" dirty="0"/>
              <a:t>Barriers in registering with GPs</a:t>
            </a:r>
          </a:p>
        </p:txBody>
      </p:sp>
      <p:sp>
        <p:nvSpPr>
          <p:cNvPr id="3" name="Content Placeholder 2">
            <a:extLst>
              <a:ext uri="{FF2B5EF4-FFF2-40B4-BE49-F238E27FC236}">
                <a16:creationId xmlns:a16="http://schemas.microsoft.com/office/drawing/2014/main" id="{B769E20A-7D10-064B-9ACA-2AB5DCA6B398}"/>
              </a:ext>
            </a:extLst>
          </p:cNvPr>
          <p:cNvSpPr>
            <a:spLocks noGrp="1"/>
          </p:cNvSpPr>
          <p:nvPr>
            <p:ph idx="1"/>
          </p:nvPr>
        </p:nvSpPr>
        <p:spPr>
          <a:xfrm>
            <a:off x="936674" y="1307230"/>
            <a:ext cx="10515600" cy="5193290"/>
          </a:xfrm>
        </p:spPr>
        <p:txBody>
          <a:bodyPr/>
          <a:lstStyle/>
          <a:p>
            <a:r>
              <a:rPr lang="en-US" dirty="0"/>
              <a:t>Language and literacy problems with filling in forms</a:t>
            </a:r>
          </a:p>
          <a:p>
            <a:r>
              <a:rPr lang="en-US" dirty="0"/>
              <a:t>Registrations being done at very narrow and specific time windows with minimal assistance. </a:t>
            </a:r>
          </a:p>
          <a:p>
            <a:r>
              <a:rPr lang="en-US" dirty="0"/>
              <a:t>IT Poverty and being asked to register on line</a:t>
            </a:r>
          </a:p>
          <a:p>
            <a:r>
              <a:rPr lang="en-US" dirty="0"/>
              <a:t>Lack of ID leading to refusal to register – photo ID, Passports</a:t>
            </a:r>
          </a:p>
          <a:p>
            <a:r>
              <a:rPr lang="en-US" dirty="0"/>
              <a:t>Practices declining to register asylum seekers or </a:t>
            </a:r>
            <a:r>
              <a:rPr lang="en-US" dirty="0" err="1"/>
              <a:t>travellers</a:t>
            </a:r>
            <a:endParaRPr lang="en-US" dirty="0"/>
          </a:p>
          <a:p>
            <a:r>
              <a:rPr lang="en-US" dirty="0"/>
              <a:t>Nomadic nature of individuals due to sofa surfing, moving in and out of the city, often destitute – not staying within practice geographical areas</a:t>
            </a:r>
          </a:p>
          <a:p>
            <a:r>
              <a:rPr lang="en-US" dirty="0"/>
              <a:t>Individuals needing to/wanting to stay under the radar and using multiple aliases</a:t>
            </a:r>
          </a:p>
        </p:txBody>
      </p:sp>
      <p:pic>
        <p:nvPicPr>
          <p:cNvPr id="4" name="Picture 2" descr="Gate Barriers for Hire or Sale - Nationwide Delivery | SafeSite Facilities">
            <a:extLst>
              <a:ext uri="{FF2B5EF4-FFF2-40B4-BE49-F238E27FC236}">
                <a16:creationId xmlns:a16="http://schemas.microsoft.com/office/drawing/2014/main" id="{0DA92AFE-5D6F-4D39-8E52-2D349FFD4D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1114" y="233218"/>
            <a:ext cx="1959658" cy="1173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48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634B2B-7F2E-BF31-F02E-DFA015D34B89}"/>
              </a:ext>
            </a:extLst>
          </p:cNvPr>
          <p:cNvSpPr txBox="1"/>
          <p:nvPr/>
        </p:nvSpPr>
        <p:spPr>
          <a:xfrm>
            <a:off x="2083324" y="0"/>
            <a:ext cx="1636858" cy="646331"/>
          </a:xfrm>
          <a:prstGeom prst="rect">
            <a:avLst/>
          </a:prstGeom>
          <a:noFill/>
        </p:spPr>
        <p:txBody>
          <a:bodyPr wrap="none" rtlCol="0">
            <a:spAutoFit/>
          </a:bodyPr>
          <a:lstStyle/>
          <a:p>
            <a:r>
              <a:rPr lang="en-GB" sz="3600" b="1" dirty="0">
                <a:solidFill>
                  <a:schemeClr val="bg1"/>
                </a:solidFill>
              </a:rPr>
              <a:t>Agenda</a:t>
            </a:r>
          </a:p>
        </p:txBody>
      </p:sp>
      <p:pic>
        <p:nvPicPr>
          <p:cNvPr id="5" name="Picture 4" descr="A blue and white webinar">
            <a:extLst>
              <a:ext uri="{FF2B5EF4-FFF2-40B4-BE49-F238E27FC236}">
                <a16:creationId xmlns:a16="http://schemas.microsoft.com/office/drawing/2014/main" id="{D985E1E1-A431-60A5-8DD3-E9C080C578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2450" y="993775"/>
            <a:ext cx="3467100" cy="4870450"/>
          </a:xfrm>
          <a:prstGeom prst="rect">
            <a:avLst/>
          </a:prstGeom>
        </p:spPr>
      </p:pic>
    </p:spTree>
    <p:extLst>
      <p:ext uri="{BB962C8B-B14F-4D97-AF65-F5344CB8AC3E}">
        <p14:creationId xmlns:p14="http://schemas.microsoft.com/office/powerpoint/2010/main" val="3216860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C9947-139B-724A-B353-D07E618B9F63}"/>
              </a:ext>
            </a:extLst>
          </p:cNvPr>
          <p:cNvSpPr>
            <a:spLocks noGrp="1"/>
          </p:cNvSpPr>
          <p:nvPr>
            <p:ph type="title"/>
          </p:nvPr>
        </p:nvSpPr>
        <p:spPr>
          <a:xfrm>
            <a:off x="838200" y="1"/>
            <a:ext cx="10515600" cy="872836"/>
          </a:xfrm>
        </p:spPr>
        <p:txBody>
          <a:bodyPr>
            <a:normAutofit/>
          </a:bodyPr>
          <a:lstStyle/>
          <a:p>
            <a:r>
              <a:rPr lang="en-US" sz="3600" b="1" dirty="0"/>
              <a:t>Barriers to accessing care once registered - Patient:</a:t>
            </a:r>
          </a:p>
        </p:txBody>
      </p:sp>
      <p:sp>
        <p:nvSpPr>
          <p:cNvPr id="3" name="Content Placeholder 2">
            <a:extLst>
              <a:ext uri="{FF2B5EF4-FFF2-40B4-BE49-F238E27FC236}">
                <a16:creationId xmlns:a16="http://schemas.microsoft.com/office/drawing/2014/main" id="{22BCCA54-B129-B641-8E21-FA0FD45BB97F}"/>
              </a:ext>
            </a:extLst>
          </p:cNvPr>
          <p:cNvSpPr>
            <a:spLocks noGrp="1"/>
          </p:cNvSpPr>
          <p:nvPr>
            <p:ph idx="1"/>
          </p:nvPr>
        </p:nvSpPr>
        <p:spPr>
          <a:xfrm>
            <a:off x="838200" y="872837"/>
            <a:ext cx="10515600" cy="5304126"/>
          </a:xfrm>
        </p:spPr>
        <p:txBody>
          <a:bodyPr>
            <a:normAutofit lnSpcReduction="10000"/>
          </a:bodyPr>
          <a:lstStyle/>
          <a:p>
            <a:r>
              <a:rPr lang="en-US" dirty="0"/>
              <a:t>How does it work?? Every practice different</a:t>
            </a:r>
          </a:p>
          <a:p>
            <a:r>
              <a:rPr lang="en-US" dirty="0"/>
              <a:t>Information in English/Welsh</a:t>
            </a:r>
          </a:p>
          <a:p>
            <a:r>
              <a:rPr lang="en-US" dirty="0"/>
              <a:t>Lack of translators being used</a:t>
            </a:r>
          </a:p>
          <a:p>
            <a:r>
              <a:rPr lang="en-US" dirty="0"/>
              <a:t>Directed to e-consult when are unable to read/write and don’t have IT</a:t>
            </a:r>
          </a:p>
          <a:p>
            <a:r>
              <a:rPr lang="en-US" dirty="0"/>
              <a:t>Long multiple option recorded messages on phoning practices which can be confusing and expensive with regards to phone credit</a:t>
            </a:r>
          </a:p>
          <a:p>
            <a:r>
              <a:rPr lang="en-US" dirty="0"/>
              <a:t>Fixed appointment times which are often unable to be kept due to difficult situations and health not being a priority</a:t>
            </a:r>
          </a:p>
          <a:p>
            <a:r>
              <a:rPr lang="en-US" dirty="0"/>
              <a:t>10 minute appointment times allowing little time to articulate problems via translation services</a:t>
            </a:r>
          </a:p>
        </p:txBody>
      </p:sp>
      <p:pic>
        <p:nvPicPr>
          <p:cNvPr id="4" name="Picture 2" descr="Gate Barriers for Hire or Sale - Nationwide Delivery | SafeSite Facilities">
            <a:extLst>
              <a:ext uri="{FF2B5EF4-FFF2-40B4-BE49-F238E27FC236}">
                <a16:creationId xmlns:a16="http://schemas.microsoft.com/office/drawing/2014/main" id="{4D90FD16-F691-43A8-917D-48132DA0B7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2342" y="572121"/>
            <a:ext cx="1959658" cy="1173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718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39179-DEA0-41CC-B086-352AC0AC0BFE}"/>
              </a:ext>
            </a:extLst>
          </p:cNvPr>
          <p:cNvSpPr>
            <a:spLocks noGrp="1"/>
          </p:cNvSpPr>
          <p:nvPr>
            <p:ph type="title"/>
          </p:nvPr>
        </p:nvSpPr>
        <p:spPr>
          <a:xfrm>
            <a:off x="0" y="0"/>
            <a:ext cx="10515600" cy="874643"/>
          </a:xfrm>
        </p:spPr>
        <p:txBody>
          <a:bodyPr>
            <a:normAutofit/>
          </a:bodyPr>
          <a:lstStyle/>
          <a:p>
            <a:r>
              <a:rPr lang="en-US" sz="4000" b="1" dirty="0"/>
              <a:t>Barriers to delivering care – Health Professional</a:t>
            </a:r>
            <a:endParaRPr lang="en-GB" sz="4000" b="1" dirty="0"/>
          </a:p>
        </p:txBody>
      </p:sp>
      <p:sp>
        <p:nvSpPr>
          <p:cNvPr id="3" name="Content Placeholder 2">
            <a:extLst>
              <a:ext uri="{FF2B5EF4-FFF2-40B4-BE49-F238E27FC236}">
                <a16:creationId xmlns:a16="http://schemas.microsoft.com/office/drawing/2014/main" id="{1AE96C63-F81B-4BDC-83CB-6CF54A4C6940}"/>
              </a:ext>
            </a:extLst>
          </p:cNvPr>
          <p:cNvSpPr>
            <a:spLocks noGrp="1"/>
          </p:cNvSpPr>
          <p:nvPr>
            <p:ph idx="1"/>
          </p:nvPr>
        </p:nvSpPr>
        <p:spPr>
          <a:xfrm>
            <a:off x="838200" y="874643"/>
            <a:ext cx="10515600" cy="5764696"/>
          </a:xfrm>
        </p:spPr>
        <p:txBody>
          <a:bodyPr>
            <a:normAutofit lnSpcReduction="10000"/>
          </a:bodyPr>
          <a:lstStyle/>
          <a:p>
            <a:r>
              <a:rPr lang="en-US" dirty="0"/>
              <a:t>10 minute appointment times allowing little time to manage complex problems putting GPs under pressure</a:t>
            </a:r>
          </a:p>
          <a:p>
            <a:r>
              <a:rPr lang="en-US" dirty="0"/>
              <a:t>….. More pressure on unscheduled care services EU/CAV24/7 but no clear coding</a:t>
            </a:r>
          </a:p>
          <a:p>
            <a:r>
              <a:rPr lang="en-US" dirty="0"/>
              <a:t>Difficult to address probs opportunistically due to time constraints.</a:t>
            </a:r>
          </a:p>
          <a:p>
            <a:r>
              <a:rPr lang="en-US" dirty="0"/>
              <a:t>Minimal time to step back in acute services and think about an approach</a:t>
            </a:r>
          </a:p>
          <a:p>
            <a:r>
              <a:rPr lang="en-US" dirty="0"/>
              <a:t>Services spread across city and rarely co-located</a:t>
            </a:r>
          </a:p>
          <a:p>
            <a:r>
              <a:rPr lang="en-US" dirty="0"/>
              <a:t>Lack of understanding of the asylum system/context in which people present</a:t>
            </a:r>
          </a:p>
          <a:p>
            <a:r>
              <a:rPr lang="en-US" dirty="0"/>
              <a:t>Burn out – insoluble problems with no extra resource</a:t>
            </a:r>
          </a:p>
          <a:p>
            <a:r>
              <a:rPr lang="en-US" dirty="0"/>
              <a:t>Minimal coding… minimal evidence…. Minimal funding</a:t>
            </a:r>
          </a:p>
          <a:p>
            <a:endParaRPr lang="en-US" dirty="0"/>
          </a:p>
          <a:p>
            <a:endParaRPr lang="en-US" dirty="0"/>
          </a:p>
          <a:p>
            <a:endParaRPr lang="en-GB" dirty="0"/>
          </a:p>
        </p:txBody>
      </p:sp>
      <p:pic>
        <p:nvPicPr>
          <p:cNvPr id="4" name="Picture 2" descr="Gate Barriers for Hire or Sale - Nationwide Delivery | SafeSite Facilities">
            <a:extLst>
              <a:ext uri="{FF2B5EF4-FFF2-40B4-BE49-F238E27FC236}">
                <a16:creationId xmlns:a16="http://schemas.microsoft.com/office/drawing/2014/main" id="{AD7E526B-00FC-4588-8A63-F8060F384E75}"/>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0515600" y="78142"/>
            <a:ext cx="1577926" cy="944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940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595745" y="223982"/>
            <a:ext cx="1893454"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err="1"/>
              <a:t>Tekle</a:t>
            </a:r>
            <a:endParaRPr lang="en-GB" sz="3200" b="1" dirty="0"/>
          </a:p>
          <a:p>
            <a:pPr algn="ctr"/>
            <a:r>
              <a:rPr lang="en-GB" sz="3200" b="1" dirty="0"/>
              <a:t>?19yr</a:t>
            </a:r>
          </a:p>
        </p:txBody>
      </p:sp>
      <p:sp>
        <p:nvSpPr>
          <p:cNvPr id="5" name="Rounded Rectangle 4"/>
          <p:cNvSpPr/>
          <p:nvPr/>
        </p:nvSpPr>
        <p:spPr>
          <a:xfrm>
            <a:off x="240145" y="1856511"/>
            <a:ext cx="2604655" cy="471977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sz="1600" dirty="0"/>
          </a:p>
          <a:p>
            <a:pPr marL="285750" indent="-285750" algn="ctr">
              <a:buFont typeface="Arial" panose="020B0604020202020204" pitchFamily="34" charset="0"/>
              <a:buChar char="•"/>
            </a:pPr>
            <a:endParaRPr lang="en-GB" sz="1600" dirty="0"/>
          </a:p>
          <a:p>
            <a:pPr marL="285750" indent="-285750" algn="ctr">
              <a:buFont typeface="Arial" panose="020B0604020202020204" pitchFamily="34" charset="0"/>
              <a:buChar char="•"/>
            </a:pPr>
            <a:endParaRPr lang="en-GB" sz="1600" dirty="0"/>
          </a:p>
          <a:p>
            <a:pPr marL="285750" indent="-285750" algn="ctr">
              <a:buFont typeface="Arial" panose="020B0604020202020204" pitchFamily="34" charset="0"/>
              <a:buChar char="•"/>
            </a:pPr>
            <a:endParaRPr lang="en-GB" sz="1600" dirty="0"/>
          </a:p>
          <a:p>
            <a:pPr marL="285750" indent="-285750" algn="ctr">
              <a:buFont typeface="Arial" panose="020B0604020202020204" pitchFamily="34" charset="0"/>
              <a:buChar char="•"/>
            </a:pPr>
            <a:endParaRPr lang="en-GB" sz="1600" dirty="0"/>
          </a:p>
          <a:p>
            <a:pPr marL="285750" indent="-285750" algn="ctr">
              <a:buFont typeface="Arial" panose="020B0604020202020204" pitchFamily="34" charset="0"/>
              <a:buChar char="•"/>
            </a:pPr>
            <a:r>
              <a:rPr lang="en-GB" dirty="0"/>
              <a:t>Eritrea – UK</a:t>
            </a:r>
          </a:p>
          <a:p>
            <a:pPr marL="285750" indent="-285750" algn="ctr">
              <a:buFont typeface="Arial" panose="020B0604020202020204" pitchFamily="34" charset="0"/>
              <a:buChar char="•"/>
            </a:pPr>
            <a:r>
              <a:rPr lang="en-GB" dirty="0"/>
              <a:t>Little English </a:t>
            </a:r>
          </a:p>
          <a:p>
            <a:pPr marL="285750" indent="-285750" algn="ctr">
              <a:buFont typeface="Arial" panose="020B0604020202020204" pitchFamily="34" charset="0"/>
              <a:buChar char="•"/>
            </a:pPr>
            <a:r>
              <a:rPr lang="en-GB" dirty="0"/>
              <a:t>Parents and older brother murdered.</a:t>
            </a:r>
          </a:p>
          <a:p>
            <a:pPr marL="285750" indent="-285750" algn="ctr">
              <a:buFont typeface="Arial" panose="020B0604020202020204" pitchFamily="34" charset="0"/>
              <a:buChar char="•"/>
            </a:pPr>
            <a:r>
              <a:rPr lang="en-GB" dirty="0"/>
              <a:t>PTSD.</a:t>
            </a:r>
          </a:p>
          <a:p>
            <a:pPr marL="285750" indent="-285750" algn="ctr">
              <a:buFont typeface="Arial" panose="020B0604020202020204" pitchFamily="34" charset="0"/>
              <a:buChar char="•"/>
            </a:pPr>
            <a:r>
              <a:rPr lang="en-GB" dirty="0"/>
              <a:t>No ID, HO documented his dob making him 19 when he said he was 16.</a:t>
            </a:r>
          </a:p>
          <a:p>
            <a:pPr marL="285750" indent="-285750" algn="ctr">
              <a:buFont typeface="Arial" panose="020B0604020202020204" pitchFamily="34" charset="0"/>
              <a:buChar char="•"/>
            </a:pPr>
            <a:r>
              <a:rPr lang="en-GB" dirty="0"/>
              <a:t>Undergone age assessment – stated to be 19.</a:t>
            </a:r>
          </a:p>
          <a:p>
            <a:pPr marL="285750" indent="-285750" algn="ctr">
              <a:buFont typeface="Arial" panose="020B0604020202020204" pitchFamily="34" charset="0"/>
              <a:buChar char="•"/>
            </a:pPr>
            <a:r>
              <a:rPr lang="en-GB" dirty="0"/>
              <a:t>Support removed.</a:t>
            </a:r>
          </a:p>
          <a:p>
            <a:pPr marL="285750" indent="-285750" algn="ctr">
              <a:buFont typeface="Arial" panose="020B0604020202020204" pitchFamily="34" charset="0"/>
              <a:buChar char="•"/>
            </a:pPr>
            <a:endParaRPr lang="en-GB" dirty="0"/>
          </a:p>
          <a:p>
            <a:pPr marL="285750" indent="-285750" algn="ctr">
              <a:buFont typeface="Arial" panose="020B0604020202020204" pitchFamily="34" charset="0"/>
              <a:buChar char="•"/>
            </a:pPr>
            <a:endParaRPr lang="en-GB" dirty="0"/>
          </a:p>
          <a:p>
            <a:pPr algn="ctr"/>
            <a:endParaRPr lang="en-GB" dirty="0"/>
          </a:p>
          <a:p>
            <a:pPr algn="ctr"/>
            <a:endParaRPr lang="en-GB" dirty="0"/>
          </a:p>
        </p:txBody>
      </p:sp>
      <p:sp>
        <p:nvSpPr>
          <p:cNvPr id="7" name="Oval 6"/>
          <p:cNvSpPr/>
          <p:nvPr/>
        </p:nvSpPr>
        <p:spPr>
          <a:xfrm>
            <a:off x="3528289" y="223982"/>
            <a:ext cx="1893454" cy="15240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PMH</a:t>
            </a:r>
          </a:p>
        </p:txBody>
      </p:sp>
      <p:sp>
        <p:nvSpPr>
          <p:cNvPr id="9" name="Oval 8"/>
          <p:cNvSpPr/>
          <p:nvPr/>
        </p:nvSpPr>
        <p:spPr>
          <a:xfrm>
            <a:off x="6509325" y="155448"/>
            <a:ext cx="2250627" cy="1592534"/>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Current</a:t>
            </a:r>
          </a:p>
          <a:p>
            <a:pPr algn="ctr"/>
            <a:r>
              <a:rPr lang="en-GB" sz="2400" b="1" dirty="0"/>
              <a:t>Health problems</a:t>
            </a:r>
          </a:p>
        </p:txBody>
      </p:sp>
      <p:sp>
        <p:nvSpPr>
          <p:cNvPr id="10" name="Oval 9"/>
          <p:cNvSpPr/>
          <p:nvPr/>
        </p:nvSpPr>
        <p:spPr>
          <a:xfrm>
            <a:off x="9575800" y="223982"/>
            <a:ext cx="2110232" cy="1524000"/>
          </a:xfrm>
          <a:prstGeom prst="ellipse">
            <a:avLst/>
          </a:prstGeom>
          <a:solidFill>
            <a:srgbClr val="F53B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Current situation</a:t>
            </a:r>
          </a:p>
        </p:txBody>
      </p:sp>
      <p:sp>
        <p:nvSpPr>
          <p:cNvPr id="13" name="Rounded Rectangle 12"/>
          <p:cNvSpPr/>
          <p:nvPr/>
        </p:nvSpPr>
        <p:spPr>
          <a:xfrm>
            <a:off x="3057236" y="1925778"/>
            <a:ext cx="2863273" cy="465051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en-GB" sz="2000" dirty="0"/>
              <a:t>No known PMH.</a:t>
            </a:r>
          </a:p>
          <a:p>
            <a:pPr marL="342900" indent="-342900" algn="ctr">
              <a:buFont typeface="Arial" panose="020B0604020202020204" pitchFamily="34" charset="0"/>
              <a:buChar char="•"/>
            </a:pPr>
            <a:r>
              <a:rPr lang="en-GB" sz="2000" dirty="0"/>
              <a:t>Never seen a health professional.</a:t>
            </a:r>
          </a:p>
          <a:p>
            <a:pPr marL="342900" indent="-342900" algn="ctr">
              <a:buFont typeface="Arial" panose="020B0604020202020204" pitchFamily="34" charset="0"/>
              <a:buChar char="•"/>
            </a:pPr>
            <a:r>
              <a:rPr lang="en-GB" sz="2000" dirty="0"/>
              <a:t>Beaten by police – in Libya – injury to left arm.</a:t>
            </a:r>
          </a:p>
          <a:p>
            <a:pPr marL="342900" indent="-342900" algn="ctr">
              <a:buFont typeface="Arial" panose="020B0604020202020204" pitchFamily="34" charset="0"/>
              <a:buChar char="•"/>
            </a:pPr>
            <a:r>
              <a:rPr lang="en-GB" sz="2000" dirty="0"/>
              <a:t>Chronic oozing wound on chest wall.</a:t>
            </a:r>
          </a:p>
          <a:p>
            <a:pPr algn="ctr"/>
            <a:endParaRPr lang="en-GB" sz="2000" dirty="0"/>
          </a:p>
        </p:txBody>
      </p:sp>
      <p:sp>
        <p:nvSpPr>
          <p:cNvPr id="14" name="Rounded Rectangle 13"/>
          <p:cNvSpPr/>
          <p:nvPr/>
        </p:nvSpPr>
        <p:spPr>
          <a:xfrm>
            <a:off x="6283034" y="1925778"/>
            <a:ext cx="2703947" cy="4650511"/>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sz="2000" dirty="0"/>
              <a:t>Injury to left arm – unable to use it properly.</a:t>
            </a:r>
          </a:p>
          <a:p>
            <a:pPr marL="342900" indent="-342900">
              <a:buFont typeface="Arial" panose="020B0604020202020204" pitchFamily="34" charset="0"/>
              <a:buChar char="•"/>
            </a:pPr>
            <a:r>
              <a:rPr lang="en-GB" sz="2000" dirty="0"/>
              <a:t>Chronic oozing skin lesion on chest wall</a:t>
            </a:r>
          </a:p>
          <a:p>
            <a:pPr marL="342900" indent="-342900">
              <a:buFont typeface="Arial" panose="020B0604020202020204" pitchFamily="34" charset="0"/>
              <a:buChar char="•"/>
            </a:pPr>
            <a:r>
              <a:rPr lang="en-GB" sz="2000" dirty="0"/>
              <a:t>PTSD/Traumatic stress</a:t>
            </a:r>
          </a:p>
          <a:p>
            <a:pPr marL="342900" indent="-342900">
              <a:buFont typeface="Arial" panose="020B0604020202020204" pitchFamily="34" charset="0"/>
              <a:buChar char="•"/>
            </a:pPr>
            <a:r>
              <a:rPr lang="en-GB" sz="2000" dirty="0"/>
              <a:t>Low mood</a:t>
            </a:r>
          </a:p>
          <a:p>
            <a:endParaRPr lang="en-GB" sz="2000" dirty="0"/>
          </a:p>
        </p:txBody>
      </p:sp>
      <p:sp>
        <p:nvSpPr>
          <p:cNvPr id="15" name="Rounded Rectangle 14"/>
          <p:cNvSpPr/>
          <p:nvPr/>
        </p:nvSpPr>
        <p:spPr>
          <a:xfrm>
            <a:off x="9199418" y="1925779"/>
            <a:ext cx="2743200" cy="4650511"/>
          </a:xfrm>
          <a:prstGeom prst="roundRect">
            <a:avLst/>
          </a:prstGeom>
          <a:solidFill>
            <a:srgbClr val="F18FE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en-GB" sz="2000" dirty="0"/>
              <a:t>Screening completed at CAVHIS</a:t>
            </a:r>
          </a:p>
          <a:p>
            <a:pPr marL="342900" indent="-342900" algn="ctr">
              <a:buFont typeface="Arial" panose="020B0604020202020204" pitchFamily="34" charset="0"/>
              <a:buChar char="•"/>
            </a:pPr>
            <a:r>
              <a:rPr lang="en-GB" sz="2000" dirty="0"/>
              <a:t>+</a:t>
            </a:r>
            <a:r>
              <a:rPr lang="en-GB" sz="2000" dirty="0" err="1"/>
              <a:t>ve</a:t>
            </a:r>
            <a:r>
              <a:rPr lang="en-GB" sz="2000" dirty="0"/>
              <a:t> IGRA but DNA TB app</a:t>
            </a:r>
          </a:p>
          <a:p>
            <a:pPr marL="342900" indent="-342900" algn="ctr">
              <a:buFont typeface="Arial" panose="020B0604020202020204" pitchFamily="34" charset="0"/>
              <a:buChar char="•"/>
            </a:pPr>
            <a:r>
              <a:rPr lang="en-GB" sz="2000" dirty="0"/>
              <a:t>In HO house under sec 95</a:t>
            </a:r>
          </a:p>
          <a:p>
            <a:pPr marL="342900" indent="-342900" algn="ctr">
              <a:buFont typeface="Arial" panose="020B0604020202020204" pitchFamily="34" charset="0"/>
              <a:buChar char="•"/>
            </a:pPr>
            <a:r>
              <a:rPr lang="en-GB" sz="2000" dirty="0"/>
              <a:t>Registered with a local GP but never been</a:t>
            </a:r>
          </a:p>
          <a:p>
            <a:pPr marL="342900" indent="-342900" algn="ctr">
              <a:buFont typeface="Arial" panose="020B0604020202020204" pitchFamily="34" charset="0"/>
              <a:buChar char="•"/>
            </a:pPr>
            <a:r>
              <a:rPr lang="en-GB" sz="2000" dirty="0"/>
              <a:t>Linked in with English classes/3</a:t>
            </a:r>
            <a:r>
              <a:rPr lang="en-GB" sz="2000" baseline="30000" dirty="0"/>
              <a:t>rd</a:t>
            </a:r>
            <a:r>
              <a:rPr lang="en-GB" sz="2000" dirty="0"/>
              <a:t> sector but isolated</a:t>
            </a:r>
          </a:p>
          <a:p>
            <a:pPr marL="342900" indent="-342900" algn="ctr">
              <a:buFont typeface="Arial" panose="020B0604020202020204" pitchFamily="34" charset="0"/>
              <a:buChar char="•"/>
            </a:pPr>
            <a:r>
              <a:rPr lang="en-GB" sz="2000" dirty="0"/>
              <a:t>No phone</a:t>
            </a:r>
          </a:p>
        </p:txBody>
      </p:sp>
    </p:spTree>
    <p:extLst>
      <p:ext uri="{BB962C8B-B14F-4D97-AF65-F5344CB8AC3E}">
        <p14:creationId xmlns:p14="http://schemas.microsoft.com/office/powerpoint/2010/main" val="2830734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618" y="221672"/>
            <a:ext cx="11637818" cy="6428509"/>
          </a:xfrm>
        </p:spPr>
        <p:txBody>
          <a:bodyPr>
            <a:normAutofit fontScale="92500" lnSpcReduction="10000"/>
          </a:bodyPr>
          <a:lstStyle/>
          <a:p>
            <a:r>
              <a:rPr lang="en-GB" dirty="0"/>
              <a:t>Wound on chest wall getting worse</a:t>
            </a:r>
          </a:p>
          <a:p>
            <a:r>
              <a:rPr lang="en-GB" dirty="0"/>
              <a:t>Increasing in size, becoming inflamed with more exudate</a:t>
            </a:r>
          </a:p>
          <a:p>
            <a:r>
              <a:rPr lang="en-GB" dirty="0"/>
              <a:t>Went to his GP to see Dr, turned away by reception and advised he had to phone to make an appointment.</a:t>
            </a:r>
          </a:p>
          <a:p>
            <a:r>
              <a:rPr lang="en-GB" dirty="0"/>
              <a:t>Didn’t phone – doesn’t have a phone, gets anxious about speaking on the phone, difficult to due language barrier.</a:t>
            </a:r>
          </a:p>
          <a:p>
            <a:r>
              <a:rPr lang="en-GB" dirty="0"/>
              <a:t>Goes back a couple of weeks later as getting worse – explains at reception</a:t>
            </a:r>
          </a:p>
          <a:p>
            <a:r>
              <a:rPr lang="en-GB" dirty="0"/>
              <a:t>Given an appointment for week after</a:t>
            </a:r>
          </a:p>
          <a:p>
            <a:r>
              <a:rPr lang="en-GB" dirty="0"/>
              <a:t>Misses this appointment, now feeling unwell. </a:t>
            </a:r>
            <a:r>
              <a:rPr lang="en-GB" dirty="0" err="1"/>
              <a:t>Pyrexial</a:t>
            </a:r>
            <a:r>
              <a:rPr lang="en-GB" dirty="0"/>
              <a:t>, off food, swelling of chest wall </a:t>
            </a:r>
          </a:p>
          <a:p>
            <a:r>
              <a:rPr lang="en-GB" dirty="0"/>
              <a:t>Goes back with support from a friend and another appointment made for next day.</a:t>
            </a:r>
          </a:p>
          <a:p>
            <a:r>
              <a:rPr lang="en-GB" dirty="0"/>
              <a:t>Feels too ill to wait – presents at CAVHIS – walks in as has been there before.</a:t>
            </a:r>
          </a:p>
          <a:p>
            <a:r>
              <a:rPr lang="en-GB" dirty="0" err="1"/>
              <a:t>Pyrexial</a:t>
            </a:r>
            <a:r>
              <a:rPr lang="en-GB" dirty="0"/>
              <a:t>, </a:t>
            </a:r>
            <a:r>
              <a:rPr lang="en-GB" dirty="0" err="1"/>
              <a:t>tachycardic</a:t>
            </a:r>
            <a:r>
              <a:rPr lang="en-GB" dirty="0"/>
              <a:t>, large discharging swelling on anterior chest wall with cellulitis.</a:t>
            </a:r>
          </a:p>
          <a:p>
            <a:endParaRPr lang="en-GB" dirty="0"/>
          </a:p>
          <a:p>
            <a:endParaRPr lang="en-GB" dirty="0"/>
          </a:p>
        </p:txBody>
      </p:sp>
    </p:spTree>
    <p:extLst>
      <p:ext uri="{BB962C8B-B14F-4D97-AF65-F5344CB8AC3E}">
        <p14:creationId xmlns:p14="http://schemas.microsoft.com/office/powerpoint/2010/main" val="4087401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Primary Tubercular Chest Wall Abscess in a Young Immunocompetent Ma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4" y="222392"/>
            <a:ext cx="6702567" cy="62892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15200" y="701964"/>
            <a:ext cx="4230255" cy="1815882"/>
          </a:xfrm>
          <a:prstGeom prst="rect">
            <a:avLst/>
          </a:prstGeom>
          <a:noFill/>
        </p:spPr>
        <p:txBody>
          <a:bodyPr wrap="square" rtlCol="0">
            <a:spAutoFit/>
          </a:bodyPr>
          <a:lstStyle/>
          <a:p>
            <a:r>
              <a:rPr lang="en-GB" sz="2800" b="1" dirty="0"/>
              <a:t>Admitted to hospital for IV Antibiotics for staph infection and drainage/packing.</a:t>
            </a:r>
          </a:p>
        </p:txBody>
      </p:sp>
      <p:sp>
        <p:nvSpPr>
          <p:cNvPr id="6" name="TextBox 5"/>
          <p:cNvSpPr txBox="1"/>
          <p:nvPr/>
        </p:nvSpPr>
        <p:spPr>
          <a:xfrm>
            <a:off x="7315200" y="2743200"/>
            <a:ext cx="3962400" cy="1754326"/>
          </a:xfrm>
          <a:prstGeom prst="rect">
            <a:avLst/>
          </a:prstGeom>
          <a:noFill/>
        </p:spPr>
        <p:txBody>
          <a:bodyPr wrap="square" rtlCol="0">
            <a:spAutoFit/>
          </a:bodyPr>
          <a:lstStyle/>
          <a:p>
            <a:r>
              <a:rPr lang="en-GB" sz="5400" b="1" dirty="0">
                <a:solidFill>
                  <a:srgbClr val="00B0F0"/>
                </a:solidFill>
              </a:rPr>
              <a:t>What else did he have?</a:t>
            </a:r>
          </a:p>
        </p:txBody>
      </p:sp>
    </p:spTree>
    <p:extLst>
      <p:ext uri="{BB962C8B-B14F-4D97-AF65-F5344CB8AC3E}">
        <p14:creationId xmlns:p14="http://schemas.microsoft.com/office/powerpoint/2010/main" val="865624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381" y="461818"/>
            <a:ext cx="11619345" cy="6396182"/>
          </a:xfrm>
        </p:spPr>
        <p:txBody>
          <a:bodyPr/>
          <a:lstStyle/>
          <a:p>
            <a:pPr marL="0" indent="0">
              <a:buNone/>
            </a:pPr>
            <a:endParaRPr lang="en-GB" dirty="0"/>
          </a:p>
          <a:p>
            <a:pPr marL="0" indent="0">
              <a:buNone/>
            </a:pPr>
            <a:endParaRPr lang="en-GB" dirty="0"/>
          </a:p>
          <a:p>
            <a:pPr marL="0" indent="0">
              <a:buNone/>
            </a:pPr>
            <a:endParaRPr lang="en-GB" dirty="0"/>
          </a:p>
          <a:p>
            <a:pPr marL="0" indent="0" algn="ctr">
              <a:buNone/>
            </a:pPr>
            <a:r>
              <a:rPr lang="en-GB" sz="5400" b="1" dirty="0"/>
              <a:t>Tuberculous Abscess</a:t>
            </a:r>
          </a:p>
        </p:txBody>
      </p:sp>
    </p:spTree>
    <p:extLst>
      <p:ext uri="{BB962C8B-B14F-4D97-AF65-F5344CB8AC3E}">
        <p14:creationId xmlns:p14="http://schemas.microsoft.com/office/powerpoint/2010/main" val="2842997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4EA1A57-C68A-2E04-53AB-BB43207BAE2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33" b="3030"/>
          <a:stretch/>
        </p:blipFill>
        <p:spPr bwMode="auto">
          <a:xfrm>
            <a:off x="2748479" y="-67054"/>
            <a:ext cx="7134430" cy="6730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477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BC5E40-DBC6-8A4D-B257-BC3DFA6BA768}"/>
              </a:ext>
            </a:extLst>
          </p:cNvPr>
          <p:cNvSpPr>
            <a:spLocks noGrp="1"/>
          </p:cNvSpPr>
          <p:nvPr>
            <p:ph type="body" idx="1"/>
          </p:nvPr>
        </p:nvSpPr>
        <p:spPr>
          <a:xfrm>
            <a:off x="304800" y="152400"/>
            <a:ext cx="11049000" cy="6414655"/>
          </a:xfrm>
        </p:spPr>
        <p:txBody>
          <a:bodyPr/>
          <a:lstStyle/>
          <a:p>
            <a:endParaRPr lang="en-US" dirty="0"/>
          </a:p>
        </p:txBody>
      </p:sp>
      <p:sp>
        <p:nvSpPr>
          <p:cNvPr id="4" name="Rectangle 3">
            <a:extLst>
              <a:ext uri="{FF2B5EF4-FFF2-40B4-BE49-F238E27FC236}">
                <a16:creationId xmlns:a16="http://schemas.microsoft.com/office/drawing/2014/main" id="{9C19E8F4-5482-0B40-8A9F-EE7EA9594571}"/>
              </a:ext>
            </a:extLst>
          </p:cNvPr>
          <p:cNvSpPr/>
          <p:nvPr/>
        </p:nvSpPr>
        <p:spPr>
          <a:xfrm>
            <a:off x="1219200" y="1468582"/>
            <a:ext cx="1510145" cy="8174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ASANTE</a:t>
            </a:r>
          </a:p>
        </p:txBody>
      </p:sp>
      <p:sp>
        <p:nvSpPr>
          <p:cNvPr id="5" name="Rectangle 4">
            <a:extLst>
              <a:ext uri="{FF2B5EF4-FFF2-40B4-BE49-F238E27FC236}">
                <a16:creationId xmlns:a16="http://schemas.microsoft.com/office/drawing/2014/main" id="{080E0E06-8C49-5245-BA1B-83B04F830BE1}"/>
              </a:ext>
            </a:extLst>
          </p:cNvPr>
          <p:cNvSpPr/>
          <p:nvPr/>
        </p:nvSpPr>
        <p:spPr>
          <a:xfrm>
            <a:off x="5112327" y="1849581"/>
            <a:ext cx="2202873" cy="1011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latin typeface="American Typewriter" panose="02090604020004020304" pitchFamily="18" charset="77"/>
              </a:rPr>
              <a:t>DIOLCH</a:t>
            </a:r>
          </a:p>
        </p:txBody>
      </p:sp>
      <p:sp>
        <p:nvSpPr>
          <p:cNvPr id="6" name="Oval 5">
            <a:extLst>
              <a:ext uri="{FF2B5EF4-FFF2-40B4-BE49-F238E27FC236}">
                <a16:creationId xmlns:a16="http://schemas.microsoft.com/office/drawing/2014/main" id="{E5304300-DB65-5544-963E-DD1E7A4B1E91}"/>
              </a:ext>
            </a:extLst>
          </p:cNvPr>
          <p:cNvSpPr/>
          <p:nvPr/>
        </p:nvSpPr>
        <p:spPr>
          <a:xfrm>
            <a:off x="2854036" y="4890655"/>
            <a:ext cx="2258291"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Batang" panose="02030600000101010101" pitchFamily="18" charset="-127"/>
                <a:ea typeface="Batang" panose="02030600000101010101" pitchFamily="18" charset="-127"/>
              </a:rPr>
              <a:t>GRACIAS</a:t>
            </a:r>
          </a:p>
        </p:txBody>
      </p:sp>
      <p:sp>
        <p:nvSpPr>
          <p:cNvPr id="7" name="Rounded Rectangle 6">
            <a:extLst>
              <a:ext uri="{FF2B5EF4-FFF2-40B4-BE49-F238E27FC236}">
                <a16:creationId xmlns:a16="http://schemas.microsoft.com/office/drawing/2014/main" id="{19B8D7A5-23C7-6541-9D4C-8BF79A9E2162}"/>
              </a:ext>
            </a:extLst>
          </p:cNvPr>
          <p:cNvSpPr/>
          <p:nvPr/>
        </p:nvSpPr>
        <p:spPr>
          <a:xfrm>
            <a:off x="9033165" y="1468582"/>
            <a:ext cx="1870362" cy="14616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Rounded MT Bold" panose="020F0704030504030204" pitchFamily="34" charset="77"/>
              </a:rPr>
              <a:t>MERCI</a:t>
            </a:r>
          </a:p>
        </p:txBody>
      </p:sp>
      <p:sp>
        <p:nvSpPr>
          <p:cNvPr id="8" name="Rectangle 7">
            <a:extLst>
              <a:ext uri="{FF2B5EF4-FFF2-40B4-BE49-F238E27FC236}">
                <a16:creationId xmlns:a16="http://schemas.microsoft.com/office/drawing/2014/main" id="{029F0D84-55CC-E74D-A225-A080651915B7}"/>
              </a:ext>
            </a:extLst>
          </p:cNvPr>
          <p:cNvSpPr/>
          <p:nvPr/>
        </p:nvSpPr>
        <p:spPr>
          <a:xfrm>
            <a:off x="7190509" y="5015345"/>
            <a:ext cx="2327564" cy="942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Bradley Hand" pitchFamily="2" charset="77"/>
              </a:rPr>
              <a:t>NA GODE</a:t>
            </a:r>
          </a:p>
        </p:txBody>
      </p:sp>
      <p:sp>
        <p:nvSpPr>
          <p:cNvPr id="9" name="Oval 8">
            <a:extLst>
              <a:ext uri="{FF2B5EF4-FFF2-40B4-BE49-F238E27FC236}">
                <a16:creationId xmlns:a16="http://schemas.microsoft.com/office/drawing/2014/main" id="{EEDB9F97-0B9A-1E43-8824-39E77541ED05}"/>
              </a:ext>
            </a:extLst>
          </p:cNvPr>
          <p:cNvSpPr/>
          <p:nvPr/>
        </p:nvSpPr>
        <p:spPr>
          <a:xfrm>
            <a:off x="6733309" y="471055"/>
            <a:ext cx="1717964" cy="9975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SPASIBO</a:t>
            </a:r>
          </a:p>
        </p:txBody>
      </p:sp>
      <p:sp>
        <p:nvSpPr>
          <p:cNvPr id="10" name="Rounded Rectangle 9">
            <a:extLst>
              <a:ext uri="{FF2B5EF4-FFF2-40B4-BE49-F238E27FC236}">
                <a16:creationId xmlns:a16="http://schemas.microsoft.com/office/drawing/2014/main" id="{56266DA6-171E-EE48-8771-90C940418D95}"/>
              </a:ext>
            </a:extLst>
          </p:cNvPr>
          <p:cNvSpPr/>
          <p:nvPr/>
        </p:nvSpPr>
        <p:spPr>
          <a:xfrm>
            <a:off x="1828799" y="3671455"/>
            <a:ext cx="3061855" cy="7758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err="1"/>
              <a:t>ਤੁਹਾਡਾ</a:t>
            </a:r>
            <a:r>
              <a:rPr lang="en-GB" sz="3200" b="1" dirty="0"/>
              <a:t> </a:t>
            </a:r>
            <a:r>
              <a:rPr lang="en-GB" sz="3200" b="1" dirty="0" err="1"/>
              <a:t>ਧੰਨਵਾਦ</a:t>
            </a:r>
            <a:endParaRPr lang="en-GB" sz="3200" b="1" dirty="0"/>
          </a:p>
          <a:p>
            <a:pPr algn="ctr"/>
            <a:endParaRPr lang="en-US" dirty="0"/>
          </a:p>
        </p:txBody>
      </p:sp>
      <p:sp>
        <p:nvSpPr>
          <p:cNvPr id="11" name="Rounded Rectangle 10">
            <a:extLst>
              <a:ext uri="{FF2B5EF4-FFF2-40B4-BE49-F238E27FC236}">
                <a16:creationId xmlns:a16="http://schemas.microsoft.com/office/drawing/2014/main" id="{F13A9E70-5DEA-AC4C-A85D-7C09E05F6B80}"/>
              </a:ext>
            </a:extLst>
          </p:cNvPr>
          <p:cNvSpPr/>
          <p:nvPr/>
        </p:nvSpPr>
        <p:spPr>
          <a:xfrm>
            <a:off x="3422073" y="471055"/>
            <a:ext cx="1690254" cy="9975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Apple Chancery" panose="03020702040506060504" pitchFamily="66" charset="-79"/>
                <a:cs typeface="Apple Chancery" panose="03020702040506060504" pitchFamily="66" charset="-79"/>
              </a:rPr>
              <a:t>Thank You</a:t>
            </a:r>
          </a:p>
        </p:txBody>
      </p:sp>
      <p:sp>
        <p:nvSpPr>
          <p:cNvPr id="12" name="Oval 11">
            <a:extLst>
              <a:ext uri="{FF2B5EF4-FFF2-40B4-BE49-F238E27FC236}">
                <a16:creationId xmlns:a16="http://schemas.microsoft.com/office/drawing/2014/main" id="{51EE858B-6519-B741-88D8-2F783DD972D2}"/>
              </a:ext>
            </a:extLst>
          </p:cNvPr>
          <p:cNvSpPr/>
          <p:nvPr/>
        </p:nvSpPr>
        <p:spPr>
          <a:xfrm>
            <a:off x="5950527" y="3297383"/>
            <a:ext cx="2299855" cy="1039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sz="3200" b="1" dirty="0" err="1"/>
              <a:t>நன்றி</a:t>
            </a:r>
            <a:endParaRPr lang="en-GB" sz="3200" b="1" dirty="0"/>
          </a:p>
          <a:p>
            <a:pPr algn="ctr"/>
            <a:endParaRPr lang="en-US" dirty="0"/>
          </a:p>
        </p:txBody>
      </p:sp>
      <p:sp>
        <p:nvSpPr>
          <p:cNvPr id="13" name="Rounded Rectangle 12">
            <a:extLst>
              <a:ext uri="{FF2B5EF4-FFF2-40B4-BE49-F238E27FC236}">
                <a16:creationId xmlns:a16="http://schemas.microsoft.com/office/drawing/2014/main" id="{4B8F5AE9-E82F-2449-914E-E3CB77A7B510}"/>
              </a:ext>
            </a:extLst>
          </p:cNvPr>
          <p:cNvSpPr/>
          <p:nvPr/>
        </p:nvSpPr>
        <p:spPr>
          <a:xfrm>
            <a:off x="651164" y="4890655"/>
            <a:ext cx="1510145"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SHUKRAAN</a:t>
            </a:r>
          </a:p>
        </p:txBody>
      </p:sp>
      <p:sp>
        <p:nvSpPr>
          <p:cNvPr id="14" name="Oval 13">
            <a:extLst>
              <a:ext uri="{FF2B5EF4-FFF2-40B4-BE49-F238E27FC236}">
                <a16:creationId xmlns:a16="http://schemas.microsoft.com/office/drawing/2014/main" id="{0670D767-9CA1-3D40-9846-593DBEC033BA}"/>
              </a:ext>
            </a:extLst>
          </p:cNvPr>
          <p:cNvSpPr/>
          <p:nvPr/>
        </p:nvSpPr>
        <p:spPr>
          <a:xfrm>
            <a:off x="2854036" y="2521527"/>
            <a:ext cx="1704109" cy="7065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TACK</a:t>
            </a:r>
          </a:p>
        </p:txBody>
      </p:sp>
      <p:sp>
        <p:nvSpPr>
          <p:cNvPr id="15" name="Rectangle 14">
            <a:extLst>
              <a:ext uri="{FF2B5EF4-FFF2-40B4-BE49-F238E27FC236}">
                <a16:creationId xmlns:a16="http://schemas.microsoft.com/office/drawing/2014/main" id="{78D12984-F59A-D249-A135-1C8476B437EF}"/>
              </a:ext>
            </a:extLst>
          </p:cNvPr>
          <p:cNvSpPr/>
          <p:nvPr/>
        </p:nvSpPr>
        <p:spPr>
          <a:xfrm>
            <a:off x="8769927" y="3394364"/>
            <a:ext cx="2133600" cy="734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sz="3200" b="1" dirty="0" err="1"/>
              <a:t>ευχ</a:t>
            </a:r>
            <a:r>
              <a:rPr lang="en-GB" sz="3200" b="1" dirty="0"/>
              <a:t>α</a:t>
            </a:r>
            <a:r>
              <a:rPr lang="en-GB" sz="3200" b="1" dirty="0" err="1"/>
              <a:t>ριστώ</a:t>
            </a:r>
            <a:endParaRPr lang="en-GB" sz="3200" b="1" dirty="0"/>
          </a:p>
          <a:p>
            <a:pPr algn="ctr"/>
            <a:endParaRPr lang="en-US" dirty="0"/>
          </a:p>
        </p:txBody>
      </p:sp>
    </p:spTree>
    <p:extLst>
      <p:ext uri="{BB962C8B-B14F-4D97-AF65-F5344CB8AC3E}">
        <p14:creationId xmlns:p14="http://schemas.microsoft.com/office/powerpoint/2010/main" val="286566513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03FB83CF-8556-A6F9-11D2-39E9E1BE06D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365835" y="5798210"/>
            <a:ext cx="2399820" cy="1010811"/>
          </a:xfrm>
          <a:prstGeom prst="rect">
            <a:avLst/>
          </a:prstGeom>
        </p:spPr>
      </p:pic>
      <p:pic>
        <p:nvPicPr>
          <p:cNvPr id="9" name="Picture 8">
            <a:extLst>
              <a:ext uri="{FF2B5EF4-FFF2-40B4-BE49-F238E27FC236}">
                <a16:creationId xmlns:a16="http://schemas.microsoft.com/office/drawing/2014/main" id="{295599A4-E330-8827-A3BC-384B1E7875F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524000" y="7"/>
            <a:ext cx="9144000" cy="3920647"/>
          </a:xfrm>
          <a:prstGeom prst="rect">
            <a:avLst/>
          </a:prstGeom>
        </p:spPr>
      </p:pic>
      <p:sp>
        <p:nvSpPr>
          <p:cNvPr id="15" name="Rectangle 14">
            <a:extLst>
              <a:ext uri="{FF2B5EF4-FFF2-40B4-BE49-F238E27FC236}">
                <a16:creationId xmlns:a16="http://schemas.microsoft.com/office/drawing/2014/main" id="{8B239F64-336A-6FCD-A431-EEE617F2D498}"/>
              </a:ext>
            </a:extLst>
          </p:cNvPr>
          <p:cNvSpPr/>
          <p:nvPr/>
        </p:nvSpPr>
        <p:spPr>
          <a:xfrm>
            <a:off x="1592896" y="4219919"/>
            <a:ext cx="9006215" cy="1384995"/>
          </a:xfrm>
          <a:prstGeom prst="rect">
            <a:avLst/>
          </a:prstGeom>
          <a:noFill/>
        </p:spPr>
        <p:txBody>
          <a:bodyPr wrap="square">
            <a:spAutoFit/>
          </a:bodyPr>
          <a:lstStyle/>
          <a:p>
            <a:pPr defTabSz="457200">
              <a:spcAft>
                <a:spcPts val="1200"/>
              </a:spcAft>
            </a:pPr>
            <a:r>
              <a:rPr lang="en-GB" sz="4800" b="1">
                <a:solidFill>
                  <a:srgbClr val="005CA7"/>
                </a:solidFill>
                <a:latin typeface="Anton" pitchFamily="2" charset="0"/>
                <a:ea typeface="Lato" panose="020F0502020204030203" pitchFamily="34" charset="0"/>
                <a:cs typeface="Lato" panose="020F0502020204030203" pitchFamily="34" charset="0"/>
              </a:rPr>
              <a:t>RIGHT TO HEALTHCARE</a:t>
            </a:r>
            <a:br>
              <a:rPr lang="en-GB" sz="4400" b="1">
                <a:solidFill>
                  <a:srgbClr val="005CA7"/>
                </a:solidFill>
                <a:latin typeface="Barlow" panose="00000500000000000000" pitchFamily="2" charset="0"/>
                <a:ea typeface="Lato" panose="020F0502020204030203" pitchFamily="34" charset="0"/>
                <a:cs typeface="Lato" panose="020F0502020204030203" pitchFamily="34" charset="0"/>
              </a:rPr>
            </a:br>
            <a:endParaRPr lang="en-GB" sz="3600">
              <a:solidFill>
                <a:srgbClr val="005CA7"/>
              </a:solidFill>
              <a:latin typeface="Barlow" panose="00000500000000000000" pitchFamily="2"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id="{59114F19-66EF-F5FE-A45D-CDC62704C20A}"/>
              </a:ext>
            </a:extLst>
          </p:cNvPr>
          <p:cNvSpPr/>
          <p:nvPr/>
        </p:nvSpPr>
        <p:spPr>
          <a:xfrm>
            <a:off x="1524008" y="6224247"/>
            <a:ext cx="9143999" cy="584775"/>
          </a:xfrm>
          <a:prstGeom prst="rect">
            <a:avLst/>
          </a:prstGeom>
        </p:spPr>
        <p:txBody>
          <a:bodyPr wrap="square">
            <a:spAutoFit/>
          </a:bodyPr>
          <a:lstStyle/>
          <a:p>
            <a:pPr defTabSz="457200">
              <a:spcBef>
                <a:spcPts val="600"/>
              </a:spcBef>
              <a:spcAft>
                <a:spcPts val="600"/>
              </a:spcAft>
            </a:pPr>
            <a:r>
              <a:rPr lang="en-GB" sz="1600" b="1">
                <a:solidFill>
                  <a:srgbClr val="008876"/>
                </a:solidFill>
                <a:latin typeface="Barlow" panose="00000500000000000000" pitchFamily="2" charset="0"/>
                <a:ea typeface="Helvetica Neue" charset="0"/>
                <a:cs typeface="Helvetica Neue" charset="0"/>
              </a:rPr>
              <a:t>Marina Davidson, Primary Care Advocacy Manager</a:t>
            </a:r>
            <a:br>
              <a:rPr lang="en-GB" sz="1600" b="1">
                <a:solidFill>
                  <a:srgbClr val="008876"/>
                </a:solidFill>
                <a:latin typeface="Barlow" panose="00000500000000000000" pitchFamily="2" charset="0"/>
                <a:ea typeface="Helvetica Neue" charset="0"/>
                <a:cs typeface="Helvetica Neue" charset="0"/>
              </a:rPr>
            </a:br>
            <a:r>
              <a:rPr lang="en-GB" sz="1600">
                <a:solidFill>
                  <a:srgbClr val="008876"/>
                </a:solidFill>
                <a:latin typeface="Barlow" panose="00000500000000000000" pitchFamily="2" charset="0"/>
                <a:ea typeface="Helvetica Neue" charset="0"/>
                <a:cs typeface="Helvetica Neue" charset="0"/>
              </a:rPr>
              <a:t>Doctors of the World </a:t>
            </a:r>
            <a:r>
              <a:rPr lang="en-GB" sz="1600">
                <a:solidFill>
                  <a:srgbClr val="008876"/>
                </a:solidFill>
                <a:latin typeface="Barlow" panose="00000500000000000000" pitchFamily="2" charset="0"/>
              </a:rPr>
              <a:t>UK, </a:t>
            </a:r>
            <a:r>
              <a:rPr lang="en-US" sz="1600" i="1">
                <a:solidFill>
                  <a:srgbClr val="008876"/>
                </a:solidFill>
                <a:latin typeface="Barlow" panose="00000500000000000000" pitchFamily="2" charset="0"/>
              </a:rPr>
              <a:t>part of the Médecins du Monde network</a:t>
            </a:r>
            <a:endParaRPr lang="en-GB" sz="1600" i="1">
              <a:solidFill>
                <a:srgbClr val="008876"/>
              </a:solidFill>
              <a:latin typeface="Barlow" panose="00000500000000000000" pitchFamily="2" charset="0"/>
            </a:endParaRPr>
          </a:p>
        </p:txBody>
      </p:sp>
      <p:sp>
        <p:nvSpPr>
          <p:cNvPr id="17" name="Rectangle 16">
            <a:extLst>
              <a:ext uri="{FF2B5EF4-FFF2-40B4-BE49-F238E27FC236}">
                <a16:creationId xmlns:a16="http://schemas.microsoft.com/office/drawing/2014/main" id="{9EC0164F-54EC-BA78-148E-B68C6CBA0AD6}"/>
              </a:ext>
            </a:extLst>
          </p:cNvPr>
          <p:cNvSpPr/>
          <p:nvPr/>
        </p:nvSpPr>
        <p:spPr>
          <a:xfrm>
            <a:off x="1682812" y="5112832"/>
            <a:ext cx="7656457" cy="492079"/>
          </a:xfrm>
          <a:prstGeom prst="rect">
            <a:avLst/>
          </a:prstGeom>
          <a:solidFill>
            <a:srgbClr val="005CA7"/>
          </a:solidFill>
          <a:ln>
            <a:noFill/>
          </a:ln>
          <a:effectLst>
            <a:reflection blurRad="6350" stA="52000" endA="300" endPos="3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defTabSz="457200"/>
            <a:r>
              <a:rPr lang="en-GB" sz="2000" dirty="0">
                <a:solidFill>
                  <a:prstClr val="white"/>
                </a:solidFill>
                <a:latin typeface="Anton" pitchFamily="2" charset="0"/>
                <a:ea typeface="Lato" panose="020F0502020204030203" pitchFamily="34" charset="0"/>
                <a:cs typeface="Lato" panose="020F0502020204030203" pitchFamily="34" charset="0"/>
              </a:rPr>
              <a:t>Improving access to healthcare for people in vulnerable circumstances</a:t>
            </a:r>
            <a:endParaRPr lang="en-GB" sz="2000" b="1" dirty="0">
              <a:solidFill>
                <a:prstClr val="white"/>
              </a:solidFill>
              <a:latin typeface="Anton" pitchFamily="2" charset="0"/>
            </a:endParaRPr>
          </a:p>
        </p:txBody>
      </p:sp>
    </p:spTree>
    <p:extLst>
      <p:ext uri="{BB962C8B-B14F-4D97-AF65-F5344CB8AC3E}">
        <p14:creationId xmlns:p14="http://schemas.microsoft.com/office/powerpoint/2010/main" val="38348031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80A0CB-2134-6D34-1759-50B51DC21BE2}"/>
              </a:ext>
            </a:extLst>
          </p:cNvPr>
          <p:cNvSpPr/>
          <p:nvPr/>
        </p:nvSpPr>
        <p:spPr>
          <a:xfrm>
            <a:off x="1524001" y="415628"/>
            <a:ext cx="9144000" cy="809495"/>
          </a:xfrm>
          <a:prstGeom prst="rect">
            <a:avLst/>
          </a:prstGeom>
          <a:solidFill>
            <a:srgbClr val="D3ECEC"/>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grpSp>
        <p:nvGrpSpPr>
          <p:cNvPr id="25" name="Group 11">
            <a:extLst>
              <a:ext uri="{FF2B5EF4-FFF2-40B4-BE49-F238E27FC236}">
                <a16:creationId xmlns:a16="http://schemas.microsoft.com/office/drawing/2014/main" id="{322BFC0C-7C8E-8E90-D22C-C7073D47C2F5}"/>
              </a:ext>
            </a:extLst>
          </p:cNvPr>
          <p:cNvGrpSpPr/>
          <p:nvPr/>
        </p:nvGrpSpPr>
        <p:grpSpPr>
          <a:xfrm>
            <a:off x="6011271" y="1538603"/>
            <a:ext cx="1160060" cy="294195"/>
            <a:chOff x="0" y="0"/>
            <a:chExt cx="287325" cy="125759"/>
          </a:xfrm>
        </p:grpSpPr>
        <p:sp>
          <p:nvSpPr>
            <p:cNvPr id="26" name="Freeform 12">
              <a:extLst>
                <a:ext uri="{FF2B5EF4-FFF2-40B4-BE49-F238E27FC236}">
                  <a16:creationId xmlns:a16="http://schemas.microsoft.com/office/drawing/2014/main" id="{61A745F7-3DA3-BFEB-D94B-3D852325B0F0}"/>
                </a:ext>
              </a:extLst>
            </p:cNvPr>
            <p:cNvSpPr/>
            <p:nvPr/>
          </p:nvSpPr>
          <p:spPr>
            <a:xfrm>
              <a:off x="0" y="0"/>
              <a:ext cx="287325" cy="125759"/>
            </a:xfrm>
            <a:custGeom>
              <a:avLst/>
              <a:gdLst/>
              <a:ahLst/>
              <a:cxnLst/>
              <a:rect l="l" t="t" r="r" b="b"/>
              <a:pathLst>
                <a:path w="287325" h="125759">
                  <a:moveTo>
                    <a:pt x="0" y="0"/>
                  </a:moveTo>
                  <a:lnTo>
                    <a:pt x="287325" y="0"/>
                  </a:lnTo>
                  <a:lnTo>
                    <a:pt x="287325" y="125759"/>
                  </a:lnTo>
                  <a:lnTo>
                    <a:pt x="0" y="125759"/>
                  </a:lnTo>
                  <a:close/>
                </a:path>
              </a:pathLst>
            </a:custGeom>
            <a:solidFill>
              <a:srgbClr val="E9511C"/>
            </a:solidFill>
          </p:spPr>
          <p:txBody>
            <a:bodyPr/>
            <a:lstStyle/>
            <a:p>
              <a:endParaRPr lang="en-GB"/>
            </a:p>
          </p:txBody>
        </p:sp>
        <p:sp>
          <p:nvSpPr>
            <p:cNvPr id="27" name="TextBox 13">
              <a:extLst>
                <a:ext uri="{FF2B5EF4-FFF2-40B4-BE49-F238E27FC236}">
                  <a16:creationId xmlns:a16="http://schemas.microsoft.com/office/drawing/2014/main" id="{762BFEB2-C128-9B26-9D2E-A56BF4B9AD41}"/>
                </a:ext>
              </a:extLst>
            </p:cNvPr>
            <p:cNvSpPr txBox="1"/>
            <p:nvPr/>
          </p:nvSpPr>
          <p:spPr>
            <a:xfrm>
              <a:off x="0" y="-47625"/>
              <a:ext cx="287325" cy="173384"/>
            </a:xfrm>
            <a:prstGeom prst="rect">
              <a:avLst/>
            </a:prstGeom>
          </p:spPr>
          <p:txBody>
            <a:bodyPr lIns="50800" tIns="50800" rIns="50800" bIns="50800" rtlCol="0" anchor="ctr"/>
            <a:lstStyle/>
            <a:p>
              <a:pPr algn="ctr">
                <a:lnSpc>
                  <a:spcPts val="2659"/>
                </a:lnSpc>
              </a:pPr>
              <a:endParaRPr/>
            </a:p>
          </p:txBody>
        </p:sp>
      </p:grpSp>
      <p:grpSp>
        <p:nvGrpSpPr>
          <p:cNvPr id="31" name="Group 11">
            <a:extLst>
              <a:ext uri="{FF2B5EF4-FFF2-40B4-BE49-F238E27FC236}">
                <a16:creationId xmlns:a16="http://schemas.microsoft.com/office/drawing/2014/main" id="{CFDE49B2-80F7-74EE-3EA1-330C4F6379BE}"/>
              </a:ext>
            </a:extLst>
          </p:cNvPr>
          <p:cNvGrpSpPr/>
          <p:nvPr/>
        </p:nvGrpSpPr>
        <p:grpSpPr>
          <a:xfrm>
            <a:off x="9567660" y="3686595"/>
            <a:ext cx="638023" cy="239996"/>
            <a:chOff x="0" y="0"/>
            <a:chExt cx="287325" cy="125759"/>
          </a:xfrm>
        </p:grpSpPr>
        <p:sp>
          <p:nvSpPr>
            <p:cNvPr id="32" name="Freeform 12">
              <a:extLst>
                <a:ext uri="{FF2B5EF4-FFF2-40B4-BE49-F238E27FC236}">
                  <a16:creationId xmlns:a16="http://schemas.microsoft.com/office/drawing/2014/main" id="{F1F3CF7C-8454-D25A-0A26-AA451E868E29}"/>
                </a:ext>
              </a:extLst>
            </p:cNvPr>
            <p:cNvSpPr/>
            <p:nvPr/>
          </p:nvSpPr>
          <p:spPr>
            <a:xfrm>
              <a:off x="0" y="0"/>
              <a:ext cx="287325" cy="125759"/>
            </a:xfrm>
            <a:custGeom>
              <a:avLst/>
              <a:gdLst/>
              <a:ahLst/>
              <a:cxnLst/>
              <a:rect l="l" t="t" r="r" b="b"/>
              <a:pathLst>
                <a:path w="287325" h="125759">
                  <a:moveTo>
                    <a:pt x="0" y="0"/>
                  </a:moveTo>
                  <a:lnTo>
                    <a:pt x="287325" y="0"/>
                  </a:lnTo>
                  <a:lnTo>
                    <a:pt x="287325" y="125759"/>
                  </a:lnTo>
                  <a:lnTo>
                    <a:pt x="0" y="125759"/>
                  </a:lnTo>
                  <a:close/>
                </a:path>
              </a:pathLst>
            </a:custGeom>
            <a:solidFill>
              <a:srgbClr val="E9511C"/>
            </a:solidFill>
          </p:spPr>
          <p:txBody>
            <a:bodyPr/>
            <a:lstStyle/>
            <a:p>
              <a:endParaRPr lang="en-GB"/>
            </a:p>
          </p:txBody>
        </p:sp>
        <p:sp>
          <p:nvSpPr>
            <p:cNvPr id="33" name="TextBox 13">
              <a:extLst>
                <a:ext uri="{FF2B5EF4-FFF2-40B4-BE49-F238E27FC236}">
                  <a16:creationId xmlns:a16="http://schemas.microsoft.com/office/drawing/2014/main" id="{9E08AC48-FD4F-7A73-2D3A-E48D26E66A56}"/>
                </a:ext>
              </a:extLst>
            </p:cNvPr>
            <p:cNvSpPr txBox="1"/>
            <p:nvPr/>
          </p:nvSpPr>
          <p:spPr>
            <a:xfrm>
              <a:off x="0" y="-47625"/>
              <a:ext cx="287325" cy="173384"/>
            </a:xfrm>
            <a:prstGeom prst="rect">
              <a:avLst/>
            </a:prstGeom>
          </p:spPr>
          <p:txBody>
            <a:bodyPr lIns="50800" tIns="50800" rIns="50800" bIns="50800" rtlCol="0" anchor="ctr"/>
            <a:lstStyle/>
            <a:p>
              <a:pPr algn="ctr">
                <a:lnSpc>
                  <a:spcPts val="2659"/>
                </a:lnSpc>
              </a:pPr>
              <a:endParaRPr/>
            </a:p>
          </p:txBody>
        </p:sp>
      </p:grpSp>
      <p:grpSp>
        <p:nvGrpSpPr>
          <p:cNvPr id="34" name="Group 11">
            <a:extLst>
              <a:ext uri="{FF2B5EF4-FFF2-40B4-BE49-F238E27FC236}">
                <a16:creationId xmlns:a16="http://schemas.microsoft.com/office/drawing/2014/main" id="{DA0B4024-7381-9D7F-2815-EFBA7109B724}"/>
              </a:ext>
            </a:extLst>
          </p:cNvPr>
          <p:cNvGrpSpPr/>
          <p:nvPr/>
        </p:nvGrpSpPr>
        <p:grpSpPr>
          <a:xfrm>
            <a:off x="3231940" y="3870440"/>
            <a:ext cx="963295" cy="265797"/>
            <a:chOff x="0" y="0"/>
            <a:chExt cx="287325" cy="125759"/>
          </a:xfrm>
        </p:grpSpPr>
        <p:sp>
          <p:nvSpPr>
            <p:cNvPr id="35" name="Freeform 12">
              <a:extLst>
                <a:ext uri="{FF2B5EF4-FFF2-40B4-BE49-F238E27FC236}">
                  <a16:creationId xmlns:a16="http://schemas.microsoft.com/office/drawing/2014/main" id="{C888868E-2275-AAD1-D188-63BB67077782}"/>
                </a:ext>
              </a:extLst>
            </p:cNvPr>
            <p:cNvSpPr/>
            <p:nvPr/>
          </p:nvSpPr>
          <p:spPr>
            <a:xfrm>
              <a:off x="0" y="0"/>
              <a:ext cx="287325" cy="125759"/>
            </a:xfrm>
            <a:custGeom>
              <a:avLst/>
              <a:gdLst/>
              <a:ahLst/>
              <a:cxnLst/>
              <a:rect l="l" t="t" r="r" b="b"/>
              <a:pathLst>
                <a:path w="287325" h="125759">
                  <a:moveTo>
                    <a:pt x="0" y="0"/>
                  </a:moveTo>
                  <a:lnTo>
                    <a:pt x="287325" y="0"/>
                  </a:lnTo>
                  <a:lnTo>
                    <a:pt x="287325" y="125759"/>
                  </a:lnTo>
                  <a:lnTo>
                    <a:pt x="0" y="125759"/>
                  </a:lnTo>
                  <a:close/>
                </a:path>
              </a:pathLst>
            </a:custGeom>
            <a:solidFill>
              <a:srgbClr val="E9511C"/>
            </a:solidFill>
          </p:spPr>
          <p:txBody>
            <a:bodyPr/>
            <a:lstStyle/>
            <a:p>
              <a:endParaRPr lang="en-GB"/>
            </a:p>
          </p:txBody>
        </p:sp>
        <p:sp>
          <p:nvSpPr>
            <p:cNvPr id="36" name="TextBox 13">
              <a:extLst>
                <a:ext uri="{FF2B5EF4-FFF2-40B4-BE49-F238E27FC236}">
                  <a16:creationId xmlns:a16="http://schemas.microsoft.com/office/drawing/2014/main" id="{281DFA9D-1810-647F-5B9F-3275316898DC}"/>
                </a:ext>
              </a:extLst>
            </p:cNvPr>
            <p:cNvSpPr txBox="1"/>
            <p:nvPr/>
          </p:nvSpPr>
          <p:spPr>
            <a:xfrm>
              <a:off x="0" y="-47625"/>
              <a:ext cx="287325" cy="173384"/>
            </a:xfrm>
            <a:prstGeom prst="rect">
              <a:avLst/>
            </a:prstGeom>
          </p:spPr>
          <p:txBody>
            <a:bodyPr lIns="50800" tIns="50800" rIns="50800" bIns="50800" rtlCol="0" anchor="ctr"/>
            <a:lstStyle/>
            <a:p>
              <a:pPr algn="ctr">
                <a:lnSpc>
                  <a:spcPts val="2659"/>
                </a:lnSpc>
              </a:pPr>
              <a:endParaRPr/>
            </a:p>
          </p:txBody>
        </p:sp>
      </p:grpSp>
      <p:sp>
        <p:nvSpPr>
          <p:cNvPr id="4" name="Rectangle 3">
            <a:extLst>
              <a:ext uri="{FF2B5EF4-FFF2-40B4-BE49-F238E27FC236}">
                <a16:creationId xmlns:a16="http://schemas.microsoft.com/office/drawing/2014/main" id="{501522BB-4DDB-35E9-1EB8-9FBE0675B416}"/>
              </a:ext>
            </a:extLst>
          </p:cNvPr>
          <p:cNvSpPr/>
          <p:nvPr/>
        </p:nvSpPr>
        <p:spPr>
          <a:xfrm>
            <a:off x="1524004" y="414060"/>
            <a:ext cx="3971927" cy="809495"/>
          </a:xfrm>
          <a:prstGeom prst="rect">
            <a:avLst/>
          </a:prstGeom>
          <a:solidFill>
            <a:srgbClr val="008878"/>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Our work in the UK </a:t>
            </a:r>
          </a:p>
        </p:txBody>
      </p:sp>
      <p:sp>
        <p:nvSpPr>
          <p:cNvPr id="20" name="TextBox 21">
            <a:extLst>
              <a:ext uri="{FF2B5EF4-FFF2-40B4-BE49-F238E27FC236}">
                <a16:creationId xmlns:a16="http://schemas.microsoft.com/office/drawing/2014/main" id="{016366BD-63A1-D660-8CB0-7028FF919E2A}"/>
              </a:ext>
            </a:extLst>
          </p:cNvPr>
          <p:cNvSpPr txBox="1"/>
          <p:nvPr/>
        </p:nvSpPr>
        <p:spPr>
          <a:xfrm>
            <a:off x="1557798" y="3716952"/>
            <a:ext cx="2773917" cy="419282"/>
          </a:xfrm>
          <a:prstGeom prst="rect">
            <a:avLst/>
          </a:prstGeom>
        </p:spPr>
        <p:txBody>
          <a:bodyPr wrap="square" lIns="0" tIns="0" rIns="0" bIns="0" rtlCol="0" anchor="t">
            <a:spAutoFit/>
          </a:bodyPr>
          <a:lstStyle/>
          <a:p>
            <a:pPr algn="ctr">
              <a:lnSpc>
                <a:spcPts val="3779"/>
              </a:lnSpc>
            </a:pPr>
            <a:r>
              <a:rPr lang="en-US" sz="1600">
                <a:solidFill>
                  <a:srgbClr val="E9511C"/>
                </a:solidFill>
                <a:latin typeface="Anton"/>
              </a:rPr>
              <a:t>DIRECT SUPPORT TO </a:t>
            </a:r>
            <a:r>
              <a:rPr lang="en-US" sz="1600">
                <a:solidFill>
                  <a:schemeClr val="bg1"/>
                </a:solidFill>
                <a:latin typeface="Anton"/>
              </a:rPr>
              <a:t>INDIVIDUALS</a:t>
            </a:r>
          </a:p>
        </p:txBody>
      </p:sp>
      <p:sp>
        <p:nvSpPr>
          <p:cNvPr id="21" name="TextBox 23">
            <a:extLst>
              <a:ext uri="{FF2B5EF4-FFF2-40B4-BE49-F238E27FC236}">
                <a16:creationId xmlns:a16="http://schemas.microsoft.com/office/drawing/2014/main" id="{16BF8C0A-773A-69AC-D02A-B2E60B6B405D}"/>
              </a:ext>
            </a:extLst>
          </p:cNvPr>
          <p:cNvSpPr txBox="1"/>
          <p:nvPr/>
        </p:nvSpPr>
        <p:spPr>
          <a:xfrm>
            <a:off x="4046206" y="1413511"/>
            <a:ext cx="4099597" cy="419282"/>
          </a:xfrm>
          <a:prstGeom prst="rect">
            <a:avLst/>
          </a:prstGeom>
        </p:spPr>
        <p:txBody>
          <a:bodyPr lIns="0" tIns="0" rIns="0" bIns="0" rtlCol="0" anchor="t">
            <a:spAutoFit/>
          </a:bodyPr>
          <a:lstStyle/>
          <a:p>
            <a:pPr algn="ctr">
              <a:lnSpc>
                <a:spcPts val="3779"/>
              </a:lnSpc>
            </a:pPr>
            <a:r>
              <a:rPr lang="en-US" sz="1600">
                <a:solidFill>
                  <a:srgbClr val="E9511C"/>
                </a:solidFill>
                <a:latin typeface="Anton"/>
              </a:rPr>
              <a:t>SUPPORTING</a:t>
            </a:r>
            <a:r>
              <a:rPr lang="en-US" sz="1600">
                <a:solidFill>
                  <a:schemeClr val="bg1"/>
                </a:solidFill>
                <a:latin typeface="Anton"/>
              </a:rPr>
              <a:t>  GP PRACTICES</a:t>
            </a:r>
          </a:p>
        </p:txBody>
      </p:sp>
      <p:sp>
        <p:nvSpPr>
          <p:cNvPr id="22" name="TextBox 25">
            <a:extLst>
              <a:ext uri="{FF2B5EF4-FFF2-40B4-BE49-F238E27FC236}">
                <a16:creationId xmlns:a16="http://schemas.microsoft.com/office/drawing/2014/main" id="{D4209127-FB4B-6CCA-940F-64A6DD868CF3}"/>
              </a:ext>
            </a:extLst>
          </p:cNvPr>
          <p:cNvSpPr txBox="1"/>
          <p:nvPr/>
        </p:nvSpPr>
        <p:spPr>
          <a:xfrm>
            <a:off x="7964820" y="3511093"/>
            <a:ext cx="2548871" cy="419282"/>
          </a:xfrm>
          <a:prstGeom prst="rect">
            <a:avLst/>
          </a:prstGeom>
        </p:spPr>
        <p:txBody>
          <a:bodyPr wrap="square" lIns="0" tIns="0" rIns="0" bIns="0" rtlCol="0" anchor="t">
            <a:spAutoFit/>
          </a:bodyPr>
          <a:lstStyle/>
          <a:p>
            <a:pPr algn="ctr">
              <a:lnSpc>
                <a:spcPts val="3779"/>
              </a:lnSpc>
            </a:pPr>
            <a:r>
              <a:rPr lang="en-US" sz="1600">
                <a:solidFill>
                  <a:srgbClr val="E9511C"/>
                </a:solidFill>
                <a:latin typeface="Anton"/>
              </a:rPr>
              <a:t>ADVOCATING FOR </a:t>
            </a:r>
            <a:r>
              <a:rPr lang="en-US" sz="1600">
                <a:solidFill>
                  <a:schemeClr val="bg1"/>
                </a:solidFill>
                <a:latin typeface="Anton"/>
              </a:rPr>
              <a:t>CHANGE</a:t>
            </a:r>
          </a:p>
        </p:txBody>
      </p:sp>
      <p:sp>
        <p:nvSpPr>
          <p:cNvPr id="24" name="TextBox 23">
            <a:extLst>
              <a:ext uri="{FF2B5EF4-FFF2-40B4-BE49-F238E27FC236}">
                <a16:creationId xmlns:a16="http://schemas.microsoft.com/office/drawing/2014/main" id="{8D73373E-B9CD-8D0F-58EE-B5282168BA69}"/>
              </a:ext>
            </a:extLst>
          </p:cNvPr>
          <p:cNvSpPr txBox="1"/>
          <p:nvPr/>
        </p:nvSpPr>
        <p:spPr>
          <a:xfrm>
            <a:off x="1735547" y="4363258"/>
            <a:ext cx="2668137" cy="1600438"/>
          </a:xfrm>
          <a:prstGeom prst="rect">
            <a:avLst/>
          </a:prstGeom>
          <a:noFill/>
        </p:spPr>
        <p:txBody>
          <a:bodyPr wrap="square">
            <a:spAutoFit/>
          </a:bodyPr>
          <a:lstStyle/>
          <a:p>
            <a:r>
              <a:rPr lang="en-US" sz="1400" dirty="0">
                <a:solidFill>
                  <a:srgbClr val="005CA7"/>
                </a:solidFill>
                <a:latin typeface="Barlow" panose="00000500000000000000" pitchFamily="2" charset="0"/>
              </a:rPr>
              <a:t>Our team of volunteer doctors, nurses and caseworkers provide medical advice and support to people in the UK who cannot access healthcare through our primary care clinic and advice line</a:t>
            </a:r>
            <a:endParaRPr lang="en-GB" sz="1400" dirty="0">
              <a:solidFill>
                <a:srgbClr val="005CA7"/>
              </a:solidFill>
              <a:latin typeface="Barlow" panose="00000500000000000000" pitchFamily="2" charset="0"/>
            </a:endParaRPr>
          </a:p>
        </p:txBody>
      </p:sp>
      <p:sp>
        <p:nvSpPr>
          <p:cNvPr id="37" name="TextBox 36">
            <a:extLst>
              <a:ext uri="{FF2B5EF4-FFF2-40B4-BE49-F238E27FC236}">
                <a16:creationId xmlns:a16="http://schemas.microsoft.com/office/drawing/2014/main" id="{D73A0AD6-EB38-00C4-F964-E47A7F127CC4}"/>
              </a:ext>
            </a:extLst>
          </p:cNvPr>
          <p:cNvSpPr txBox="1"/>
          <p:nvPr/>
        </p:nvSpPr>
        <p:spPr>
          <a:xfrm>
            <a:off x="7696859" y="4176625"/>
            <a:ext cx="2859724" cy="1384995"/>
          </a:xfrm>
          <a:prstGeom prst="rect">
            <a:avLst/>
          </a:prstGeom>
          <a:noFill/>
        </p:spPr>
        <p:txBody>
          <a:bodyPr wrap="square">
            <a:spAutoFit/>
          </a:bodyPr>
          <a:lstStyle/>
          <a:p>
            <a:pPr algn="r"/>
            <a:r>
              <a:rPr lang="en-GB" sz="1400" dirty="0">
                <a:solidFill>
                  <a:srgbClr val="005CA7"/>
                </a:solidFill>
                <a:latin typeface="Barlow" panose="00000500000000000000" pitchFamily="2" charset="0"/>
              </a:rPr>
              <a:t>Supported by our volunteer team of 35 Experts by Experience we aim to make systemic changes to how those currently excluded from healthcare can access health services</a:t>
            </a:r>
          </a:p>
        </p:txBody>
      </p:sp>
      <p:sp>
        <p:nvSpPr>
          <p:cNvPr id="38" name="TextBox 37">
            <a:extLst>
              <a:ext uri="{FF2B5EF4-FFF2-40B4-BE49-F238E27FC236}">
                <a16:creationId xmlns:a16="http://schemas.microsoft.com/office/drawing/2014/main" id="{440EC6AB-82CD-9220-E6FD-B9931477AFAB}"/>
              </a:ext>
            </a:extLst>
          </p:cNvPr>
          <p:cNvSpPr txBox="1"/>
          <p:nvPr/>
        </p:nvSpPr>
        <p:spPr>
          <a:xfrm>
            <a:off x="4543113" y="1958312"/>
            <a:ext cx="3153751" cy="1169551"/>
          </a:xfrm>
          <a:prstGeom prst="rect">
            <a:avLst/>
          </a:prstGeom>
          <a:noFill/>
        </p:spPr>
        <p:txBody>
          <a:bodyPr wrap="square">
            <a:spAutoFit/>
          </a:bodyPr>
          <a:lstStyle/>
          <a:p>
            <a:pPr algn="ctr"/>
            <a:r>
              <a:rPr lang="en-US" sz="1400">
                <a:solidFill>
                  <a:srgbClr val="005CA7"/>
                </a:solidFill>
                <a:latin typeface="Barlow" panose="00000500000000000000" pitchFamily="2" charset="0"/>
              </a:rPr>
              <a:t>Safe Surgeries initiative: network of GP practices across the UK working to improve registration processes and reduce health inequalities</a:t>
            </a:r>
          </a:p>
          <a:p>
            <a:pPr algn="ctr"/>
            <a:endParaRPr lang="en-GB" sz="1400">
              <a:solidFill>
                <a:srgbClr val="005CA7"/>
              </a:solidFill>
              <a:latin typeface="Barlow" panose="00000500000000000000" pitchFamily="2" charset="0"/>
            </a:endParaRPr>
          </a:p>
        </p:txBody>
      </p:sp>
      <p:grpSp>
        <p:nvGrpSpPr>
          <p:cNvPr id="39" name="Group 14">
            <a:extLst>
              <a:ext uri="{FF2B5EF4-FFF2-40B4-BE49-F238E27FC236}">
                <a16:creationId xmlns:a16="http://schemas.microsoft.com/office/drawing/2014/main" id="{7D5DF615-4FE0-2851-335C-0F2FC7F03576}"/>
              </a:ext>
            </a:extLst>
          </p:cNvPr>
          <p:cNvGrpSpPr>
            <a:grpSpLocks noChangeAspect="1"/>
          </p:cNvGrpSpPr>
          <p:nvPr/>
        </p:nvGrpSpPr>
        <p:grpSpPr>
          <a:xfrm>
            <a:off x="5076388" y="3272793"/>
            <a:ext cx="2286535" cy="2180932"/>
            <a:chOff x="0" y="0"/>
            <a:chExt cx="6324600" cy="6032500"/>
          </a:xfrm>
        </p:grpSpPr>
        <p:sp>
          <p:nvSpPr>
            <p:cNvPr id="40" name="Freeform 15">
              <a:extLst>
                <a:ext uri="{FF2B5EF4-FFF2-40B4-BE49-F238E27FC236}">
                  <a16:creationId xmlns:a16="http://schemas.microsoft.com/office/drawing/2014/main" id="{8A371F1B-4C1B-99B8-7B53-872F60844768}"/>
                </a:ext>
              </a:extLst>
            </p:cNvPr>
            <p:cNvSpPr/>
            <p:nvPr/>
          </p:nvSpPr>
          <p:spPr>
            <a:xfrm>
              <a:off x="127000" y="127000"/>
              <a:ext cx="6070600" cy="5778500"/>
            </a:xfrm>
            <a:custGeom>
              <a:avLst/>
              <a:gdLst/>
              <a:ahLst/>
              <a:cxnLst/>
              <a:rect l="l" t="t" r="r" b="b"/>
              <a:pathLst>
                <a:path w="6070600" h="5778500">
                  <a:moveTo>
                    <a:pt x="0" y="0"/>
                  </a:moveTo>
                  <a:lnTo>
                    <a:pt x="6070600" y="0"/>
                  </a:lnTo>
                  <a:lnTo>
                    <a:pt x="6070600" y="5778500"/>
                  </a:lnTo>
                  <a:lnTo>
                    <a:pt x="0" y="5778500"/>
                  </a:lnTo>
                  <a:close/>
                </a:path>
              </a:pathLst>
            </a:custGeom>
            <a:blipFill>
              <a:blip r:embed="rId3" cstate="print">
                <a:extLst>
                  <a:ext uri="{28A0092B-C50C-407E-A947-70E740481C1C}">
                    <a14:useLocalDpi xmlns:a14="http://schemas.microsoft.com/office/drawing/2010/main"/>
                  </a:ext>
                </a:extLst>
              </a:blip>
              <a:stretch>
                <a:fillRect/>
              </a:stretch>
            </a:blipFill>
          </p:spPr>
          <p:txBody>
            <a:bodyPr/>
            <a:lstStyle/>
            <a:p>
              <a:endParaRPr lang="en-GB"/>
            </a:p>
          </p:txBody>
        </p:sp>
        <p:sp>
          <p:nvSpPr>
            <p:cNvPr id="41" name="Freeform 16">
              <a:extLst>
                <a:ext uri="{FF2B5EF4-FFF2-40B4-BE49-F238E27FC236}">
                  <a16:creationId xmlns:a16="http://schemas.microsoft.com/office/drawing/2014/main" id="{C26F0759-DBA3-EEB5-CB00-25CA820509E0}"/>
                </a:ext>
              </a:extLst>
            </p:cNvPr>
            <p:cNvSpPr/>
            <p:nvPr/>
          </p:nvSpPr>
          <p:spPr>
            <a:xfrm>
              <a:off x="0" y="0"/>
              <a:ext cx="6324600" cy="6032500"/>
            </a:xfrm>
            <a:custGeom>
              <a:avLst/>
              <a:gdLst/>
              <a:ahLst/>
              <a:cxnLst/>
              <a:rect l="l" t="t" r="r" b="b"/>
              <a:pathLst>
                <a:path w="6324600" h="6032500">
                  <a:moveTo>
                    <a:pt x="6324600" y="6032500"/>
                  </a:moveTo>
                  <a:lnTo>
                    <a:pt x="0" y="6032500"/>
                  </a:lnTo>
                  <a:lnTo>
                    <a:pt x="0" y="0"/>
                  </a:lnTo>
                  <a:lnTo>
                    <a:pt x="6324600" y="0"/>
                  </a:lnTo>
                  <a:lnTo>
                    <a:pt x="6324600" y="6032500"/>
                  </a:lnTo>
                  <a:close/>
                  <a:moveTo>
                    <a:pt x="127000" y="5905500"/>
                  </a:moveTo>
                  <a:lnTo>
                    <a:pt x="6197600" y="5905500"/>
                  </a:lnTo>
                  <a:lnTo>
                    <a:pt x="6197600" y="127000"/>
                  </a:lnTo>
                  <a:lnTo>
                    <a:pt x="127000" y="127000"/>
                  </a:lnTo>
                  <a:lnTo>
                    <a:pt x="127000" y="5905500"/>
                  </a:lnTo>
                  <a:close/>
                </a:path>
              </a:pathLst>
            </a:custGeom>
            <a:solidFill>
              <a:srgbClr val="1D1A55"/>
            </a:solidFill>
          </p:spPr>
          <p:txBody>
            <a:bodyPr/>
            <a:lstStyle/>
            <a:p>
              <a:endParaRPr lang="en-GB"/>
            </a:p>
          </p:txBody>
        </p:sp>
      </p:grpSp>
      <p:grpSp>
        <p:nvGrpSpPr>
          <p:cNvPr id="42" name="Group 17">
            <a:extLst>
              <a:ext uri="{FF2B5EF4-FFF2-40B4-BE49-F238E27FC236}">
                <a16:creationId xmlns:a16="http://schemas.microsoft.com/office/drawing/2014/main" id="{3A6C8B44-BC10-07D1-6362-FA9ABFBDFD15}"/>
              </a:ext>
            </a:extLst>
          </p:cNvPr>
          <p:cNvGrpSpPr>
            <a:grpSpLocks noChangeAspect="1"/>
          </p:cNvGrpSpPr>
          <p:nvPr/>
        </p:nvGrpSpPr>
        <p:grpSpPr>
          <a:xfrm>
            <a:off x="8222387" y="1538598"/>
            <a:ext cx="2033732" cy="1939804"/>
            <a:chOff x="0" y="0"/>
            <a:chExt cx="6324600" cy="6032500"/>
          </a:xfrm>
        </p:grpSpPr>
        <p:sp>
          <p:nvSpPr>
            <p:cNvPr id="43" name="Freeform 18">
              <a:extLst>
                <a:ext uri="{FF2B5EF4-FFF2-40B4-BE49-F238E27FC236}">
                  <a16:creationId xmlns:a16="http://schemas.microsoft.com/office/drawing/2014/main" id="{D2891AD2-E608-F54A-5786-6A7DEBC593CE}"/>
                </a:ext>
              </a:extLst>
            </p:cNvPr>
            <p:cNvSpPr/>
            <p:nvPr/>
          </p:nvSpPr>
          <p:spPr>
            <a:xfrm>
              <a:off x="127000" y="127000"/>
              <a:ext cx="6070600" cy="5778500"/>
            </a:xfrm>
            <a:custGeom>
              <a:avLst/>
              <a:gdLst/>
              <a:ahLst/>
              <a:cxnLst/>
              <a:rect l="l" t="t" r="r" b="b"/>
              <a:pathLst>
                <a:path w="6070600" h="5778500">
                  <a:moveTo>
                    <a:pt x="0" y="0"/>
                  </a:moveTo>
                  <a:lnTo>
                    <a:pt x="6070600" y="0"/>
                  </a:lnTo>
                  <a:lnTo>
                    <a:pt x="6070600" y="5778500"/>
                  </a:lnTo>
                  <a:lnTo>
                    <a:pt x="0" y="5778500"/>
                  </a:lnTo>
                  <a:close/>
                </a:path>
              </a:pathLst>
            </a:custGeom>
            <a:blipFill>
              <a:blip r:embed="rId4" cstate="print">
                <a:extLst>
                  <a:ext uri="{28A0092B-C50C-407E-A947-70E740481C1C}">
                    <a14:useLocalDpi xmlns:a14="http://schemas.microsoft.com/office/drawing/2010/main"/>
                  </a:ext>
                </a:extLst>
              </a:blip>
              <a:stretch>
                <a:fillRect/>
              </a:stretch>
            </a:blipFill>
          </p:spPr>
          <p:txBody>
            <a:bodyPr/>
            <a:lstStyle/>
            <a:p>
              <a:endParaRPr lang="en-GB"/>
            </a:p>
          </p:txBody>
        </p:sp>
        <p:sp>
          <p:nvSpPr>
            <p:cNvPr id="44" name="Freeform 19">
              <a:extLst>
                <a:ext uri="{FF2B5EF4-FFF2-40B4-BE49-F238E27FC236}">
                  <a16:creationId xmlns:a16="http://schemas.microsoft.com/office/drawing/2014/main" id="{BACBBA85-00FD-DF65-5874-6DDFB38E46CA}"/>
                </a:ext>
              </a:extLst>
            </p:cNvPr>
            <p:cNvSpPr/>
            <p:nvPr/>
          </p:nvSpPr>
          <p:spPr>
            <a:xfrm>
              <a:off x="0" y="0"/>
              <a:ext cx="6324600" cy="6032500"/>
            </a:xfrm>
            <a:custGeom>
              <a:avLst/>
              <a:gdLst/>
              <a:ahLst/>
              <a:cxnLst/>
              <a:rect l="l" t="t" r="r" b="b"/>
              <a:pathLst>
                <a:path w="6324600" h="6032500">
                  <a:moveTo>
                    <a:pt x="6324600" y="6032500"/>
                  </a:moveTo>
                  <a:lnTo>
                    <a:pt x="0" y="6032500"/>
                  </a:lnTo>
                  <a:lnTo>
                    <a:pt x="0" y="0"/>
                  </a:lnTo>
                  <a:lnTo>
                    <a:pt x="6324600" y="0"/>
                  </a:lnTo>
                  <a:lnTo>
                    <a:pt x="6324600" y="6032500"/>
                  </a:lnTo>
                  <a:close/>
                  <a:moveTo>
                    <a:pt x="127000" y="5905500"/>
                  </a:moveTo>
                  <a:lnTo>
                    <a:pt x="6197600" y="5905500"/>
                  </a:lnTo>
                  <a:lnTo>
                    <a:pt x="6197600" y="127000"/>
                  </a:lnTo>
                  <a:lnTo>
                    <a:pt x="127000" y="127000"/>
                  </a:lnTo>
                  <a:lnTo>
                    <a:pt x="127000" y="5905500"/>
                  </a:lnTo>
                  <a:close/>
                </a:path>
              </a:pathLst>
            </a:custGeom>
            <a:solidFill>
              <a:srgbClr val="1D1A55"/>
            </a:solidFill>
          </p:spPr>
          <p:txBody>
            <a:bodyPr/>
            <a:lstStyle/>
            <a:p>
              <a:endParaRPr lang="en-GB"/>
            </a:p>
          </p:txBody>
        </p:sp>
      </p:grpSp>
      <p:grpSp>
        <p:nvGrpSpPr>
          <p:cNvPr id="45" name="Group 5">
            <a:extLst>
              <a:ext uri="{FF2B5EF4-FFF2-40B4-BE49-F238E27FC236}">
                <a16:creationId xmlns:a16="http://schemas.microsoft.com/office/drawing/2014/main" id="{901E2830-F323-550B-6530-E4BCF2D23275}"/>
              </a:ext>
            </a:extLst>
          </p:cNvPr>
          <p:cNvGrpSpPr>
            <a:grpSpLocks noChangeAspect="1"/>
          </p:cNvGrpSpPr>
          <p:nvPr/>
        </p:nvGrpSpPr>
        <p:grpSpPr>
          <a:xfrm>
            <a:off x="2056456" y="1795458"/>
            <a:ext cx="1798709" cy="1715636"/>
            <a:chOff x="0" y="0"/>
            <a:chExt cx="6324600" cy="6032500"/>
          </a:xfrm>
        </p:grpSpPr>
        <p:sp>
          <p:nvSpPr>
            <p:cNvPr id="46" name="Freeform 6">
              <a:extLst>
                <a:ext uri="{FF2B5EF4-FFF2-40B4-BE49-F238E27FC236}">
                  <a16:creationId xmlns:a16="http://schemas.microsoft.com/office/drawing/2014/main" id="{4AF231CB-92C7-E954-6AC3-4002D5102897}"/>
                </a:ext>
              </a:extLst>
            </p:cNvPr>
            <p:cNvSpPr/>
            <p:nvPr/>
          </p:nvSpPr>
          <p:spPr>
            <a:xfrm>
              <a:off x="127000" y="127000"/>
              <a:ext cx="6070600" cy="5778500"/>
            </a:xfrm>
            <a:custGeom>
              <a:avLst/>
              <a:gdLst/>
              <a:ahLst/>
              <a:cxnLst/>
              <a:rect l="l" t="t" r="r" b="b"/>
              <a:pathLst>
                <a:path w="6070600" h="5778500">
                  <a:moveTo>
                    <a:pt x="0" y="0"/>
                  </a:moveTo>
                  <a:lnTo>
                    <a:pt x="6070600" y="0"/>
                  </a:lnTo>
                  <a:lnTo>
                    <a:pt x="6070600" y="5778500"/>
                  </a:lnTo>
                  <a:lnTo>
                    <a:pt x="0" y="5778500"/>
                  </a:lnTo>
                  <a:close/>
                </a:path>
              </a:pathLst>
            </a:custGeom>
            <a:blipFill>
              <a:blip r:embed="rId5" cstate="print">
                <a:extLst>
                  <a:ext uri="{28A0092B-C50C-407E-A947-70E740481C1C}">
                    <a14:useLocalDpi xmlns:a14="http://schemas.microsoft.com/office/drawing/2010/main"/>
                  </a:ext>
                </a:extLst>
              </a:blip>
              <a:stretch>
                <a:fillRect/>
              </a:stretch>
            </a:blipFill>
          </p:spPr>
          <p:txBody>
            <a:bodyPr/>
            <a:lstStyle/>
            <a:p>
              <a:endParaRPr lang="en-GB"/>
            </a:p>
          </p:txBody>
        </p:sp>
        <p:sp>
          <p:nvSpPr>
            <p:cNvPr id="47" name="Freeform 7">
              <a:extLst>
                <a:ext uri="{FF2B5EF4-FFF2-40B4-BE49-F238E27FC236}">
                  <a16:creationId xmlns:a16="http://schemas.microsoft.com/office/drawing/2014/main" id="{560BD284-565D-C7B9-FE50-63AB5318B99E}"/>
                </a:ext>
              </a:extLst>
            </p:cNvPr>
            <p:cNvSpPr/>
            <p:nvPr/>
          </p:nvSpPr>
          <p:spPr>
            <a:xfrm>
              <a:off x="0" y="0"/>
              <a:ext cx="6324600" cy="6032500"/>
            </a:xfrm>
            <a:custGeom>
              <a:avLst/>
              <a:gdLst/>
              <a:ahLst/>
              <a:cxnLst/>
              <a:rect l="l" t="t" r="r" b="b"/>
              <a:pathLst>
                <a:path w="6324600" h="6032500">
                  <a:moveTo>
                    <a:pt x="6324600" y="6032500"/>
                  </a:moveTo>
                  <a:lnTo>
                    <a:pt x="0" y="6032500"/>
                  </a:lnTo>
                  <a:lnTo>
                    <a:pt x="0" y="0"/>
                  </a:lnTo>
                  <a:lnTo>
                    <a:pt x="6324600" y="0"/>
                  </a:lnTo>
                  <a:lnTo>
                    <a:pt x="6324600" y="6032500"/>
                  </a:lnTo>
                  <a:close/>
                  <a:moveTo>
                    <a:pt x="127000" y="5905500"/>
                  </a:moveTo>
                  <a:lnTo>
                    <a:pt x="6197600" y="5905500"/>
                  </a:lnTo>
                  <a:lnTo>
                    <a:pt x="6197600" y="127000"/>
                  </a:lnTo>
                  <a:lnTo>
                    <a:pt x="127000" y="127000"/>
                  </a:lnTo>
                  <a:lnTo>
                    <a:pt x="127000" y="5905500"/>
                  </a:lnTo>
                  <a:close/>
                </a:path>
              </a:pathLst>
            </a:custGeom>
            <a:solidFill>
              <a:srgbClr val="1D1A55"/>
            </a:solidFill>
          </p:spPr>
          <p:txBody>
            <a:bodyPr/>
            <a:lstStyle/>
            <a:p>
              <a:endParaRPr lang="en-GB"/>
            </a:p>
          </p:txBody>
        </p:sp>
      </p:grpSp>
      <p:pic>
        <p:nvPicPr>
          <p:cNvPr id="3" name="Picture 2" descr="A picture containing graphical user interface&#10;&#10;Description automatically generated">
            <a:extLst>
              <a:ext uri="{FF2B5EF4-FFF2-40B4-BE49-F238E27FC236}">
                <a16:creationId xmlns:a16="http://schemas.microsoft.com/office/drawing/2014/main" id="{84CF52B8-0566-5A35-B380-FC5F1EA3C1F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spTree>
    <p:extLst>
      <p:ext uri="{BB962C8B-B14F-4D97-AF65-F5344CB8AC3E}">
        <p14:creationId xmlns:p14="http://schemas.microsoft.com/office/powerpoint/2010/main" val="1085880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4FC5-D6BB-D4D0-C3B2-3C88034CE89B}"/>
              </a:ext>
            </a:extLst>
          </p:cNvPr>
          <p:cNvSpPr>
            <a:spLocks noGrp="1"/>
          </p:cNvSpPr>
          <p:nvPr>
            <p:ph type="ctrTitle"/>
          </p:nvPr>
        </p:nvSpPr>
        <p:spPr/>
        <p:txBody>
          <a:bodyPr/>
          <a:lstStyle/>
          <a:p>
            <a:r>
              <a:rPr lang="en-GB" dirty="0"/>
              <a:t>Providing care for people seeking Asylum and Refuge</a:t>
            </a:r>
          </a:p>
        </p:txBody>
      </p:sp>
      <p:sp>
        <p:nvSpPr>
          <p:cNvPr id="3" name="Subtitle 2">
            <a:extLst>
              <a:ext uri="{FF2B5EF4-FFF2-40B4-BE49-F238E27FC236}">
                <a16:creationId xmlns:a16="http://schemas.microsoft.com/office/drawing/2014/main" id="{24D3750B-4BE5-324C-AA37-FEC2E991948B}"/>
              </a:ext>
            </a:extLst>
          </p:cNvPr>
          <p:cNvSpPr>
            <a:spLocks noGrp="1"/>
          </p:cNvSpPr>
          <p:nvPr>
            <p:ph type="subTitle" idx="1"/>
          </p:nvPr>
        </p:nvSpPr>
        <p:spPr/>
        <p:txBody>
          <a:bodyPr/>
          <a:lstStyle/>
          <a:p>
            <a:r>
              <a:rPr lang="en-GB" dirty="0"/>
              <a:t>Dr Ayla Cosh</a:t>
            </a:r>
          </a:p>
          <a:p>
            <a:r>
              <a:rPr lang="en-GB" dirty="0"/>
              <a:t>Clinical Director</a:t>
            </a:r>
          </a:p>
          <a:p>
            <a:r>
              <a:rPr lang="en-GB" dirty="0"/>
              <a:t>Cardiff and Vale Health Inclusion Service</a:t>
            </a:r>
          </a:p>
        </p:txBody>
      </p:sp>
      <p:pic>
        <p:nvPicPr>
          <p:cNvPr id="4" name="Picture 3" descr="C:\Users\Ay229421\AppData\Local\Microsoft\Windows\INetCache\Content.MSO\1A6F966F.tmp">
            <a:extLst>
              <a:ext uri="{FF2B5EF4-FFF2-40B4-BE49-F238E27FC236}">
                <a16:creationId xmlns:a16="http://schemas.microsoft.com/office/drawing/2014/main" id="{8AA76E47-AC4A-AF36-1255-31341F6ED0A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5694680"/>
            <a:ext cx="3935095" cy="1163320"/>
          </a:xfrm>
          <a:prstGeom prst="rect">
            <a:avLst/>
          </a:prstGeom>
          <a:noFill/>
          <a:ln>
            <a:noFill/>
          </a:ln>
        </p:spPr>
      </p:pic>
      <p:pic>
        <p:nvPicPr>
          <p:cNvPr id="5" name="Picture 2" descr="d69cb2df-5a20-4ad7-b98a-e11dcf929b06">
            <a:extLst>
              <a:ext uri="{FF2B5EF4-FFF2-40B4-BE49-F238E27FC236}">
                <a16:creationId xmlns:a16="http://schemas.microsoft.com/office/drawing/2014/main" id="{517B26C7-5FE8-DCD3-0434-0598E62946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9985" y="5244056"/>
            <a:ext cx="1282015" cy="151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26260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288A5-3C8C-33D1-226C-91B0C541FCC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6A39F66-2DC4-FF4F-7B22-ECF7B08E515D}"/>
              </a:ext>
            </a:extLst>
          </p:cNvPr>
          <p:cNvSpPr/>
          <p:nvPr/>
        </p:nvSpPr>
        <p:spPr>
          <a:xfrm>
            <a:off x="1524001" y="415622"/>
            <a:ext cx="9144000" cy="809495"/>
          </a:xfrm>
          <a:prstGeom prst="rect">
            <a:avLst/>
          </a:prstGeom>
          <a:solidFill>
            <a:srgbClr val="D9F4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24394650-B172-C3E1-E9EE-54896C5AA34B}"/>
              </a:ext>
            </a:extLst>
          </p:cNvPr>
          <p:cNvSpPr/>
          <p:nvPr/>
        </p:nvSpPr>
        <p:spPr>
          <a:xfrm>
            <a:off x="1652589" y="415623"/>
            <a:ext cx="6929437" cy="809495"/>
          </a:xfrm>
          <a:prstGeom prst="rect">
            <a:avLst/>
          </a:prstGeom>
          <a:solidFill>
            <a:srgbClr val="00ACEF"/>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Importance of healthcare access</a:t>
            </a:r>
          </a:p>
        </p:txBody>
      </p:sp>
      <p:graphicFrame>
        <p:nvGraphicFramePr>
          <p:cNvPr id="3" name="Diagram 2">
            <a:extLst>
              <a:ext uri="{FF2B5EF4-FFF2-40B4-BE49-F238E27FC236}">
                <a16:creationId xmlns:a16="http://schemas.microsoft.com/office/drawing/2014/main" id="{9FA8A269-FBFE-B611-D7DE-E214DA3AA6D1}"/>
              </a:ext>
            </a:extLst>
          </p:cNvPr>
          <p:cNvGraphicFramePr/>
          <p:nvPr/>
        </p:nvGraphicFramePr>
        <p:xfrm>
          <a:off x="1816609" y="1402080"/>
          <a:ext cx="8510016" cy="5291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A picture containing graphical user interface&#10;&#10;Description automatically generated">
            <a:extLst>
              <a:ext uri="{FF2B5EF4-FFF2-40B4-BE49-F238E27FC236}">
                <a16:creationId xmlns:a16="http://schemas.microsoft.com/office/drawing/2014/main" id="{92488451-5D89-84AB-F647-63B532DE2A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90326" y="415620"/>
            <a:ext cx="1877674" cy="790882"/>
          </a:xfrm>
          <a:prstGeom prst="rect">
            <a:avLst/>
          </a:prstGeom>
        </p:spPr>
      </p:pic>
    </p:spTree>
    <p:extLst>
      <p:ext uri="{BB962C8B-B14F-4D97-AF65-F5344CB8AC3E}">
        <p14:creationId xmlns:p14="http://schemas.microsoft.com/office/powerpoint/2010/main" val="26319945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D2FF9-026F-0F9A-C91D-43D947A866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1348CFC-1F80-B4BE-6B11-E4D19BC3776F}"/>
              </a:ext>
            </a:extLst>
          </p:cNvPr>
          <p:cNvSpPr/>
          <p:nvPr/>
        </p:nvSpPr>
        <p:spPr>
          <a:xfrm>
            <a:off x="1524001" y="415628"/>
            <a:ext cx="9144000" cy="809495"/>
          </a:xfrm>
          <a:prstGeom prst="rect">
            <a:avLst/>
          </a:prstGeom>
          <a:solidFill>
            <a:srgbClr val="D9F4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F34F74BC-B028-660C-F8A9-BFCAB0F8F54A}"/>
              </a:ext>
            </a:extLst>
          </p:cNvPr>
          <p:cNvSpPr/>
          <p:nvPr/>
        </p:nvSpPr>
        <p:spPr>
          <a:xfrm>
            <a:off x="1652590" y="415628"/>
            <a:ext cx="4138612" cy="809495"/>
          </a:xfrm>
          <a:prstGeom prst="rect">
            <a:avLst/>
          </a:prstGeom>
          <a:solidFill>
            <a:srgbClr val="00ACEF"/>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Immigration status</a:t>
            </a:r>
          </a:p>
        </p:txBody>
      </p:sp>
      <p:pic>
        <p:nvPicPr>
          <p:cNvPr id="7" name="Picture 6" descr="A picture containing graphical user interface&#10;&#10;Description automatically generated">
            <a:extLst>
              <a:ext uri="{FF2B5EF4-FFF2-40B4-BE49-F238E27FC236}">
                <a16:creationId xmlns:a16="http://schemas.microsoft.com/office/drawing/2014/main" id="{89797146-ED96-BC8F-58D9-EB46C5A8DED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graphicFrame>
        <p:nvGraphicFramePr>
          <p:cNvPr id="3" name="Diagram 2">
            <a:extLst>
              <a:ext uri="{FF2B5EF4-FFF2-40B4-BE49-F238E27FC236}">
                <a16:creationId xmlns:a16="http://schemas.microsoft.com/office/drawing/2014/main" id="{9B7372AB-D157-71D9-26F0-E95DEAE68F5A}"/>
              </a:ext>
            </a:extLst>
          </p:cNvPr>
          <p:cNvGraphicFramePr/>
          <p:nvPr/>
        </p:nvGraphicFramePr>
        <p:xfrm>
          <a:off x="1589072" y="1376455"/>
          <a:ext cx="9013863" cy="49935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74801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54227-3A38-C099-AB3C-3A7518E4A1B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71E92BF-99A3-2909-1E56-9E5FA7F87855}"/>
              </a:ext>
            </a:extLst>
          </p:cNvPr>
          <p:cNvSpPr/>
          <p:nvPr/>
        </p:nvSpPr>
        <p:spPr>
          <a:xfrm>
            <a:off x="1524001" y="415628"/>
            <a:ext cx="9144000" cy="809495"/>
          </a:xfrm>
          <a:prstGeom prst="rect">
            <a:avLst/>
          </a:prstGeom>
          <a:solidFill>
            <a:srgbClr val="D9F4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6C6B28BF-26D9-66FC-702A-862A7E2C3DB2}"/>
              </a:ext>
            </a:extLst>
          </p:cNvPr>
          <p:cNvSpPr/>
          <p:nvPr/>
        </p:nvSpPr>
        <p:spPr>
          <a:xfrm>
            <a:off x="1652590" y="415628"/>
            <a:ext cx="6223444" cy="809495"/>
          </a:xfrm>
          <a:prstGeom prst="rect">
            <a:avLst/>
          </a:prstGeom>
          <a:solidFill>
            <a:srgbClr val="00ACEF"/>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Social determinants of health</a:t>
            </a:r>
          </a:p>
        </p:txBody>
      </p:sp>
      <p:pic>
        <p:nvPicPr>
          <p:cNvPr id="7" name="Picture 6" descr="A picture containing graphical user interface&#10;&#10;Description automatically generated">
            <a:extLst>
              <a:ext uri="{FF2B5EF4-FFF2-40B4-BE49-F238E27FC236}">
                <a16:creationId xmlns:a16="http://schemas.microsoft.com/office/drawing/2014/main" id="{568C4F5A-2910-C852-416B-72FAA7A4892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graphicFrame>
        <p:nvGraphicFramePr>
          <p:cNvPr id="5" name="Diagram 4">
            <a:extLst>
              <a:ext uri="{FF2B5EF4-FFF2-40B4-BE49-F238E27FC236}">
                <a16:creationId xmlns:a16="http://schemas.microsoft.com/office/drawing/2014/main" id="{AD6BB513-2289-1FEA-E60B-6D832A635335}"/>
              </a:ext>
            </a:extLst>
          </p:cNvPr>
          <p:cNvGraphicFramePr/>
          <p:nvPr/>
        </p:nvGraphicFramePr>
        <p:xfrm>
          <a:off x="5364486" y="3807980"/>
          <a:ext cx="5143371" cy="26974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6488083E-B77F-60C0-FDB3-37B92336EC9E}"/>
              </a:ext>
            </a:extLst>
          </p:cNvPr>
          <p:cNvSpPr txBox="1"/>
          <p:nvPr/>
        </p:nvSpPr>
        <p:spPr>
          <a:xfrm>
            <a:off x="1562231" y="4171696"/>
            <a:ext cx="3802254" cy="1815882"/>
          </a:xfrm>
          <a:prstGeom prst="rect">
            <a:avLst/>
          </a:prstGeom>
          <a:noFill/>
        </p:spPr>
        <p:txBody>
          <a:bodyPr wrap="square">
            <a:spAutoFit/>
          </a:bodyPr>
          <a:lstStyle/>
          <a:p>
            <a:pPr lvl="0" algn="ctr">
              <a:buClr>
                <a:srgbClr val="0070C0"/>
              </a:buClr>
            </a:pPr>
            <a:r>
              <a:rPr lang="en-GB" sz="1600" b="1" dirty="0">
                <a:latin typeface="Barlow" panose="00000500000000000000" pitchFamily="2" charset="0"/>
                <a:ea typeface="Helvetica Neue" charset="0"/>
                <a:cs typeface="Helvetica Neue" charset="0"/>
              </a:rPr>
              <a:t>Every individual, no matter where they are from has unique health needs</a:t>
            </a:r>
            <a:br>
              <a:rPr lang="en-GB" sz="1600" dirty="0">
                <a:latin typeface="Barlow" panose="00000500000000000000" pitchFamily="2" charset="0"/>
                <a:ea typeface="Helvetica Neue" charset="0"/>
                <a:cs typeface="Helvetica Neue" charset="0"/>
              </a:rPr>
            </a:br>
            <a:br>
              <a:rPr lang="en-GB" sz="1600" dirty="0">
                <a:latin typeface="Barlow" panose="00000500000000000000" pitchFamily="2" charset="0"/>
                <a:ea typeface="Helvetica Neue" charset="0"/>
                <a:cs typeface="Helvetica Neue" charset="0"/>
              </a:rPr>
            </a:br>
            <a:r>
              <a:rPr lang="en-GB" sz="1600" dirty="0">
                <a:latin typeface="Barlow" panose="00000500000000000000" pitchFamily="2" charset="0"/>
                <a:ea typeface="Helvetica Neue" charset="0"/>
                <a:cs typeface="Helvetica Neue" charset="0"/>
              </a:rPr>
              <a:t>Asylum seekers, refugees and other migrants face similar health problems to the general UK population, but some factors may affect their health needs: </a:t>
            </a:r>
          </a:p>
        </p:txBody>
      </p:sp>
      <p:sp>
        <p:nvSpPr>
          <p:cNvPr id="8" name="TextBox 7">
            <a:extLst>
              <a:ext uri="{FF2B5EF4-FFF2-40B4-BE49-F238E27FC236}">
                <a16:creationId xmlns:a16="http://schemas.microsoft.com/office/drawing/2014/main" id="{1F5DCC7A-3521-944A-A37D-2A72DE2BFCDF}"/>
              </a:ext>
            </a:extLst>
          </p:cNvPr>
          <p:cNvSpPr txBox="1"/>
          <p:nvPr/>
        </p:nvSpPr>
        <p:spPr>
          <a:xfrm>
            <a:off x="1933438" y="6483961"/>
            <a:ext cx="5786651" cy="276999"/>
          </a:xfrm>
          <a:prstGeom prst="rect">
            <a:avLst/>
          </a:prstGeom>
          <a:noFill/>
        </p:spPr>
        <p:txBody>
          <a:bodyPr wrap="square">
            <a:spAutoFit/>
          </a:bodyPr>
          <a:lstStyle/>
          <a:p>
            <a:r>
              <a:rPr lang="en-GB" sz="1200">
                <a:solidFill>
                  <a:srgbClr val="005CA7"/>
                </a:solidFill>
                <a:hlinkClick r:id="rId9">
                  <a:extLst>
                    <a:ext uri="{A12FA001-AC4F-418D-AE19-62706E023703}">
                      <ahyp:hlinkClr xmlns:ahyp="http://schemas.microsoft.com/office/drawing/2018/hyperlinkcolor" val="tx"/>
                    </a:ext>
                  </a:extLst>
                </a:hlinkClick>
              </a:rPr>
              <a:t>BMA Refugee and asylum seeker patient health toolkit</a:t>
            </a:r>
            <a:endParaRPr lang="en-GB" sz="1200">
              <a:solidFill>
                <a:srgbClr val="005CA7"/>
              </a:solidFill>
            </a:endParaRPr>
          </a:p>
        </p:txBody>
      </p:sp>
      <p:pic>
        <p:nvPicPr>
          <p:cNvPr id="9" name="Graphic 8" descr="Open book outline">
            <a:extLst>
              <a:ext uri="{FF2B5EF4-FFF2-40B4-BE49-F238E27FC236}">
                <a16:creationId xmlns:a16="http://schemas.microsoft.com/office/drawing/2014/main" id="{3EA453A1-3E83-7147-6510-51E0F124058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562235" y="6442383"/>
            <a:ext cx="371203" cy="371203"/>
          </a:xfrm>
          <a:prstGeom prst="rect">
            <a:avLst/>
          </a:prstGeom>
        </p:spPr>
      </p:pic>
      <p:sp>
        <p:nvSpPr>
          <p:cNvPr id="3" name="Rectangle: Rounded Corners 2">
            <a:extLst>
              <a:ext uri="{FF2B5EF4-FFF2-40B4-BE49-F238E27FC236}">
                <a16:creationId xmlns:a16="http://schemas.microsoft.com/office/drawing/2014/main" id="{96EE50E4-983C-FBA8-03A9-B868D0DE127D}"/>
              </a:ext>
            </a:extLst>
          </p:cNvPr>
          <p:cNvSpPr/>
          <p:nvPr/>
        </p:nvSpPr>
        <p:spPr>
          <a:xfrm>
            <a:off x="1744244" y="1400505"/>
            <a:ext cx="8655535" cy="1708459"/>
          </a:xfrm>
          <a:prstGeom prst="roundRect">
            <a:avLst/>
          </a:prstGeom>
          <a:solidFill>
            <a:srgbClr val="D9F4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dirty="0">
                <a:solidFill>
                  <a:schemeClr val="tx1"/>
                </a:solidFill>
                <a:latin typeface="Barlow" panose="00000500000000000000" pitchFamily="2" charset="0"/>
              </a:rPr>
              <a:t>the conditions in which people are born, grow, live, work, and age, including factors such as, education, physical environment, employment, social support networks, as well as access to healthcare, that significantly influence health outcomes and quality of life.</a:t>
            </a:r>
          </a:p>
        </p:txBody>
      </p:sp>
      <p:sp>
        <p:nvSpPr>
          <p:cNvPr id="10" name="TextBox 9">
            <a:extLst>
              <a:ext uri="{FF2B5EF4-FFF2-40B4-BE49-F238E27FC236}">
                <a16:creationId xmlns:a16="http://schemas.microsoft.com/office/drawing/2014/main" id="{F0B550E7-EF05-4AF8-B2DC-A077C43F3198}"/>
              </a:ext>
            </a:extLst>
          </p:cNvPr>
          <p:cNvSpPr txBox="1"/>
          <p:nvPr/>
        </p:nvSpPr>
        <p:spPr>
          <a:xfrm>
            <a:off x="5619120" y="3229560"/>
            <a:ext cx="5010655" cy="646331"/>
          </a:xfrm>
          <a:prstGeom prst="rect">
            <a:avLst/>
          </a:prstGeom>
          <a:noFill/>
        </p:spPr>
        <p:txBody>
          <a:bodyPr wrap="square" rtlCol="0">
            <a:spAutoFit/>
          </a:bodyPr>
          <a:lstStyle/>
          <a:p>
            <a:r>
              <a:rPr lang="en-GB" b="1" dirty="0">
                <a:solidFill>
                  <a:srgbClr val="32B5EA"/>
                </a:solidFill>
                <a:latin typeface="Barlow" panose="00000500000000000000" pitchFamily="2" charset="0"/>
              </a:rPr>
              <a:t>Migration and displacement are social determinants of health…</a:t>
            </a:r>
          </a:p>
        </p:txBody>
      </p:sp>
    </p:spTree>
    <p:extLst>
      <p:ext uri="{BB962C8B-B14F-4D97-AF65-F5344CB8AC3E}">
        <p14:creationId xmlns:p14="http://schemas.microsoft.com/office/powerpoint/2010/main" val="19699486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8EB13-7CDB-464F-8F8B-DF5089BC989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4E3F396-CADB-BDB1-67CA-7E602F48B17D}"/>
              </a:ext>
            </a:extLst>
          </p:cNvPr>
          <p:cNvSpPr/>
          <p:nvPr/>
        </p:nvSpPr>
        <p:spPr>
          <a:xfrm>
            <a:off x="1524001" y="415628"/>
            <a:ext cx="9144000" cy="809495"/>
          </a:xfrm>
          <a:prstGeom prst="rect">
            <a:avLst/>
          </a:prstGeom>
          <a:solidFill>
            <a:srgbClr val="D9F4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69BA9253-07EC-4EE1-7056-0BD80F0C0874}"/>
              </a:ext>
            </a:extLst>
          </p:cNvPr>
          <p:cNvSpPr/>
          <p:nvPr/>
        </p:nvSpPr>
        <p:spPr>
          <a:xfrm>
            <a:off x="1652595" y="415628"/>
            <a:ext cx="3544251" cy="809495"/>
          </a:xfrm>
          <a:prstGeom prst="rect">
            <a:avLst/>
          </a:prstGeom>
          <a:solidFill>
            <a:srgbClr val="00ACEF"/>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Asylum process</a:t>
            </a:r>
          </a:p>
        </p:txBody>
      </p:sp>
      <p:pic>
        <p:nvPicPr>
          <p:cNvPr id="7" name="Picture 6" descr="A picture containing graphical user interface&#10;&#10;Description automatically generated">
            <a:extLst>
              <a:ext uri="{FF2B5EF4-FFF2-40B4-BE49-F238E27FC236}">
                <a16:creationId xmlns:a16="http://schemas.microsoft.com/office/drawing/2014/main" id="{78610E5E-D092-F706-A860-BA63207004E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pic>
        <p:nvPicPr>
          <p:cNvPr id="5" name="Picture 4">
            <a:extLst>
              <a:ext uri="{FF2B5EF4-FFF2-40B4-BE49-F238E27FC236}">
                <a16:creationId xmlns:a16="http://schemas.microsoft.com/office/drawing/2014/main" id="{CCF57738-84E1-CE60-20B4-5515C33794AD}"/>
              </a:ext>
            </a:extLst>
          </p:cNvPr>
          <p:cNvPicPr>
            <a:picLocks noChangeAspect="1"/>
          </p:cNvPicPr>
          <p:nvPr/>
        </p:nvPicPr>
        <p:blipFill>
          <a:blip r:embed="rId4"/>
          <a:stretch>
            <a:fillRect/>
          </a:stretch>
        </p:blipFill>
        <p:spPr>
          <a:xfrm>
            <a:off x="1652595" y="1412382"/>
            <a:ext cx="8831383" cy="3513283"/>
          </a:xfrm>
          <a:prstGeom prst="rect">
            <a:avLst/>
          </a:prstGeom>
        </p:spPr>
      </p:pic>
      <p:pic>
        <p:nvPicPr>
          <p:cNvPr id="8" name="Graphic 7" descr="Open book outline">
            <a:extLst>
              <a:ext uri="{FF2B5EF4-FFF2-40B4-BE49-F238E27FC236}">
                <a16:creationId xmlns:a16="http://schemas.microsoft.com/office/drawing/2014/main" id="{F983062E-5081-A2BA-1715-A60B11780C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62235" y="6442383"/>
            <a:ext cx="371203" cy="371203"/>
          </a:xfrm>
          <a:prstGeom prst="rect">
            <a:avLst/>
          </a:prstGeom>
        </p:spPr>
      </p:pic>
      <p:sp>
        <p:nvSpPr>
          <p:cNvPr id="10" name="TextBox 9">
            <a:extLst>
              <a:ext uri="{FF2B5EF4-FFF2-40B4-BE49-F238E27FC236}">
                <a16:creationId xmlns:a16="http://schemas.microsoft.com/office/drawing/2014/main" id="{BAE7B286-8B0E-E0DB-0EE9-33C1EFCABEEA}"/>
              </a:ext>
            </a:extLst>
          </p:cNvPr>
          <p:cNvSpPr txBox="1"/>
          <p:nvPr/>
        </p:nvSpPr>
        <p:spPr>
          <a:xfrm>
            <a:off x="1933437" y="6236505"/>
            <a:ext cx="4849135" cy="577466"/>
          </a:xfrm>
          <a:prstGeom prst="rect">
            <a:avLst/>
          </a:prstGeom>
          <a:noFill/>
        </p:spPr>
        <p:txBody>
          <a:bodyPr wrap="square">
            <a:spAutoFit/>
          </a:bodyPr>
          <a:lstStyle/>
          <a:p>
            <a:r>
              <a:rPr lang="en-GB" sz="1051" dirty="0">
                <a:latin typeface="Barlow" panose="00000500000000000000" pitchFamily="2" charset="0"/>
                <a:hlinkClick r:id="rId7"/>
              </a:rPr>
              <a:t>https://www.doctorsoftheworld.org.uk/wp-content/uploads/2023/07/Toolkit-for-ICBs-and-PC-commissioners-access-to-healthcare-for-asylum-accommodation-DOTW-2023.pdf</a:t>
            </a:r>
            <a:r>
              <a:rPr lang="en-GB" sz="1051" dirty="0">
                <a:latin typeface="Barlow" panose="00000500000000000000" pitchFamily="2" charset="0"/>
              </a:rPr>
              <a:t> </a:t>
            </a:r>
          </a:p>
        </p:txBody>
      </p:sp>
      <p:sp>
        <p:nvSpPr>
          <p:cNvPr id="3" name="TextBox 2">
            <a:extLst>
              <a:ext uri="{FF2B5EF4-FFF2-40B4-BE49-F238E27FC236}">
                <a16:creationId xmlns:a16="http://schemas.microsoft.com/office/drawing/2014/main" id="{B5A33929-CCA0-57D2-0144-7D228B6F7B5C}"/>
              </a:ext>
            </a:extLst>
          </p:cNvPr>
          <p:cNvSpPr txBox="1"/>
          <p:nvPr/>
        </p:nvSpPr>
        <p:spPr>
          <a:xfrm>
            <a:off x="3982193" y="3272761"/>
            <a:ext cx="6501785" cy="2862322"/>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Barlow" panose="00000500000000000000" pitchFamily="2" charset="0"/>
              </a:rPr>
              <a:t>No recourse to public funds, no right to work (with few exceptions)</a:t>
            </a:r>
          </a:p>
          <a:p>
            <a:pPr marL="285750" indent="-285750">
              <a:buFont typeface="Arial" panose="020B0604020202020204" pitchFamily="34" charset="0"/>
              <a:buChar char="•"/>
            </a:pPr>
            <a:r>
              <a:rPr lang="en-GB" dirty="0">
                <a:latin typeface="Barlow" panose="00000500000000000000" pitchFamily="2" charset="0"/>
              </a:rPr>
              <a:t>May be entitled to Home Office support (£8-£49 per week – catered/self-catered accommodation)</a:t>
            </a:r>
          </a:p>
          <a:p>
            <a:pPr marL="285750" indent="-285750">
              <a:buFont typeface="Arial" panose="020B0604020202020204" pitchFamily="34" charset="0"/>
              <a:buChar char="•"/>
            </a:pPr>
            <a:r>
              <a:rPr lang="en-GB" dirty="0">
                <a:latin typeface="Barlow" panose="00000500000000000000" pitchFamily="2" charset="0"/>
              </a:rPr>
              <a:t>Frequent and short notice moves, barriers to healthcare access and poor nutrition </a:t>
            </a:r>
          </a:p>
          <a:p>
            <a:pPr marL="285750" indent="-285750">
              <a:buFont typeface="Arial" panose="020B0604020202020204" pitchFamily="34" charset="0"/>
              <a:buChar char="•"/>
            </a:pPr>
            <a:r>
              <a:rPr lang="en-GB" dirty="0">
                <a:latin typeface="Barlow" panose="00000500000000000000" pitchFamily="2" charset="0"/>
              </a:rPr>
              <a:t>Waiting for an asylum decision can take years – prolonged periods of uncertainty, stress and impact on mental health </a:t>
            </a:r>
          </a:p>
          <a:p>
            <a:pPr marL="285750" indent="-285750">
              <a:buFont typeface="Arial" panose="020B0604020202020204" pitchFamily="34" charset="0"/>
              <a:buChar char="•"/>
            </a:pPr>
            <a:r>
              <a:rPr lang="en-GB" dirty="0">
                <a:latin typeface="Barlow" panose="00000500000000000000" pitchFamily="2" charset="0"/>
              </a:rPr>
              <a:t>28 days notice to vacate Home Office accommodation after decision is made – homelessness risk </a:t>
            </a:r>
          </a:p>
        </p:txBody>
      </p:sp>
    </p:spTree>
    <p:extLst>
      <p:ext uri="{BB962C8B-B14F-4D97-AF65-F5344CB8AC3E}">
        <p14:creationId xmlns:p14="http://schemas.microsoft.com/office/powerpoint/2010/main" val="41318599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D7702-323C-900D-3C12-BE7E2AE1067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A793C06-C99E-23C5-76CA-374C4927E011}"/>
              </a:ext>
            </a:extLst>
          </p:cNvPr>
          <p:cNvSpPr/>
          <p:nvPr/>
        </p:nvSpPr>
        <p:spPr>
          <a:xfrm>
            <a:off x="1524001" y="415628"/>
            <a:ext cx="9144000" cy="809495"/>
          </a:xfrm>
          <a:prstGeom prst="rect">
            <a:avLst/>
          </a:prstGeom>
          <a:solidFill>
            <a:srgbClr val="D9F4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005FAAF9-46A5-4896-37E4-D3B52B3A47EC}"/>
              </a:ext>
            </a:extLst>
          </p:cNvPr>
          <p:cNvSpPr/>
          <p:nvPr/>
        </p:nvSpPr>
        <p:spPr>
          <a:xfrm>
            <a:off x="1652595" y="415628"/>
            <a:ext cx="5417183" cy="809495"/>
          </a:xfrm>
          <a:prstGeom prst="rect">
            <a:avLst/>
          </a:prstGeom>
          <a:solidFill>
            <a:srgbClr val="00ACEF"/>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Entitlement to healthcare</a:t>
            </a:r>
          </a:p>
        </p:txBody>
      </p:sp>
      <p:pic>
        <p:nvPicPr>
          <p:cNvPr id="7" name="Picture 6" descr="A picture containing graphical user interface&#10;&#10;Description automatically generated">
            <a:extLst>
              <a:ext uri="{FF2B5EF4-FFF2-40B4-BE49-F238E27FC236}">
                <a16:creationId xmlns:a16="http://schemas.microsoft.com/office/drawing/2014/main" id="{7DC026CE-C80B-75CB-D915-5AE90C58E3B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sp>
        <p:nvSpPr>
          <p:cNvPr id="3" name="TextBox 2">
            <a:extLst>
              <a:ext uri="{FF2B5EF4-FFF2-40B4-BE49-F238E27FC236}">
                <a16:creationId xmlns:a16="http://schemas.microsoft.com/office/drawing/2014/main" id="{A34E9FFE-3346-3027-4F0F-42159CA33E38}"/>
              </a:ext>
            </a:extLst>
          </p:cNvPr>
          <p:cNvSpPr txBox="1"/>
          <p:nvPr/>
        </p:nvSpPr>
        <p:spPr>
          <a:xfrm>
            <a:off x="1652594" y="2002100"/>
            <a:ext cx="6068290" cy="3785652"/>
          </a:xfrm>
          <a:prstGeom prst="rect">
            <a:avLst/>
          </a:prstGeom>
          <a:noFill/>
        </p:spPr>
        <p:txBody>
          <a:bodyPr wrap="square" rtlCol="0">
            <a:spAutoFit/>
          </a:bodyPr>
          <a:lstStyle/>
          <a:p>
            <a:pPr marL="285750" indent="-285750">
              <a:buFont typeface="Arial" panose="020B0604020202020204" pitchFamily="34" charset="0"/>
              <a:buChar char="•"/>
            </a:pPr>
            <a:r>
              <a:rPr lang="en-GB" sz="2000" dirty="0">
                <a:latin typeface="Barlow" panose="00000500000000000000" pitchFamily="2" charset="0"/>
              </a:rPr>
              <a:t>In the UK, refugees and asylum seekers with an active application or appeal are fully entitled to</a:t>
            </a:r>
            <a:r>
              <a:rPr lang="en-GB" sz="2000" b="1" dirty="0">
                <a:latin typeface="Barlow" panose="00000500000000000000" pitchFamily="2" charset="0"/>
              </a:rPr>
              <a:t> </a:t>
            </a:r>
            <a:r>
              <a:rPr lang="en-GB" sz="2000" b="1" dirty="0">
                <a:solidFill>
                  <a:srgbClr val="0070C0"/>
                </a:solidFill>
                <a:latin typeface="Barlow" panose="00000500000000000000" pitchFamily="2" charset="0"/>
              </a:rPr>
              <a:t>free NHS care </a:t>
            </a:r>
            <a:r>
              <a:rPr lang="en-GB" sz="2000" dirty="0">
                <a:latin typeface="Barlow" panose="00000500000000000000" pitchFamily="2" charset="0"/>
              </a:rPr>
              <a:t>(primary and secondary care). This also includes refused asylum seekers in Wales </a:t>
            </a:r>
            <a:br>
              <a:rPr lang="en-GB" sz="2000" dirty="0">
                <a:latin typeface="Barlow" panose="00000500000000000000" pitchFamily="2" charset="0"/>
              </a:rPr>
            </a:br>
            <a:endParaRPr lang="en-GB" sz="2000" dirty="0">
              <a:latin typeface="Barlow" panose="00000500000000000000" pitchFamily="2" charset="0"/>
            </a:endParaRPr>
          </a:p>
          <a:p>
            <a:pPr marL="285750" indent="-285750">
              <a:buFont typeface="Arial" panose="020B0604020202020204" pitchFamily="34" charset="0"/>
              <a:buChar char="•"/>
            </a:pPr>
            <a:r>
              <a:rPr lang="en-GB" sz="2000" b="1" dirty="0">
                <a:solidFill>
                  <a:srgbClr val="0070C0"/>
                </a:solidFill>
                <a:latin typeface="Barlow" panose="00000500000000000000" pitchFamily="2" charset="0"/>
              </a:rPr>
              <a:t>Immigration status </a:t>
            </a:r>
            <a:r>
              <a:rPr lang="en-GB" sz="2000" dirty="0">
                <a:solidFill>
                  <a:srgbClr val="111111"/>
                </a:solidFill>
                <a:latin typeface="Barlow" panose="00000500000000000000" pitchFamily="2" charset="0"/>
              </a:rPr>
              <a:t>and residency are not relevant to entitlement to primary care services</a:t>
            </a:r>
            <a:br>
              <a:rPr lang="en-GB" sz="2000" dirty="0">
                <a:latin typeface="Barlow" panose="00000500000000000000" pitchFamily="2" charset="0"/>
              </a:rPr>
            </a:br>
            <a:endParaRPr lang="en-GB" sz="2000" dirty="0">
              <a:latin typeface="Barlow" panose="00000500000000000000" pitchFamily="2" charset="0"/>
            </a:endParaRPr>
          </a:p>
          <a:p>
            <a:pPr marL="285750" indent="-285750">
              <a:buFont typeface="Arial" panose="020B0604020202020204" pitchFamily="34" charset="0"/>
              <a:buChar char="•"/>
            </a:pPr>
            <a:r>
              <a:rPr lang="en-GB" sz="2000" b="1" dirty="0">
                <a:solidFill>
                  <a:srgbClr val="0070C0"/>
                </a:solidFill>
                <a:latin typeface="Barlow" panose="00000500000000000000" pitchFamily="2" charset="0"/>
              </a:rPr>
              <a:t>Proof of ID or address </a:t>
            </a:r>
            <a:r>
              <a:rPr lang="en-GB" sz="2000" dirty="0">
                <a:latin typeface="Barlow" panose="00000500000000000000" pitchFamily="2" charset="0"/>
              </a:rPr>
              <a:t>documents are not needed to register with a GP - if a patient is not able to provide identity documents, it is not reasonable grounds to refuse registration </a:t>
            </a:r>
          </a:p>
        </p:txBody>
      </p:sp>
      <p:pic>
        <p:nvPicPr>
          <p:cNvPr id="6" name="Picture 5">
            <a:extLst>
              <a:ext uri="{FF2B5EF4-FFF2-40B4-BE49-F238E27FC236}">
                <a16:creationId xmlns:a16="http://schemas.microsoft.com/office/drawing/2014/main" id="{28206F94-5B37-7950-603F-2570B2343A65}"/>
              </a:ext>
            </a:extLst>
          </p:cNvPr>
          <p:cNvPicPr>
            <a:picLocks noChangeAspect="1"/>
          </p:cNvPicPr>
          <p:nvPr/>
        </p:nvPicPr>
        <p:blipFill>
          <a:blip r:embed="rId4"/>
          <a:stretch>
            <a:fillRect/>
          </a:stretch>
        </p:blipFill>
        <p:spPr>
          <a:xfrm>
            <a:off x="8492358" y="1606953"/>
            <a:ext cx="760813" cy="1187799"/>
          </a:xfrm>
          <a:prstGeom prst="rect">
            <a:avLst/>
          </a:prstGeom>
        </p:spPr>
      </p:pic>
      <p:pic>
        <p:nvPicPr>
          <p:cNvPr id="9" name="Picture 8">
            <a:extLst>
              <a:ext uri="{FF2B5EF4-FFF2-40B4-BE49-F238E27FC236}">
                <a16:creationId xmlns:a16="http://schemas.microsoft.com/office/drawing/2014/main" id="{0788194D-1690-DE72-FAA7-8B976BD3B915}"/>
              </a:ext>
            </a:extLst>
          </p:cNvPr>
          <p:cNvPicPr>
            <a:picLocks noChangeAspect="1"/>
          </p:cNvPicPr>
          <p:nvPr/>
        </p:nvPicPr>
        <p:blipFill>
          <a:blip r:embed="rId5"/>
          <a:stretch>
            <a:fillRect/>
          </a:stretch>
        </p:blipFill>
        <p:spPr>
          <a:xfrm>
            <a:off x="9121190" y="2865770"/>
            <a:ext cx="1247903" cy="1597590"/>
          </a:xfrm>
          <a:prstGeom prst="rect">
            <a:avLst/>
          </a:prstGeom>
        </p:spPr>
      </p:pic>
      <p:pic>
        <p:nvPicPr>
          <p:cNvPr id="11" name="Picture 10">
            <a:extLst>
              <a:ext uri="{FF2B5EF4-FFF2-40B4-BE49-F238E27FC236}">
                <a16:creationId xmlns:a16="http://schemas.microsoft.com/office/drawing/2014/main" id="{1E1C1E47-AE68-6CCE-5BA0-6EDB5CB6074D}"/>
              </a:ext>
            </a:extLst>
          </p:cNvPr>
          <p:cNvPicPr>
            <a:picLocks noChangeAspect="1"/>
          </p:cNvPicPr>
          <p:nvPr/>
        </p:nvPicPr>
        <p:blipFill>
          <a:blip r:embed="rId6"/>
          <a:stretch>
            <a:fillRect/>
          </a:stretch>
        </p:blipFill>
        <p:spPr>
          <a:xfrm>
            <a:off x="8305826" y="4626735"/>
            <a:ext cx="969000" cy="1347691"/>
          </a:xfrm>
          <a:prstGeom prst="rect">
            <a:avLst/>
          </a:prstGeom>
        </p:spPr>
      </p:pic>
    </p:spTree>
    <p:extLst>
      <p:ext uri="{BB962C8B-B14F-4D97-AF65-F5344CB8AC3E}">
        <p14:creationId xmlns:p14="http://schemas.microsoft.com/office/powerpoint/2010/main" val="18433969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45514-0764-B086-9495-14CF430468B2}"/>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360F0031-8806-2CD3-14CB-6DF8DBF06F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59888" y="10887"/>
            <a:ext cx="1008112" cy="1008112"/>
          </a:xfrm>
          <a:prstGeom prst="rect">
            <a:avLst/>
          </a:prstGeom>
        </p:spPr>
      </p:pic>
      <p:pic>
        <p:nvPicPr>
          <p:cNvPr id="21" name="Picture 20">
            <a:extLst>
              <a:ext uri="{FF2B5EF4-FFF2-40B4-BE49-F238E27FC236}">
                <a16:creationId xmlns:a16="http://schemas.microsoft.com/office/drawing/2014/main" id="{279AAB40-792C-6432-60A5-8B911EFE63EA}"/>
              </a:ext>
            </a:extLst>
          </p:cNvPr>
          <p:cNvPicPr>
            <a:picLocks noChangeAspect="1"/>
          </p:cNvPicPr>
          <p:nvPr/>
        </p:nvPicPr>
        <p:blipFill>
          <a:blip r:embed="rId4"/>
          <a:stretch>
            <a:fillRect/>
          </a:stretch>
        </p:blipFill>
        <p:spPr>
          <a:xfrm>
            <a:off x="1524000" y="7"/>
            <a:ext cx="9144000" cy="3273495"/>
          </a:xfrm>
          <a:prstGeom prst="rect">
            <a:avLst/>
          </a:prstGeom>
        </p:spPr>
      </p:pic>
      <p:pic>
        <p:nvPicPr>
          <p:cNvPr id="22" name="Picture 21">
            <a:extLst>
              <a:ext uri="{FF2B5EF4-FFF2-40B4-BE49-F238E27FC236}">
                <a16:creationId xmlns:a16="http://schemas.microsoft.com/office/drawing/2014/main" id="{F01E5619-8E7F-FBC9-7540-FB63FEA92C4C}"/>
              </a:ext>
            </a:extLst>
          </p:cNvPr>
          <p:cNvPicPr>
            <a:picLocks noChangeAspect="1"/>
          </p:cNvPicPr>
          <p:nvPr/>
        </p:nvPicPr>
        <p:blipFill>
          <a:blip r:embed="rId5"/>
          <a:stretch>
            <a:fillRect/>
          </a:stretch>
        </p:blipFill>
        <p:spPr>
          <a:xfrm>
            <a:off x="7695792" y="6094535"/>
            <a:ext cx="2972215" cy="752580"/>
          </a:xfrm>
          <a:prstGeom prst="rect">
            <a:avLst/>
          </a:prstGeom>
        </p:spPr>
      </p:pic>
      <p:sp>
        <p:nvSpPr>
          <p:cNvPr id="23" name="TextBox 22">
            <a:extLst>
              <a:ext uri="{FF2B5EF4-FFF2-40B4-BE49-F238E27FC236}">
                <a16:creationId xmlns:a16="http://schemas.microsoft.com/office/drawing/2014/main" id="{244C7639-41C1-66EB-4062-BFA9BF3D2BE4}"/>
              </a:ext>
            </a:extLst>
          </p:cNvPr>
          <p:cNvSpPr txBox="1"/>
          <p:nvPr/>
        </p:nvSpPr>
        <p:spPr>
          <a:xfrm>
            <a:off x="2109003" y="6342148"/>
            <a:ext cx="5586787" cy="646331"/>
          </a:xfrm>
          <a:prstGeom prst="rect">
            <a:avLst/>
          </a:prstGeom>
          <a:noFill/>
        </p:spPr>
        <p:txBody>
          <a:bodyPr wrap="square">
            <a:spAutoFit/>
          </a:bodyPr>
          <a:lstStyle/>
          <a:p>
            <a:r>
              <a:rPr lang="en-GB" sz="1200" dirty="0">
                <a:solidFill>
                  <a:srgbClr val="0563C1"/>
                </a:solidFill>
                <a:latin typeface="Barlow" panose="00000500000000000000" pitchFamily="2" charset="0"/>
                <a:hlinkClick r:id="rId6">
                  <a:extLst>
                    <a:ext uri="{A12FA001-AC4F-418D-AE19-62706E023703}">
                      <ahyp:hlinkClr xmlns:ahyp="http://schemas.microsoft.com/office/drawing/2018/hyperlinkcolor" val="tx"/>
                    </a:ext>
                  </a:extLst>
                </a:hlinkClick>
              </a:rPr>
              <a:t>https://www.thebureauinvestigates.com/stories/2021-07-15/</a:t>
            </a:r>
            <a:r>
              <a:rPr lang="en-GB" sz="1200" dirty="0">
                <a:solidFill>
                  <a:srgbClr val="005CA7"/>
                </a:solidFill>
                <a:latin typeface="Barlow" panose="00000500000000000000" pitchFamily="2" charset="0"/>
                <a:hlinkClick r:id="rId6">
                  <a:extLst>
                    <a:ext uri="{A12FA001-AC4F-418D-AE19-62706E023703}">
                      <ahyp:hlinkClr xmlns:ahyp="http://schemas.microsoft.com/office/drawing/2018/hyperlinkcolor" val="tx"/>
                    </a:ext>
                  </a:extLst>
                </a:hlinkClick>
              </a:rPr>
              <a:t>most-gp-surgeries-refuse-to-register-undocumented-migrants</a:t>
            </a:r>
            <a:endParaRPr lang="en-GB" sz="1200" dirty="0">
              <a:solidFill>
                <a:srgbClr val="005CA7"/>
              </a:solidFill>
              <a:latin typeface="Barlow" panose="00000500000000000000" pitchFamily="2" charset="0"/>
            </a:endParaRPr>
          </a:p>
          <a:p>
            <a:endParaRPr lang="en-GB" sz="1200" b="1" dirty="0">
              <a:solidFill>
                <a:srgbClr val="005CA7"/>
              </a:solidFill>
              <a:latin typeface="Barlow" panose="00000500000000000000" pitchFamily="2" charset="0"/>
            </a:endParaRPr>
          </a:p>
        </p:txBody>
      </p:sp>
      <p:sp>
        <p:nvSpPr>
          <p:cNvPr id="24" name="Content Placeholder 2">
            <a:extLst>
              <a:ext uri="{FF2B5EF4-FFF2-40B4-BE49-F238E27FC236}">
                <a16:creationId xmlns:a16="http://schemas.microsoft.com/office/drawing/2014/main" id="{9F5B9566-C48D-1735-E474-3476F2169E19}"/>
              </a:ext>
            </a:extLst>
          </p:cNvPr>
          <p:cNvSpPr txBox="1">
            <a:spLocks/>
          </p:cNvSpPr>
          <p:nvPr/>
        </p:nvSpPr>
        <p:spPr>
          <a:xfrm>
            <a:off x="1724416" y="3374931"/>
            <a:ext cx="8714984" cy="2281124"/>
          </a:xfrm>
          <a:prstGeom prst="rect">
            <a:avLst/>
          </a:prstGeom>
        </p:spPr>
        <p:txBody>
          <a:bodyPr vert="horz" lIns="91440" tIns="45720" rIns="91440" bIns="45720" rtlCol="0">
            <a:noAutofit/>
          </a:bodyPr>
          <a:lstStyle>
            <a:lvl1pPr marL="0" indent="0" algn="l" defTabSz="914400" rtl="0" eaLnBrk="1" latinLnBrk="0" hangingPunct="1">
              <a:spcBef>
                <a:spcPts val="300"/>
              </a:spcBef>
              <a:buClrTx/>
              <a:buSzTx/>
              <a:buFontTx/>
              <a:buNone/>
              <a:defRPr sz="1400" kern="1200">
                <a:solidFill>
                  <a:schemeClr val="tx1"/>
                </a:solidFill>
                <a:latin typeface="+mn-lt"/>
                <a:ea typeface="+mn-ea"/>
                <a:cs typeface="+mn-cs"/>
              </a:defRPr>
            </a:lvl1pPr>
            <a:lvl2pPr marL="0" indent="0" algn="l" defTabSz="914400" rtl="0" eaLnBrk="1" latinLnBrk="0" hangingPunct="1">
              <a:spcBef>
                <a:spcPts val="300"/>
              </a:spcBef>
              <a:buClrTx/>
              <a:buSzTx/>
              <a:buFontTx/>
              <a:buNone/>
              <a:defRPr sz="1400" kern="1200">
                <a:solidFill>
                  <a:schemeClr val="tx1"/>
                </a:solidFill>
                <a:latin typeface="+mn-lt"/>
                <a:ea typeface="+mn-ea"/>
                <a:cs typeface="+mn-cs"/>
              </a:defRPr>
            </a:lvl2pPr>
            <a:lvl3pPr marL="0" indent="0" algn="l" defTabSz="914400" rtl="0" eaLnBrk="1" latinLnBrk="0" hangingPunct="1">
              <a:spcBef>
                <a:spcPts val="300"/>
              </a:spcBef>
              <a:buClrTx/>
              <a:buSzTx/>
              <a:buFontTx/>
              <a:buNone/>
              <a:defRPr sz="1400" kern="1200">
                <a:solidFill>
                  <a:schemeClr val="tx1"/>
                </a:solidFill>
                <a:latin typeface="+mn-lt"/>
                <a:ea typeface="+mn-ea"/>
                <a:cs typeface="+mn-cs"/>
              </a:defRPr>
            </a:lvl3pPr>
            <a:lvl4pPr marL="0" indent="0" algn="l" defTabSz="914400" rtl="0" eaLnBrk="1" latinLnBrk="0" hangingPunct="1">
              <a:spcBef>
                <a:spcPts val="300"/>
              </a:spcBef>
              <a:buClrTx/>
              <a:buSzTx/>
              <a:buFontTx/>
              <a:buNone/>
              <a:defRPr sz="1400" kern="1200">
                <a:solidFill>
                  <a:schemeClr val="tx1"/>
                </a:solidFill>
                <a:latin typeface="+mn-lt"/>
                <a:ea typeface="+mn-ea"/>
                <a:cs typeface="+mn-cs"/>
              </a:defRPr>
            </a:lvl4pPr>
            <a:lvl5pPr marL="0" indent="0" algn="l" defTabSz="914400" rtl="0" eaLnBrk="1" latinLnBrk="0" hangingPunct="1">
              <a:spcBef>
                <a:spcPts val="300"/>
              </a:spcBef>
              <a:buClrTx/>
              <a:buSzTx/>
              <a:buFontTx/>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GB" sz="2000" b="1" dirty="0">
                <a:solidFill>
                  <a:srgbClr val="005B9C"/>
                </a:solidFill>
                <a:latin typeface="Barlow" panose="00000500000000000000" pitchFamily="2" charset="0"/>
              </a:rPr>
              <a:t>The Bureau contacted around 1/3 of GP practices in 10 locations across the UK. They asked about registering a hypothetical patient: “Rosa”, a woman in her 40s without ID or proof of address:</a:t>
            </a:r>
            <a:endParaRPr lang="en-GB" sz="2000" b="1" dirty="0">
              <a:solidFill>
                <a:srgbClr val="CF691E"/>
              </a:solidFill>
              <a:latin typeface="Barlow" panose="00000500000000000000" pitchFamily="2" charset="0"/>
            </a:endParaRPr>
          </a:p>
          <a:p>
            <a:pPr marL="285737" indent="-285737">
              <a:buFont typeface="Arial" panose="020B0604020202020204" pitchFamily="34" charset="0"/>
              <a:buChar char="•"/>
              <a:defRPr/>
            </a:pPr>
            <a:r>
              <a:rPr lang="en-GB" sz="2200" b="1" dirty="0">
                <a:solidFill>
                  <a:srgbClr val="F37321"/>
                </a:solidFill>
                <a:latin typeface="Barlow" panose="00000500000000000000" pitchFamily="2" charset="0"/>
              </a:rPr>
              <a:t>62% </a:t>
            </a:r>
            <a:r>
              <a:rPr lang="en-GB" sz="2200" dirty="0">
                <a:latin typeface="Barlow" panose="00000500000000000000" pitchFamily="2" charset="0"/>
              </a:rPr>
              <a:t>said they would not register the patient</a:t>
            </a:r>
          </a:p>
          <a:p>
            <a:pPr marL="285737" indent="-285737">
              <a:buFont typeface="Arial" panose="020B0604020202020204" pitchFamily="34" charset="0"/>
              <a:buChar char="•"/>
              <a:defRPr/>
            </a:pPr>
            <a:r>
              <a:rPr lang="en-GB" sz="2200" b="1" dirty="0">
                <a:solidFill>
                  <a:srgbClr val="F37321"/>
                </a:solidFill>
                <a:latin typeface="Barlow" panose="00000500000000000000" pitchFamily="2" charset="0"/>
              </a:rPr>
              <a:t>14% </a:t>
            </a:r>
            <a:r>
              <a:rPr lang="en-GB" sz="2200" dirty="0">
                <a:latin typeface="Barlow" panose="00000500000000000000" pitchFamily="2" charset="0"/>
              </a:rPr>
              <a:t>were unsure</a:t>
            </a:r>
          </a:p>
          <a:p>
            <a:pPr marL="285737" indent="-285737">
              <a:buFont typeface="Arial" panose="020B0604020202020204" pitchFamily="34" charset="0"/>
              <a:buChar char="•"/>
              <a:defRPr/>
            </a:pPr>
            <a:r>
              <a:rPr lang="en-GB" sz="2200" b="1" dirty="0">
                <a:solidFill>
                  <a:srgbClr val="F37321"/>
                </a:solidFill>
                <a:latin typeface="Barlow" panose="00000500000000000000" pitchFamily="2" charset="0"/>
              </a:rPr>
              <a:t>Only 24% </a:t>
            </a:r>
            <a:r>
              <a:rPr lang="en-GB" sz="2200" dirty="0">
                <a:latin typeface="Barlow" panose="00000500000000000000" pitchFamily="2" charset="0"/>
              </a:rPr>
              <a:t>of GP surgeries surveyed in the UK would register someone without proof of address, ID or legal immigration status</a:t>
            </a:r>
          </a:p>
          <a:p>
            <a:pPr marL="285737" indent="-285737">
              <a:buFont typeface="Arial" panose="020B0604020202020204" pitchFamily="34" charset="0"/>
              <a:buChar char="•"/>
              <a:defRPr/>
            </a:pPr>
            <a:endParaRPr lang="en-GB" sz="2200" dirty="0">
              <a:latin typeface="Barlow" panose="00000500000000000000" pitchFamily="2" charset="0"/>
            </a:endParaRPr>
          </a:p>
        </p:txBody>
      </p:sp>
      <p:pic>
        <p:nvPicPr>
          <p:cNvPr id="25" name="Graphic 24" descr="Open book outline">
            <a:extLst>
              <a:ext uri="{FF2B5EF4-FFF2-40B4-BE49-F238E27FC236}">
                <a16:creationId xmlns:a16="http://schemas.microsoft.com/office/drawing/2014/main" id="{D04319C9-47B0-18C5-C5A8-039BDDD4092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16179" y="6327027"/>
            <a:ext cx="492825" cy="492825"/>
          </a:xfrm>
          <a:prstGeom prst="rect">
            <a:avLst/>
          </a:prstGeom>
        </p:spPr>
      </p:pic>
    </p:spTree>
    <p:extLst>
      <p:ext uri="{BB962C8B-B14F-4D97-AF65-F5344CB8AC3E}">
        <p14:creationId xmlns:p14="http://schemas.microsoft.com/office/powerpoint/2010/main" val="984648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1FA7A4-BDC7-B681-44B3-03765AB500D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0A8CBF4-B34F-8123-F422-083AA21344EE}"/>
              </a:ext>
            </a:extLst>
          </p:cNvPr>
          <p:cNvSpPr/>
          <p:nvPr/>
        </p:nvSpPr>
        <p:spPr>
          <a:xfrm>
            <a:off x="1524001" y="415628"/>
            <a:ext cx="9144000" cy="809495"/>
          </a:xfrm>
          <a:prstGeom prst="rect">
            <a:avLst/>
          </a:prstGeom>
          <a:solidFill>
            <a:srgbClr val="E1F2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86EF1CBB-28AF-44CA-BAC7-1A129D7113C1}"/>
              </a:ext>
            </a:extLst>
          </p:cNvPr>
          <p:cNvSpPr/>
          <p:nvPr/>
        </p:nvSpPr>
        <p:spPr>
          <a:xfrm>
            <a:off x="1652589" y="415628"/>
            <a:ext cx="6991540" cy="809495"/>
          </a:xfrm>
          <a:prstGeom prst="rect">
            <a:avLst/>
          </a:prstGeom>
          <a:solidFill>
            <a:srgbClr val="0069B8"/>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Barriers to accessing healthcare</a:t>
            </a:r>
          </a:p>
        </p:txBody>
      </p:sp>
      <p:pic>
        <p:nvPicPr>
          <p:cNvPr id="3" name="Picture 2" descr="A picture containing graphical user interface&#10;&#10;Description automatically generated">
            <a:extLst>
              <a:ext uri="{FF2B5EF4-FFF2-40B4-BE49-F238E27FC236}">
                <a16:creationId xmlns:a16="http://schemas.microsoft.com/office/drawing/2014/main" id="{9A741B4C-5857-BAE4-1C12-72767559775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sp>
        <p:nvSpPr>
          <p:cNvPr id="5" name="Freeform 5">
            <a:extLst>
              <a:ext uri="{FF2B5EF4-FFF2-40B4-BE49-F238E27FC236}">
                <a16:creationId xmlns:a16="http://schemas.microsoft.com/office/drawing/2014/main" id="{27C9E16F-1309-1599-019B-0CFF94597E29}"/>
              </a:ext>
            </a:extLst>
          </p:cNvPr>
          <p:cNvSpPr/>
          <p:nvPr/>
        </p:nvSpPr>
        <p:spPr>
          <a:xfrm>
            <a:off x="8210533" y="4025272"/>
            <a:ext cx="1021007" cy="1040517"/>
          </a:xfrm>
          <a:custGeom>
            <a:avLst/>
            <a:gdLst/>
            <a:ahLst/>
            <a:cxnLst/>
            <a:rect l="l" t="t" r="r" b="b"/>
            <a:pathLst>
              <a:path w="1021007" h="1040517">
                <a:moveTo>
                  <a:pt x="0" y="0"/>
                </a:moveTo>
                <a:lnTo>
                  <a:pt x="1021007" y="0"/>
                </a:lnTo>
                <a:lnTo>
                  <a:pt x="1021007" y="1040517"/>
                </a:lnTo>
                <a:lnTo>
                  <a:pt x="0" y="104051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latin typeface="Barlow" panose="00000500000000000000" pitchFamily="2" charset="0"/>
            </a:endParaRPr>
          </a:p>
        </p:txBody>
      </p:sp>
      <p:sp>
        <p:nvSpPr>
          <p:cNvPr id="6" name="Freeform 6">
            <a:extLst>
              <a:ext uri="{FF2B5EF4-FFF2-40B4-BE49-F238E27FC236}">
                <a16:creationId xmlns:a16="http://schemas.microsoft.com/office/drawing/2014/main" id="{C8173260-C6FF-D879-98AF-D40E73A12E7C}"/>
              </a:ext>
            </a:extLst>
          </p:cNvPr>
          <p:cNvSpPr/>
          <p:nvPr/>
        </p:nvSpPr>
        <p:spPr>
          <a:xfrm>
            <a:off x="5297751" y="3715771"/>
            <a:ext cx="1474591" cy="1350012"/>
          </a:xfrm>
          <a:custGeom>
            <a:avLst/>
            <a:gdLst/>
            <a:ahLst/>
            <a:cxnLst/>
            <a:rect l="l" t="t" r="r" b="b"/>
            <a:pathLst>
              <a:path w="1474591" h="1350012">
                <a:moveTo>
                  <a:pt x="0" y="0"/>
                </a:moveTo>
                <a:lnTo>
                  <a:pt x="1474592" y="0"/>
                </a:lnTo>
                <a:lnTo>
                  <a:pt x="1474592" y="1350012"/>
                </a:lnTo>
                <a:lnTo>
                  <a:pt x="0" y="1350012"/>
                </a:lnTo>
                <a:lnTo>
                  <a:pt x="0" y="0"/>
                </a:lnTo>
                <a:close/>
              </a:path>
            </a:pathLst>
          </a:custGeom>
          <a:blipFill>
            <a:blip r:embed="rId6">
              <a:extLst>
                <a:ext uri="{96DAC541-7B7A-43D3-8B79-37D633B846F1}">
                  <asvg:svgBlip xmlns:asvg="http://schemas.microsoft.com/office/drawing/2016/SVG/main" r:embed="rId7"/>
                </a:ext>
              </a:extLst>
            </a:blip>
            <a:stretch>
              <a:fillRect b="-66413"/>
            </a:stretch>
          </a:blipFill>
        </p:spPr>
        <p:txBody>
          <a:bodyPr/>
          <a:lstStyle/>
          <a:p>
            <a:endParaRPr lang="en-US">
              <a:latin typeface="Barlow" panose="00000500000000000000" pitchFamily="2" charset="0"/>
            </a:endParaRPr>
          </a:p>
        </p:txBody>
      </p:sp>
      <p:sp>
        <p:nvSpPr>
          <p:cNvPr id="7" name="Freeform 7">
            <a:extLst>
              <a:ext uri="{FF2B5EF4-FFF2-40B4-BE49-F238E27FC236}">
                <a16:creationId xmlns:a16="http://schemas.microsoft.com/office/drawing/2014/main" id="{06051A86-B014-7394-49A0-1EEC42593472}"/>
              </a:ext>
            </a:extLst>
          </p:cNvPr>
          <p:cNvSpPr/>
          <p:nvPr/>
        </p:nvSpPr>
        <p:spPr>
          <a:xfrm>
            <a:off x="2721834" y="4119227"/>
            <a:ext cx="1378140" cy="852609"/>
          </a:xfrm>
          <a:custGeom>
            <a:avLst/>
            <a:gdLst/>
            <a:ahLst/>
            <a:cxnLst/>
            <a:rect l="l" t="t" r="r" b="b"/>
            <a:pathLst>
              <a:path w="1378140" h="852609">
                <a:moveTo>
                  <a:pt x="0" y="0"/>
                </a:moveTo>
                <a:lnTo>
                  <a:pt x="1378139" y="0"/>
                </a:lnTo>
                <a:lnTo>
                  <a:pt x="1378139" y="852609"/>
                </a:lnTo>
                <a:lnTo>
                  <a:pt x="0" y="85260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latin typeface="Barlow" panose="00000500000000000000" pitchFamily="2" charset="0"/>
            </a:endParaRPr>
          </a:p>
        </p:txBody>
      </p:sp>
      <p:sp>
        <p:nvSpPr>
          <p:cNvPr id="8" name="Freeform 8">
            <a:extLst>
              <a:ext uri="{FF2B5EF4-FFF2-40B4-BE49-F238E27FC236}">
                <a16:creationId xmlns:a16="http://schemas.microsoft.com/office/drawing/2014/main" id="{233A5716-00BB-1A64-A5E7-EAFA670E9884}"/>
              </a:ext>
            </a:extLst>
          </p:cNvPr>
          <p:cNvSpPr/>
          <p:nvPr/>
        </p:nvSpPr>
        <p:spPr>
          <a:xfrm>
            <a:off x="2380368" y="1783272"/>
            <a:ext cx="682943" cy="682943"/>
          </a:xfrm>
          <a:custGeom>
            <a:avLst/>
            <a:gdLst/>
            <a:ahLst/>
            <a:cxnLst/>
            <a:rect l="l" t="t" r="r" b="b"/>
            <a:pathLst>
              <a:path w="682943" h="682943">
                <a:moveTo>
                  <a:pt x="0" y="0"/>
                </a:moveTo>
                <a:lnTo>
                  <a:pt x="682943" y="0"/>
                </a:lnTo>
                <a:lnTo>
                  <a:pt x="682943" y="682942"/>
                </a:lnTo>
                <a:lnTo>
                  <a:pt x="0" y="68294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a:latin typeface="Barlow" panose="00000500000000000000" pitchFamily="2" charset="0"/>
            </a:endParaRPr>
          </a:p>
        </p:txBody>
      </p:sp>
      <p:sp>
        <p:nvSpPr>
          <p:cNvPr id="9" name="Freeform 9">
            <a:extLst>
              <a:ext uri="{FF2B5EF4-FFF2-40B4-BE49-F238E27FC236}">
                <a16:creationId xmlns:a16="http://schemas.microsoft.com/office/drawing/2014/main" id="{50B69202-1DBC-55BA-C0CC-85397F97CE01}"/>
              </a:ext>
            </a:extLst>
          </p:cNvPr>
          <p:cNvSpPr/>
          <p:nvPr/>
        </p:nvSpPr>
        <p:spPr>
          <a:xfrm>
            <a:off x="3063311" y="1870828"/>
            <a:ext cx="562481" cy="595383"/>
          </a:xfrm>
          <a:custGeom>
            <a:avLst/>
            <a:gdLst/>
            <a:ahLst/>
            <a:cxnLst/>
            <a:rect l="l" t="t" r="r" b="b"/>
            <a:pathLst>
              <a:path w="562481" h="595382">
                <a:moveTo>
                  <a:pt x="0" y="0"/>
                </a:moveTo>
                <a:lnTo>
                  <a:pt x="562481" y="0"/>
                </a:lnTo>
                <a:lnTo>
                  <a:pt x="562481" y="595382"/>
                </a:lnTo>
                <a:lnTo>
                  <a:pt x="0" y="595382"/>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a:latin typeface="Barlow" panose="00000500000000000000" pitchFamily="2" charset="0"/>
            </a:endParaRPr>
          </a:p>
        </p:txBody>
      </p:sp>
      <p:sp>
        <p:nvSpPr>
          <p:cNvPr id="10" name="Freeform 10">
            <a:extLst>
              <a:ext uri="{FF2B5EF4-FFF2-40B4-BE49-F238E27FC236}">
                <a16:creationId xmlns:a16="http://schemas.microsoft.com/office/drawing/2014/main" id="{AAFD5E4C-C7B3-224C-AD31-50A551C7D6CF}"/>
              </a:ext>
            </a:extLst>
          </p:cNvPr>
          <p:cNvSpPr/>
          <p:nvPr/>
        </p:nvSpPr>
        <p:spPr>
          <a:xfrm>
            <a:off x="3127267" y="1670773"/>
            <a:ext cx="427932" cy="400117"/>
          </a:xfrm>
          <a:custGeom>
            <a:avLst/>
            <a:gdLst/>
            <a:ahLst/>
            <a:cxnLst/>
            <a:rect l="l" t="t" r="r" b="b"/>
            <a:pathLst>
              <a:path w="427932" h="400117">
                <a:moveTo>
                  <a:pt x="0" y="0"/>
                </a:moveTo>
                <a:lnTo>
                  <a:pt x="427933" y="0"/>
                </a:lnTo>
                <a:lnTo>
                  <a:pt x="427933" y="400117"/>
                </a:lnTo>
                <a:lnTo>
                  <a:pt x="0" y="400117"/>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US">
              <a:latin typeface="Barlow" panose="00000500000000000000" pitchFamily="2" charset="0"/>
            </a:endParaRPr>
          </a:p>
        </p:txBody>
      </p:sp>
      <p:sp>
        <p:nvSpPr>
          <p:cNvPr id="11" name="Freeform 11">
            <a:extLst>
              <a:ext uri="{FF2B5EF4-FFF2-40B4-BE49-F238E27FC236}">
                <a16:creationId xmlns:a16="http://schemas.microsoft.com/office/drawing/2014/main" id="{CEC022F2-869D-8CD8-BD3F-BCBAFFCB5B97}"/>
              </a:ext>
            </a:extLst>
          </p:cNvPr>
          <p:cNvSpPr/>
          <p:nvPr/>
        </p:nvSpPr>
        <p:spPr>
          <a:xfrm>
            <a:off x="3692461" y="1747729"/>
            <a:ext cx="684108" cy="754027"/>
          </a:xfrm>
          <a:custGeom>
            <a:avLst/>
            <a:gdLst/>
            <a:ahLst/>
            <a:cxnLst/>
            <a:rect l="l" t="t" r="r" b="b"/>
            <a:pathLst>
              <a:path w="684108" h="754027">
                <a:moveTo>
                  <a:pt x="0" y="0"/>
                </a:moveTo>
                <a:lnTo>
                  <a:pt x="684108" y="0"/>
                </a:lnTo>
                <a:lnTo>
                  <a:pt x="684108" y="754027"/>
                </a:lnTo>
                <a:lnTo>
                  <a:pt x="0" y="754027"/>
                </a:lnTo>
                <a:lnTo>
                  <a:pt x="0" y="0"/>
                </a:lnTo>
                <a:close/>
              </a:path>
            </a:pathLst>
          </a:custGeom>
          <a:blipFill>
            <a:blip r:embed="rId16">
              <a:extLst>
                <a:ext uri="{96DAC541-7B7A-43D3-8B79-37D633B846F1}">
                  <asvg:svgBlip xmlns:asvg="http://schemas.microsoft.com/office/drawing/2016/SVG/main" r:embed="rId17"/>
                </a:ext>
              </a:extLst>
            </a:blip>
            <a:stretch>
              <a:fillRect/>
            </a:stretch>
          </a:blipFill>
          <a:ln cap="sq">
            <a:noFill/>
            <a:prstDash val="solid"/>
            <a:miter/>
          </a:ln>
        </p:spPr>
        <p:txBody>
          <a:bodyPr/>
          <a:lstStyle/>
          <a:p>
            <a:endParaRPr lang="en-US">
              <a:latin typeface="Barlow" panose="00000500000000000000" pitchFamily="2" charset="0"/>
            </a:endParaRPr>
          </a:p>
        </p:txBody>
      </p:sp>
      <p:sp>
        <p:nvSpPr>
          <p:cNvPr id="12" name="Freeform 12">
            <a:extLst>
              <a:ext uri="{FF2B5EF4-FFF2-40B4-BE49-F238E27FC236}">
                <a16:creationId xmlns:a16="http://schemas.microsoft.com/office/drawing/2014/main" id="{9C105847-6B10-03A3-C0C3-2DF45830D484}"/>
              </a:ext>
            </a:extLst>
          </p:cNvPr>
          <p:cNvSpPr/>
          <p:nvPr/>
        </p:nvSpPr>
        <p:spPr>
          <a:xfrm>
            <a:off x="5677396" y="1810872"/>
            <a:ext cx="715295" cy="715295"/>
          </a:xfrm>
          <a:custGeom>
            <a:avLst/>
            <a:gdLst/>
            <a:ahLst/>
            <a:cxnLst/>
            <a:rect l="l" t="t" r="r" b="b"/>
            <a:pathLst>
              <a:path w="715294" h="715294">
                <a:moveTo>
                  <a:pt x="0" y="0"/>
                </a:moveTo>
                <a:lnTo>
                  <a:pt x="715294" y="0"/>
                </a:lnTo>
                <a:lnTo>
                  <a:pt x="715294" y="715295"/>
                </a:lnTo>
                <a:lnTo>
                  <a:pt x="0" y="715295"/>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p>
            <a:endParaRPr lang="en-US">
              <a:latin typeface="Barlow" panose="00000500000000000000" pitchFamily="2" charset="0"/>
            </a:endParaRPr>
          </a:p>
        </p:txBody>
      </p:sp>
      <p:sp>
        <p:nvSpPr>
          <p:cNvPr id="13" name="Freeform 13">
            <a:extLst>
              <a:ext uri="{FF2B5EF4-FFF2-40B4-BE49-F238E27FC236}">
                <a16:creationId xmlns:a16="http://schemas.microsoft.com/office/drawing/2014/main" id="{904D6FB2-5A33-1F5A-6A52-BE89181CF760}"/>
              </a:ext>
            </a:extLst>
          </p:cNvPr>
          <p:cNvSpPr/>
          <p:nvPr/>
        </p:nvSpPr>
        <p:spPr>
          <a:xfrm>
            <a:off x="8210353" y="1810875"/>
            <a:ext cx="1021187" cy="531017"/>
          </a:xfrm>
          <a:custGeom>
            <a:avLst/>
            <a:gdLst/>
            <a:ahLst/>
            <a:cxnLst/>
            <a:rect l="l" t="t" r="r" b="b"/>
            <a:pathLst>
              <a:path w="1021187" h="531017">
                <a:moveTo>
                  <a:pt x="0" y="0"/>
                </a:moveTo>
                <a:lnTo>
                  <a:pt x="1021187" y="0"/>
                </a:lnTo>
                <a:lnTo>
                  <a:pt x="1021187" y="531018"/>
                </a:lnTo>
                <a:lnTo>
                  <a:pt x="0" y="531018"/>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US">
              <a:latin typeface="Barlow" panose="00000500000000000000" pitchFamily="2" charset="0"/>
            </a:endParaRPr>
          </a:p>
        </p:txBody>
      </p:sp>
      <p:sp>
        <p:nvSpPr>
          <p:cNvPr id="14" name="TextBox 15">
            <a:extLst>
              <a:ext uri="{FF2B5EF4-FFF2-40B4-BE49-F238E27FC236}">
                <a16:creationId xmlns:a16="http://schemas.microsoft.com/office/drawing/2014/main" id="{1271B0C4-8EDE-C099-84C5-3BB54996E894}"/>
              </a:ext>
            </a:extLst>
          </p:cNvPr>
          <p:cNvSpPr txBox="1"/>
          <p:nvPr/>
        </p:nvSpPr>
        <p:spPr>
          <a:xfrm>
            <a:off x="2380363" y="2661439"/>
            <a:ext cx="1828683" cy="816185"/>
          </a:xfrm>
          <a:prstGeom prst="rect">
            <a:avLst/>
          </a:prstGeom>
        </p:spPr>
        <p:txBody>
          <a:bodyPr wrap="square" lIns="0" tIns="0" rIns="0" bIns="0" rtlCol="0" anchor="t">
            <a:spAutoFit/>
          </a:bodyPr>
          <a:lstStyle/>
          <a:p>
            <a:pPr algn="ctr">
              <a:lnSpc>
                <a:spcPts val="2201"/>
              </a:lnSpc>
              <a:spcBef>
                <a:spcPct val="0"/>
              </a:spcBef>
            </a:pPr>
            <a:r>
              <a:rPr lang="en-US" sz="1572">
                <a:solidFill>
                  <a:srgbClr val="005CA7"/>
                </a:solidFill>
                <a:latin typeface="Barlow" panose="00000500000000000000" pitchFamily="2" charset="0"/>
              </a:rPr>
              <a:t>Accessibility: language, literacy, digital, telephone</a:t>
            </a:r>
          </a:p>
        </p:txBody>
      </p:sp>
      <p:sp>
        <p:nvSpPr>
          <p:cNvPr id="15" name="TextBox 16">
            <a:extLst>
              <a:ext uri="{FF2B5EF4-FFF2-40B4-BE49-F238E27FC236}">
                <a16:creationId xmlns:a16="http://schemas.microsoft.com/office/drawing/2014/main" id="{1554BA72-5638-C3E9-61ED-88349C2AAEA4}"/>
              </a:ext>
            </a:extLst>
          </p:cNvPr>
          <p:cNvSpPr txBox="1"/>
          <p:nvPr/>
        </p:nvSpPr>
        <p:spPr>
          <a:xfrm>
            <a:off x="4868164" y="2661437"/>
            <a:ext cx="2333752" cy="816185"/>
          </a:xfrm>
          <a:prstGeom prst="rect">
            <a:avLst/>
          </a:prstGeom>
        </p:spPr>
        <p:txBody>
          <a:bodyPr lIns="0" tIns="0" rIns="0" bIns="0" rtlCol="0" anchor="t">
            <a:spAutoFit/>
          </a:bodyPr>
          <a:lstStyle/>
          <a:p>
            <a:pPr algn="ctr">
              <a:lnSpc>
                <a:spcPts val="2201"/>
              </a:lnSpc>
              <a:spcBef>
                <a:spcPct val="0"/>
              </a:spcBef>
            </a:pPr>
            <a:r>
              <a:rPr lang="en-US" sz="1572">
                <a:solidFill>
                  <a:srgbClr val="005CA7"/>
                </a:solidFill>
                <a:latin typeface="Barlow" panose="00000500000000000000" pitchFamily="2" charset="0"/>
              </a:rPr>
              <a:t>Lack of knowledge on navigating the NHS/entitlement</a:t>
            </a:r>
          </a:p>
        </p:txBody>
      </p:sp>
      <p:sp>
        <p:nvSpPr>
          <p:cNvPr id="16" name="TextBox 17">
            <a:extLst>
              <a:ext uri="{FF2B5EF4-FFF2-40B4-BE49-F238E27FC236}">
                <a16:creationId xmlns:a16="http://schemas.microsoft.com/office/drawing/2014/main" id="{85E0C228-F91C-BB20-3FD3-A0DAC2294FAD}"/>
              </a:ext>
            </a:extLst>
          </p:cNvPr>
          <p:cNvSpPr txBox="1"/>
          <p:nvPr/>
        </p:nvSpPr>
        <p:spPr>
          <a:xfrm>
            <a:off x="7578742" y="2661439"/>
            <a:ext cx="2399820" cy="816185"/>
          </a:xfrm>
          <a:prstGeom prst="rect">
            <a:avLst/>
          </a:prstGeom>
        </p:spPr>
        <p:txBody>
          <a:bodyPr wrap="square" lIns="0" tIns="0" rIns="0" bIns="0" rtlCol="0" anchor="t">
            <a:spAutoFit/>
          </a:bodyPr>
          <a:lstStyle/>
          <a:p>
            <a:pPr algn="ctr">
              <a:lnSpc>
                <a:spcPts val="2201"/>
              </a:lnSpc>
              <a:spcBef>
                <a:spcPct val="0"/>
              </a:spcBef>
            </a:pPr>
            <a:r>
              <a:rPr lang="en-US" sz="1572">
                <a:solidFill>
                  <a:srgbClr val="005CA7"/>
                </a:solidFill>
                <a:latin typeface="Barlow" panose="00000500000000000000" pitchFamily="2" charset="0"/>
              </a:rPr>
              <a:t> Immigration status checks, fear of data sharing and Home Office reporting</a:t>
            </a:r>
          </a:p>
        </p:txBody>
      </p:sp>
      <p:sp>
        <p:nvSpPr>
          <p:cNvPr id="17" name="TextBox 18">
            <a:extLst>
              <a:ext uri="{FF2B5EF4-FFF2-40B4-BE49-F238E27FC236}">
                <a16:creationId xmlns:a16="http://schemas.microsoft.com/office/drawing/2014/main" id="{8936A607-9B96-73FC-A57C-5A48ADEC5835}"/>
              </a:ext>
            </a:extLst>
          </p:cNvPr>
          <p:cNvSpPr txBox="1"/>
          <p:nvPr/>
        </p:nvSpPr>
        <p:spPr>
          <a:xfrm>
            <a:off x="2630003" y="5240856"/>
            <a:ext cx="1561803" cy="534057"/>
          </a:xfrm>
          <a:prstGeom prst="rect">
            <a:avLst/>
          </a:prstGeom>
        </p:spPr>
        <p:txBody>
          <a:bodyPr lIns="0" tIns="0" rIns="0" bIns="0" rtlCol="0" anchor="t">
            <a:spAutoFit/>
          </a:bodyPr>
          <a:lstStyle/>
          <a:p>
            <a:pPr algn="ctr">
              <a:lnSpc>
                <a:spcPts val="2201"/>
              </a:lnSpc>
              <a:spcBef>
                <a:spcPct val="0"/>
              </a:spcBef>
            </a:pPr>
            <a:r>
              <a:rPr lang="en-US" sz="1572">
                <a:solidFill>
                  <a:srgbClr val="005CA7"/>
                </a:solidFill>
                <a:latin typeface="Barlow" panose="00000500000000000000" pitchFamily="2" charset="0"/>
              </a:rPr>
              <a:t>Lack of ID or proof of address</a:t>
            </a:r>
          </a:p>
        </p:txBody>
      </p:sp>
      <p:sp>
        <p:nvSpPr>
          <p:cNvPr id="18" name="TextBox 19">
            <a:extLst>
              <a:ext uri="{FF2B5EF4-FFF2-40B4-BE49-F238E27FC236}">
                <a16:creationId xmlns:a16="http://schemas.microsoft.com/office/drawing/2014/main" id="{D0A52BCF-1B8D-BA81-049D-B6512B5A6DCF}"/>
              </a:ext>
            </a:extLst>
          </p:cNvPr>
          <p:cNvSpPr txBox="1"/>
          <p:nvPr/>
        </p:nvSpPr>
        <p:spPr>
          <a:xfrm>
            <a:off x="4898224" y="5240856"/>
            <a:ext cx="2273632" cy="534057"/>
          </a:xfrm>
          <a:prstGeom prst="rect">
            <a:avLst/>
          </a:prstGeom>
        </p:spPr>
        <p:txBody>
          <a:bodyPr lIns="0" tIns="0" rIns="0" bIns="0" rtlCol="0" anchor="t">
            <a:spAutoFit/>
          </a:bodyPr>
          <a:lstStyle/>
          <a:p>
            <a:pPr algn="ctr">
              <a:lnSpc>
                <a:spcPts val="2201"/>
              </a:lnSpc>
              <a:spcBef>
                <a:spcPct val="0"/>
              </a:spcBef>
            </a:pPr>
            <a:r>
              <a:rPr lang="en-US" sz="1572">
                <a:solidFill>
                  <a:srgbClr val="005CA7"/>
                </a:solidFill>
                <a:latin typeface="Barlow" panose="00000500000000000000" pitchFamily="2" charset="0"/>
              </a:rPr>
              <a:t>Fear /experience of judgement and prejudice </a:t>
            </a:r>
          </a:p>
        </p:txBody>
      </p:sp>
      <p:sp>
        <p:nvSpPr>
          <p:cNvPr id="19" name="TextBox 20">
            <a:extLst>
              <a:ext uri="{FF2B5EF4-FFF2-40B4-BE49-F238E27FC236}">
                <a16:creationId xmlns:a16="http://schemas.microsoft.com/office/drawing/2014/main" id="{4CE8D85C-021C-4202-0CC4-328488944685}"/>
              </a:ext>
            </a:extLst>
          </p:cNvPr>
          <p:cNvSpPr txBox="1"/>
          <p:nvPr/>
        </p:nvSpPr>
        <p:spPr>
          <a:xfrm>
            <a:off x="7588939" y="5205343"/>
            <a:ext cx="2273632" cy="816185"/>
          </a:xfrm>
          <a:prstGeom prst="rect">
            <a:avLst/>
          </a:prstGeom>
        </p:spPr>
        <p:txBody>
          <a:bodyPr wrap="square" lIns="0" tIns="0" rIns="0" bIns="0" rtlCol="0" anchor="t">
            <a:spAutoFit/>
          </a:bodyPr>
          <a:lstStyle/>
          <a:p>
            <a:pPr algn="ctr">
              <a:lnSpc>
                <a:spcPts val="2201"/>
              </a:lnSpc>
              <a:spcBef>
                <a:spcPct val="0"/>
              </a:spcBef>
            </a:pPr>
            <a:r>
              <a:rPr lang="en-US" sz="1572">
                <a:solidFill>
                  <a:srgbClr val="005CA7"/>
                </a:solidFill>
                <a:latin typeface="Barlow" panose="00000500000000000000" pitchFamily="2" charset="0"/>
              </a:rPr>
              <a:t>Lack of funds for suitable transport to attend appointments</a:t>
            </a:r>
          </a:p>
        </p:txBody>
      </p:sp>
    </p:spTree>
    <p:extLst>
      <p:ext uri="{BB962C8B-B14F-4D97-AF65-F5344CB8AC3E}">
        <p14:creationId xmlns:p14="http://schemas.microsoft.com/office/powerpoint/2010/main" val="34988416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CB6DD-D631-B026-DD15-C955CE6FF39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DDB3BB5-84C1-43F9-598A-3F735B70899B}"/>
              </a:ext>
            </a:extLst>
          </p:cNvPr>
          <p:cNvSpPr/>
          <p:nvPr/>
        </p:nvSpPr>
        <p:spPr>
          <a:xfrm>
            <a:off x="1524001" y="415628"/>
            <a:ext cx="9144000" cy="809495"/>
          </a:xfrm>
          <a:prstGeom prst="rect">
            <a:avLst/>
          </a:prstGeom>
          <a:solidFill>
            <a:srgbClr val="E1F2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AA31C27C-0C70-4AB6-4E99-ED3AB23BA945}"/>
              </a:ext>
            </a:extLst>
          </p:cNvPr>
          <p:cNvSpPr/>
          <p:nvPr/>
        </p:nvSpPr>
        <p:spPr>
          <a:xfrm>
            <a:off x="1652589" y="415628"/>
            <a:ext cx="6991540" cy="809495"/>
          </a:xfrm>
          <a:prstGeom prst="rect">
            <a:avLst/>
          </a:prstGeom>
          <a:solidFill>
            <a:srgbClr val="0069B8"/>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Barriers to accessing healthcare</a:t>
            </a:r>
          </a:p>
        </p:txBody>
      </p:sp>
      <p:pic>
        <p:nvPicPr>
          <p:cNvPr id="3" name="Picture 2" descr="A picture containing graphical user interface&#10;&#10;Description automatically generated">
            <a:extLst>
              <a:ext uri="{FF2B5EF4-FFF2-40B4-BE49-F238E27FC236}">
                <a16:creationId xmlns:a16="http://schemas.microsoft.com/office/drawing/2014/main" id="{6E2FA620-C29C-2E4B-6884-D69DD86BDB8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graphicFrame>
        <p:nvGraphicFramePr>
          <p:cNvPr id="9" name="Diagram 8">
            <a:extLst>
              <a:ext uri="{FF2B5EF4-FFF2-40B4-BE49-F238E27FC236}">
                <a16:creationId xmlns:a16="http://schemas.microsoft.com/office/drawing/2014/main" id="{4BBC0942-BE4A-469F-F59A-CD16A76395B4}"/>
              </a:ext>
            </a:extLst>
          </p:cNvPr>
          <p:cNvGraphicFramePr/>
          <p:nvPr/>
        </p:nvGraphicFramePr>
        <p:xfrm>
          <a:off x="1630967" y="1316736"/>
          <a:ext cx="8930068" cy="53461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Picture 9">
            <a:extLst>
              <a:ext uri="{FF2B5EF4-FFF2-40B4-BE49-F238E27FC236}">
                <a16:creationId xmlns:a16="http://schemas.microsoft.com/office/drawing/2014/main" id="{8E8FF49E-204A-85D3-8530-90C75D0E4A95}"/>
              </a:ext>
            </a:extLst>
          </p:cNvPr>
          <p:cNvPicPr>
            <a:picLocks noChangeAspect="1"/>
          </p:cNvPicPr>
          <p:nvPr/>
        </p:nvPicPr>
        <p:blipFill>
          <a:blip r:embed="rId9"/>
          <a:stretch>
            <a:fillRect/>
          </a:stretch>
        </p:blipFill>
        <p:spPr>
          <a:xfrm>
            <a:off x="9393945" y="6153583"/>
            <a:ext cx="670447" cy="628544"/>
          </a:xfrm>
          <a:prstGeom prst="rect">
            <a:avLst/>
          </a:prstGeom>
        </p:spPr>
      </p:pic>
      <p:pic>
        <p:nvPicPr>
          <p:cNvPr id="11" name="Picture 10">
            <a:extLst>
              <a:ext uri="{FF2B5EF4-FFF2-40B4-BE49-F238E27FC236}">
                <a16:creationId xmlns:a16="http://schemas.microsoft.com/office/drawing/2014/main" id="{BE77DE31-AF4D-F53D-C561-1F5F59D95BE5}"/>
              </a:ext>
            </a:extLst>
          </p:cNvPr>
          <p:cNvPicPr>
            <a:picLocks noChangeAspect="1"/>
          </p:cNvPicPr>
          <p:nvPr/>
        </p:nvPicPr>
        <p:blipFill>
          <a:blip r:embed="rId10"/>
          <a:stretch>
            <a:fillRect/>
          </a:stretch>
        </p:blipFill>
        <p:spPr>
          <a:xfrm>
            <a:off x="10075413" y="6147616"/>
            <a:ext cx="488389" cy="710384"/>
          </a:xfrm>
          <a:prstGeom prst="rect">
            <a:avLst/>
          </a:prstGeom>
        </p:spPr>
      </p:pic>
    </p:spTree>
    <p:extLst>
      <p:ext uri="{BB962C8B-B14F-4D97-AF65-F5344CB8AC3E}">
        <p14:creationId xmlns:p14="http://schemas.microsoft.com/office/powerpoint/2010/main" val="502058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FC9AB8-E466-D4DD-6888-A2967105820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FC97D89-4534-0448-BBA6-D529049FBA63}"/>
              </a:ext>
            </a:extLst>
          </p:cNvPr>
          <p:cNvSpPr/>
          <p:nvPr/>
        </p:nvSpPr>
        <p:spPr>
          <a:xfrm>
            <a:off x="1524001" y="415622"/>
            <a:ext cx="9144000" cy="809495"/>
          </a:xfrm>
          <a:prstGeom prst="rect">
            <a:avLst/>
          </a:prstGeom>
          <a:solidFill>
            <a:srgbClr val="FEDAEC"/>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C00F4FB0-F544-35DD-E4B1-45926E1E5A6B}"/>
              </a:ext>
            </a:extLst>
          </p:cNvPr>
          <p:cNvSpPr/>
          <p:nvPr/>
        </p:nvSpPr>
        <p:spPr>
          <a:xfrm>
            <a:off x="1652588" y="415623"/>
            <a:ext cx="4248340" cy="809495"/>
          </a:xfrm>
          <a:prstGeom prst="rect">
            <a:avLst/>
          </a:prstGeom>
          <a:solidFill>
            <a:srgbClr val="ED0677"/>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What can be done?</a:t>
            </a:r>
          </a:p>
        </p:txBody>
      </p:sp>
      <p:pic>
        <p:nvPicPr>
          <p:cNvPr id="3" name="Picture 2" descr="A picture containing graphical user interface&#10;&#10;Description automatically generated">
            <a:extLst>
              <a:ext uri="{FF2B5EF4-FFF2-40B4-BE49-F238E27FC236}">
                <a16:creationId xmlns:a16="http://schemas.microsoft.com/office/drawing/2014/main" id="{756DF9A4-1790-8F67-A362-603828A240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6" y="415620"/>
            <a:ext cx="1877674" cy="790882"/>
          </a:xfrm>
          <a:prstGeom prst="rect">
            <a:avLst/>
          </a:prstGeom>
        </p:spPr>
      </p:pic>
      <p:pic>
        <p:nvPicPr>
          <p:cNvPr id="5" name="Picture 4">
            <a:extLst>
              <a:ext uri="{FF2B5EF4-FFF2-40B4-BE49-F238E27FC236}">
                <a16:creationId xmlns:a16="http://schemas.microsoft.com/office/drawing/2014/main" id="{FDF4E0C5-C098-540A-18AD-DA0C785516BE}"/>
              </a:ext>
            </a:extLst>
          </p:cNvPr>
          <p:cNvPicPr>
            <a:picLocks noChangeAspect="1"/>
          </p:cNvPicPr>
          <p:nvPr/>
        </p:nvPicPr>
        <p:blipFill>
          <a:blip r:embed="rId4"/>
          <a:stretch>
            <a:fillRect/>
          </a:stretch>
        </p:blipFill>
        <p:spPr>
          <a:xfrm>
            <a:off x="6033841" y="1715152"/>
            <a:ext cx="4524552" cy="4417424"/>
          </a:xfrm>
          <a:prstGeom prst="rect">
            <a:avLst/>
          </a:prstGeom>
        </p:spPr>
      </p:pic>
      <p:sp>
        <p:nvSpPr>
          <p:cNvPr id="6" name="TextBox 5">
            <a:extLst>
              <a:ext uri="{FF2B5EF4-FFF2-40B4-BE49-F238E27FC236}">
                <a16:creationId xmlns:a16="http://schemas.microsoft.com/office/drawing/2014/main" id="{6015CF0A-F5DC-6750-682C-2E9494B5282D}"/>
              </a:ext>
            </a:extLst>
          </p:cNvPr>
          <p:cNvSpPr txBox="1"/>
          <p:nvPr/>
        </p:nvSpPr>
        <p:spPr>
          <a:xfrm>
            <a:off x="7728407" y="5907523"/>
            <a:ext cx="2829987" cy="715089"/>
          </a:xfrm>
          <a:prstGeom prst="roundRect">
            <a:avLst/>
          </a:prstGeom>
          <a:solidFill>
            <a:srgbClr val="D5ECFF"/>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r" defTabSz="457200">
              <a:defRPr/>
            </a:pPr>
            <a:r>
              <a:rPr lang="en-GB" b="1" dirty="0">
                <a:solidFill>
                  <a:srgbClr val="0070C0"/>
                </a:solidFill>
                <a:latin typeface="Helvetica Neue" panose="02000503000000020004" pitchFamily="2" charset="0"/>
                <a:ea typeface="Helvetica Neue" panose="02000503000000020004" pitchFamily="2" charset="0"/>
                <a:cs typeface="Helvetica Neue" panose="02000503000000020004" pitchFamily="2" charset="0"/>
              </a:rPr>
              <a:t>2,000+ </a:t>
            </a:r>
            <a:r>
              <a:rPr lang="en-GB" b="1" dirty="0">
                <a:solidFill>
                  <a:srgbClr val="ED0677"/>
                </a:solidFill>
                <a:latin typeface="Helvetica Neue" panose="02000503000000020004" pitchFamily="2" charset="0"/>
                <a:ea typeface="Helvetica Neue" panose="02000503000000020004" pitchFamily="2" charset="0"/>
                <a:cs typeface="Helvetica Neue" panose="02000503000000020004" pitchFamily="2" charset="0"/>
              </a:rPr>
              <a:t>Safe Surgeries </a:t>
            </a:r>
            <a:r>
              <a:rPr lang="en-GB" b="1" dirty="0">
                <a:solidFill>
                  <a:srgbClr val="0064B1"/>
                </a:solidFill>
                <a:latin typeface="Helvetica Neue" panose="02000503000000020004" pitchFamily="2" charset="0"/>
                <a:ea typeface="Helvetica Neue" panose="02000503000000020004" pitchFamily="2" charset="0"/>
                <a:cs typeface="Helvetica Neue" panose="02000503000000020004" pitchFamily="2" charset="0"/>
              </a:rPr>
              <a:t>across the UK…</a:t>
            </a:r>
          </a:p>
        </p:txBody>
      </p:sp>
      <p:sp>
        <p:nvSpPr>
          <p:cNvPr id="7" name="TextBox 6">
            <a:extLst>
              <a:ext uri="{FF2B5EF4-FFF2-40B4-BE49-F238E27FC236}">
                <a16:creationId xmlns:a16="http://schemas.microsoft.com/office/drawing/2014/main" id="{367BDB28-3F82-D8F0-DC75-9AE890F10DE3}"/>
              </a:ext>
            </a:extLst>
          </p:cNvPr>
          <p:cNvSpPr txBox="1"/>
          <p:nvPr/>
        </p:nvSpPr>
        <p:spPr>
          <a:xfrm>
            <a:off x="1652588" y="2200809"/>
            <a:ext cx="4248340" cy="4188381"/>
          </a:xfrm>
          <a:prstGeom prst="roundRect">
            <a:avLst/>
          </a:prstGeom>
          <a:solidFill>
            <a:srgbClr val="E1F2FF"/>
          </a:solidFill>
        </p:spPr>
        <p:txBody>
          <a:bodyPr wrap="square" rtlCol="0">
            <a:spAutoFit/>
          </a:bodyPr>
          <a:lstStyle/>
          <a:p>
            <a:pPr marL="285750" indent="-285750">
              <a:buFont typeface="Arial" panose="020B0604020202020204" pitchFamily="34" charset="0"/>
              <a:buChar char="•"/>
            </a:pPr>
            <a:r>
              <a:rPr lang="en-GB" sz="1600" dirty="0">
                <a:latin typeface="Barlow" panose="00000500000000000000" pitchFamily="2" charset="0"/>
              </a:rPr>
              <a:t>Building an </a:t>
            </a:r>
            <a:r>
              <a:rPr lang="en-GB" sz="1600" b="1" dirty="0">
                <a:solidFill>
                  <a:srgbClr val="ED0677"/>
                </a:solidFill>
                <a:latin typeface="Barlow" panose="00000500000000000000" pitchFamily="2" charset="0"/>
              </a:rPr>
              <a:t>expert community </a:t>
            </a:r>
            <a:r>
              <a:rPr lang="en-GB" sz="1600" dirty="0">
                <a:latin typeface="Barlow" panose="00000500000000000000" pitchFamily="2" charset="0"/>
              </a:rPr>
              <a:t>against</a:t>
            </a:r>
            <a:r>
              <a:rPr lang="en-GB" sz="1600" dirty="0">
                <a:solidFill>
                  <a:srgbClr val="ED0677"/>
                </a:solidFill>
                <a:latin typeface="Barlow" panose="00000500000000000000" pitchFamily="2" charset="0"/>
              </a:rPr>
              <a:t> </a:t>
            </a:r>
            <a:r>
              <a:rPr lang="en-GB" sz="1600" dirty="0">
                <a:latin typeface="Barlow" panose="00000500000000000000" pitchFamily="2" charset="0"/>
              </a:rPr>
              <a:t>health exclusion</a:t>
            </a:r>
          </a:p>
          <a:p>
            <a:pPr marL="285750" indent="-285750">
              <a:buFont typeface="Arial" panose="020B0604020202020204" pitchFamily="34" charset="0"/>
              <a:buChar char="•"/>
            </a:pPr>
            <a:endParaRPr lang="en-GB" sz="1600" dirty="0">
              <a:latin typeface="Barlow" panose="00000500000000000000" pitchFamily="2" charset="0"/>
            </a:endParaRPr>
          </a:p>
          <a:p>
            <a:pPr marL="285750" indent="-285750">
              <a:buFont typeface="Arial" panose="020B0604020202020204" pitchFamily="34" charset="0"/>
              <a:buChar char="•"/>
            </a:pPr>
            <a:r>
              <a:rPr lang="en-GB" sz="1600" dirty="0">
                <a:latin typeface="Barlow" panose="00000500000000000000" pitchFamily="2" charset="0"/>
              </a:rPr>
              <a:t>A network of GP practices demonstrating adherence to NHS guidance and making commitments to </a:t>
            </a:r>
            <a:r>
              <a:rPr lang="en-GB" sz="1600" b="1" dirty="0">
                <a:solidFill>
                  <a:srgbClr val="ED0677"/>
                </a:solidFill>
                <a:latin typeface="Barlow" panose="00000500000000000000" pitchFamily="2" charset="0"/>
              </a:rPr>
              <a:t>tackle barriers to healthcare faced by underserved communities</a:t>
            </a:r>
          </a:p>
          <a:p>
            <a:pPr marL="285750" indent="-285750">
              <a:buFont typeface="Arial" panose="020B0604020202020204" pitchFamily="34" charset="0"/>
              <a:buChar char="•"/>
            </a:pPr>
            <a:endParaRPr lang="en-GB" sz="1600" dirty="0">
              <a:latin typeface="Barlow" panose="00000500000000000000" pitchFamily="2" charset="0"/>
            </a:endParaRPr>
          </a:p>
          <a:p>
            <a:pPr marL="285750" indent="-285750">
              <a:buFont typeface="Arial" panose="020B0604020202020204" pitchFamily="34" charset="0"/>
              <a:buChar char="•"/>
            </a:pPr>
            <a:r>
              <a:rPr lang="en-GB" sz="1600" dirty="0">
                <a:latin typeface="Barlow" panose="00000500000000000000" pitchFamily="2" charset="0"/>
              </a:rPr>
              <a:t>Launched by DOTW in 2018, </a:t>
            </a:r>
            <a:r>
              <a:rPr lang="en-GB" sz="1600" b="1" dirty="0">
                <a:solidFill>
                  <a:srgbClr val="ED0677"/>
                </a:solidFill>
                <a:latin typeface="Barlow" panose="00000500000000000000" pitchFamily="2" charset="0"/>
              </a:rPr>
              <a:t>in partnership with primary care</a:t>
            </a:r>
            <a:r>
              <a:rPr lang="en-GB" sz="1600" dirty="0">
                <a:solidFill>
                  <a:srgbClr val="ED0677"/>
                </a:solidFill>
                <a:latin typeface="Barlow" panose="00000500000000000000" pitchFamily="2" charset="0"/>
              </a:rPr>
              <a:t> </a:t>
            </a:r>
            <a:r>
              <a:rPr lang="en-GB" sz="1600" dirty="0">
                <a:latin typeface="Barlow" panose="00000500000000000000" pitchFamily="2" charset="0"/>
              </a:rPr>
              <a:t>- recognising pressures and increasing workloads facing GP practices</a:t>
            </a:r>
            <a:br>
              <a:rPr lang="en-GB" sz="1600" dirty="0">
                <a:latin typeface="Barlow" panose="00000500000000000000" pitchFamily="2" charset="0"/>
              </a:rPr>
            </a:br>
            <a:endParaRPr lang="en-GB" sz="1600" dirty="0">
              <a:latin typeface="Barlow" panose="00000500000000000000" pitchFamily="2" charset="0"/>
            </a:endParaRPr>
          </a:p>
          <a:p>
            <a:pPr marL="285750" indent="-285750">
              <a:buFont typeface="Arial" panose="020B0604020202020204" pitchFamily="34" charset="0"/>
              <a:buChar char="•"/>
            </a:pPr>
            <a:r>
              <a:rPr lang="en-GB" sz="1600" b="1" dirty="0">
                <a:solidFill>
                  <a:srgbClr val="ED0677"/>
                </a:solidFill>
                <a:latin typeface="Barlow" panose="00000500000000000000" pitchFamily="2" charset="0"/>
              </a:rPr>
              <a:t>Free training, resources and support</a:t>
            </a:r>
            <a:endParaRPr lang="en-GB" sz="1600" dirty="0">
              <a:solidFill>
                <a:srgbClr val="ED0677"/>
              </a:solidFill>
              <a:latin typeface="Barlow" panose="00000500000000000000" pitchFamily="2" charset="0"/>
            </a:endParaRPr>
          </a:p>
        </p:txBody>
      </p:sp>
      <p:pic>
        <p:nvPicPr>
          <p:cNvPr id="8" name="Picture 7" descr="A picture containing graphical user interface&#10;&#10;Description automatically generated">
            <a:extLst>
              <a:ext uri="{FF2B5EF4-FFF2-40B4-BE49-F238E27FC236}">
                <a16:creationId xmlns:a16="http://schemas.microsoft.com/office/drawing/2014/main" id="{FD287455-05BC-3353-A694-5E60E916529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37921" y="1319711"/>
            <a:ext cx="1877674" cy="790882"/>
          </a:xfrm>
          <a:prstGeom prst="rect">
            <a:avLst/>
          </a:prstGeom>
        </p:spPr>
      </p:pic>
    </p:spTree>
    <p:extLst>
      <p:ext uri="{BB962C8B-B14F-4D97-AF65-F5344CB8AC3E}">
        <p14:creationId xmlns:p14="http://schemas.microsoft.com/office/powerpoint/2010/main" val="747080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CA247-671A-BDB0-B4B1-9344E06A62E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14B46B3-A7A4-55AA-02E5-CF785E7B41F0}"/>
              </a:ext>
            </a:extLst>
          </p:cNvPr>
          <p:cNvSpPr/>
          <p:nvPr/>
        </p:nvSpPr>
        <p:spPr>
          <a:xfrm>
            <a:off x="1524001" y="415622"/>
            <a:ext cx="9144000" cy="809495"/>
          </a:xfrm>
          <a:prstGeom prst="rect">
            <a:avLst/>
          </a:prstGeom>
          <a:solidFill>
            <a:srgbClr val="FEDAEC"/>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78B65952-B6F1-EBD6-0B09-2642F3B598E7}"/>
              </a:ext>
            </a:extLst>
          </p:cNvPr>
          <p:cNvSpPr/>
          <p:nvPr/>
        </p:nvSpPr>
        <p:spPr>
          <a:xfrm>
            <a:off x="1652588" y="415623"/>
            <a:ext cx="4248340" cy="809495"/>
          </a:xfrm>
          <a:prstGeom prst="rect">
            <a:avLst/>
          </a:prstGeom>
          <a:solidFill>
            <a:srgbClr val="ED0677"/>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What can be done?</a:t>
            </a:r>
          </a:p>
        </p:txBody>
      </p:sp>
      <p:pic>
        <p:nvPicPr>
          <p:cNvPr id="3" name="Picture 2" descr="A picture containing graphical user interface&#10;&#10;Description automatically generated">
            <a:extLst>
              <a:ext uri="{FF2B5EF4-FFF2-40B4-BE49-F238E27FC236}">
                <a16:creationId xmlns:a16="http://schemas.microsoft.com/office/drawing/2014/main" id="{A18D17F5-59EE-A726-CC06-EDF176C734D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790326" y="415620"/>
            <a:ext cx="1877674" cy="790882"/>
          </a:xfrm>
          <a:prstGeom prst="rect">
            <a:avLst/>
          </a:prstGeom>
        </p:spPr>
      </p:pic>
      <p:pic>
        <p:nvPicPr>
          <p:cNvPr id="9" name="Online Media 8" title="Making your GP surgery more inclusive">
            <a:hlinkClick r:id="" action="ppaction://media"/>
            <a:extLst>
              <a:ext uri="{FF2B5EF4-FFF2-40B4-BE49-F238E27FC236}">
                <a16:creationId xmlns:a16="http://schemas.microsoft.com/office/drawing/2014/main" id="{11F8F67F-1AF6-0E36-C4B3-B5D8313A198C}"/>
              </a:ext>
            </a:extLst>
          </p:cNvPr>
          <p:cNvPicPr>
            <a:picLocks noRot="1" noChangeAspect="1"/>
          </p:cNvPicPr>
          <p:nvPr>
            <a:videoFile r:link="rId1"/>
          </p:nvPr>
        </p:nvPicPr>
        <p:blipFill>
          <a:blip r:embed="rId5"/>
          <a:stretch>
            <a:fillRect/>
          </a:stretch>
        </p:blipFill>
        <p:spPr>
          <a:xfrm>
            <a:off x="1963387" y="1591966"/>
            <a:ext cx="8265226" cy="4669279"/>
          </a:xfrm>
          <a:prstGeom prst="rect">
            <a:avLst/>
          </a:prstGeom>
        </p:spPr>
      </p:pic>
    </p:spTree>
    <p:extLst>
      <p:ext uri="{BB962C8B-B14F-4D97-AF65-F5344CB8AC3E}">
        <p14:creationId xmlns:p14="http://schemas.microsoft.com/office/powerpoint/2010/main" val="77795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5BCBC9-173E-B996-6B18-302EC1A6A561}"/>
              </a:ext>
            </a:extLst>
          </p:cNvPr>
          <p:cNvSpPr>
            <a:spLocks noGrp="1"/>
          </p:cNvSpPr>
          <p:nvPr>
            <p:ph idx="1"/>
          </p:nvPr>
        </p:nvSpPr>
        <p:spPr>
          <a:xfrm>
            <a:off x="609600" y="992867"/>
            <a:ext cx="10515600" cy="4351338"/>
          </a:xfrm>
        </p:spPr>
        <p:txBody>
          <a:bodyPr>
            <a:normAutofit/>
          </a:bodyPr>
          <a:lstStyle/>
          <a:p>
            <a:r>
              <a:rPr lang="en-GB" sz="5400" dirty="0"/>
              <a:t>Context</a:t>
            </a:r>
          </a:p>
          <a:p>
            <a:r>
              <a:rPr lang="en-GB" sz="5400" dirty="0"/>
              <a:t>What does CAVHIS provide?</a:t>
            </a:r>
          </a:p>
          <a:p>
            <a:r>
              <a:rPr lang="en-GB" sz="5400" dirty="0"/>
              <a:t>Barriers to accessing care</a:t>
            </a:r>
          </a:p>
          <a:p>
            <a:r>
              <a:rPr lang="en-GB" sz="5400" dirty="0"/>
              <a:t>Case Study</a:t>
            </a:r>
          </a:p>
        </p:txBody>
      </p:sp>
      <p:pic>
        <p:nvPicPr>
          <p:cNvPr id="4" name="Picture 3" descr="C:\Users\Ay229421\AppData\Local\Microsoft\Windows\INetCache\Content.MSO\1A6F966F.tmp">
            <a:extLst>
              <a:ext uri="{FF2B5EF4-FFF2-40B4-BE49-F238E27FC236}">
                <a16:creationId xmlns:a16="http://schemas.microsoft.com/office/drawing/2014/main" id="{BC983D4C-08F8-F67C-A852-9500A79494F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5694680"/>
            <a:ext cx="3935095" cy="1163320"/>
          </a:xfrm>
          <a:prstGeom prst="rect">
            <a:avLst/>
          </a:prstGeom>
          <a:noFill/>
          <a:ln>
            <a:noFill/>
          </a:ln>
        </p:spPr>
      </p:pic>
      <p:pic>
        <p:nvPicPr>
          <p:cNvPr id="5" name="Picture 2" descr="d69cb2df-5a20-4ad7-b98a-e11dcf929b06">
            <a:extLst>
              <a:ext uri="{FF2B5EF4-FFF2-40B4-BE49-F238E27FC236}">
                <a16:creationId xmlns:a16="http://schemas.microsoft.com/office/drawing/2014/main" id="{3AD3DC12-30E6-40B8-A954-FDF95CF6D11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9985" y="5244056"/>
            <a:ext cx="1282015" cy="151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02211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2BEFB-17DB-53BA-221A-8DA799AE6F1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5BC372D-9640-0C19-E26D-22A1A6B71C65}"/>
              </a:ext>
            </a:extLst>
          </p:cNvPr>
          <p:cNvSpPr/>
          <p:nvPr/>
        </p:nvSpPr>
        <p:spPr>
          <a:xfrm>
            <a:off x="1524001" y="415628"/>
            <a:ext cx="9144000" cy="809495"/>
          </a:xfrm>
          <a:prstGeom prst="rect">
            <a:avLst/>
          </a:prstGeom>
          <a:solidFill>
            <a:srgbClr val="FEDAEC"/>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67498257-43EF-E80D-4DF1-C33916D6D893}"/>
              </a:ext>
            </a:extLst>
          </p:cNvPr>
          <p:cNvSpPr/>
          <p:nvPr/>
        </p:nvSpPr>
        <p:spPr>
          <a:xfrm>
            <a:off x="1652590" y="415628"/>
            <a:ext cx="6130323" cy="809495"/>
          </a:xfrm>
          <a:prstGeom prst="rect">
            <a:avLst/>
          </a:prstGeom>
          <a:solidFill>
            <a:srgbClr val="ED0677"/>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7 steps for safe registration</a:t>
            </a:r>
          </a:p>
        </p:txBody>
      </p:sp>
      <p:pic>
        <p:nvPicPr>
          <p:cNvPr id="3" name="Picture 2" descr="A picture containing graphical user interface&#10;&#10;Description automatically generated">
            <a:extLst>
              <a:ext uri="{FF2B5EF4-FFF2-40B4-BE49-F238E27FC236}">
                <a16:creationId xmlns:a16="http://schemas.microsoft.com/office/drawing/2014/main" id="{CB16D4CA-C719-BACD-D7D3-450EE0ED38D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pic>
        <p:nvPicPr>
          <p:cNvPr id="5" name="Picture 4">
            <a:extLst>
              <a:ext uri="{FF2B5EF4-FFF2-40B4-BE49-F238E27FC236}">
                <a16:creationId xmlns:a16="http://schemas.microsoft.com/office/drawing/2014/main" id="{1BEDF4F6-26BA-9B36-3FA4-6D7DFF03175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703288" y="1291575"/>
            <a:ext cx="3853063" cy="5150799"/>
          </a:xfrm>
          <a:prstGeom prst="rect">
            <a:avLst/>
          </a:prstGeom>
        </p:spPr>
      </p:pic>
      <p:pic>
        <p:nvPicPr>
          <p:cNvPr id="6" name="Picture 5">
            <a:extLst>
              <a:ext uri="{FF2B5EF4-FFF2-40B4-BE49-F238E27FC236}">
                <a16:creationId xmlns:a16="http://schemas.microsoft.com/office/drawing/2014/main" id="{1A75037F-56A4-5965-BC30-D1A120218A5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683795" y="1463047"/>
            <a:ext cx="1920503" cy="2705192"/>
          </a:xfrm>
          <a:prstGeom prst="rect">
            <a:avLst/>
          </a:prstGeom>
        </p:spPr>
      </p:pic>
      <p:sp>
        <p:nvSpPr>
          <p:cNvPr id="7" name="TextBox 6">
            <a:extLst>
              <a:ext uri="{FF2B5EF4-FFF2-40B4-BE49-F238E27FC236}">
                <a16:creationId xmlns:a16="http://schemas.microsoft.com/office/drawing/2014/main" id="{79ECDE32-F362-45AC-E3CB-31304DFADF73}"/>
              </a:ext>
            </a:extLst>
          </p:cNvPr>
          <p:cNvSpPr txBox="1"/>
          <p:nvPr/>
        </p:nvSpPr>
        <p:spPr>
          <a:xfrm>
            <a:off x="2135199" y="6455562"/>
            <a:ext cx="5664315" cy="276999"/>
          </a:xfrm>
          <a:prstGeom prst="rect">
            <a:avLst/>
          </a:prstGeom>
          <a:noFill/>
        </p:spPr>
        <p:txBody>
          <a:bodyPr wrap="square">
            <a:spAutoFit/>
          </a:bodyPr>
          <a:lstStyle/>
          <a:p>
            <a:r>
              <a:rPr lang="en-GB" sz="1200" dirty="0">
                <a:solidFill>
                  <a:srgbClr val="005CA7"/>
                </a:solidFill>
                <a:latin typeface="Barlow" panose="00000500000000000000" pitchFamily="2" charset="0"/>
                <a:hlinkClick r:id="rId6"/>
              </a:rPr>
              <a:t>https://www.doctorsoftheworld.org.uk/safesurgeries/safe-surgeries-toolkit/</a:t>
            </a:r>
            <a:r>
              <a:rPr lang="en-GB" sz="1200" dirty="0">
                <a:solidFill>
                  <a:srgbClr val="005CA7"/>
                </a:solidFill>
                <a:latin typeface="Barlow" panose="00000500000000000000" pitchFamily="2" charset="0"/>
              </a:rPr>
              <a:t> </a:t>
            </a:r>
          </a:p>
        </p:txBody>
      </p:sp>
      <p:pic>
        <p:nvPicPr>
          <p:cNvPr id="9" name="Graphic 8" descr="Open book outline">
            <a:extLst>
              <a:ext uri="{FF2B5EF4-FFF2-40B4-BE49-F238E27FC236}">
                <a16:creationId xmlns:a16="http://schemas.microsoft.com/office/drawing/2014/main" id="{619B29EF-9508-744C-CA6B-6E8CEB60CCC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42375" y="6319375"/>
            <a:ext cx="492825" cy="492825"/>
          </a:xfrm>
          <a:prstGeom prst="rect">
            <a:avLst/>
          </a:prstGeom>
        </p:spPr>
      </p:pic>
      <p:pic>
        <p:nvPicPr>
          <p:cNvPr id="10" name="Picture 9">
            <a:hlinkClick r:id="rId9"/>
            <a:extLst>
              <a:ext uri="{FF2B5EF4-FFF2-40B4-BE49-F238E27FC236}">
                <a16:creationId xmlns:a16="http://schemas.microsoft.com/office/drawing/2014/main" id="{9D1239C9-105E-76AA-BDE8-EC1E9213C779}"/>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998055" y="4697120"/>
            <a:ext cx="1462217" cy="1896941"/>
          </a:xfrm>
          <a:prstGeom prst="rect">
            <a:avLst/>
          </a:prstGeom>
          <a:ln>
            <a:noFill/>
          </a:ln>
          <a:effectLst>
            <a:outerShdw blurRad="190500" algn="tl" rotWithShape="0">
              <a:srgbClr val="000000">
                <a:alpha val="70000"/>
              </a:srgbClr>
            </a:outerShdw>
          </a:effectLst>
        </p:spPr>
      </p:pic>
      <p:pic>
        <p:nvPicPr>
          <p:cNvPr id="12" name="Picture 11">
            <a:extLst>
              <a:ext uri="{FF2B5EF4-FFF2-40B4-BE49-F238E27FC236}">
                <a16:creationId xmlns:a16="http://schemas.microsoft.com/office/drawing/2014/main" id="{15DA1E1F-A144-A836-5E06-90EDE26BEF69}"/>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7368615" y="1412578"/>
            <a:ext cx="2489259" cy="3468181"/>
          </a:xfrm>
          <a:prstGeom prst="rect">
            <a:avLst/>
          </a:prstGeom>
        </p:spPr>
      </p:pic>
    </p:spTree>
    <p:extLst>
      <p:ext uri="{BB962C8B-B14F-4D97-AF65-F5344CB8AC3E}">
        <p14:creationId xmlns:p14="http://schemas.microsoft.com/office/powerpoint/2010/main" val="32520004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791AE-61D9-FF1C-4239-B85926A8964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D06255E-B6D5-EDD2-E50C-C17294FEF385}"/>
              </a:ext>
            </a:extLst>
          </p:cNvPr>
          <p:cNvSpPr/>
          <p:nvPr/>
        </p:nvSpPr>
        <p:spPr>
          <a:xfrm>
            <a:off x="1524001" y="415628"/>
            <a:ext cx="9144000" cy="809495"/>
          </a:xfrm>
          <a:prstGeom prst="rect">
            <a:avLst/>
          </a:prstGeom>
          <a:solidFill>
            <a:srgbClr val="FEDAEC"/>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22010D9F-EBE9-E171-2FCF-193932B65F7D}"/>
              </a:ext>
            </a:extLst>
          </p:cNvPr>
          <p:cNvSpPr/>
          <p:nvPr/>
        </p:nvSpPr>
        <p:spPr>
          <a:xfrm>
            <a:off x="1652592" y="415628"/>
            <a:ext cx="4585912" cy="809495"/>
          </a:xfrm>
          <a:prstGeom prst="rect">
            <a:avLst/>
          </a:prstGeom>
          <a:solidFill>
            <a:srgbClr val="ED0677"/>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Translated resources</a:t>
            </a:r>
          </a:p>
        </p:txBody>
      </p:sp>
      <p:pic>
        <p:nvPicPr>
          <p:cNvPr id="3" name="Picture 2" descr="A picture containing graphical user interface&#10;&#10;Description automatically generated">
            <a:extLst>
              <a:ext uri="{FF2B5EF4-FFF2-40B4-BE49-F238E27FC236}">
                <a16:creationId xmlns:a16="http://schemas.microsoft.com/office/drawing/2014/main" id="{8C2D1729-A5BB-B879-AC46-515010AABF0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sp>
        <p:nvSpPr>
          <p:cNvPr id="12" name="TextBox 11">
            <a:extLst>
              <a:ext uri="{FF2B5EF4-FFF2-40B4-BE49-F238E27FC236}">
                <a16:creationId xmlns:a16="http://schemas.microsoft.com/office/drawing/2014/main" id="{1207CBD2-6C65-EC51-DF0A-7FC56FA1D0B5}"/>
              </a:ext>
            </a:extLst>
          </p:cNvPr>
          <p:cNvSpPr txBox="1"/>
          <p:nvPr/>
        </p:nvSpPr>
        <p:spPr>
          <a:xfrm>
            <a:off x="5796807" y="6520626"/>
            <a:ext cx="4918696" cy="246221"/>
          </a:xfrm>
          <a:prstGeom prst="rect">
            <a:avLst/>
          </a:prstGeom>
          <a:noFill/>
        </p:spPr>
        <p:txBody>
          <a:bodyPr wrap="square">
            <a:spAutoFit/>
          </a:bodyPr>
          <a:lstStyle/>
          <a:p>
            <a:r>
              <a:rPr lang="en-GB" sz="1000" dirty="0">
                <a:latin typeface="Barlow" panose="00000500000000000000" pitchFamily="2" charset="0"/>
                <a:hlinkClick r:id="rId4"/>
              </a:rPr>
              <a:t>https://www.doctorsoftheworld.org.uk/translated-health-information/?_language=</a:t>
            </a:r>
            <a:r>
              <a:rPr lang="en-GB" sz="1000" dirty="0">
                <a:latin typeface="Barlow" panose="00000500000000000000" pitchFamily="2" charset="0"/>
              </a:rPr>
              <a:t> </a:t>
            </a:r>
          </a:p>
        </p:txBody>
      </p:sp>
      <p:pic>
        <p:nvPicPr>
          <p:cNvPr id="14" name="Picture 13">
            <a:extLst>
              <a:ext uri="{FF2B5EF4-FFF2-40B4-BE49-F238E27FC236}">
                <a16:creationId xmlns:a16="http://schemas.microsoft.com/office/drawing/2014/main" id="{A447646D-BC26-9AC6-10D5-A0F206BF90C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868384" y="1493031"/>
            <a:ext cx="4509040" cy="3189223"/>
          </a:xfrm>
          <a:prstGeom prst="rect">
            <a:avLst/>
          </a:prstGeom>
        </p:spPr>
      </p:pic>
      <p:pic>
        <p:nvPicPr>
          <p:cNvPr id="16" name="Picture 15">
            <a:extLst>
              <a:ext uri="{FF2B5EF4-FFF2-40B4-BE49-F238E27FC236}">
                <a16:creationId xmlns:a16="http://schemas.microsoft.com/office/drawing/2014/main" id="{5F039E63-32FC-C847-0AA1-35EF3F47A83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478843" y="3429000"/>
            <a:ext cx="4094154" cy="2903526"/>
          </a:xfrm>
          <a:prstGeom prst="rect">
            <a:avLst/>
          </a:prstGeom>
        </p:spPr>
      </p:pic>
    </p:spTree>
    <p:extLst>
      <p:ext uri="{BB962C8B-B14F-4D97-AF65-F5344CB8AC3E}">
        <p14:creationId xmlns:p14="http://schemas.microsoft.com/office/powerpoint/2010/main" val="6073709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9A978-2E66-C171-F863-7E61DE46229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24870E9-C820-47B1-B52B-46CEDAC40920}"/>
              </a:ext>
            </a:extLst>
          </p:cNvPr>
          <p:cNvSpPr/>
          <p:nvPr/>
        </p:nvSpPr>
        <p:spPr>
          <a:xfrm>
            <a:off x="1524001" y="415628"/>
            <a:ext cx="9144000" cy="809495"/>
          </a:xfrm>
          <a:prstGeom prst="rect">
            <a:avLst/>
          </a:prstGeom>
          <a:solidFill>
            <a:srgbClr val="FEDAEC"/>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BCAC35AD-056C-1910-6B0A-045D7BE11701}"/>
              </a:ext>
            </a:extLst>
          </p:cNvPr>
          <p:cNvSpPr/>
          <p:nvPr/>
        </p:nvSpPr>
        <p:spPr>
          <a:xfrm>
            <a:off x="1652592" y="415628"/>
            <a:ext cx="4585912" cy="809495"/>
          </a:xfrm>
          <a:prstGeom prst="rect">
            <a:avLst/>
          </a:prstGeom>
          <a:solidFill>
            <a:srgbClr val="ED0677"/>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Translated resources</a:t>
            </a:r>
          </a:p>
        </p:txBody>
      </p:sp>
      <p:pic>
        <p:nvPicPr>
          <p:cNvPr id="3" name="Picture 2" descr="A picture containing graphical user interface&#10;&#10;Description automatically generated">
            <a:extLst>
              <a:ext uri="{FF2B5EF4-FFF2-40B4-BE49-F238E27FC236}">
                <a16:creationId xmlns:a16="http://schemas.microsoft.com/office/drawing/2014/main" id="{1DB0C25A-7F24-638F-00DA-1F582EC591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pic>
        <p:nvPicPr>
          <p:cNvPr id="5" name="Picture 4">
            <a:hlinkClick r:id="rId4"/>
            <a:extLst>
              <a:ext uri="{FF2B5EF4-FFF2-40B4-BE49-F238E27FC236}">
                <a16:creationId xmlns:a16="http://schemas.microsoft.com/office/drawing/2014/main" id="{EBDDD3F1-C9D3-A85F-05AA-BB247ECB18C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833016" y="1672843"/>
            <a:ext cx="1914620" cy="2731251"/>
          </a:xfrm>
          <a:prstGeom prst="rect">
            <a:avLst/>
          </a:prstGeom>
        </p:spPr>
      </p:pic>
      <p:pic>
        <p:nvPicPr>
          <p:cNvPr id="7" name="Picture 6">
            <a:hlinkClick r:id="rId6"/>
            <a:extLst>
              <a:ext uri="{FF2B5EF4-FFF2-40B4-BE49-F238E27FC236}">
                <a16:creationId xmlns:a16="http://schemas.microsoft.com/office/drawing/2014/main" id="{540569C4-9931-E9E1-6FC1-DD0B8F1ED925}"/>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7763853" y="4825042"/>
            <a:ext cx="2052946" cy="1464889"/>
          </a:xfrm>
          <a:prstGeom prst="rect">
            <a:avLst/>
          </a:prstGeom>
        </p:spPr>
      </p:pic>
      <p:pic>
        <p:nvPicPr>
          <p:cNvPr id="18" name="Picture 17">
            <a:extLst>
              <a:ext uri="{FF2B5EF4-FFF2-40B4-BE49-F238E27FC236}">
                <a16:creationId xmlns:a16="http://schemas.microsoft.com/office/drawing/2014/main" id="{D24CBDA4-FCB6-C7D8-5B9E-D50A14027A33}"/>
              </a:ext>
            </a:extLst>
          </p:cNvPr>
          <p:cNvPicPr>
            <a:picLocks noChangeAspect="1"/>
          </p:cNvPicPr>
          <p:nvPr/>
        </p:nvPicPr>
        <p:blipFill>
          <a:blip r:embed="rId8"/>
          <a:stretch>
            <a:fillRect/>
          </a:stretch>
        </p:blipFill>
        <p:spPr>
          <a:xfrm>
            <a:off x="1983493" y="2188260"/>
            <a:ext cx="5105368" cy="3369226"/>
          </a:xfrm>
          <a:prstGeom prst="rect">
            <a:avLst/>
          </a:prstGeom>
        </p:spPr>
      </p:pic>
      <p:sp>
        <p:nvSpPr>
          <p:cNvPr id="8" name="TextBox 7">
            <a:extLst>
              <a:ext uri="{FF2B5EF4-FFF2-40B4-BE49-F238E27FC236}">
                <a16:creationId xmlns:a16="http://schemas.microsoft.com/office/drawing/2014/main" id="{653CFEEB-AF42-5704-0B1E-FF4A6ACE93E7}"/>
              </a:ext>
            </a:extLst>
          </p:cNvPr>
          <p:cNvSpPr txBox="1"/>
          <p:nvPr/>
        </p:nvSpPr>
        <p:spPr>
          <a:xfrm>
            <a:off x="1649532" y="6427709"/>
            <a:ext cx="6111262" cy="338554"/>
          </a:xfrm>
          <a:prstGeom prst="rect">
            <a:avLst/>
          </a:prstGeom>
          <a:noFill/>
        </p:spPr>
        <p:txBody>
          <a:bodyPr wrap="square">
            <a:spAutoFit/>
          </a:bodyPr>
          <a:lstStyle/>
          <a:p>
            <a:r>
              <a:rPr lang="en-GB" sz="1600" dirty="0">
                <a:latin typeface="Barlow" panose="00000500000000000000" pitchFamily="2" charset="0"/>
                <a:hlinkClick r:id="rId9"/>
              </a:rPr>
              <a:t>https://www.doctorsoftheworld.org.uk/gp-access-cards/</a:t>
            </a:r>
            <a:r>
              <a:rPr lang="en-GB" sz="1600" dirty="0">
                <a:latin typeface="Barlow" panose="00000500000000000000" pitchFamily="2" charset="0"/>
              </a:rPr>
              <a:t> </a:t>
            </a:r>
          </a:p>
        </p:txBody>
      </p:sp>
    </p:spTree>
    <p:extLst>
      <p:ext uri="{BB962C8B-B14F-4D97-AF65-F5344CB8AC3E}">
        <p14:creationId xmlns:p14="http://schemas.microsoft.com/office/powerpoint/2010/main" val="26145354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FF13E-B8F7-FB01-F099-D6624DE0EBC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9C59F57-8F94-0645-465D-DC226E3C3916}"/>
              </a:ext>
            </a:extLst>
          </p:cNvPr>
          <p:cNvSpPr/>
          <p:nvPr/>
        </p:nvSpPr>
        <p:spPr>
          <a:xfrm>
            <a:off x="1524001" y="415628"/>
            <a:ext cx="9144000" cy="809495"/>
          </a:xfrm>
          <a:prstGeom prst="rect">
            <a:avLst/>
          </a:prstGeom>
          <a:solidFill>
            <a:srgbClr val="F3D1F2"/>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7783F93C-4826-A2D4-67F6-C1977FA30FDD}"/>
              </a:ext>
            </a:extLst>
          </p:cNvPr>
          <p:cNvSpPr/>
          <p:nvPr/>
        </p:nvSpPr>
        <p:spPr>
          <a:xfrm>
            <a:off x="1652593" y="415628"/>
            <a:ext cx="5300663" cy="809495"/>
          </a:xfrm>
          <a:prstGeom prst="rect">
            <a:avLst/>
          </a:prstGeom>
          <a:solidFill>
            <a:srgbClr val="962893"/>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Secondary care charging</a:t>
            </a:r>
          </a:p>
        </p:txBody>
      </p:sp>
      <p:pic>
        <p:nvPicPr>
          <p:cNvPr id="6" name="Picture 5" descr="A picture containing graphical user interface&#10;&#10;Description automatically generated">
            <a:extLst>
              <a:ext uri="{FF2B5EF4-FFF2-40B4-BE49-F238E27FC236}">
                <a16:creationId xmlns:a16="http://schemas.microsoft.com/office/drawing/2014/main" id="{D3294513-BD56-8859-6624-BE03D90B582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sp>
        <p:nvSpPr>
          <p:cNvPr id="3" name="TextBox 2">
            <a:extLst>
              <a:ext uri="{FF2B5EF4-FFF2-40B4-BE49-F238E27FC236}">
                <a16:creationId xmlns:a16="http://schemas.microsoft.com/office/drawing/2014/main" id="{2EDAB6EC-22FA-0C90-D416-EC704300DFCA}"/>
              </a:ext>
            </a:extLst>
          </p:cNvPr>
          <p:cNvSpPr txBox="1"/>
          <p:nvPr/>
        </p:nvSpPr>
        <p:spPr>
          <a:xfrm>
            <a:off x="1711863" y="1525772"/>
            <a:ext cx="8787867" cy="1000274"/>
          </a:xfrm>
          <a:prstGeom prst="rect">
            <a:avLst/>
          </a:prstGeom>
          <a:noFill/>
        </p:spPr>
        <p:txBody>
          <a:bodyPr wrap="square" rtlCol="0" anchor="t">
            <a:spAutoFit/>
          </a:bodyPr>
          <a:lstStyle/>
          <a:p>
            <a:r>
              <a:rPr lang="en-GB" b="1" dirty="0">
                <a:solidFill>
                  <a:srgbClr val="008979"/>
                </a:solidFill>
                <a:latin typeface="Barlow"/>
              </a:rPr>
              <a:t>There are restrictions on some secondary care services depending on ordinary residence</a:t>
            </a:r>
            <a:br>
              <a:rPr lang="en-GB" b="1" dirty="0">
                <a:solidFill>
                  <a:srgbClr val="008979"/>
                </a:solidFill>
                <a:latin typeface="Barlow"/>
              </a:rPr>
            </a:br>
            <a:endParaRPr lang="en-GB" sz="700" b="1" dirty="0">
              <a:solidFill>
                <a:srgbClr val="008979"/>
              </a:solidFill>
              <a:latin typeface="Barlow" panose="00000500000000000000" pitchFamily="2" charset="0"/>
              <a:ea typeface="Helvetica Neue" charset="0"/>
              <a:cs typeface="Helvetica Neue" charset="0"/>
            </a:endParaRPr>
          </a:p>
          <a:p>
            <a:pPr marL="342882" indent="-342882">
              <a:spcAft>
                <a:spcPts val="600"/>
              </a:spcAft>
              <a:buFont typeface="Arial" panose="020B0604020202020204" pitchFamily="34" charset="0"/>
              <a:buChar char="•"/>
              <a:defRPr/>
            </a:pPr>
            <a:endParaRPr lang="en-GB" sz="1600" b="1" dirty="0">
              <a:solidFill>
                <a:srgbClr val="008979"/>
              </a:solidFill>
              <a:latin typeface="Barlow" panose="00000500000000000000" pitchFamily="2" charset="0"/>
              <a:ea typeface="Helvetica Neue" charset="0"/>
              <a:cs typeface="Helvetica Neue" charset="0"/>
            </a:endParaRPr>
          </a:p>
        </p:txBody>
      </p:sp>
      <p:sp>
        <p:nvSpPr>
          <p:cNvPr id="10" name="TextBox 9">
            <a:extLst>
              <a:ext uri="{FF2B5EF4-FFF2-40B4-BE49-F238E27FC236}">
                <a16:creationId xmlns:a16="http://schemas.microsoft.com/office/drawing/2014/main" id="{BAD16C2E-C8D7-7DB1-A1B3-8F8C2130916D}"/>
              </a:ext>
            </a:extLst>
          </p:cNvPr>
          <p:cNvSpPr txBox="1"/>
          <p:nvPr/>
        </p:nvSpPr>
        <p:spPr>
          <a:xfrm>
            <a:off x="1652592" y="2396562"/>
            <a:ext cx="8787868" cy="2731710"/>
          </a:xfrm>
          <a:prstGeom prst="rect">
            <a:avLst/>
          </a:prstGeom>
          <a:noFill/>
        </p:spPr>
        <p:txBody>
          <a:bodyPr wrap="square">
            <a:spAutoFit/>
          </a:bodyPr>
          <a:lstStyle/>
          <a:p>
            <a:pPr marL="342900" indent="-342900">
              <a:lnSpc>
                <a:spcPct val="107000"/>
              </a:lnSpc>
              <a:buFont typeface="Arial" panose="020B0604020202020204" pitchFamily="34" charset="0"/>
              <a:buChar char="•"/>
            </a:pPr>
            <a:r>
              <a:rPr lang="en-GB" b="1" dirty="0">
                <a:solidFill>
                  <a:srgbClr val="005CA7"/>
                </a:solidFill>
                <a:latin typeface="Barlow" panose="00000500000000000000" pitchFamily="2" charset="0"/>
                <a:ea typeface="Helvetica Neue" charset="0"/>
                <a:cs typeface="Helvetica Neue" charset="0"/>
              </a:rPr>
              <a:t>People who are not classified as ‘ordinarily resident’ (no formal immigration status) </a:t>
            </a:r>
            <a:r>
              <a:rPr lang="en-GB" b="1" i="1" kern="100" dirty="0">
                <a:solidFill>
                  <a:srgbClr val="005CA7"/>
                </a:solidFill>
                <a:latin typeface="Barlow" panose="00000500000000000000" pitchFamily="2" charset="0"/>
                <a:ea typeface="Helvetica Neue" charset="0"/>
                <a:cs typeface="Calibri" panose="020F0502020204030204" pitchFamily="34" charset="0"/>
              </a:rPr>
              <a:t>are not </a:t>
            </a:r>
            <a:r>
              <a:rPr lang="en-GB" kern="100" dirty="0">
                <a:latin typeface="Barlow" panose="00000500000000000000" pitchFamily="2" charset="0"/>
                <a:ea typeface="Calibri" panose="020F0502020204030204" pitchFamily="34" charset="0"/>
                <a:cs typeface="Calibri" panose="020F0502020204030204" pitchFamily="34" charset="0"/>
              </a:rPr>
              <a:t>entitled to most secondary care services </a:t>
            </a:r>
            <a:endParaRPr lang="en-GB" kern="100" dirty="0">
              <a:latin typeface="Barlow" panose="00000500000000000000" pitchFamily="2" charset="0"/>
              <a:ea typeface="Calibri" panose="020F0502020204030204" pitchFamily="34" charset="0"/>
              <a:cs typeface="Times New Roman" panose="02020603050405020304" pitchFamily="18" charset="0"/>
            </a:endParaRPr>
          </a:p>
          <a:p>
            <a:pPr marL="342900" indent="-342900">
              <a:lnSpc>
                <a:spcPct val="107000"/>
              </a:lnSpc>
              <a:buFont typeface="Arial" panose="020B0604020202020204" pitchFamily="34" charset="0"/>
              <a:buChar char="•"/>
            </a:pPr>
            <a:r>
              <a:rPr lang="en-GB" kern="100" dirty="0">
                <a:latin typeface="Barlow" panose="00000500000000000000" pitchFamily="2" charset="0"/>
                <a:ea typeface="Calibri" panose="020F0502020204030204" pitchFamily="34" charset="0"/>
                <a:cs typeface="Calibri" panose="020F0502020204030204" pitchFamily="34" charset="0"/>
              </a:rPr>
              <a:t>Exempt services: </a:t>
            </a:r>
            <a:r>
              <a:rPr lang="en-GB" i="1" kern="100" dirty="0">
                <a:latin typeface="Barlow" panose="00000500000000000000" pitchFamily="2" charset="0"/>
                <a:ea typeface="Calibri" panose="020F0502020204030204" pitchFamily="34" charset="0"/>
                <a:cs typeface="Calibri" panose="020F0502020204030204" pitchFamily="34" charset="0"/>
              </a:rPr>
              <a:t>A&amp;E and services for communicable disease, sexual health and family planning, treatment for sexual or domestic violence or torture. </a:t>
            </a:r>
          </a:p>
          <a:p>
            <a:pPr marL="342900" indent="-342900">
              <a:lnSpc>
                <a:spcPct val="107000"/>
              </a:lnSpc>
              <a:buFont typeface="Arial" panose="020B0604020202020204" pitchFamily="34" charset="0"/>
              <a:buChar char="•"/>
            </a:pPr>
            <a:r>
              <a:rPr lang="en-GB" kern="100" dirty="0">
                <a:latin typeface="Barlow" panose="00000500000000000000" pitchFamily="2" charset="0"/>
                <a:ea typeface="Calibri" panose="020F0502020204030204" pitchFamily="34" charset="0"/>
                <a:cs typeface="Calibri" panose="020F0502020204030204" pitchFamily="34" charset="0"/>
              </a:rPr>
              <a:t>Exempt groups: </a:t>
            </a:r>
            <a:r>
              <a:rPr lang="en-GB" dirty="0">
                <a:latin typeface="Barlow" panose="00000500000000000000" pitchFamily="2" charset="0"/>
                <a:ea typeface="Helvetica Neue" charset="0"/>
                <a:cs typeface="Helvetica Neue" charset="0"/>
              </a:rPr>
              <a:t>people seeking asylum and refugees, </a:t>
            </a:r>
            <a:r>
              <a:rPr lang="en-GB" kern="100" dirty="0">
                <a:latin typeface="Barlow" panose="00000500000000000000" pitchFamily="2" charset="0"/>
                <a:ea typeface="Calibri" panose="020F0502020204030204" pitchFamily="34" charset="0"/>
                <a:cs typeface="Calibri" panose="020F0502020204030204" pitchFamily="34" charset="0"/>
              </a:rPr>
              <a:t>recognised victims of trafficking and others </a:t>
            </a:r>
          </a:p>
          <a:p>
            <a:pPr marL="342900" indent="-342900">
              <a:lnSpc>
                <a:spcPct val="107000"/>
              </a:lnSpc>
              <a:buFont typeface="Arial" panose="020B0604020202020204" pitchFamily="34" charset="0"/>
              <a:buChar char="•"/>
            </a:pPr>
            <a:r>
              <a:rPr lang="en-GB" kern="100" dirty="0">
                <a:latin typeface="Barlow" panose="00000500000000000000" pitchFamily="2" charset="0"/>
                <a:ea typeface="Calibri" panose="020F0502020204030204" pitchFamily="34" charset="0"/>
                <a:cs typeface="Calibri" panose="020F0502020204030204" pitchFamily="34" charset="0"/>
              </a:rPr>
              <a:t>Charges 150% of NHS tariff </a:t>
            </a:r>
            <a:r>
              <a:rPr lang="en-GB" i="1" kern="100" dirty="0">
                <a:solidFill>
                  <a:schemeClr val="accent2"/>
                </a:solidFill>
                <a:latin typeface="Barlow" panose="00000500000000000000" pitchFamily="2" charset="0"/>
                <a:ea typeface="Calibri" panose="020F0502020204030204" pitchFamily="34" charset="0"/>
                <a:cs typeface="Calibri" panose="020F0502020204030204" pitchFamily="34" charset="0"/>
              </a:rPr>
              <a:t>– average maternity bill between £7,000 and £14,000</a:t>
            </a:r>
            <a:endParaRPr lang="en-GB" kern="100" dirty="0">
              <a:solidFill>
                <a:schemeClr val="accent2"/>
              </a:solidFill>
              <a:latin typeface="Barlow" panose="00000500000000000000" pitchFamily="2" charset="0"/>
              <a:ea typeface="Calibri" panose="020F0502020204030204" pitchFamily="34" charset="0"/>
              <a:cs typeface="Times New Roman" panose="02020603050405020304" pitchFamily="18" charset="0"/>
            </a:endParaRPr>
          </a:p>
          <a:p>
            <a:pPr marL="342900" indent="-342900">
              <a:lnSpc>
                <a:spcPct val="107000"/>
              </a:lnSpc>
              <a:buFont typeface="Arial" panose="020B0604020202020204" pitchFamily="34" charset="0"/>
              <a:buChar char="•"/>
            </a:pPr>
            <a:r>
              <a:rPr lang="en-GB" kern="100" dirty="0">
                <a:latin typeface="Barlow" panose="00000500000000000000" pitchFamily="2" charset="0"/>
                <a:ea typeface="Calibri" panose="020F0502020204030204" pitchFamily="34" charset="0"/>
                <a:cs typeface="Calibri" panose="020F0502020204030204" pitchFamily="34" charset="0"/>
              </a:rPr>
              <a:t>Services withheld until payment unless ‘urgent’ or ‘immediately necessary’</a:t>
            </a:r>
            <a:r>
              <a:rPr lang="en-GB" kern="100" dirty="0">
                <a:latin typeface="Barlow" panose="00000500000000000000" pitchFamily="2" charset="0"/>
                <a:ea typeface="Calibri" panose="020F0502020204030204" pitchFamily="34" charset="0"/>
                <a:cs typeface="Times New Roman" panose="02020603050405020304" pitchFamily="18" charset="0"/>
              </a:rPr>
              <a:t> - </a:t>
            </a:r>
            <a:r>
              <a:rPr lang="en-GB" dirty="0">
                <a:solidFill>
                  <a:prstClr val="black"/>
                </a:solidFill>
                <a:latin typeface="Barlow" panose="00000500000000000000" pitchFamily="2" charset="0"/>
                <a:ea typeface="Helvetica Neue" charset="0"/>
                <a:cs typeface="Helvetica Neue" charset="0"/>
              </a:rPr>
              <a:t>treatment to be provided regardless of ability to pay</a:t>
            </a:r>
          </a:p>
        </p:txBody>
      </p:sp>
      <p:pic>
        <p:nvPicPr>
          <p:cNvPr id="11" name="Graphic 10" descr="Open book outline">
            <a:extLst>
              <a:ext uri="{FF2B5EF4-FFF2-40B4-BE49-F238E27FC236}">
                <a16:creationId xmlns:a16="http://schemas.microsoft.com/office/drawing/2014/main" id="{975C0482-3953-F5D9-E6EC-4725F121D0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99707" y="6365182"/>
            <a:ext cx="492825" cy="492825"/>
          </a:xfrm>
          <a:prstGeom prst="rect">
            <a:avLst/>
          </a:prstGeom>
        </p:spPr>
      </p:pic>
      <p:sp>
        <p:nvSpPr>
          <p:cNvPr id="12" name="TextBox 11">
            <a:extLst>
              <a:ext uri="{FF2B5EF4-FFF2-40B4-BE49-F238E27FC236}">
                <a16:creationId xmlns:a16="http://schemas.microsoft.com/office/drawing/2014/main" id="{9F8108EA-0B0D-1CDF-9689-A1C9255FB4DA}"/>
              </a:ext>
            </a:extLst>
          </p:cNvPr>
          <p:cNvSpPr txBox="1"/>
          <p:nvPr/>
        </p:nvSpPr>
        <p:spPr>
          <a:xfrm>
            <a:off x="2092527" y="6193194"/>
            <a:ext cx="6093532" cy="600164"/>
          </a:xfrm>
          <a:prstGeom prst="rect">
            <a:avLst/>
          </a:prstGeom>
          <a:noFill/>
        </p:spPr>
        <p:txBody>
          <a:bodyPr wrap="square" rtlCol="0">
            <a:spAutoFit/>
          </a:bodyPr>
          <a:lstStyle/>
          <a:p>
            <a:r>
              <a:rPr lang="en-GB" sz="1100" b="1" dirty="0">
                <a:solidFill>
                  <a:srgbClr val="005CA7"/>
                </a:solidFill>
                <a:latin typeface="Arial" panose="020B0604020202020204" pitchFamily="34" charset="0"/>
                <a:cs typeface="Arial" panose="020B0604020202020204" pitchFamily="34" charset="0"/>
                <a:hlinkClick r:id="rId6"/>
              </a:rPr>
              <a:t>New guidance – updated September 2023</a:t>
            </a:r>
            <a:br>
              <a:rPr lang="en-GB" sz="1100" dirty="0">
                <a:solidFill>
                  <a:srgbClr val="005CA7"/>
                </a:solidFill>
                <a:latin typeface="Arial" panose="020B0604020202020204" pitchFamily="34" charset="0"/>
                <a:cs typeface="Arial" panose="020B0604020202020204" pitchFamily="34" charset="0"/>
                <a:hlinkClick r:id="rId6"/>
              </a:rPr>
            </a:br>
            <a:r>
              <a:rPr lang="en-GB" sz="1100" dirty="0">
                <a:solidFill>
                  <a:srgbClr val="005CA7"/>
                </a:solidFill>
                <a:latin typeface="Arial" panose="020B0604020202020204" pitchFamily="34" charset="0"/>
                <a:cs typeface="Arial" panose="020B0604020202020204" pitchFamily="34" charset="0"/>
                <a:hlinkClick r:id="rId6"/>
              </a:rPr>
              <a:t>https://assets.publishing.service.gov.uk/government/uploads/system/uploads/attachment_data/file/1186860/nhs-cost-recovery-overseas-visitors_september2023.pdf</a:t>
            </a:r>
            <a:r>
              <a:rPr lang="en-GB" sz="1100" dirty="0">
                <a:solidFill>
                  <a:srgbClr val="005CA7"/>
                </a:solidFill>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4280C322-009B-74E8-4EFF-25BA768F55D0}"/>
              </a:ext>
            </a:extLst>
          </p:cNvPr>
          <p:cNvSpPr txBox="1"/>
          <p:nvPr/>
        </p:nvSpPr>
        <p:spPr>
          <a:xfrm>
            <a:off x="1727305" y="5299438"/>
            <a:ext cx="8372168" cy="1000274"/>
          </a:xfrm>
          <a:prstGeom prst="rect">
            <a:avLst/>
          </a:prstGeom>
          <a:noFill/>
        </p:spPr>
        <p:txBody>
          <a:bodyPr wrap="square" rtlCol="0" anchor="t">
            <a:spAutoFit/>
          </a:bodyPr>
          <a:lstStyle/>
          <a:p>
            <a:r>
              <a:rPr lang="en-GB" b="1" dirty="0">
                <a:solidFill>
                  <a:srgbClr val="008979"/>
                </a:solidFill>
                <a:latin typeface="Barlow"/>
                <a:ea typeface="Helvetica Neue" charset="0"/>
                <a:cs typeface="Helvetica Neue" charset="0"/>
              </a:rPr>
              <a:t>GP practices must ALWAYS refer patients to secondary care regardless of immigration status</a:t>
            </a:r>
            <a:br>
              <a:rPr lang="en-GB" b="1" dirty="0">
                <a:solidFill>
                  <a:srgbClr val="008979"/>
                </a:solidFill>
                <a:latin typeface="Barlow"/>
              </a:rPr>
            </a:br>
            <a:endParaRPr lang="en-GB" sz="700" b="1" dirty="0">
              <a:solidFill>
                <a:srgbClr val="008979"/>
              </a:solidFill>
              <a:latin typeface="Barlow" panose="00000500000000000000" pitchFamily="2" charset="0"/>
              <a:ea typeface="Helvetica Neue" charset="0"/>
              <a:cs typeface="Helvetica Neue" charset="0"/>
            </a:endParaRPr>
          </a:p>
          <a:p>
            <a:pPr marL="342882" indent="-342882">
              <a:spcAft>
                <a:spcPts val="600"/>
              </a:spcAft>
              <a:buFont typeface="Arial" panose="020B0604020202020204" pitchFamily="34" charset="0"/>
              <a:buChar char="•"/>
              <a:defRPr/>
            </a:pPr>
            <a:endParaRPr lang="en-GB" sz="1600" b="1" dirty="0">
              <a:solidFill>
                <a:srgbClr val="008979"/>
              </a:solidFill>
              <a:latin typeface="Barlow" panose="00000500000000000000" pitchFamily="2" charset="0"/>
              <a:ea typeface="Helvetica Neue" charset="0"/>
              <a:cs typeface="Helvetica Neue" charset="0"/>
            </a:endParaRPr>
          </a:p>
        </p:txBody>
      </p:sp>
    </p:spTree>
    <p:extLst>
      <p:ext uri="{BB962C8B-B14F-4D97-AF65-F5344CB8AC3E}">
        <p14:creationId xmlns:p14="http://schemas.microsoft.com/office/powerpoint/2010/main" val="24498570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304C0-EBC3-6128-13E2-961FF9A68A1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3430FE2-2284-D80E-9CAB-4B642B7A603D}"/>
              </a:ext>
            </a:extLst>
          </p:cNvPr>
          <p:cNvSpPr/>
          <p:nvPr/>
        </p:nvSpPr>
        <p:spPr>
          <a:xfrm>
            <a:off x="1524001" y="415622"/>
            <a:ext cx="9144000" cy="809495"/>
          </a:xfrm>
          <a:prstGeom prst="rect">
            <a:avLst/>
          </a:prstGeom>
          <a:solidFill>
            <a:srgbClr val="F3D1F2"/>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0089A1E8-D3E5-D9CE-6535-56623EA1510F}"/>
              </a:ext>
            </a:extLst>
          </p:cNvPr>
          <p:cNvSpPr/>
          <p:nvPr/>
        </p:nvSpPr>
        <p:spPr>
          <a:xfrm>
            <a:off x="1652588" y="415623"/>
            <a:ext cx="6637973" cy="809495"/>
          </a:xfrm>
          <a:prstGeom prst="rect">
            <a:avLst/>
          </a:prstGeom>
          <a:solidFill>
            <a:srgbClr val="962893"/>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3600" b="1" dirty="0">
                <a:solidFill>
                  <a:schemeClr val="bg1"/>
                </a:solidFill>
                <a:latin typeface="Anton" pitchFamily="2" charset="0"/>
              </a:rPr>
              <a:t>Charging as a barrier to healthcare</a:t>
            </a:r>
          </a:p>
        </p:txBody>
      </p:sp>
      <p:pic>
        <p:nvPicPr>
          <p:cNvPr id="3" name="Picture 2" descr="A picture containing graphical user interface&#10;&#10;Description automatically generated">
            <a:extLst>
              <a:ext uri="{FF2B5EF4-FFF2-40B4-BE49-F238E27FC236}">
                <a16:creationId xmlns:a16="http://schemas.microsoft.com/office/drawing/2014/main" id="{A50B6521-3D3B-06CB-F4CB-DE3E9F9264F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6" y="415620"/>
            <a:ext cx="1877674" cy="790882"/>
          </a:xfrm>
          <a:prstGeom prst="rect">
            <a:avLst/>
          </a:prstGeom>
        </p:spPr>
      </p:pic>
      <p:pic>
        <p:nvPicPr>
          <p:cNvPr id="5" name="Picture 2" descr="\\DOTWSBS2011\mdm-data\COMMUNICATIONS\Nick\Photos\Clinic photos\002GIORGOS MOUTAFIS 2.jpg">
            <a:extLst>
              <a:ext uri="{FF2B5EF4-FFF2-40B4-BE49-F238E27FC236}">
                <a16:creationId xmlns:a16="http://schemas.microsoft.com/office/drawing/2014/main" id="{429E227F-E0B5-A578-9690-BD684F4D6628}"/>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524000" y="1225117"/>
            <a:ext cx="9144000" cy="16129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FEE8C15-309C-6A26-7D13-46387879E205}"/>
              </a:ext>
            </a:extLst>
          </p:cNvPr>
          <p:cNvSpPr txBox="1"/>
          <p:nvPr/>
        </p:nvSpPr>
        <p:spPr>
          <a:xfrm>
            <a:off x="1883230" y="3047560"/>
            <a:ext cx="8523045" cy="3785652"/>
          </a:xfrm>
          <a:prstGeom prst="rect">
            <a:avLst/>
          </a:prstGeom>
          <a:noFill/>
        </p:spPr>
        <p:txBody>
          <a:bodyPr wrap="square" rtlCol="0">
            <a:spAutoFit/>
          </a:bodyPr>
          <a:lstStyle/>
          <a:p>
            <a:r>
              <a:rPr lang="en-GB" sz="2000" b="1" dirty="0">
                <a:solidFill>
                  <a:srgbClr val="005CA7"/>
                </a:solidFill>
                <a:latin typeface="Barlow" panose="00000500000000000000" pitchFamily="2" charset="0"/>
              </a:rPr>
              <a:t>Fear makes people avoid healthcare</a:t>
            </a:r>
          </a:p>
          <a:p>
            <a:pPr marL="285750" indent="-285750">
              <a:buFont typeface="Arial" panose="020B0604020202020204" pitchFamily="34" charset="0"/>
              <a:buChar char="•"/>
            </a:pPr>
            <a:r>
              <a:rPr lang="en-GB" sz="2000" dirty="0">
                <a:latin typeface="Barlow" panose="00000500000000000000" pitchFamily="2" charset="0"/>
              </a:rPr>
              <a:t>Exemptions to public health do not work: screening or vaccinations missed (not registered with GP)</a:t>
            </a:r>
          </a:p>
          <a:p>
            <a:pPr marL="285750" indent="-285750">
              <a:buFont typeface="Arial" panose="020B0604020202020204" pitchFamily="34" charset="0"/>
              <a:buChar char="•"/>
            </a:pPr>
            <a:r>
              <a:rPr lang="en-GB" sz="2000" dirty="0">
                <a:latin typeface="Barlow" panose="00000500000000000000" pitchFamily="2" charset="0"/>
              </a:rPr>
              <a:t>Bills and debt collection (people driven into exploitative work to pay bills)</a:t>
            </a:r>
          </a:p>
          <a:p>
            <a:pPr marL="285750" indent="-285750">
              <a:buFont typeface="Arial" panose="020B0604020202020204" pitchFamily="34" charset="0"/>
              <a:buChar char="•"/>
            </a:pPr>
            <a:r>
              <a:rPr lang="en-GB" sz="2000" dirty="0">
                <a:latin typeface="Barlow" panose="00000500000000000000" pitchFamily="2" charset="0"/>
              </a:rPr>
              <a:t>Debts reported to the Home Office and affects future immigration applications and right to travel</a:t>
            </a:r>
            <a:br>
              <a:rPr lang="en-GB" sz="2000" dirty="0">
                <a:latin typeface="Barlow" panose="00000500000000000000" pitchFamily="2" charset="0"/>
              </a:rPr>
            </a:br>
            <a:endParaRPr lang="en-GB" sz="2000" dirty="0">
              <a:latin typeface="Barlow" panose="00000500000000000000" pitchFamily="2" charset="0"/>
            </a:endParaRPr>
          </a:p>
          <a:p>
            <a:r>
              <a:rPr lang="en-GB" sz="2000" b="1" dirty="0">
                <a:solidFill>
                  <a:srgbClr val="005CA7"/>
                </a:solidFill>
                <a:latin typeface="Barlow" panose="00000500000000000000" pitchFamily="2" charset="0"/>
              </a:rPr>
              <a:t>Confusion about the rules and poor practice</a:t>
            </a:r>
          </a:p>
          <a:p>
            <a:pPr marL="285750" indent="-285750">
              <a:buFont typeface="Arial" panose="020B0604020202020204" pitchFamily="34" charset="0"/>
              <a:buChar char="•"/>
            </a:pPr>
            <a:r>
              <a:rPr lang="en-GB" sz="2000" dirty="0">
                <a:latin typeface="Barlow" panose="00000500000000000000" pitchFamily="2" charset="0"/>
              </a:rPr>
              <a:t>Incorrect billing </a:t>
            </a:r>
          </a:p>
          <a:p>
            <a:pPr marL="285750" indent="-285750">
              <a:buFont typeface="Arial" panose="020B0604020202020204" pitchFamily="34" charset="0"/>
              <a:buChar char="•"/>
            </a:pPr>
            <a:r>
              <a:rPr lang="en-GB" sz="2000" dirty="0">
                <a:latin typeface="Barlow" panose="00000500000000000000" pitchFamily="2" charset="0"/>
              </a:rPr>
              <a:t>Immediately necessary or urgent treatment often delayed or denied</a:t>
            </a:r>
          </a:p>
          <a:p>
            <a:pPr marL="285750" indent="-285750">
              <a:buFont typeface="Arial" panose="020B0604020202020204" pitchFamily="34" charset="0"/>
              <a:buChar char="•"/>
            </a:pPr>
            <a:r>
              <a:rPr lang="en-GB" sz="2000" dirty="0">
                <a:latin typeface="Barlow" panose="00000500000000000000" pitchFamily="2" charset="0"/>
              </a:rPr>
              <a:t>Patients billed for services that should be exempt e.g. asylum seekers or refugees</a:t>
            </a:r>
          </a:p>
        </p:txBody>
      </p:sp>
    </p:spTree>
    <p:extLst>
      <p:ext uri="{BB962C8B-B14F-4D97-AF65-F5344CB8AC3E}">
        <p14:creationId xmlns:p14="http://schemas.microsoft.com/office/powerpoint/2010/main" val="3314937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46CF4-993F-E61C-0AE8-656D3C5EAF0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87A927B-804B-6D74-6C3B-597183FB2D5B}"/>
              </a:ext>
            </a:extLst>
          </p:cNvPr>
          <p:cNvSpPr/>
          <p:nvPr/>
        </p:nvSpPr>
        <p:spPr>
          <a:xfrm>
            <a:off x="1524001" y="415622"/>
            <a:ext cx="9144000" cy="809495"/>
          </a:xfrm>
          <a:prstGeom prst="rect">
            <a:avLst/>
          </a:prstGeom>
          <a:solidFill>
            <a:srgbClr val="F3D1F2"/>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D14EA692-9E0A-6136-E852-52FAF6C1F33B}"/>
              </a:ext>
            </a:extLst>
          </p:cNvPr>
          <p:cNvSpPr/>
          <p:nvPr/>
        </p:nvSpPr>
        <p:spPr>
          <a:xfrm>
            <a:off x="1652588" y="415623"/>
            <a:ext cx="5084681" cy="809495"/>
          </a:xfrm>
          <a:prstGeom prst="rect">
            <a:avLst/>
          </a:prstGeom>
          <a:solidFill>
            <a:srgbClr val="962893"/>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r>
              <a:rPr lang="en-GB" sz="4000" b="1" dirty="0">
                <a:solidFill>
                  <a:schemeClr val="bg1"/>
                </a:solidFill>
                <a:latin typeface="Anton" pitchFamily="2" charset="0"/>
              </a:rPr>
              <a:t>Hospital Access Project</a:t>
            </a:r>
          </a:p>
        </p:txBody>
      </p:sp>
      <p:pic>
        <p:nvPicPr>
          <p:cNvPr id="3" name="Picture 2" descr="A picture containing graphical user interface&#10;&#10;Description automatically generated">
            <a:extLst>
              <a:ext uri="{FF2B5EF4-FFF2-40B4-BE49-F238E27FC236}">
                <a16:creationId xmlns:a16="http://schemas.microsoft.com/office/drawing/2014/main" id="{38240F59-01FA-7B6C-EE22-1D351384EA1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6" y="415620"/>
            <a:ext cx="1877674" cy="790882"/>
          </a:xfrm>
          <a:prstGeom prst="rect">
            <a:avLst/>
          </a:prstGeom>
        </p:spPr>
      </p:pic>
      <p:sp>
        <p:nvSpPr>
          <p:cNvPr id="5" name="Rectangle 4">
            <a:extLst>
              <a:ext uri="{FF2B5EF4-FFF2-40B4-BE49-F238E27FC236}">
                <a16:creationId xmlns:a16="http://schemas.microsoft.com/office/drawing/2014/main" id="{D1399BBB-40CA-E26E-B1A8-1F60D4796606}"/>
              </a:ext>
            </a:extLst>
          </p:cNvPr>
          <p:cNvSpPr/>
          <p:nvPr/>
        </p:nvSpPr>
        <p:spPr>
          <a:xfrm>
            <a:off x="1524000" y="1225117"/>
            <a:ext cx="4236720" cy="5632883"/>
          </a:xfrm>
          <a:prstGeom prst="rect">
            <a:avLst/>
          </a:prstGeom>
          <a:solidFill>
            <a:srgbClr val="ECF4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1">
            <a:extLst>
              <a:ext uri="{FF2B5EF4-FFF2-40B4-BE49-F238E27FC236}">
                <a16:creationId xmlns:a16="http://schemas.microsoft.com/office/drawing/2014/main" id="{08EED085-8627-7937-1B79-DD62DFF0F414}"/>
              </a:ext>
            </a:extLst>
          </p:cNvPr>
          <p:cNvSpPr>
            <a:spLocks noGrp="1" noChangeArrowheads="1"/>
          </p:cNvSpPr>
          <p:nvPr>
            <p:ph idx="1"/>
          </p:nvPr>
        </p:nvSpPr>
        <p:spPr bwMode="auto">
          <a:xfrm>
            <a:off x="5760720" y="1502401"/>
            <a:ext cx="4842218"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p>
            <a:pPr marL="0" indent="0" algn="ctr" eaLnBrk="0" fontAlgn="base" hangingPunct="0">
              <a:lnSpc>
                <a:spcPct val="100000"/>
              </a:lnSpc>
              <a:spcBef>
                <a:spcPct val="0"/>
              </a:spcBef>
              <a:spcAft>
                <a:spcPct val="0"/>
              </a:spcAft>
              <a:buNone/>
            </a:pPr>
            <a:r>
              <a:rPr lang="en-US" altLang="en-US" sz="1800" b="1" dirty="0">
                <a:solidFill>
                  <a:srgbClr val="962893"/>
                </a:solidFill>
                <a:latin typeface="Barlow" panose="00000500000000000000" pitchFamily="2" charset="0"/>
                <a:cs typeface="Calibri" panose="020F0502020204030204" pitchFamily="34" charset="0"/>
              </a:rPr>
              <a:t>How we can support:</a:t>
            </a:r>
            <a:br>
              <a:rPr lang="en-US" altLang="en-US" sz="1800" b="1" dirty="0">
                <a:solidFill>
                  <a:srgbClr val="962893"/>
                </a:solidFill>
                <a:latin typeface="Barlow" panose="00000500000000000000" pitchFamily="2" charset="0"/>
                <a:cs typeface="Calibri" panose="020F0502020204030204" pitchFamily="34" charset="0"/>
              </a:rPr>
            </a:br>
            <a:endParaRPr lang="en-US" altLang="en-US" sz="1800" b="1" dirty="0">
              <a:latin typeface="Barlow" panose="00000500000000000000" pitchFamily="2" charset="0"/>
              <a:cs typeface="Calibri" panose="020F0502020204030204" pitchFamily="34" charset="0"/>
            </a:endParaRPr>
          </a:p>
          <a:p>
            <a:pPr eaLnBrk="0" fontAlgn="base" hangingPunct="0">
              <a:lnSpc>
                <a:spcPct val="100000"/>
              </a:lnSpc>
              <a:spcBef>
                <a:spcPct val="0"/>
              </a:spcBef>
              <a:spcAft>
                <a:spcPct val="0"/>
              </a:spcAft>
              <a:buFont typeface="Wingdings" panose="05000000000000000000" pitchFamily="2" charset="2"/>
              <a:buChar char="ü"/>
            </a:pPr>
            <a:r>
              <a:rPr lang="en-US" altLang="en-US" sz="1800" b="1" dirty="0">
                <a:latin typeface="Barlow" panose="00000500000000000000" pitchFamily="2" charset="0"/>
                <a:cs typeface="Calibri" panose="020F0502020204030204" pitchFamily="34" charset="0"/>
              </a:rPr>
              <a:t>Advocate</a:t>
            </a:r>
            <a:r>
              <a:rPr lang="en-US" altLang="en-US" sz="1800" dirty="0">
                <a:latin typeface="Barlow" panose="00000500000000000000" pitchFamily="2" charset="0"/>
                <a:cs typeface="Calibri" panose="020F0502020204030204" pitchFamily="34" charset="0"/>
              </a:rPr>
              <a:t> for those denied secondary care</a:t>
            </a:r>
            <a:br>
              <a:rPr lang="en-US" altLang="en-US" sz="1800" dirty="0">
                <a:latin typeface="Barlow" panose="00000500000000000000" pitchFamily="2" charset="0"/>
                <a:cs typeface="Calibri" panose="020F0502020204030204" pitchFamily="34" charset="0"/>
              </a:rPr>
            </a:br>
            <a:r>
              <a:rPr lang="en-US" altLang="en-US" sz="1800" dirty="0">
                <a:latin typeface="Barlow" panose="00000500000000000000" pitchFamily="2" charset="0"/>
                <a:cs typeface="Calibri" panose="020F0502020204030204" pitchFamily="34" charset="0"/>
              </a:rPr>
              <a:t> </a:t>
            </a:r>
          </a:p>
          <a:p>
            <a:pPr eaLnBrk="0" fontAlgn="base" hangingPunct="0">
              <a:lnSpc>
                <a:spcPct val="100000"/>
              </a:lnSpc>
              <a:spcBef>
                <a:spcPct val="0"/>
              </a:spcBef>
              <a:spcAft>
                <a:spcPct val="0"/>
              </a:spcAft>
              <a:buFont typeface="Wingdings" panose="05000000000000000000" pitchFamily="2" charset="2"/>
              <a:buChar char="ü"/>
            </a:pPr>
            <a:r>
              <a:rPr lang="en-US" altLang="en-US" sz="1800" b="1" dirty="0">
                <a:latin typeface="Barlow" panose="00000500000000000000" pitchFamily="2" charset="0"/>
                <a:cs typeface="Calibri" panose="020F0502020204030204" pitchFamily="34" charset="0"/>
              </a:rPr>
              <a:t>Advice</a:t>
            </a:r>
            <a:r>
              <a:rPr lang="en-US" altLang="en-US" sz="1800" dirty="0">
                <a:latin typeface="Barlow" panose="00000500000000000000" pitchFamily="2" charset="0"/>
                <a:cs typeface="Calibri" panose="020F0502020204030204" pitchFamily="34" charset="0"/>
              </a:rPr>
              <a:t> for individuals and their families to navigate a complex system </a:t>
            </a:r>
            <a:br>
              <a:rPr lang="en-US" altLang="en-US" sz="1800" dirty="0">
                <a:latin typeface="Barlow" panose="00000500000000000000" pitchFamily="2" charset="0"/>
                <a:cs typeface="Calibri" panose="020F0502020204030204" pitchFamily="34" charset="0"/>
              </a:rPr>
            </a:br>
            <a:endParaRPr lang="en-US" altLang="en-US" sz="1800" dirty="0">
              <a:latin typeface="Barlow" panose="00000500000000000000" pitchFamily="2" charset="0"/>
              <a:cs typeface="Calibri" panose="020F0502020204030204" pitchFamily="34" charset="0"/>
            </a:endParaRPr>
          </a:p>
          <a:p>
            <a:pPr eaLnBrk="0" fontAlgn="base" hangingPunct="0">
              <a:lnSpc>
                <a:spcPct val="100000"/>
              </a:lnSpc>
              <a:spcBef>
                <a:spcPct val="0"/>
              </a:spcBef>
              <a:spcAft>
                <a:spcPct val="0"/>
              </a:spcAft>
              <a:buFont typeface="Wingdings" panose="05000000000000000000" pitchFamily="2" charset="2"/>
              <a:buChar char="ü"/>
            </a:pPr>
            <a:r>
              <a:rPr lang="en-US" altLang="en-US" sz="1800" b="1" dirty="0">
                <a:latin typeface="Barlow" panose="00000500000000000000" pitchFamily="2" charset="0"/>
                <a:cs typeface="Calibri" panose="020F0502020204030204" pitchFamily="34" charset="0"/>
              </a:rPr>
              <a:t>Write to OVMs </a:t>
            </a:r>
            <a:r>
              <a:rPr lang="en-US" altLang="en-US" sz="1800" dirty="0">
                <a:latin typeface="Barlow" panose="00000500000000000000" pitchFamily="2" charset="0"/>
                <a:cs typeface="Calibri" panose="020F0502020204030204" pitchFamily="34" charset="0"/>
              </a:rPr>
              <a:t>and debt management companies for destitute people; proactively requesting manageable repayment plans</a:t>
            </a:r>
            <a:br>
              <a:rPr lang="en-US" altLang="en-US" sz="1800" dirty="0">
                <a:latin typeface="Barlow" panose="00000500000000000000" pitchFamily="2" charset="0"/>
                <a:cs typeface="Calibri" panose="020F0502020204030204" pitchFamily="34" charset="0"/>
              </a:rPr>
            </a:br>
            <a:endParaRPr lang="en-US" altLang="en-US" sz="1800" dirty="0">
              <a:latin typeface="Barlow" panose="00000500000000000000" pitchFamily="2" charset="0"/>
              <a:cs typeface="Calibri" panose="020F0502020204030204" pitchFamily="34" charset="0"/>
            </a:endParaRPr>
          </a:p>
          <a:p>
            <a:pPr eaLnBrk="0" fontAlgn="base" hangingPunct="0">
              <a:lnSpc>
                <a:spcPct val="100000"/>
              </a:lnSpc>
              <a:spcBef>
                <a:spcPct val="0"/>
              </a:spcBef>
              <a:spcAft>
                <a:spcPct val="0"/>
              </a:spcAft>
              <a:buFont typeface="Wingdings" panose="05000000000000000000" pitchFamily="2" charset="2"/>
              <a:buChar char="ü"/>
            </a:pPr>
            <a:r>
              <a:rPr lang="en-US" altLang="en-US" sz="1800" b="1" dirty="0">
                <a:latin typeface="Barlow" panose="00000500000000000000" pitchFamily="2" charset="0"/>
                <a:cs typeface="Calibri" panose="020F0502020204030204" pitchFamily="34" charset="0"/>
              </a:rPr>
              <a:t>Signpost</a:t>
            </a:r>
            <a:r>
              <a:rPr lang="en-US" altLang="en-US" sz="1800" dirty="0">
                <a:latin typeface="Barlow" panose="00000500000000000000" pitchFamily="2" charset="0"/>
                <a:cs typeface="Calibri" panose="020F0502020204030204" pitchFamily="34" charset="0"/>
              </a:rPr>
              <a:t> to debt advice, immigration advice and other support.</a:t>
            </a:r>
            <a:br>
              <a:rPr lang="en-US" altLang="en-US" sz="1800" dirty="0">
                <a:latin typeface="Barlow" panose="00000500000000000000" pitchFamily="2" charset="0"/>
                <a:cs typeface="Calibri" panose="020F0502020204030204" pitchFamily="34" charset="0"/>
              </a:rPr>
            </a:br>
            <a:endParaRPr lang="en-US" altLang="en-US" sz="1800" dirty="0">
              <a:latin typeface="Barlow" panose="00000500000000000000" pitchFamily="2" charset="0"/>
              <a:cs typeface="Calibri" panose="020F0502020204030204" pitchFamily="34" charset="0"/>
            </a:endParaRPr>
          </a:p>
          <a:p>
            <a:pPr eaLnBrk="0" fontAlgn="base" hangingPunct="0">
              <a:lnSpc>
                <a:spcPct val="100000"/>
              </a:lnSpc>
              <a:spcBef>
                <a:spcPct val="0"/>
              </a:spcBef>
              <a:spcAft>
                <a:spcPct val="0"/>
              </a:spcAft>
              <a:buFont typeface="Wingdings" panose="05000000000000000000" pitchFamily="2" charset="2"/>
              <a:buChar char="ü"/>
            </a:pPr>
            <a:r>
              <a:rPr lang="en-US" altLang="en-US" sz="1800" b="1" dirty="0">
                <a:latin typeface="Barlow" panose="00000500000000000000" pitchFamily="2" charset="0"/>
                <a:cs typeface="Calibri" panose="020F0502020204030204" pitchFamily="34" charset="0"/>
              </a:rPr>
              <a:t>Explain</a:t>
            </a:r>
            <a:r>
              <a:rPr lang="en-US" altLang="en-US" sz="1800" dirty="0">
                <a:latin typeface="Barlow" panose="00000500000000000000" pitchFamily="2" charset="0"/>
                <a:cs typeface="Calibri" panose="020F0502020204030204" pitchFamily="34" charset="0"/>
              </a:rPr>
              <a:t> the implications of not engaging with NHS debt </a:t>
            </a:r>
            <a:br>
              <a:rPr lang="en-US" altLang="en-US" sz="1800" dirty="0">
                <a:latin typeface="Barlow" panose="00000500000000000000" pitchFamily="2" charset="0"/>
                <a:cs typeface="Calibri" panose="020F0502020204030204" pitchFamily="34" charset="0"/>
              </a:rPr>
            </a:br>
            <a:endParaRPr lang="en-US" altLang="en-US" sz="1800" dirty="0">
              <a:latin typeface="Barlow" panose="00000500000000000000" pitchFamily="2" charset="0"/>
              <a:cs typeface="Calibri" panose="020F0502020204030204" pitchFamily="34" charset="0"/>
            </a:endParaRPr>
          </a:p>
          <a:p>
            <a:pPr eaLnBrk="0" fontAlgn="base" hangingPunct="0">
              <a:lnSpc>
                <a:spcPct val="100000"/>
              </a:lnSpc>
              <a:spcBef>
                <a:spcPct val="0"/>
              </a:spcBef>
              <a:spcAft>
                <a:spcPct val="0"/>
              </a:spcAft>
              <a:buFont typeface="Wingdings" panose="05000000000000000000" pitchFamily="2" charset="2"/>
              <a:buChar char="ü"/>
            </a:pPr>
            <a:r>
              <a:rPr lang="en-US" altLang="en-US" sz="1800" b="1" dirty="0">
                <a:latin typeface="Barlow" panose="00000500000000000000" pitchFamily="2" charset="0"/>
                <a:cs typeface="Calibri" panose="020F0502020204030204" pitchFamily="34" charset="0"/>
              </a:rPr>
              <a:t>Report</a:t>
            </a:r>
            <a:r>
              <a:rPr lang="en-US" altLang="en-US" sz="1800" dirty="0">
                <a:latin typeface="Barlow" panose="00000500000000000000" pitchFamily="2" charset="0"/>
                <a:cs typeface="Calibri" panose="020F0502020204030204" pitchFamily="34" charset="0"/>
              </a:rPr>
              <a:t> on the harm caused by NHS charging</a:t>
            </a:r>
            <a:endParaRPr lang="en-US" altLang="en-US" sz="4000" dirty="0">
              <a:latin typeface="Barlow" panose="00000500000000000000" pitchFamily="2" charset="0"/>
            </a:endParaRPr>
          </a:p>
        </p:txBody>
      </p:sp>
      <p:sp>
        <p:nvSpPr>
          <p:cNvPr id="7" name="TextBox 6">
            <a:extLst>
              <a:ext uri="{FF2B5EF4-FFF2-40B4-BE49-F238E27FC236}">
                <a16:creationId xmlns:a16="http://schemas.microsoft.com/office/drawing/2014/main" id="{54EDCB4B-7BDF-8100-FC68-839DEB773810}"/>
              </a:ext>
            </a:extLst>
          </p:cNvPr>
          <p:cNvSpPr txBox="1"/>
          <p:nvPr/>
        </p:nvSpPr>
        <p:spPr>
          <a:xfrm>
            <a:off x="1660053" y="2271841"/>
            <a:ext cx="3964617" cy="3539430"/>
          </a:xfrm>
          <a:prstGeom prst="rect">
            <a:avLst/>
          </a:prstGeom>
          <a:noFill/>
        </p:spPr>
        <p:txBody>
          <a:bodyPr wrap="square" rtlCol="0">
            <a:spAutoFit/>
          </a:bodyPr>
          <a:lstStyle/>
          <a:p>
            <a:endParaRPr lang="en-GB" sz="1000" dirty="0">
              <a:latin typeface="Barlow" panose="00000500000000000000" pitchFamily="2" charset="0"/>
            </a:endParaRPr>
          </a:p>
          <a:p>
            <a:r>
              <a:rPr lang="en-GB" b="1" dirty="0">
                <a:solidFill>
                  <a:srgbClr val="962893"/>
                </a:solidFill>
                <a:latin typeface="Barlow" panose="00000500000000000000" pitchFamily="2" charset="0"/>
              </a:rPr>
              <a:t>DOTW’s casework team </a:t>
            </a:r>
            <a:br>
              <a:rPr lang="en-GB" sz="2400" b="1" dirty="0">
                <a:solidFill>
                  <a:srgbClr val="ED0678"/>
                </a:solidFill>
                <a:latin typeface="Barlow" panose="00000500000000000000" pitchFamily="2" charset="0"/>
              </a:rPr>
            </a:br>
            <a:endParaRPr lang="en-GB" sz="2000" dirty="0">
              <a:solidFill>
                <a:srgbClr val="0066B2"/>
              </a:solidFill>
              <a:latin typeface="Barlow" panose="00000500000000000000" pitchFamily="2" charset="0"/>
            </a:endParaRPr>
          </a:p>
          <a:p>
            <a:r>
              <a:rPr lang="en-GB" dirty="0">
                <a:latin typeface="Barlow" panose="00000500000000000000" pitchFamily="2" charset="0"/>
              </a:rPr>
              <a:t>Doctors of the World’s advice line on freephone </a:t>
            </a:r>
            <a:r>
              <a:rPr lang="en-GB" b="1" dirty="0">
                <a:solidFill>
                  <a:srgbClr val="005CA7"/>
                </a:solidFill>
                <a:latin typeface="Barlow" panose="00000500000000000000" pitchFamily="2" charset="0"/>
              </a:rPr>
              <a:t>0808 1647 686</a:t>
            </a:r>
          </a:p>
          <a:p>
            <a:endParaRPr lang="en-GB" dirty="0">
              <a:latin typeface="Barlow" panose="00000500000000000000" pitchFamily="2" charset="0"/>
            </a:endParaRPr>
          </a:p>
          <a:p>
            <a:r>
              <a:rPr lang="en-GB" dirty="0">
                <a:latin typeface="Barlow" panose="00000500000000000000" pitchFamily="2" charset="0"/>
              </a:rPr>
              <a:t>If you’re calling from an organisation, please call our clinic office line: </a:t>
            </a:r>
            <a:r>
              <a:rPr lang="en-GB" b="1" dirty="0">
                <a:solidFill>
                  <a:srgbClr val="005CA7"/>
                </a:solidFill>
                <a:latin typeface="Barlow" panose="00000500000000000000" pitchFamily="2" charset="0"/>
              </a:rPr>
              <a:t>0207 0789 629</a:t>
            </a:r>
            <a:r>
              <a:rPr lang="en-GB" b="1" dirty="0">
                <a:latin typeface="Barlow" panose="00000500000000000000" pitchFamily="2" charset="0"/>
              </a:rPr>
              <a:t> </a:t>
            </a:r>
            <a:r>
              <a:rPr lang="en-GB" dirty="0">
                <a:latin typeface="Barlow" panose="00000500000000000000" pitchFamily="2" charset="0"/>
              </a:rPr>
              <a:t>or email </a:t>
            </a:r>
            <a:r>
              <a:rPr lang="en-GB" b="1" dirty="0">
                <a:solidFill>
                  <a:srgbClr val="005CA7"/>
                </a:solidFill>
                <a:latin typeface="Barlow" panose="00000500000000000000" pitchFamily="2" charset="0"/>
                <a:hlinkClick r:id="rId4"/>
              </a:rPr>
              <a:t>clinic@doctorsoftheworld.org.uk</a:t>
            </a:r>
            <a:br>
              <a:rPr lang="en-GB" b="1" dirty="0">
                <a:solidFill>
                  <a:srgbClr val="005CA7"/>
                </a:solidFill>
                <a:latin typeface="Barlow" panose="00000500000000000000" pitchFamily="2" charset="0"/>
              </a:rPr>
            </a:br>
            <a:endParaRPr lang="en-GB" dirty="0">
              <a:latin typeface="Barlow" panose="00000500000000000000" pitchFamily="2" charset="0"/>
            </a:endParaRPr>
          </a:p>
          <a:p>
            <a:r>
              <a:rPr lang="en-GB" dirty="0">
                <a:latin typeface="Barlow" panose="00000500000000000000" pitchFamily="2" charset="0"/>
              </a:rPr>
              <a:t>More information </a:t>
            </a:r>
            <a:r>
              <a:rPr lang="en-GB" dirty="0">
                <a:solidFill>
                  <a:srgbClr val="005CA7"/>
                </a:solidFill>
                <a:latin typeface="Barlow" panose="00000500000000000000" pitchFamily="2" charset="0"/>
                <a:hlinkClick r:id="rId5">
                  <a:extLst>
                    <a:ext uri="{A12FA001-AC4F-418D-AE19-62706E023703}">
                      <ahyp:hlinkClr xmlns:ahyp="http://schemas.microsoft.com/office/drawing/2018/hyperlinkcolor" val="tx"/>
                    </a:ext>
                  </a:extLst>
                </a:hlinkClick>
              </a:rPr>
              <a:t>here</a:t>
            </a:r>
            <a:endParaRPr lang="en-GB" dirty="0">
              <a:solidFill>
                <a:srgbClr val="005CA7"/>
              </a:solidFill>
              <a:latin typeface="Barlow" panose="00000500000000000000" pitchFamily="2" charset="0"/>
            </a:endParaRPr>
          </a:p>
          <a:p>
            <a:endParaRPr lang="en-GB" sz="1400" dirty="0">
              <a:latin typeface="Barlow" panose="00000500000000000000" pitchFamily="2" charset="0"/>
            </a:endParaRPr>
          </a:p>
        </p:txBody>
      </p:sp>
    </p:spTree>
    <p:extLst>
      <p:ext uri="{BB962C8B-B14F-4D97-AF65-F5344CB8AC3E}">
        <p14:creationId xmlns:p14="http://schemas.microsoft.com/office/powerpoint/2010/main" val="17264372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53800-BD23-3821-E9B2-321C84A698C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02D829F-8AB0-14B0-C78A-56107077EBF8}"/>
              </a:ext>
            </a:extLst>
          </p:cNvPr>
          <p:cNvSpPr/>
          <p:nvPr/>
        </p:nvSpPr>
        <p:spPr>
          <a:xfrm>
            <a:off x="1524001" y="415628"/>
            <a:ext cx="9144000" cy="809495"/>
          </a:xfrm>
          <a:prstGeom prst="rect">
            <a:avLst/>
          </a:prstGeom>
          <a:solidFill>
            <a:srgbClr val="E1F2FF"/>
          </a:solidFill>
          <a:ln>
            <a:noFill/>
          </a:ln>
          <a:effectLst/>
        </p:spPr>
        <p:style>
          <a:lnRef idx="0">
            <a:scrgbClr r="0" g="0" b="0"/>
          </a:lnRef>
          <a:fillRef idx="0">
            <a:scrgbClr r="0" g="0" b="0"/>
          </a:fillRef>
          <a:effectRef idx="0">
            <a:scrgbClr r="0" g="0" b="0"/>
          </a:effectRef>
          <a:fontRef idx="minor">
            <a:schemeClr val="lt1"/>
          </a:fontRef>
        </p:style>
        <p:txBody>
          <a:bodyPr rtlCol="0" anchor="ctr"/>
          <a:lstStyle/>
          <a:p>
            <a:endParaRPr lang="en-GB" sz="4000" b="1" dirty="0">
              <a:solidFill>
                <a:schemeClr val="bg1"/>
              </a:solidFill>
              <a:latin typeface="Anton" pitchFamily="2" charset="0"/>
            </a:endParaRPr>
          </a:p>
        </p:txBody>
      </p:sp>
      <p:sp>
        <p:nvSpPr>
          <p:cNvPr id="4" name="Rectangle 3">
            <a:extLst>
              <a:ext uri="{FF2B5EF4-FFF2-40B4-BE49-F238E27FC236}">
                <a16:creationId xmlns:a16="http://schemas.microsoft.com/office/drawing/2014/main" id="{6F0B7CB3-C562-2AA3-7C28-D806FDB6A9BA}"/>
              </a:ext>
            </a:extLst>
          </p:cNvPr>
          <p:cNvSpPr/>
          <p:nvPr/>
        </p:nvSpPr>
        <p:spPr>
          <a:xfrm>
            <a:off x="1652593" y="415628"/>
            <a:ext cx="4443413" cy="809495"/>
          </a:xfrm>
          <a:prstGeom prst="rect">
            <a:avLst/>
          </a:prstGeom>
          <a:solidFill>
            <a:srgbClr val="0069B8"/>
          </a:solidFill>
          <a:ln>
            <a:noFill/>
          </a:ln>
          <a:effectLst/>
        </p:spPr>
        <p:style>
          <a:lnRef idx="0">
            <a:scrgbClr r="0" g="0" b="0"/>
          </a:lnRef>
          <a:fillRef idx="0">
            <a:scrgbClr r="0" g="0" b="0"/>
          </a:fillRef>
          <a:effectRef idx="0">
            <a:scrgbClr r="0" g="0" b="0"/>
          </a:effectRef>
          <a:fontRef idx="minor">
            <a:schemeClr val="lt1"/>
          </a:fontRef>
        </p:style>
        <p:txBody>
          <a:bodyPr rtlCol="0" anchor="ctr"/>
          <a:lstStyle/>
          <a:p>
            <a:r>
              <a:rPr lang="en-GB" sz="4000" b="1" dirty="0">
                <a:solidFill>
                  <a:schemeClr val="bg1"/>
                </a:solidFill>
                <a:latin typeface="Anton" pitchFamily="2" charset="0"/>
              </a:rPr>
              <a:t>Stay connected</a:t>
            </a:r>
          </a:p>
        </p:txBody>
      </p:sp>
      <p:pic>
        <p:nvPicPr>
          <p:cNvPr id="5" name="Picture 4" descr="A picture containing graphical user interface&#10;&#10;Description automatically generated">
            <a:extLst>
              <a:ext uri="{FF2B5EF4-FFF2-40B4-BE49-F238E27FC236}">
                <a16:creationId xmlns:a16="http://schemas.microsoft.com/office/drawing/2014/main" id="{B08C6137-4DA1-6899-C077-CFFD939161D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790327" y="415622"/>
            <a:ext cx="1877675" cy="790883"/>
          </a:xfrm>
          <a:prstGeom prst="rect">
            <a:avLst/>
          </a:prstGeom>
        </p:spPr>
      </p:pic>
      <p:sp>
        <p:nvSpPr>
          <p:cNvPr id="8" name="Title 1">
            <a:extLst>
              <a:ext uri="{FF2B5EF4-FFF2-40B4-BE49-F238E27FC236}">
                <a16:creationId xmlns:a16="http://schemas.microsoft.com/office/drawing/2014/main" id="{E585FE57-5565-329A-E8CA-23B1330BA6A1}"/>
              </a:ext>
            </a:extLst>
          </p:cNvPr>
          <p:cNvSpPr>
            <a:spLocks noGrp="1"/>
          </p:cNvSpPr>
          <p:nvPr>
            <p:ph type="title"/>
          </p:nvPr>
        </p:nvSpPr>
        <p:spPr>
          <a:xfrm>
            <a:off x="1652593" y="1435792"/>
            <a:ext cx="8771679" cy="5373229"/>
          </a:xfrm>
        </p:spPr>
        <p:txBody>
          <a:bodyPr vert="horz" lIns="91440" tIns="45720" rIns="91440" bIns="45720" rtlCol="0" anchor="t">
            <a:noAutofit/>
          </a:bodyPr>
          <a:lstStyle/>
          <a:p>
            <a:pPr eaLnBrk="0" fontAlgn="base" hangingPunct="0">
              <a:lnSpc>
                <a:spcPct val="100000"/>
              </a:lnSpc>
              <a:spcAft>
                <a:spcPct val="0"/>
              </a:spcAft>
            </a:pPr>
            <a:r>
              <a:rPr lang="en-GB" altLang="en-US" sz="2400" b="1" dirty="0">
                <a:solidFill>
                  <a:srgbClr val="0069B8"/>
                </a:solidFill>
                <a:latin typeface="Barlow" panose="00000500000000000000" pitchFamily="2" charset="0"/>
                <a:ea typeface="Calibri" panose="020F0502020204030204" pitchFamily="34" charset="0"/>
                <a:cs typeface="Times New Roman" panose="02020603050405020304" pitchFamily="18" charset="0"/>
              </a:rPr>
              <a:t>Find out more</a:t>
            </a:r>
            <a:br>
              <a:rPr lang="en-GB" altLang="en-US" sz="2400" dirty="0">
                <a:solidFill>
                  <a:srgbClr val="92278F"/>
                </a:solidFill>
                <a:latin typeface="Barlow" panose="00000500000000000000" pitchFamily="2" charset="0"/>
                <a:ea typeface="Calibri" panose="020F0502020204030204" pitchFamily="34" charset="0"/>
                <a:cs typeface="Times New Roman" panose="02020603050405020304" pitchFamily="18" charset="0"/>
              </a:rPr>
            </a:br>
            <a:r>
              <a:rPr lang="en-GB" altLang="en-US" sz="2400" dirty="0">
                <a:solidFill>
                  <a:srgbClr val="0069B8"/>
                </a:solidFill>
                <a:latin typeface="Barlow" panose="00000500000000000000" pitchFamily="2"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https://www.doctorsoftheworld.org.uk/safesurgeries/</a:t>
            </a:r>
            <a:br>
              <a:rPr lang="en-US" sz="2400" dirty="0">
                <a:solidFill>
                  <a:srgbClr val="005DA8"/>
                </a:solidFill>
                <a:latin typeface="Barlow" panose="00000500000000000000" pitchFamily="2" charset="0"/>
              </a:rPr>
            </a:br>
            <a:br>
              <a:rPr lang="en-US" sz="2400" dirty="0">
                <a:solidFill>
                  <a:srgbClr val="F10679"/>
                </a:solidFill>
                <a:latin typeface="Barlow" panose="00000500000000000000" pitchFamily="2" charset="0"/>
              </a:rPr>
            </a:br>
            <a:r>
              <a:rPr lang="en-GB" altLang="en-US" sz="2400" b="1" dirty="0">
                <a:solidFill>
                  <a:srgbClr val="F6067C"/>
                </a:solidFill>
                <a:latin typeface="Barlow" panose="00000500000000000000" pitchFamily="2" charset="0"/>
                <a:ea typeface="Calibri" panose="020F0502020204030204" pitchFamily="34" charset="0"/>
                <a:cs typeface="Times New Roman" panose="02020603050405020304" pitchFamily="18" charset="0"/>
              </a:rPr>
              <a:t>Translated health information </a:t>
            </a:r>
            <a:br>
              <a:rPr lang="en-GB" altLang="en-US" sz="2400" b="1" dirty="0">
                <a:solidFill>
                  <a:srgbClr val="F6067C"/>
                </a:solidFill>
                <a:latin typeface="Barlow" panose="00000500000000000000" pitchFamily="2" charset="0"/>
                <a:ea typeface="Calibri" panose="020F0502020204030204" pitchFamily="34" charset="0"/>
                <a:cs typeface="Times New Roman" panose="02020603050405020304" pitchFamily="18" charset="0"/>
              </a:rPr>
            </a:br>
            <a:r>
              <a:rPr lang="en-GB" altLang="en-US" sz="2400" dirty="0">
                <a:solidFill>
                  <a:srgbClr val="F6067C"/>
                </a:solidFill>
                <a:latin typeface="Barlow" panose="00000500000000000000" pitchFamily="2" charset="0"/>
                <a:ea typeface="Calibri" panose="020F0502020204030204" pitchFamily="34" charset="0"/>
                <a:cs typeface="Times New Roman" panose="02020603050405020304" pitchFamily="18" charset="0"/>
                <a:hlinkClick r:id="rId5"/>
              </a:rPr>
              <a:t>https://www.doctorsoftheworld.org.uk/translated-health-information/</a:t>
            </a:r>
            <a:r>
              <a:rPr lang="en-GB" altLang="en-US" sz="2400" dirty="0">
                <a:solidFill>
                  <a:srgbClr val="F6067C"/>
                </a:solidFill>
                <a:latin typeface="Barlow" panose="00000500000000000000" pitchFamily="2" charset="0"/>
                <a:ea typeface="Calibri" panose="020F0502020204030204" pitchFamily="34" charset="0"/>
                <a:cs typeface="Times New Roman" panose="02020603050405020304" pitchFamily="18" charset="0"/>
              </a:rPr>
              <a:t> </a:t>
            </a:r>
            <a:br>
              <a:rPr lang="en-GB" altLang="en-US" sz="2400" b="1" dirty="0">
                <a:solidFill>
                  <a:srgbClr val="F6067C"/>
                </a:solidFill>
                <a:latin typeface="Barlow" panose="00000500000000000000" pitchFamily="2" charset="0"/>
                <a:ea typeface="Calibri" panose="020F0502020204030204" pitchFamily="34" charset="0"/>
                <a:cs typeface="Times New Roman" panose="02020603050405020304" pitchFamily="18" charset="0"/>
              </a:rPr>
            </a:br>
            <a:br>
              <a:rPr lang="en-GB" altLang="en-US" sz="2400" dirty="0"/>
            </a:br>
            <a:r>
              <a:rPr lang="en-GB" altLang="en-US" sz="2400" b="1" dirty="0">
                <a:solidFill>
                  <a:srgbClr val="F37321"/>
                </a:solidFill>
                <a:latin typeface="Barlow" panose="00000500000000000000" pitchFamily="2" charset="0"/>
                <a:ea typeface="Calibri" panose="020F0502020204030204" pitchFamily="34" charset="0"/>
                <a:cs typeface="Times New Roman" panose="02020603050405020304" pitchFamily="18" charset="0"/>
              </a:rPr>
              <a:t>Contact us</a:t>
            </a:r>
            <a:r>
              <a:rPr lang="en-GB" altLang="en-US" sz="2400" b="1" dirty="0">
                <a:latin typeface="Barlow" panose="00000500000000000000" pitchFamily="2" charset="0"/>
                <a:ea typeface="Calibri" panose="020F0502020204030204" pitchFamily="34" charset="0"/>
                <a:cs typeface="Times New Roman" panose="02020603050405020304" pitchFamily="18" charset="0"/>
              </a:rPr>
              <a:t> </a:t>
            </a:r>
            <a:br>
              <a:rPr lang="en-GB" altLang="en-US" sz="2400" b="1" dirty="0">
                <a:latin typeface="Barlow" panose="00000500000000000000" pitchFamily="2" charset="0"/>
                <a:ea typeface="Calibri" panose="020F0502020204030204" pitchFamily="34" charset="0"/>
                <a:cs typeface="Times New Roman" panose="02020603050405020304" pitchFamily="18" charset="0"/>
              </a:rPr>
            </a:br>
            <a:r>
              <a:rPr lang="en-GB" altLang="en-US" sz="2400" dirty="0">
                <a:latin typeface="Barlow" panose="00000500000000000000" pitchFamily="2" charset="0"/>
                <a:ea typeface="Calibri" panose="020F0502020204030204" pitchFamily="34" charset="0"/>
                <a:cs typeface="Times New Roman" panose="02020603050405020304" pitchFamily="18" charset="0"/>
                <a:hlinkClick r:id="rId6"/>
              </a:rPr>
              <a:t>safesurgeries@doctorsoftheworld.org.uk</a:t>
            </a:r>
            <a:br>
              <a:rPr lang="en-GB" altLang="en-US" sz="2400" b="1" dirty="0">
                <a:latin typeface="Barlow" panose="00000500000000000000" pitchFamily="2" charset="0"/>
                <a:ea typeface="Calibri" panose="020F0502020204030204" pitchFamily="34" charset="0"/>
                <a:cs typeface="Times New Roman" panose="02020603050405020304" pitchFamily="18" charset="0"/>
              </a:rPr>
            </a:br>
            <a:br>
              <a:rPr lang="en-GB" altLang="en-US" sz="2400" b="1" dirty="0">
                <a:latin typeface="Barlow" panose="00000500000000000000" pitchFamily="2" charset="0"/>
                <a:ea typeface="Calibri" panose="020F0502020204030204" pitchFamily="34" charset="0"/>
                <a:cs typeface="Times New Roman" panose="02020603050405020304" pitchFamily="18" charset="0"/>
              </a:rPr>
            </a:br>
            <a:r>
              <a:rPr lang="en-GB" altLang="en-US" sz="2400" b="1" dirty="0">
                <a:solidFill>
                  <a:srgbClr val="0066B2"/>
                </a:solidFill>
                <a:latin typeface="Barlow" panose="00000500000000000000" pitchFamily="2" charset="0"/>
                <a:ea typeface="Calibri" panose="020F0502020204030204" pitchFamily="34" charset="0"/>
                <a:cs typeface="Times New Roman" panose="02020603050405020304" pitchFamily="18" charset="0"/>
              </a:rPr>
              <a:t>DOTW clinic</a:t>
            </a:r>
            <a:br>
              <a:rPr lang="en-GB" altLang="en-US" sz="2400" b="1" dirty="0">
                <a:solidFill>
                  <a:srgbClr val="0066B2"/>
                </a:solidFill>
                <a:latin typeface="Barlow" panose="00000500000000000000" pitchFamily="2" charset="0"/>
                <a:ea typeface="Calibri" panose="020F0502020204030204" pitchFamily="34" charset="0"/>
                <a:cs typeface="Times New Roman" panose="02020603050405020304" pitchFamily="18" charset="0"/>
              </a:rPr>
            </a:br>
            <a:r>
              <a:rPr lang="en-GB" altLang="en-US" sz="2400" dirty="0">
                <a:solidFill>
                  <a:srgbClr val="0066B2"/>
                </a:solidFill>
                <a:latin typeface="Barlow" panose="00000500000000000000" pitchFamily="2" charset="0"/>
                <a:ea typeface="Calibri" panose="020F0502020204030204" pitchFamily="34" charset="0"/>
                <a:cs typeface="Times New Roman" panose="02020603050405020304" pitchFamily="18" charset="0"/>
                <a:hlinkClick r:id="rId7"/>
              </a:rPr>
              <a:t>https://www.doctorsoftheworld.org.uk/patient-clinic/</a:t>
            </a:r>
            <a:r>
              <a:rPr lang="en-GB" altLang="en-US" sz="2400" dirty="0">
                <a:solidFill>
                  <a:srgbClr val="0066B2"/>
                </a:solidFill>
                <a:latin typeface="Barlow" panose="00000500000000000000" pitchFamily="2" charset="0"/>
                <a:ea typeface="Calibri" panose="020F0502020204030204" pitchFamily="34" charset="0"/>
                <a:cs typeface="Times New Roman" panose="02020603050405020304" pitchFamily="18" charset="0"/>
              </a:rPr>
              <a:t> </a:t>
            </a:r>
            <a:br>
              <a:rPr lang="en-GB" altLang="en-US" sz="2400" dirty="0">
                <a:solidFill>
                  <a:srgbClr val="0066B2"/>
                </a:solidFill>
                <a:latin typeface="Barlow" panose="00000500000000000000" pitchFamily="2" charset="0"/>
                <a:ea typeface="Calibri" panose="020F0502020204030204" pitchFamily="34" charset="0"/>
                <a:cs typeface="Times New Roman" panose="02020603050405020304" pitchFamily="18" charset="0"/>
              </a:rPr>
            </a:br>
            <a:br>
              <a:rPr lang="en-GB" altLang="en-US" sz="2400" b="1" dirty="0">
                <a:latin typeface="Barlow" panose="00000500000000000000" pitchFamily="2" charset="0"/>
                <a:cs typeface="Times New Roman" panose="02020603050405020304" pitchFamily="18" charset="0"/>
              </a:rPr>
            </a:br>
            <a:endParaRPr lang="en-US" sz="2400" dirty="0">
              <a:solidFill>
                <a:srgbClr val="F10679"/>
              </a:solidFill>
              <a:latin typeface="Barlow" panose="00000500000000000000" pitchFamily="2" charset="0"/>
            </a:endParaRPr>
          </a:p>
        </p:txBody>
      </p:sp>
    </p:spTree>
    <p:extLst>
      <p:ext uri="{BB962C8B-B14F-4D97-AF65-F5344CB8AC3E}">
        <p14:creationId xmlns:p14="http://schemas.microsoft.com/office/powerpoint/2010/main" val="11563553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504912" y="1303462"/>
            <a:ext cx="10442860" cy="3696587"/>
          </a:xfrm>
        </p:spPr>
        <p:txBody>
          <a:bodyPr/>
          <a:lstStyle/>
          <a:p>
            <a:r>
              <a:rPr lang="pt-BR" dirty="0"/>
              <a:t>HEALTH ACCESS TEAM</a:t>
            </a:r>
          </a:p>
          <a:p>
            <a:r>
              <a:rPr lang="pt-BR" sz="2911" dirty="0"/>
              <a:t>Swansea Bay University Health Board</a:t>
            </a:r>
          </a:p>
          <a:p>
            <a:endParaRPr lang="pt-BR" sz="2911" dirty="0"/>
          </a:p>
          <a:p>
            <a:r>
              <a:rPr lang="pt-BR" sz="2183" dirty="0"/>
              <a:t>Maria Doyle Lead nurse Health Access Team</a:t>
            </a:r>
          </a:p>
          <a:p>
            <a:r>
              <a:rPr lang="pt-BR" sz="2183" dirty="0"/>
              <a:t>Central Clinic Orchard Street Swansea SA1 5AT</a:t>
            </a:r>
          </a:p>
          <a:p>
            <a:r>
              <a:rPr lang="pt-BR" sz="2183" dirty="0">
                <a:solidFill>
                  <a:schemeClr val="bg2"/>
                </a:solidFill>
                <a:hlinkClick r:id="rId3">
                  <a:extLst>
                    <a:ext uri="{A12FA001-AC4F-418D-AE19-62706E023703}">
                      <ahyp:hlinkClr xmlns:ahyp="http://schemas.microsoft.com/office/drawing/2018/hyperlinkcolor" val="tx"/>
                    </a:ext>
                  </a:extLst>
                </a:hlinkClick>
              </a:rPr>
              <a:t>SBU.Hat@wales.nhs.uk</a:t>
            </a:r>
            <a:endParaRPr lang="pt-BR" sz="2183" dirty="0">
              <a:solidFill>
                <a:schemeClr val="bg2"/>
              </a:solidFill>
            </a:endParaRPr>
          </a:p>
          <a:p>
            <a:r>
              <a:rPr lang="pt-BR" sz="2183" dirty="0">
                <a:solidFill>
                  <a:schemeClr val="bg2"/>
                </a:solidFill>
              </a:rPr>
              <a:t>01792 517882</a:t>
            </a:r>
          </a:p>
          <a:p>
            <a:endParaRPr lang="pt-BR" sz="2911" dirty="0">
              <a:solidFill>
                <a:schemeClr val="bg2"/>
              </a:solidFill>
            </a:endParaRPr>
          </a:p>
          <a:p>
            <a:endParaRPr lang="pt-BR" sz="2911" dirty="0">
              <a:solidFill>
                <a:schemeClr val="bg2"/>
              </a:solidFill>
            </a:endParaRPr>
          </a:p>
          <a:p>
            <a:endParaRPr lang="pt-BR" sz="2911" dirty="0">
              <a:solidFill>
                <a:schemeClr val="bg2"/>
              </a:solidFill>
            </a:endParaRPr>
          </a:p>
          <a:p>
            <a:endParaRPr lang="pt-BR" sz="2911" dirty="0"/>
          </a:p>
        </p:txBody>
      </p:sp>
    </p:spTree>
    <p:extLst>
      <p:ext uri="{BB962C8B-B14F-4D97-AF65-F5344CB8AC3E}">
        <p14:creationId xmlns:p14="http://schemas.microsoft.com/office/powerpoint/2010/main" val="32415190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E7A753-7A5A-48FA-500E-187A6829DDB8}"/>
              </a:ext>
            </a:extLst>
          </p:cNvPr>
          <p:cNvSpPr>
            <a:spLocks noGrp="1"/>
          </p:cNvSpPr>
          <p:nvPr>
            <p:ph type="body" sz="quarter" idx="10"/>
          </p:nvPr>
        </p:nvSpPr>
        <p:spPr>
          <a:xfrm>
            <a:off x="412497" y="1072425"/>
            <a:ext cx="10535274" cy="4435905"/>
          </a:xfrm>
        </p:spPr>
        <p:txBody>
          <a:bodyPr/>
          <a:lstStyle/>
          <a:p>
            <a:r>
              <a:rPr lang="pt-BR" dirty="0"/>
              <a:t>SERVICE USERS</a:t>
            </a:r>
          </a:p>
          <a:p>
            <a:endParaRPr lang="pt-BR" dirty="0"/>
          </a:p>
          <a:p>
            <a:r>
              <a:rPr lang="pt-BR" sz="2183" dirty="0"/>
              <a:t>Adults and children accommodated in Clear Springs Ready Homes, single sex shared houses and family houses. </a:t>
            </a:r>
          </a:p>
          <a:p>
            <a:r>
              <a:rPr lang="pt-BR" sz="2183" dirty="0"/>
              <a:t>Swansea 212 properties. 800-1000 people</a:t>
            </a:r>
          </a:p>
          <a:p>
            <a:r>
              <a:rPr lang="pt-BR" sz="2183" dirty="0"/>
              <a:t>Neath Port Talbot 13 properties. 30-50 people</a:t>
            </a:r>
          </a:p>
          <a:p>
            <a:endParaRPr lang="pt-BR" sz="2183" dirty="0"/>
          </a:p>
          <a:p>
            <a:r>
              <a:rPr lang="pt-BR" sz="2183" dirty="0"/>
              <a:t>Unaccompanied asylum seeker children (Section 76)</a:t>
            </a:r>
          </a:p>
          <a:p>
            <a:r>
              <a:rPr lang="pt-BR" sz="2183" dirty="0"/>
              <a:t>Swansea 17 properties</a:t>
            </a:r>
          </a:p>
          <a:p>
            <a:r>
              <a:rPr lang="pt-BR" sz="2183" dirty="0"/>
              <a:t>Neath Port Talbot 7 properties</a:t>
            </a:r>
          </a:p>
          <a:p>
            <a:endParaRPr lang="pt-BR" sz="2183" dirty="0"/>
          </a:p>
        </p:txBody>
      </p:sp>
    </p:spTree>
    <p:extLst>
      <p:ext uri="{BB962C8B-B14F-4D97-AF65-F5344CB8AC3E}">
        <p14:creationId xmlns:p14="http://schemas.microsoft.com/office/powerpoint/2010/main" val="28211862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A6AC64BB-0A17-7B55-7D2A-36EF5A834753}"/>
              </a:ext>
            </a:extLst>
          </p:cNvPr>
          <p:cNvSpPr>
            <a:spLocks noGrp="1"/>
          </p:cNvSpPr>
          <p:nvPr>
            <p:ph type="body" sz="quarter" idx="10"/>
          </p:nvPr>
        </p:nvSpPr>
        <p:spPr>
          <a:xfrm>
            <a:off x="458704" y="1164840"/>
            <a:ext cx="10581482" cy="3557965"/>
          </a:xfrm>
        </p:spPr>
        <p:txBody>
          <a:bodyPr/>
          <a:lstStyle/>
          <a:p>
            <a:r>
              <a:rPr lang="pt-BR" dirty="0"/>
              <a:t>TEAM</a:t>
            </a:r>
          </a:p>
          <a:p>
            <a:endParaRPr lang="pt-BR" dirty="0"/>
          </a:p>
          <a:p>
            <a:r>
              <a:rPr lang="pt-BR" sz="2183" dirty="0"/>
              <a:t>Nurse led service Monday – Friday 8am-4pm</a:t>
            </a:r>
          </a:p>
          <a:p>
            <a:endParaRPr lang="pt-BR" sz="2183" dirty="0"/>
          </a:p>
          <a:p>
            <a:r>
              <a:rPr lang="pt-BR" sz="2183" dirty="0"/>
              <a:t>1 x Band 7 WTE RN/SCPHN HV</a:t>
            </a:r>
          </a:p>
          <a:p>
            <a:r>
              <a:rPr lang="pt-BR" sz="2183" dirty="0"/>
              <a:t>1 X Band 6 0.8 WTE RN</a:t>
            </a:r>
          </a:p>
          <a:p>
            <a:r>
              <a:rPr lang="pt-BR" sz="2183" dirty="0"/>
              <a:t>2 X Band 6 0.6 WTE RN/SCPHN HV/SN</a:t>
            </a:r>
          </a:p>
          <a:p>
            <a:r>
              <a:rPr lang="pt-BR" sz="2183" dirty="0"/>
              <a:t>1 X Band 3 0.6 WTE ADMINISTRATOR</a:t>
            </a:r>
          </a:p>
        </p:txBody>
      </p:sp>
    </p:spTree>
    <p:extLst>
      <p:ext uri="{BB962C8B-B14F-4D97-AF65-F5344CB8AC3E}">
        <p14:creationId xmlns:p14="http://schemas.microsoft.com/office/powerpoint/2010/main" val="3058736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efugee…"/>
          <p:cNvSpPr txBox="1">
            <a:spLocks noGrp="1"/>
          </p:cNvSpPr>
          <p:nvPr>
            <p:ph type="body" sz="half" idx="1"/>
          </p:nvPr>
        </p:nvSpPr>
        <p:spPr>
          <a:xfrm>
            <a:off x="983030" y="1436784"/>
            <a:ext cx="4637940" cy="4775201"/>
          </a:xfrm>
          <a:prstGeom prst="rect">
            <a:avLst/>
          </a:prstGeom>
        </p:spPr>
        <p:txBody>
          <a:bodyPr numCol="1" spcCol="38100"/>
          <a:lstStyle/>
          <a:p>
            <a:pPr marL="0" indent="0">
              <a:buSzTx/>
              <a:buNone/>
              <a:defRPr b="1">
                <a:latin typeface="Proxima Nova"/>
                <a:ea typeface="Proxima Nova"/>
                <a:cs typeface="Proxima Nova"/>
                <a:sym typeface="Proxima Nova"/>
              </a:defRPr>
            </a:pPr>
            <a:r>
              <a:rPr dirty="0"/>
              <a:t>Refugee</a:t>
            </a:r>
          </a:p>
          <a:p>
            <a:pPr marL="0" indent="0">
              <a:buSzTx/>
              <a:buNone/>
            </a:pPr>
            <a:r>
              <a:rPr dirty="0"/>
              <a:t>A person who ‘owing to a well-founded fear of being persecuted for reasons of race, religion, nationality, membership of a particular social group, or political opinion, is outside the country of his/her nationality, and is unable to or, owing to such fear is unwilling to avail himself/herself of the protection of that country.’</a:t>
            </a:r>
          </a:p>
          <a:p>
            <a:pPr marL="0" indent="0">
              <a:buSzTx/>
              <a:buNone/>
            </a:pPr>
            <a:r>
              <a:rPr dirty="0"/>
              <a:t>Article 1, 1951 Convention Relating to the status of refugees</a:t>
            </a:r>
          </a:p>
        </p:txBody>
      </p:sp>
      <p:sp>
        <p:nvSpPr>
          <p:cNvPr id="174" name="Asylum seeker…"/>
          <p:cNvSpPr txBox="1"/>
          <p:nvPr/>
        </p:nvSpPr>
        <p:spPr>
          <a:xfrm>
            <a:off x="6574205" y="2507374"/>
            <a:ext cx="4637941" cy="3478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ormAutofit/>
          </a:bodyPr>
          <a:lstStyle/>
          <a:p>
            <a:pPr defTabSz="1219169">
              <a:lnSpc>
                <a:spcPct val="80000"/>
              </a:lnSpc>
              <a:spcBef>
                <a:spcPts val="2100"/>
              </a:spcBef>
              <a:defRPr sz="4000" b="1">
                <a:latin typeface="Proxima Nova"/>
                <a:ea typeface="Proxima Nova"/>
                <a:cs typeface="Proxima Nova"/>
                <a:sym typeface="Proxima Nova"/>
              </a:defRPr>
            </a:pPr>
            <a:r>
              <a:rPr sz="2000"/>
              <a:t>Asylum seeker</a:t>
            </a:r>
          </a:p>
          <a:p>
            <a:pPr defTabSz="1219169">
              <a:lnSpc>
                <a:spcPct val="80000"/>
              </a:lnSpc>
              <a:spcBef>
                <a:spcPts val="2100"/>
              </a:spcBef>
              <a:defRPr sz="4000"/>
            </a:pPr>
            <a:r>
              <a:rPr sz="2000"/>
              <a:t>A person who is seeking protection under well-established international law and is awaiting a decision on their claim.</a:t>
            </a:r>
          </a:p>
          <a:p>
            <a:pPr defTabSz="1219169">
              <a:lnSpc>
                <a:spcPct val="80000"/>
              </a:lnSpc>
              <a:spcBef>
                <a:spcPts val="2100"/>
              </a:spcBef>
              <a:defRPr sz="4000"/>
            </a:pPr>
            <a:r>
              <a:rPr sz="2000"/>
              <a:t>If accepted, they are granted refugee status.</a:t>
            </a:r>
          </a:p>
          <a:p>
            <a:pPr defTabSz="1219169">
              <a:lnSpc>
                <a:spcPct val="80000"/>
              </a:lnSpc>
              <a:spcBef>
                <a:spcPts val="2100"/>
              </a:spcBef>
              <a:defRPr sz="4000" b="1">
                <a:latin typeface="Proxima Nova"/>
                <a:ea typeface="Proxima Nova"/>
                <a:cs typeface="Proxima Nova"/>
                <a:sym typeface="Proxima Nova"/>
              </a:defRPr>
            </a:pPr>
            <a:endParaRPr sz="2000"/>
          </a:p>
          <a:p>
            <a:pPr defTabSz="228600">
              <a:spcBef>
                <a:spcPts val="600"/>
              </a:spcBef>
              <a:defRPr sz="1200">
                <a:latin typeface="Times Roman"/>
                <a:ea typeface="Times Roman"/>
                <a:cs typeface="Times Roman"/>
                <a:sym typeface="Times Roman"/>
              </a:defRPr>
            </a:pPr>
            <a:endParaRPr sz="600"/>
          </a:p>
        </p:txBody>
      </p:sp>
      <p:pic>
        <p:nvPicPr>
          <p:cNvPr id="2" name="Picture 2" descr="d69cb2df-5a20-4ad7-b98a-e11dcf929b06">
            <a:extLst>
              <a:ext uri="{FF2B5EF4-FFF2-40B4-BE49-F238E27FC236}">
                <a16:creationId xmlns:a16="http://schemas.microsoft.com/office/drawing/2014/main" id="{5F29659A-D25E-CF3B-1623-F631E8C3226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9985" y="5244056"/>
            <a:ext cx="1282015" cy="151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Users\Ay229421\AppData\Local\Microsoft\Windows\INetCache\Content.MSO\1A6F966F.tmp">
            <a:extLst>
              <a:ext uri="{FF2B5EF4-FFF2-40B4-BE49-F238E27FC236}">
                <a16:creationId xmlns:a16="http://schemas.microsoft.com/office/drawing/2014/main" id="{7A508789-3034-85DD-6D59-7C95BB0260C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5694680"/>
            <a:ext cx="3935095" cy="1163320"/>
          </a:xfrm>
          <a:prstGeom prst="rect">
            <a:avLst/>
          </a:prstGeom>
          <a:noFill/>
          <a:ln>
            <a:noFill/>
          </a:ln>
        </p:spPr>
      </p:pic>
    </p:spTree>
    <p:extLst>
      <p:ext uri="{BB962C8B-B14F-4D97-AF65-F5344CB8AC3E}">
        <p14:creationId xmlns:p14="http://schemas.microsoft.com/office/powerpoint/2010/main" val="3822784400"/>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3B53AB-657A-4EBC-A9BB-7E2E88AEFC27}"/>
              </a:ext>
            </a:extLst>
          </p:cNvPr>
          <p:cNvSpPr>
            <a:spLocks noGrp="1"/>
          </p:cNvSpPr>
          <p:nvPr>
            <p:ph type="body" sz="quarter" idx="10"/>
          </p:nvPr>
        </p:nvSpPr>
        <p:spPr>
          <a:xfrm>
            <a:off x="504911" y="471730"/>
            <a:ext cx="10442860" cy="4713149"/>
          </a:xfrm>
        </p:spPr>
        <p:txBody>
          <a:bodyPr/>
          <a:lstStyle/>
          <a:p>
            <a:r>
              <a:rPr lang="en-GB" dirty="0"/>
              <a:t>NOTIFICATION </a:t>
            </a:r>
          </a:p>
          <a:p>
            <a:r>
              <a:rPr lang="en-GB" dirty="0"/>
              <a:t> </a:t>
            </a:r>
          </a:p>
          <a:p>
            <a:r>
              <a:rPr lang="en-GB" sz="2183" dirty="0"/>
              <a:t>CLEAR SPRINGS READY HOMES PORTAL – new arrivals</a:t>
            </a:r>
          </a:p>
          <a:p>
            <a:r>
              <a:rPr lang="en-GB" sz="2183" dirty="0"/>
              <a:t>Bristol, Gloucester, Cardiff, London. Predominantly single adult males.</a:t>
            </a:r>
          </a:p>
          <a:p>
            <a:endParaRPr lang="en-GB" sz="2183" dirty="0"/>
          </a:p>
          <a:p>
            <a:r>
              <a:rPr lang="en-GB" sz="2183" dirty="0"/>
              <a:t>LOOKED AFTER CHILD TEAM – New placements</a:t>
            </a:r>
          </a:p>
          <a:p>
            <a:endParaRPr lang="en-GB" sz="2183" dirty="0"/>
          </a:p>
          <a:p>
            <a:r>
              <a:rPr lang="en-GB" sz="2183" dirty="0"/>
              <a:t>GP ALLOCATION – Collaboration with Primary Care Services GP registration team, enhanced payment scheme.</a:t>
            </a:r>
          </a:p>
          <a:p>
            <a:endParaRPr lang="en-GB" sz="2183" dirty="0"/>
          </a:p>
          <a:p>
            <a:r>
              <a:rPr lang="en-GB" sz="2183" dirty="0"/>
              <a:t>LANGUAGE LINE – Arabic, Pashto, Kurdish Sorani</a:t>
            </a:r>
          </a:p>
        </p:txBody>
      </p:sp>
    </p:spTree>
    <p:extLst>
      <p:ext uri="{BB962C8B-B14F-4D97-AF65-F5344CB8AC3E}">
        <p14:creationId xmlns:p14="http://schemas.microsoft.com/office/powerpoint/2010/main" val="33225208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73875" y="240693"/>
            <a:ext cx="10673896" cy="5637296"/>
          </a:xfrm>
        </p:spPr>
        <p:txBody>
          <a:bodyPr/>
          <a:lstStyle/>
          <a:p>
            <a:r>
              <a:rPr lang="pt-BR" dirty="0"/>
              <a:t>ClINICAL SERVICES</a:t>
            </a:r>
          </a:p>
          <a:p>
            <a:endParaRPr lang="pt-BR" dirty="0"/>
          </a:p>
          <a:p>
            <a:r>
              <a:rPr lang="pt-BR" sz="2183" dirty="0"/>
              <a:t>Initial Health Assessment -</a:t>
            </a:r>
            <a:r>
              <a:rPr lang="en-GB" sz="2183" dirty="0">
                <a:latin typeface="Calibri" panose="020F0502020204030204" pitchFamily="34" charset="0"/>
                <a:ea typeface="Calibri" panose="020F0502020204030204" pitchFamily="34" charset="0"/>
                <a:cs typeface="Times New Roman" panose="02020603050405020304" pitchFamily="18" charset="0"/>
              </a:rPr>
              <a:t> every new arrival asylum seeker to determine health needs including communicable and non-communicable diseases, mental health, sexual health and reproductive health, oral health and safeguarding.</a:t>
            </a:r>
          </a:p>
          <a:p>
            <a:endParaRPr lang="en-GB" sz="2183"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85"/>
              </a:spcAft>
            </a:pPr>
            <a:r>
              <a:rPr lang="en-GB" sz="2183" b="1" dirty="0">
                <a:latin typeface="+mj-lt"/>
                <a:ea typeface="Calibri" panose="020F0502020204030204" pitchFamily="34" charset="0"/>
                <a:cs typeface="Times New Roman" panose="02020603050405020304" pitchFamily="18" charset="0"/>
              </a:rPr>
              <a:t>Vaccination of individuals with uncertain or incomplete immunisation status</a:t>
            </a:r>
          </a:p>
          <a:p>
            <a:pPr>
              <a:lnSpc>
                <a:spcPct val="107000"/>
              </a:lnSpc>
              <a:spcAft>
                <a:spcPts val="485"/>
              </a:spcAft>
            </a:pPr>
            <a:endParaRPr lang="en-GB" sz="2183"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85"/>
              </a:spcAft>
            </a:pPr>
            <a:r>
              <a:rPr lang="en-GB" sz="2183" b="1" dirty="0">
                <a:latin typeface="+mj-lt"/>
                <a:ea typeface="Calibri" panose="020F0502020204030204" pitchFamily="34" charset="0"/>
                <a:cs typeface="Calibri" panose="020F0502020204030204" pitchFamily="34" charset="0"/>
              </a:rPr>
              <a:t>Latent TB skin test  </a:t>
            </a:r>
            <a:r>
              <a:rPr lang="en-GB" sz="2183" b="1" dirty="0">
                <a:latin typeface="Calibri" panose="020F0502020204030204" pitchFamily="34" charset="0"/>
                <a:ea typeface="Calibri" panose="020F0502020204030204" pitchFamily="34" charset="0"/>
                <a:cs typeface="Calibri" panose="020F0502020204030204" pitchFamily="34" charset="0"/>
              </a:rPr>
              <a:t>- </a:t>
            </a:r>
            <a:r>
              <a:rPr lang="en-GB" sz="2183" dirty="0">
                <a:solidFill>
                  <a:schemeClr val="bg2"/>
                </a:solidFill>
                <a:latin typeface="Calibri" panose="020F0502020204030204" pitchFamily="34" charset="0"/>
                <a:ea typeface="Calibri" panose="020F0502020204030204" pitchFamily="34" charset="0"/>
                <a:cs typeface="Calibri" panose="020F0502020204030204" pitchFamily="34" charset="0"/>
              </a:rPr>
              <a:t>for individuals born or lived in sub-Saharan Africa or countries where the TB incidence is more than 150 per 100,000 population.</a:t>
            </a:r>
          </a:p>
          <a:p>
            <a:pPr>
              <a:lnSpc>
                <a:spcPct val="107000"/>
              </a:lnSpc>
              <a:spcAft>
                <a:spcPts val="485"/>
              </a:spcAft>
            </a:pPr>
            <a:endPar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85"/>
              </a:spcAft>
            </a:pPr>
            <a:r>
              <a:rPr lang="en-GB" sz="2183" b="1" dirty="0">
                <a:solidFill>
                  <a:schemeClr val="bg2"/>
                </a:solidFill>
                <a:latin typeface="+mj-lt"/>
                <a:ea typeface="Calibri" panose="020F0502020204030204" pitchFamily="34" charset="0"/>
                <a:cs typeface="Calibri" panose="020F0502020204030204" pitchFamily="34" charset="0"/>
              </a:rPr>
              <a:t>UASC</a:t>
            </a:r>
            <a:r>
              <a:rPr lang="en-GB" sz="2183" b="1" dirty="0">
                <a:solidFill>
                  <a:schemeClr val="bg2"/>
                </a:solidFill>
                <a:latin typeface="Calibri" panose="020F0502020204030204" pitchFamily="34" charset="0"/>
                <a:ea typeface="Calibri" panose="020F0502020204030204" pitchFamily="34" charset="0"/>
                <a:cs typeface="Calibri" panose="020F0502020204030204" pitchFamily="34" charset="0"/>
              </a:rPr>
              <a:t>  Support Looked After Child team for vaccination and latent TB screening </a:t>
            </a:r>
            <a:endParaRPr lang="en-GB" sz="2183" b="1"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endParaRPr lang="pt-BR" sz="2183" dirty="0"/>
          </a:p>
        </p:txBody>
      </p:sp>
    </p:spTree>
    <p:extLst>
      <p:ext uri="{BB962C8B-B14F-4D97-AF65-F5344CB8AC3E}">
        <p14:creationId xmlns:p14="http://schemas.microsoft.com/office/powerpoint/2010/main" val="41806334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05E1F76-F0D5-9796-E708-DE0CE9DD7D68}"/>
              </a:ext>
            </a:extLst>
          </p:cNvPr>
          <p:cNvSpPr>
            <a:spLocks noGrp="1"/>
          </p:cNvSpPr>
          <p:nvPr>
            <p:ph type="body" sz="quarter" idx="10"/>
          </p:nvPr>
        </p:nvSpPr>
        <p:spPr>
          <a:xfrm>
            <a:off x="320082" y="333108"/>
            <a:ext cx="10627689" cy="5960747"/>
          </a:xfrm>
        </p:spPr>
        <p:txBody>
          <a:bodyPr/>
          <a:lstStyle/>
          <a:p>
            <a:r>
              <a:rPr lang="pt-BR" dirty="0"/>
              <a:t>REFERRALS</a:t>
            </a:r>
          </a:p>
          <a:p>
            <a:pPr>
              <a:lnSpc>
                <a:spcPct val="107000"/>
              </a:lnSpc>
              <a:spcAft>
                <a:spcPts val="485"/>
              </a:spcAft>
            </a:pPr>
            <a:r>
              <a:rPr lang="en-GB" sz="2183" dirty="0">
                <a:solidFill>
                  <a:schemeClr val="bg2"/>
                </a:solidFill>
                <a:latin typeface="+mj-lt"/>
                <a:ea typeface="Calibri" panose="020F0502020204030204" pitchFamily="34" charset="0"/>
                <a:cs typeface="Times New Roman" panose="02020603050405020304" pitchFamily="18" charset="0"/>
              </a:rPr>
              <a:t>Sexual health outreach </a:t>
            </a:r>
            <a:r>
              <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rPr>
              <a:t>for</a:t>
            </a:r>
            <a:r>
              <a:rPr lang="en-GB" sz="2183" dirty="0">
                <a:solidFill>
                  <a:schemeClr val="bg2"/>
                </a:solidFill>
                <a:latin typeface="Calibri" panose="020F0502020204030204" pitchFamily="34" charset="0"/>
                <a:ea typeface="Calibri" panose="020F0502020204030204" pitchFamily="34" charset="0"/>
                <a:cs typeface="Calibri" panose="020F0502020204030204" pitchFamily="34" charset="0"/>
              </a:rPr>
              <a:t> testing for HIV, hepatitis B and C, syphilis, chlamydia, and gonorrhoea. As well as cervical screening and contraception.</a:t>
            </a:r>
            <a:endPar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85"/>
              </a:spcAft>
            </a:pPr>
            <a:endParaRPr lang="en-GB" sz="1092"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85"/>
              </a:spcAft>
            </a:pPr>
            <a:r>
              <a:rPr lang="en-GB" sz="2183" dirty="0">
                <a:solidFill>
                  <a:schemeClr val="bg2"/>
                </a:solidFill>
                <a:latin typeface="+mj-lt"/>
                <a:ea typeface="Calibri" panose="020F0502020204030204" pitchFamily="34" charset="0"/>
                <a:cs typeface="Calibri" panose="020F0502020204030204" pitchFamily="34" charset="0"/>
              </a:rPr>
              <a:t>Mental health services </a:t>
            </a:r>
            <a:r>
              <a:rPr lang="en-GB" sz="2183" dirty="0">
                <a:solidFill>
                  <a:schemeClr val="bg2"/>
                </a:solidFill>
                <a:latin typeface="Calibri" panose="020F0502020204030204" pitchFamily="34" charset="0"/>
                <a:ea typeface="Calibri" panose="020F0502020204030204" pitchFamily="34" charset="0"/>
                <a:cs typeface="Calibri" panose="020F0502020204030204" pitchFamily="34" charset="0"/>
              </a:rPr>
              <a:t>– trauma informed approach to counselling.</a:t>
            </a:r>
          </a:p>
          <a:p>
            <a:pPr>
              <a:lnSpc>
                <a:spcPct val="107000"/>
              </a:lnSpc>
              <a:spcAft>
                <a:spcPts val="485"/>
              </a:spcAft>
            </a:pPr>
            <a:endPar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85"/>
              </a:spcAft>
            </a:pPr>
            <a:r>
              <a:rPr lang="en-GB" sz="2183" dirty="0">
                <a:solidFill>
                  <a:schemeClr val="bg2"/>
                </a:solidFill>
                <a:latin typeface="+mj-lt"/>
                <a:ea typeface="Calibri" panose="020F0502020204030204" pitchFamily="34" charset="0"/>
                <a:cs typeface="Calibri" panose="020F0502020204030204" pitchFamily="34" charset="0"/>
              </a:rPr>
              <a:t>Dental urgent care</a:t>
            </a:r>
          </a:p>
          <a:p>
            <a:pPr>
              <a:lnSpc>
                <a:spcPct val="107000"/>
              </a:lnSpc>
              <a:spcAft>
                <a:spcPts val="485"/>
              </a:spcAft>
            </a:pPr>
            <a:endParaRPr lang="en-GB" sz="2183" dirty="0">
              <a:solidFill>
                <a:schemeClr val="bg2"/>
              </a:solidFill>
              <a:latin typeface="+mj-lt"/>
              <a:ea typeface="Calibri" panose="020F0502020204030204" pitchFamily="34" charset="0"/>
              <a:cs typeface="Times New Roman" panose="02020603050405020304" pitchFamily="18" charset="0"/>
            </a:endParaRPr>
          </a:p>
          <a:p>
            <a:pPr>
              <a:lnSpc>
                <a:spcPct val="107000"/>
              </a:lnSpc>
              <a:spcAft>
                <a:spcPts val="485"/>
              </a:spcAft>
            </a:pPr>
            <a:r>
              <a:rPr lang="en-GB" sz="2183" dirty="0">
                <a:solidFill>
                  <a:schemeClr val="bg2"/>
                </a:solidFill>
                <a:latin typeface="+mj-lt"/>
                <a:ea typeface="Calibri" panose="020F0502020204030204" pitchFamily="34" charset="0"/>
                <a:cs typeface="Calibri" panose="020F0502020204030204" pitchFamily="34" charset="0"/>
              </a:rPr>
              <a:t>GP appointment urgent care</a:t>
            </a:r>
          </a:p>
          <a:p>
            <a:pPr>
              <a:lnSpc>
                <a:spcPct val="107000"/>
              </a:lnSpc>
              <a:spcAft>
                <a:spcPts val="485"/>
              </a:spcAft>
            </a:pPr>
            <a:endParaRPr lang="en-GB" sz="2183" dirty="0">
              <a:solidFill>
                <a:schemeClr val="bg2"/>
              </a:solidFill>
              <a:latin typeface="+mj-lt"/>
              <a:ea typeface="Calibri" panose="020F0502020204030204" pitchFamily="34" charset="0"/>
              <a:cs typeface="Times New Roman" panose="02020603050405020304" pitchFamily="18" charset="0"/>
            </a:endParaRPr>
          </a:p>
          <a:p>
            <a:pPr>
              <a:lnSpc>
                <a:spcPct val="107000"/>
              </a:lnSpc>
              <a:spcAft>
                <a:spcPts val="485"/>
              </a:spcAft>
            </a:pPr>
            <a:r>
              <a:rPr lang="en-GB" sz="2183" dirty="0">
                <a:solidFill>
                  <a:schemeClr val="bg2"/>
                </a:solidFill>
                <a:latin typeface="+mj-lt"/>
                <a:ea typeface="Calibri" panose="020F0502020204030204" pitchFamily="34" charset="0"/>
                <a:cs typeface="Calibri" panose="020F0502020204030204" pitchFamily="34" charset="0"/>
              </a:rPr>
              <a:t>Midwifery, health visiting, child health services</a:t>
            </a:r>
            <a:r>
              <a:rPr lang="en-GB" sz="2183">
                <a:solidFill>
                  <a:schemeClr val="bg2"/>
                </a:solidFill>
                <a:latin typeface="+mj-lt"/>
                <a:ea typeface="Calibri" panose="020F0502020204030204" pitchFamily="34" charset="0"/>
                <a:cs typeface="Calibri" panose="020F0502020204030204" pitchFamily="34" charset="0"/>
              </a:rPr>
              <a:t>, Secondary care.</a:t>
            </a:r>
            <a:endParaRPr lang="en-GB" sz="2183" dirty="0">
              <a:solidFill>
                <a:schemeClr val="bg2"/>
              </a:solidFill>
              <a:latin typeface="+mj-lt"/>
              <a:ea typeface="Calibri" panose="020F0502020204030204" pitchFamily="34" charset="0"/>
              <a:cs typeface="Calibri" panose="020F0502020204030204" pitchFamily="34" charset="0"/>
            </a:endParaRPr>
          </a:p>
          <a:p>
            <a:pPr>
              <a:lnSpc>
                <a:spcPct val="107000"/>
              </a:lnSpc>
              <a:spcAft>
                <a:spcPts val="485"/>
              </a:spcAft>
            </a:pPr>
            <a:endParaRPr lang="en-GB" sz="2183" dirty="0">
              <a:solidFill>
                <a:schemeClr val="bg2"/>
              </a:solidFill>
              <a:latin typeface="+mj-lt"/>
              <a:ea typeface="Calibri" panose="020F0502020204030204" pitchFamily="34" charset="0"/>
              <a:cs typeface="Calibri" panose="020F0502020204030204" pitchFamily="34" charset="0"/>
            </a:endParaRPr>
          </a:p>
          <a:p>
            <a:pPr fontAlgn="base">
              <a:lnSpc>
                <a:spcPct val="107000"/>
              </a:lnSpc>
              <a:spcAft>
                <a:spcPts val="485"/>
              </a:spcAft>
            </a:pPr>
            <a:r>
              <a:rPr lang="en-GB" sz="2183" b="1" dirty="0">
                <a:solidFill>
                  <a:schemeClr val="bg2"/>
                </a:solidFill>
                <a:latin typeface="+mj-lt"/>
                <a:ea typeface="Times New Roman" panose="02020603050405020304" pitchFamily="18" charset="0"/>
                <a:cs typeface="Calibri" panose="020F0502020204030204" pitchFamily="34" charset="0"/>
              </a:rPr>
              <a:t>Safeguarding -</a:t>
            </a:r>
            <a:r>
              <a:rPr lang="en-GB" sz="2183" dirty="0">
                <a:solidFill>
                  <a:schemeClr val="bg2"/>
                </a:solidFill>
                <a:latin typeface="Calibri" panose="020F0502020204030204" pitchFamily="34" charset="0"/>
                <a:ea typeface="Times New Roman" panose="02020603050405020304" pitchFamily="18" charset="0"/>
                <a:cs typeface="Calibri" panose="020F0502020204030204" pitchFamily="34" charset="0"/>
              </a:rPr>
              <a:t> Female genital mutilation</a:t>
            </a:r>
            <a:r>
              <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rPr>
              <a:t>, </a:t>
            </a:r>
            <a:r>
              <a:rPr lang="en-GB" sz="2183" dirty="0">
                <a:solidFill>
                  <a:schemeClr val="bg2"/>
                </a:solidFill>
                <a:latin typeface="Calibri" panose="020F0502020204030204" pitchFamily="34" charset="0"/>
                <a:ea typeface="Times New Roman" panose="02020603050405020304" pitchFamily="18" charset="0"/>
                <a:cs typeface="Calibri" panose="020F0502020204030204" pitchFamily="34" charset="0"/>
              </a:rPr>
              <a:t>Vulnerable adult</a:t>
            </a:r>
            <a:r>
              <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rPr>
              <a:t>, </a:t>
            </a:r>
            <a:r>
              <a:rPr lang="en-GB" sz="2183" dirty="0">
                <a:solidFill>
                  <a:schemeClr val="bg2"/>
                </a:solidFill>
                <a:latin typeface="Calibri" panose="020F0502020204030204" pitchFamily="34" charset="0"/>
                <a:ea typeface="Times New Roman" panose="02020603050405020304" pitchFamily="18" charset="0"/>
                <a:cs typeface="Calibri" panose="020F0502020204030204" pitchFamily="34" charset="0"/>
              </a:rPr>
              <a:t>Vulnerable child</a:t>
            </a:r>
            <a:endParaRPr lang="en-GB" sz="2183"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endParaRPr lang="pt-BR" dirty="0"/>
          </a:p>
        </p:txBody>
      </p:sp>
    </p:spTree>
    <p:extLst>
      <p:ext uri="{BB962C8B-B14F-4D97-AF65-F5344CB8AC3E}">
        <p14:creationId xmlns:p14="http://schemas.microsoft.com/office/powerpoint/2010/main" val="25773018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E3A2DDF-C26D-DE4C-5A95-CC1F2C0F6326}"/>
              </a:ext>
            </a:extLst>
          </p:cNvPr>
          <p:cNvSpPr>
            <a:spLocks noGrp="1"/>
          </p:cNvSpPr>
          <p:nvPr>
            <p:ph type="body" sz="quarter" idx="10"/>
          </p:nvPr>
        </p:nvSpPr>
        <p:spPr>
          <a:xfrm>
            <a:off x="412497" y="1280359"/>
            <a:ext cx="10442860" cy="4297283"/>
          </a:xfrm>
        </p:spPr>
        <p:txBody>
          <a:bodyPr/>
          <a:lstStyle/>
          <a:p>
            <a:r>
              <a:rPr lang="pt-BR" dirty="0"/>
              <a:t>JOINT PARTNERSHIP WORKING</a:t>
            </a:r>
          </a:p>
          <a:p>
            <a:endParaRPr lang="pt-BR" dirty="0"/>
          </a:p>
          <a:p>
            <a:r>
              <a:rPr lang="pt-BR" sz="2183" dirty="0"/>
              <a:t>READY HOMES</a:t>
            </a:r>
          </a:p>
          <a:p>
            <a:endParaRPr lang="pt-BR" sz="2183" dirty="0"/>
          </a:p>
          <a:p>
            <a:r>
              <a:rPr lang="pt-BR" sz="2183" dirty="0"/>
              <a:t>LOCAL AUTHORITY LEADS </a:t>
            </a:r>
          </a:p>
          <a:p>
            <a:endParaRPr lang="pt-BR" sz="2183" dirty="0"/>
          </a:p>
          <a:p>
            <a:r>
              <a:rPr lang="pt-BR" sz="2183" dirty="0"/>
              <a:t>THIRD SECTOR</a:t>
            </a:r>
          </a:p>
          <a:p>
            <a:endParaRPr lang="pt-BR" sz="2183" dirty="0"/>
          </a:p>
          <a:p>
            <a:r>
              <a:rPr lang="pt-BR" sz="2183" dirty="0"/>
              <a:t>SBUHB SERVICES </a:t>
            </a:r>
          </a:p>
          <a:p>
            <a:endParaRPr lang="pt-BR" sz="2183" dirty="0"/>
          </a:p>
          <a:p>
            <a:r>
              <a:rPr lang="pt-BR" sz="2183" dirty="0"/>
              <a:t>SWANSEA UNIVERSITY – pre reg/post reg student short placements</a:t>
            </a:r>
          </a:p>
          <a:p>
            <a:endParaRPr lang="pt-BR" sz="2183" dirty="0"/>
          </a:p>
          <a:p>
            <a:endParaRPr lang="pt-BR" sz="2183" dirty="0"/>
          </a:p>
          <a:p>
            <a:endParaRPr lang="pt-BR" sz="2183" dirty="0"/>
          </a:p>
        </p:txBody>
      </p:sp>
    </p:spTree>
    <p:extLst>
      <p:ext uri="{BB962C8B-B14F-4D97-AF65-F5344CB8AC3E}">
        <p14:creationId xmlns:p14="http://schemas.microsoft.com/office/powerpoint/2010/main" val="2882200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8" name="Picture 7" descr="African Community Centre Wales">
            <a:extLst>
              <a:ext uri="{FF2B5EF4-FFF2-40B4-BE49-F238E27FC236}">
                <a16:creationId xmlns:a16="http://schemas.microsoft.com/office/drawing/2014/main" id="{0DC01C13-EA15-F038-92CA-D6B5C2474724}"/>
              </a:ext>
            </a:extLst>
          </p:cNvPr>
          <p:cNvPicPr>
            <a:picLocks noChangeAspect="1"/>
          </p:cNvPicPr>
          <p:nvPr/>
        </p:nvPicPr>
        <p:blipFill>
          <a:blip r:embed="rId3"/>
          <a:stretch>
            <a:fillRect/>
          </a:stretch>
        </p:blipFill>
        <p:spPr>
          <a:xfrm>
            <a:off x="4858605" y="1453548"/>
            <a:ext cx="3313442" cy="1700129"/>
          </a:xfrm>
          <a:prstGeom prst="rect">
            <a:avLst/>
          </a:prstGeom>
        </p:spPr>
      </p:pic>
      <p:pic>
        <p:nvPicPr>
          <p:cNvPr id="9" name="Picture 8" descr="British Red Cross - Royal Leamington Spa">
            <a:extLst>
              <a:ext uri="{FF2B5EF4-FFF2-40B4-BE49-F238E27FC236}">
                <a16:creationId xmlns:a16="http://schemas.microsoft.com/office/drawing/2014/main" id="{E3556536-8D64-2419-4B0C-9A29E7AAE07F}"/>
              </a:ext>
            </a:extLst>
          </p:cNvPr>
          <p:cNvPicPr>
            <a:picLocks noChangeAspect="1"/>
          </p:cNvPicPr>
          <p:nvPr/>
        </p:nvPicPr>
        <p:blipFill>
          <a:blip r:embed="rId4"/>
          <a:stretch>
            <a:fillRect/>
          </a:stretch>
        </p:blipFill>
        <p:spPr>
          <a:xfrm>
            <a:off x="4950052" y="3430275"/>
            <a:ext cx="3128047" cy="1698083"/>
          </a:xfrm>
          <a:prstGeom prst="rect">
            <a:avLst/>
          </a:prstGeom>
        </p:spPr>
      </p:pic>
      <p:pic>
        <p:nvPicPr>
          <p:cNvPr id="10" name="Picture 9" descr="sass new logo | Swansea Asylum Seekers Support">
            <a:extLst>
              <a:ext uri="{FF2B5EF4-FFF2-40B4-BE49-F238E27FC236}">
                <a16:creationId xmlns:a16="http://schemas.microsoft.com/office/drawing/2014/main" id="{E68B7500-C0EE-CBCF-AFD1-7E999556DC36}"/>
              </a:ext>
            </a:extLst>
          </p:cNvPr>
          <p:cNvPicPr>
            <a:picLocks noChangeAspect="1"/>
          </p:cNvPicPr>
          <p:nvPr/>
        </p:nvPicPr>
        <p:blipFill>
          <a:blip r:embed="rId5"/>
          <a:stretch>
            <a:fillRect/>
          </a:stretch>
        </p:blipFill>
        <p:spPr>
          <a:xfrm>
            <a:off x="933027" y="3285898"/>
            <a:ext cx="2747468" cy="1601886"/>
          </a:xfrm>
          <a:prstGeom prst="rect">
            <a:avLst/>
          </a:prstGeom>
        </p:spPr>
      </p:pic>
      <p:pic>
        <p:nvPicPr>
          <p:cNvPr id="12" name="Picture 11" descr="unity in diversity swansea | Swansea Asylum Seekers Support">
            <a:extLst>
              <a:ext uri="{FF2B5EF4-FFF2-40B4-BE49-F238E27FC236}">
                <a16:creationId xmlns:a16="http://schemas.microsoft.com/office/drawing/2014/main" id="{543FFF66-347A-3C2F-81A0-36019C8C1982}"/>
              </a:ext>
            </a:extLst>
          </p:cNvPr>
          <p:cNvPicPr>
            <a:picLocks noChangeAspect="1"/>
          </p:cNvPicPr>
          <p:nvPr/>
        </p:nvPicPr>
        <p:blipFill>
          <a:blip r:embed="rId6"/>
          <a:stretch>
            <a:fillRect/>
          </a:stretch>
        </p:blipFill>
        <p:spPr>
          <a:xfrm>
            <a:off x="1498586" y="5007107"/>
            <a:ext cx="1620100" cy="1605935"/>
          </a:xfrm>
          <a:prstGeom prst="rect">
            <a:avLst/>
          </a:prstGeom>
        </p:spPr>
      </p:pic>
      <p:pic>
        <p:nvPicPr>
          <p:cNvPr id="14" name="Picture 13" descr="Find out more about Egin">
            <a:extLst>
              <a:ext uri="{FF2B5EF4-FFF2-40B4-BE49-F238E27FC236}">
                <a16:creationId xmlns:a16="http://schemas.microsoft.com/office/drawing/2014/main" id="{CBB81044-639B-FF51-4C68-CCABC4664FD4}"/>
              </a:ext>
            </a:extLst>
          </p:cNvPr>
          <p:cNvPicPr>
            <a:picLocks noChangeAspect="1"/>
          </p:cNvPicPr>
          <p:nvPr/>
        </p:nvPicPr>
        <p:blipFill>
          <a:blip r:embed="rId7"/>
          <a:stretch>
            <a:fillRect/>
          </a:stretch>
        </p:blipFill>
        <p:spPr>
          <a:xfrm>
            <a:off x="469956" y="14835"/>
            <a:ext cx="3682148" cy="1213710"/>
          </a:xfrm>
          <a:prstGeom prst="rect">
            <a:avLst/>
          </a:prstGeom>
        </p:spPr>
      </p:pic>
      <p:pic>
        <p:nvPicPr>
          <p:cNvPr id="16" name="Picture 15" descr="A qr code and a qr code&#10;&#10;Description automatically generated">
            <a:extLst>
              <a:ext uri="{FF2B5EF4-FFF2-40B4-BE49-F238E27FC236}">
                <a16:creationId xmlns:a16="http://schemas.microsoft.com/office/drawing/2014/main" id="{9D8211FE-7790-8949-DC5C-F517AF781158}"/>
              </a:ext>
            </a:extLst>
          </p:cNvPr>
          <p:cNvPicPr>
            <a:picLocks noChangeAspect="1"/>
          </p:cNvPicPr>
          <p:nvPr/>
        </p:nvPicPr>
        <p:blipFill>
          <a:blip r:embed="rId8"/>
          <a:stretch>
            <a:fillRect/>
          </a:stretch>
        </p:blipFill>
        <p:spPr>
          <a:xfrm rot="10800000">
            <a:off x="1187301" y="1448624"/>
            <a:ext cx="2253503" cy="1694982"/>
          </a:xfrm>
          <a:prstGeom prst="rect">
            <a:avLst/>
          </a:prstGeom>
        </p:spPr>
      </p:pic>
      <p:pic>
        <p:nvPicPr>
          <p:cNvPr id="18" name="Picture 17" descr="Welsh Refugee Council – Shelter Cymru">
            <a:extLst>
              <a:ext uri="{FF2B5EF4-FFF2-40B4-BE49-F238E27FC236}">
                <a16:creationId xmlns:a16="http://schemas.microsoft.com/office/drawing/2014/main" id="{98AB44F8-F661-04E3-B8CA-0B441968B3A9}"/>
              </a:ext>
            </a:extLst>
          </p:cNvPr>
          <p:cNvPicPr>
            <a:picLocks noChangeAspect="1"/>
          </p:cNvPicPr>
          <p:nvPr/>
        </p:nvPicPr>
        <p:blipFill>
          <a:blip r:embed="rId9"/>
          <a:stretch>
            <a:fillRect/>
          </a:stretch>
        </p:blipFill>
        <p:spPr>
          <a:xfrm>
            <a:off x="9322659" y="97478"/>
            <a:ext cx="2479792" cy="2417091"/>
          </a:xfrm>
          <a:prstGeom prst="rect">
            <a:avLst/>
          </a:prstGeom>
        </p:spPr>
      </p:pic>
    </p:spTree>
    <p:extLst>
      <p:ext uri="{BB962C8B-B14F-4D97-AF65-F5344CB8AC3E}">
        <p14:creationId xmlns:p14="http://schemas.microsoft.com/office/powerpoint/2010/main" val="18725952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r>
              <a:rPr lang="pt-BR" dirty="0"/>
              <a:t>THANK YOU</a:t>
            </a:r>
          </a:p>
        </p:txBody>
      </p:sp>
    </p:spTree>
    <p:extLst>
      <p:ext uri="{BB962C8B-B14F-4D97-AF65-F5344CB8AC3E}">
        <p14:creationId xmlns:p14="http://schemas.microsoft.com/office/powerpoint/2010/main" val="42353295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725" y="2018483"/>
            <a:ext cx="10492882" cy="443198"/>
          </a:xfrm>
        </p:spPr>
        <p:txBody>
          <a:bodyPr/>
          <a:lstStyle/>
          <a:p>
            <a:r>
              <a:rPr lang="en-GB" sz="3200" dirty="0"/>
              <a:t>Q&amp;A Session</a:t>
            </a:r>
          </a:p>
        </p:txBody>
      </p:sp>
    </p:spTree>
    <p:extLst>
      <p:ext uri="{BB962C8B-B14F-4D97-AF65-F5344CB8AC3E}">
        <p14:creationId xmlns:p14="http://schemas.microsoft.com/office/powerpoint/2010/main" val="23422600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725" y="2018483"/>
            <a:ext cx="10492882" cy="443198"/>
          </a:xfrm>
        </p:spPr>
        <p:txBody>
          <a:bodyPr/>
          <a:lstStyle/>
          <a:p>
            <a:r>
              <a:rPr lang="en-GB" sz="3200" dirty="0"/>
              <a:t>Thank you</a:t>
            </a:r>
          </a:p>
        </p:txBody>
      </p:sp>
    </p:spTree>
    <p:extLst>
      <p:ext uri="{BB962C8B-B14F-4D97-AF65-F5344CB8AC3E}">
        <p14:creationId xmlns:p14="http://schemas.microsoft.com/office/powerpoint/2010/main" val="1456095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B380DF-EA0C-A743-44F8-990E3E7D56F4}"/>
              </a:ext>
            </a:extLst>
          </p:cNvPr>
          <p:cNvPicPr>
            <a:picLocks noChangeAspect="1"/>
          </p:cNvPicPr>
          <p:nvPr/>
        </p:nvPicPr>
        <p:blipFill rotWithShape="1">
          <a:blip r:embed="rId2"/>
          <a:srcRect l="12709" t="30371" r="14791" b="19815"/>
          <a:stretch/>
        </p:blipFill>
        <p:spPr>
          <a:xfrm>
            <a:off x="191680" y="1562100"/>
            <a:ext cx="11808639" cy="4699000"/>
          </a:xfrm>
          <a:prstGeom prst="rect">
            <a:avLst/>
          </a:prstGeom>
        </p:spPr>
      </p:pic>
      <p:pic>
        <p:nvPicPr>
          <p:cNvPr id="5" name="Picture 4">
            <a:extLst>
              <a:ext uri="{FF2B5EF4-FFF2-40B4-BE49-F238E27FC236}">
                <a16:creationId xmlns:a16="http://schemas.microsoft.com/office/drawing/2014/main" id="{8C89CEEE-576B-415E-9599-4033DD7733AA}"/>
              </a:ext>
            </a:extLst>
          </p:cNvPr>
          <p:cNvPicPr>
            <a:picLocks noChangeAspect="1"/>
          </p:cNvPicPr>
          <p:nvPr/>
        </p:nvPicPr>
        <p:blipFill rotWithShape="1">
          <a:blip r:embed="rId3"/>
          <a:srcRect l="12708" t="12222" r="69583" b="79259"/>
          <a:stretch/>
        </p:blipFill>
        <p:spPr>
          <a:xfrm>
            <a:off x="330200" y="596900"/>
            <a:ext cx="2159000" cy="584200"/>
          </a:xfrm>
          <a:prstGeom prst="rect">
            <a:avLst/>
          </a:prstGeom>
        </p:spPr>
      </p:pic>
      <p:sp>
        <p:nvSpPr>
          <p:cNvPr id="6" name="TextBox 5">
            <a:extLst>
              <a:ext uri="{FF2B5EF4-FFF2-40B4-BE49-F238E27FC236}">
                <a16:creationId xmlns:a16="http://schemas.microsoft.com/office/drawing/2014/main" id="{934B9EA4-249F-9DA8-0978-D264D932778D}"/>
              </a:ext>
            </a:extLst>
          </p:cNvPr>
          <p:cNvSpPr txBox="1"/>
          <p:nvPr/>
        </p:nvSpPr>
        <p:spPr>
          <a:xfrm>
            <a:off x="2616200" y="704334"/>
            <a:ext cx="3911600" cy="369332"/>
          </a:xfrm>
          <a:prstGeom prst="rect">
            <a:avLst/>
          </a:prstGeom>
          <a:noFill/>
        </p:spPr>
        <p:txBody>
          <a:bodyPr wrap="square" rtlCol="0">
            <a:spAutoFit/>
          </a:bodyPr>
          <a:lstStyle/>
          <a:p>
            <a:r>
              <a:rPr lang="en-GB" dirty="0"/>
              <a:t>Last updated June 2024</a:t>
            </a:r>
          </a:p>
        </p:txBody>
      </p:sp>
      <p:pic>
        <p:nvPicPr>
          <p:cNvPr id="2" name="Picture 2" descr="d69cb2df-5a20-4ad7-b98a-e11dcf929b06">
            <a:extLst>
              <a:ext uri="{FF2B5EF4-FFF2-40B4-BE49-F238E27FC236}">
                <a16:creationId xmlns:a16="http://schemas.microsoft.com/office/drawing/2014/main" id="{795F85B3-B1ED-2AD4-16C6-FCA586E9F3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29949" y="76634"/>
            <a:ext cx="923925" cy="10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6947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5BF930-0B43-BA16-5C99-CBD635A84E26}"/>
              </a:ext>
            </a:extLst>
          </p:cNvPr>
          <p:cNvSpPr txBox="1"/>
          <p:nvPr/>
        </p:nvSpPr>
        <p:spPr>
          <a:xfrm>
            <a:off x="234950" y="1198908"/>
            <a:ext cx="4800600" cy="2677656"/>
          </a:xfrm>
          <a:prstGeom prst="rect">
            <a:avLst/>
          </a:prstGeom>
          <a:solidFill>
            <a:schemeClr val="accent5">
              <a:lumMod val="20000"/>
              <a:lumOff val="80000"/>
            </a:schemeClr>
          </a:solidFill>
        </p:spPr>
        <p:txBody>
          <a:bodyPr wrap="square" rtlCol="0">
            <a:spAutoFit/>
          </a:bodyPr>
          <a:lstStyle/>
          <a:p>
            <a:r>
              <a:rPr lang="en-GB" sz="2400" b="1" dirty="0"/>
              <a:t>73% Originate from 5 countries</a:t>
            </a:r>
            <a:r>
              <a:rPr lang="en-GB" sz="2400" dirty="0"/>
              <a:t>:</a:t>
            </a:r>
          </a:p>
          <a:p>
            <a:endParaRPr lang="en-GB" sz="2400" dirty="0"/>
          </a:p>
          <a:p>
            <a:pPr marL="285750" indent="-285750">
              <a:buFont typeface="Arial" panose="020B0604020202020204" pitchFamily="34" charset="0"/>
              <a:buChar char="•"/>
            </a:pPr>
            <a:r>
              <a:rPr lang="en-GB" sz="2400" dirty="0"/>
              <a:t>Afghanistan</a:t>
            </a:r>
          </a:p>
          <a:p>
            <a:pPr marL="285750" indent="-285750">
              <a:buFont typeface="Arial" panose="020B0604020202020204" pitchFamily="34" charset="0"/>
              <a:buChar char="•"/>
            </a:pPr>
            <a:r>
              <a:rPr lang="en-GB" sz="2400" dirty="0"/>
              <a:t>Syria</a:t>
            </a:r>
          </a:p>
          <a:p>
            <a:pPr marL="285750" indent="-285750">
              <a:buFont typeface="Arial" panose="020B0604020202020204" pitchFamily="34" charset="0"/>
              <a:buChar char="•"/>
            </a:pPr>
            <a:r>
              <a:rPr lang="en-GB" sz="2400" dirty="0"/>
              <a:t>Venezuela</a:t>
            </a:r>
          </a:p>
          <a:p>
            <a:pPr marL="285750" indent="-285750">
              <a:buFont typeface="Arial" panose="020B0604020202020204" pitchFamily="34" charset="0"/>
              <a:buChar char="•"/>
            </a:pPr>
            <a:r>
              <a:rPr lang="en-GB" sz="2400" dirty="0"/>
              <a:t>Ukraine</a:t>
            </a:r>
          </a:p>
          <a:p>
            <a:pPr marL="285750" indent="-285750">
              <a:buFont typeface="Arial" panose="020B0604020202020204" pitchFamily="34" charset="0"/>
              <a:buChar char="•"/>
            </a:pPr>
            <a:r>
              <a:rPr lang="en-GB" sz="2400" dirty="0"/>
              <a:t>South Sudan</a:t>
            </a:r>
          </a:p>
        </p:txBody>
      </p:sp>
      <p:sp>
        <p:nvSpPr>
          <p:cNvPr id="3" name="TextBox 2">
            <a:extLst>
              <a:ext uri="{FF2B5EF4-FFF2-40B4-BE49-F238E27FC236}">
                <a16:creationId xmlns:a16="http://schemas.microsoft.com/office/drawing/2014/main" id="{A48FAA0B-893E-7657-3334-9FFC37510065}"/>
              </a:ext>
            </a:extLst>
          </p:cNvPr>
          <p:cNvSpPr txBox="1"/>
          <p:nvPr/>
        </p:nvSpPr>
        <p:spPr>
          <a:xfrm>
            <a:off x="234950" y="4127970"/>
            <a:ext cx="4521200" cy="2677656"/>
          </a:xfrm>
          <a:prstGeom prst="rect">
            <a:avLst/>
          </a:prstGeom>
          <a:solidFill>
            <a:schemeClr val="accent5">
              <a:lumMod val="20000"/>
              <a:lumOff val="80000"/>
            </a:schemeClr>
          </a:solidFill>
        </p:spPr>
        <p:txBody>
          <a:bodyPr wrap="square" rtlCol="0">
            <a:spAutoFit/>
          </a:bodyPr>
          <a:lstStyle/>
          <a:p>
            <a:r>
              <a:rPr lang="en-GB" sz="2400" b="1" dirty="0"/>
              <a:t>39% are hosted in 5 countries:</a:t>
            </a:r>
          </a:p>
          <a:p>
            <a:endParaRPr lang="en-GB" sz="2400" dirty="0"/>
          </a:p>
          <a:p>
            <a:pPr marL="285750" indent="-285750">
              <a:buFont typeface="Arial" panose="020B0604020202020204" pitchFamily="34" charset="0"/>
              <a:buChar char="•"/>
            </a:pPr>
            <a:r>
              <a:rPr lang="en-GB" sz="2400" dirty="0" err="1"/>
              <a:t>Turkiye</a:t>
            </a:r>
            <a:endParaRPr lang="en-GB" sz="2400" dirty="0"/>
          </a:p>
          <a:p>
            <a:pPr marL="285750" indent="-285750">
              <a:buFont typeface="Arial" panose="020B0604020202020204" pitchFamily="34" charset="0"/>
              <a:buChar char="•"/>
            </a:pPr>
            <a:r>
              <a:rPr lang="en-GB" sz="2400" dirty="0"/>
              <a:t>Islamic Republic of Iran</a:t>
            </a:r>
          </a:p>
          <a:p>
            <a:pPr marL="285750" indent="-285750">
              <a:buFont typeface="Arial" panose="020B0604020202020204" pitchFamily="34" charset="0"/>
              <a:buChar char="•"/>
            </a:pPr>
            <a:r>
              <a:rPr lang="en-GB" sz="2400" dirty="0"/>
              <a:t>Columbia</a:t>
            </a:r>
          </a:p>
          <a:p>
            <a:pPr marL="285750" indent="-285750">
              <a:buFont typeface="Arial" panose="020B0604020202020204" pitchFamily="34" charset="0"/>
              <a:buChar char="•"/>
            </a:pPr>
            <a:r>
              <a:rPr lang="en-GB" sz="2400" dirty="0"/>
              <a:t>Germany </a:t>
            </a:r>
          </a:p>
          <a:p>
            <a:pPr marL="285750" indent="-285750">
              <a:buFont typeface="Arial" panose="020B0604020202020204" pitchFamily="34" charset="0"/>
              <a:buChar char="•"/>
            </a:pPr>
            <a:r>
              <a:rPr lang="en-GB" sz="2400" dirty="0"/>
              <a:t>Pakistan</a:t>
            </a:r>
          </a:p>
        </p:txBody>
      </p:sp>
      <p:sp>
        <p:nvSpPr>
          <p:cNvPr id="4" name="TextBox 3">
            <a:extLst>
              <a:ext uri="{FF2B5EF4-FFF2-40B4-BE49-F238E27FC236}">
                <a16:creationId xmlns:a16="http://schemas.microsoft.com/office/drawing/2014/main" id="{117FEBFC-4879-CB27-FF78-055D0CC93D14}"/>
              </a:ext>
            </a:extLst>
          </p:cNvPr>
          <p:cNvSpPr txBox="1"/>
          <p:nvPr/>
        </p:nvSpPr>
        <p:spPr>
          <a:xfrm>
            <a:off x="5930900" y="1198908"/>
            <a:ext cx="3314700" cy="1200329"/>
          </a:xfrm>
          <a:prstGeom prst="rect">
            <a:avLst/>
          </a:prstGeom>
          <a:solidFill>
            <a:schemeClr val="accent2">
              <a:lumMod val="40000"/>
              <a:lumOff val="60000"/>
            </a:schemeClr>
          </a:solidFill>
        </p:spPr>
        <p:txBody>
          <a:bodyPr wrap="square" rtlCol="0">
            <a:spAutoFit/>
          </a:bodyPr>
          <a:lstStyle/>
          <a:p>
            <a:r>
              <a:rPr lang="en-GB" sz="3600" b="1" dirty="0"/>
              <a:t>47 million are children</a:t>
            </a:r>
          </a:p>
        </p:txBody>
      </p:sp>
      <p:sp>
        <p:nvSpPr>
          <p:cNvPr id="5" name="TextBox 4">
            <a:extLst>
              <a:ext uri="{FF2B5EF4-FFF2-40B4-BE49-F238E27FC236}">
                <a16:creationId xmlns:a16="http://schemas.microsoft.com/office/drawing/2014/main" id="{4265D24D-1C9A-4B22-31ED-4C4010C18079}"/>
              </a:ext>
            </a:extLst>
          </p:cNvPr>
          <p:cNvSpPr txBox="1"/>
          <p:nvPr/>
        </p:nvSpPr>
        <p:spPr>
          <a:xfrm>
            <a:off x="5930900" y="2922715"/>
            <a:ext cx="4800600" cy="523220"/>
          </a:xfrm>
          <a:prstGeom prst="rect">
            <a:avLst/>
          </a:prstGeom>
          <a:solidFill>
            <a:schemeClr val="accent2">
              <a:lumMod val="40000"/>
              <a:lumOff val="60000"/>
            </a:schemeClr>
          </a:solidFill>
        </p:spPr>
        <p:txBody>
          <a:bodyPr wrap="square" rtlCol="0">
            <a:spAutoFit/>
          </a:bodyPr>
          <a:lstStyle/>
          <a:p>
            <a:r>
              <a:rPr lang="en-GB" sz="2800" b="1" dirty="0"/>
              <a:t>2 million are born as refugees</a:t>
            </a:r>
          </a:p>
        </p:txBody>
      </p:sp>
      <p:sp>
        <p:nvSpPr>
          <p:cNvPr id="6" name="TextBox 5">
            <a:extLst>
              <a:ext uri="{FF2B5EF4-FFF2-40B4-BE49-F238E27FC236}">
                <a16:creationId xmlns:a16="http://schemas.microsoft.com/office/drawing/2014/main" id="{B8867220-7669-5D14-19A3-4F664CF17AA3}"/>
              </a:ext>
            </a:extLst>
          </p:cNvPr>
          <p:cNvSpPr txBox="1"/>
          <p:nvPr/>
        </p:nvSpPr>
        <p:spPr>
          <a:xfrm>
            <a:off x="5930900" y="3969413"/>
            <a:ext cx="4076700" cy="954107"/>
          </a:xfrm>
          <a:prstGeom prst="rect">
            <a:avLst/>
          </a:prstGeom>
          <a:solidFill>
            <a:schemeClr val="accent5">
              <a:lumMod val="20000"/>
              <a:lumOff val="80000"/>
            </a:schemeClr>
          </a:solidFill>
        </p:spPr>
        <p:txBody>
          <a:bodyPr wrap="square" rtlCol="0">
            <a:spAutoFit/>
          </a:bodyPr>
          <a:lstStyle/>
          <a:p>
            <a:r>
              <a:rPr lang="en-GB" sz="2800" dirty="0"/>
              <a:t>75% are hosted in low and middle income countries</a:t>
            </a:r>
          </a:p>
        </p:txBody>
      </p:sp>
      <p:sp>
        <p:nvSpPr>
          <p:cNvPr id="7" name="TextBox 6">
            <a:extLst>
              <a:ext uri="{FF2B5EF4-FFF2-40B4-BE49-F238E27FC236}">
                <a16:creationId xmlns:a16="http://schemas.microsoft.com/office/drawing/2014/main" id="{8BD3743B-68F3-A409-B749-D7091727ACE3}"/>
              </a:ext>
            </a:extLst>
          </p:cNvPr>
          <p:cNvSpPr txBox="1"/>
          <p:nvPr/>
        </p:nvSpPr>
        <p:spPr>
          <a:xfrm>
            <a:off x="5930900" y="5293764"/>
            <a:ext cx="3987800" cy="954107"/>
          </a:xfrm>
          <a:prstGeom prst="rect">
            <a:avLst/>
          </a:prstGeom>
          <a:solidFill>
            <a:schemeClr val="accent5">
              <a:lumMod val="20000"/>
              <a:lumOff val="80000"/>
            </a:schemeClr>
          </a:solidFill>
        </p:spPr>
        <p:txBody>
          <a:bodyPr wrap="square" rtlCol="0">
            <a:spAutoFit/>
          </a:bodyPr>
          <a:lstStyle/>
          <a:p>
            <a:r>
              <a:rPr lang="en-GB" sz="2800" dirty="0"/>
              <a:t>69% are hosted in neighbouring countries</a:t>
            </a:r>
          </a:p>
        </p:txBody>
      </p:sp>
      <p:pic>
        <p:nvPicPr>
          <p:cNvPr id="8" name="Picture 7">
            <a:extLst>
              <a:ext uri="{FF2B5EF4-FFF2-40B4-BE49-F238E27FC236}">
                <a16:creationId xmlns:a16="http://schemas.microsoft.com/office/drawing/2014/main" id="{BC822AB9-B66E-3BCE-5003-F0D45D13424B}"/>
              </a:ext>
            </a:extLst>
          </p:cNvPr>
          <p:cNvPicPr>
            <a:picLocks noChangeAspect="1"/>
          </p:cNvPicPr>
          <p:nvPr/>
        </p:nvPicPr>
        <p:blipFill rotWithShape="1">
          <a:blip r:embed="rId2"/>
          <a:srcRect l="12708" t="12222" r="69583" b="79259"/>
          <a:stretch/>
        </p:blipFill>
        <p:spPr>
          <a:xfrm>
            <a:off x="101600" y="166724"/>
            <a:ext cx="3429000" cy="927847"/>
          </a:xfrm>
          <a:prstGeom prst="rect">
            <a:avLst/>
          </a:prstGeom>
        </p:spPr>
      </p:pic>
      <p:pic>
        <p:nvPicPr>
          <p:cNvPr id="9" name="Picture 2" descr="d69cb2df-5a20-4ad7-b98a-e11dcf929b06">
            <a:extLst>
              <a:ext uri="{FF2B5EF4-FFF2-40B4-BE49-F238E27FC236}">
                <a16:creationId xmlns:a16="http://schemas.microsoft.com/office/drawing/2014/main" id="{06486AD4-49DA-C9A9-D7D9-71F5557F2A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29949" y="76634"/>
            <a:ext cx="923925" cy="10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217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6885008E-A917-49D3-1201-C2D3155AC091}"/>
              </a:ext>
            </a:extLst>
          </p:cNvPr>
          <p:cNvSpPr/>
          <p:nvPr/>
        </p:nvSpPr>
        <p:spPr>
          <a:xfrm>
            <a:off x="164811" y="1098724"/>
            <a:ext cx="3283239" cy="2274079"/>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Home Country Experiences</a:t>
            </a:r>
          </a:p>
        </p:txBody>
      </p:sp>
      <p:sp>
        <p:nvSpPr>
          <p:cNvPr id="3" name="Oval 2">
            <a:extLst>
              <a:ext uri="{FF2B5EF4-FFF2-40B4-BE49-F238E27FC236}">
                <a16:creationId xmlns:a16="http://schemas.microsoft.com/office/drawing/2014/main" id="{A0AEF2D4-9206-4BC3-54C4-1502E79624E8}"/>
              </a:ext>
            </a:extLst>
          </p:cNvPr>
          <p:cNvSpPr/>
          <p:nvPr/>
        </p:nvSpPr>
        <p:spPr>
          <a:xfrm>
            <a:off x="250536" y="3972878"/>
            <a:ext cx="3407064" cy="2274079"/>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Event/</a:t>
            </a:r>
          </a:p>
          <a:p>
            <a:pPr algn="ctr"/>
            <a:r>
              <a:rPr lang="en-GB" sz="2800" dirty="0"/>
              <a:t>Journey</a:t>
            </a:r>
          </a:p>
        </p:txBody>
      </p:sp>
      <p:sp>
        <p:nvSpPr>
          <p:cNvPr id="5" name="TextBox 4">
            <a:extLst>
              <a:ext uri="{FF2B5EF4-FFF2-40B4-BE49-F238E27FC236}">
                <a16:creationId xmlns:a16="http://schemas.microsoft.com/office/drawing/2014/main" id="{932AE34F-454C-3676-0D14-64541C42E071}"/>
              </a:ext>
            </a:extLst>
          </p:cNvPr>
          <p:cNvSpPr txBox="1"/>
          <p:nvPr/>
        </p:nvSpPr>
        <p:spPr>
          <a:xfrm>
            <a:off x="4191000" y="1200150"/>
            <a:ext cx="7762875" cy="1477328"/>
          </a:xfrm>
          <a:prstGeom prst="rect">
            <a:avLst/>
          </a:prstGeom>
          <a:solidFill>
            <a:schemeClr val="accent5">
              <a:lumMod val="40000"/>
              <a:lumOff val="60000"/>
            </a:schemeClr>
          </a:solidFill>
        </p:spPr>
        <p:txBody>
          <a:bodyPr wrap="square" rtlCol="0">
            <a:spAutoFit/>
          </a:bodyPr>
          <a:lstStyle/>
          <a:p>
            <a:pPr marL="222250" indent="-222250">
              <a:buSzPct val="100000"/>
            </a:pPr>
            <a:r>
              <a:rPr lang="en-GB" sz="1800" dirty="0"/>
              <a:t>Poverty/malnutrition - Health systems and access - Health literacy  -Health beliefs</a:t>
            </a:r>
          </a:p>
          <a:p>
            <a:pPr marL="222250" indent="-222250">
              <a:buSzPct val="100000"/>
            </a:pPr>
            <a:r>
              <a:rPr lang="en-GB" sz="1800" dirty="0"/>
              <a:t>Infectious disease prevalence - Immunisation rates – non-management of chronic disease - FGM</a:t>
            </a:r>
          </a:p>
          <a:p>
            <a:pPr marL="222250" indent="-222250">
              <a:buSzPct val="100000"/>
            </a:pPr>
            <a:endParaRPr lang="en-GB" sz="1800" dirty="0"/>
          </a:p>
          <a:p>
            <a:endParaRPr lang="en-GB" dirty="0"/>
          </a:p>
        </p:txBody>
      </p:sp>
      <p:sp>
        <p:nvSpPr>
          <p:cNvPr id="6" name="TextBox 5">
            <a:extLst>
              <a:ext uri="{FF2B5EF4-FFF2-40B4-BE49-F238E27FC236}">
                <a16:creationId xmlns:a16="http://schemas.microsoft.com/office/drawing/2014/main" id="{BF47D3E2-4558-DD30-AC2C-9F5EFC169EDA}"/>
              </a:ext>
            </a:extLst>
          </p:cNvPr>
          <p:cNvSpPr txBox="1"/>
          <p:nvPr/>
        </p:nvSpPr>
        <p:spPr>
          <a:xfrm>
            <a:off x="4437279" y="3705686"/>
            <a:ext cx="2012516" cy="2808461"/>
          </a:xfrm>
          <a:prstGeom prst="rect">
            <a:avLst/>
          </a:prstGeom>
          <a:solidFill>
            <a:schemeClr val="accent6">
              <a:lumMod val="40000"/>
              <a:lumOff val="60000"/>
            </a:schemeClr>
          </a:solidFill>
        </p:spPr>
        <p:txBody>
          <a:bodyPr wrap="square" rtlCol="0">
            <a:spAutoFit/>
          </a:bodyPr>
          <a:lstStyle/>
          <a:p>
            <a:pPr marL="206692" indent="-206692" defTabSz="383858">
              <a:spcBef>
                <a:spcPts val="1450"/>
              </a:spcBef>
              <a:buSzPct val="100000"/>
              <a:defRPr sz="3720" spc="-37"/>
            </a:pPr>
            <a:r>
              <a:rPr lang="en-GB" sz="1600" b="1" dirty="0"/>
              <a:t>War</a:t>
            </a:r>
          </a:p>
          <a:p>
            <a:pPr marL="206692" indent="-206692" defTabSz="383858">
              <a:spcBef>
                <a:spcPts val="1450"/>
              </a:spcBef>
              <a:buSzPct val="100000"/>
              <a:defRPr sz="3720" spc="-37"/>
            </a:pPr>
            <a:r>
              <a:rPr lang="en-GB" sz="1600" b="1" dirty="0"/>
              <a:t>Violence/torture</a:t>
            </a:r>
          </a:p>
          <a:p>
            <a:pPr marL="206692" indent="-206692" defTabSz="383858">
              <a:spcBef>
                <a:spcPts val="1450"/>
              </a:spcBef>
              <a:buSzPct val="100000"/>
              <a:defRPr sz="3720" spc="-37"/>
            </a:pPr>
            <a:r>
              <a:rPr lang="en-GB" sz="1600" b="1" dirty="0"/>
              <a:t>Sexual violence</a:t>
            </a:r>
          </a:p>
          <a:p>
            <a:pPr marL="206692" indent="-206692" defTabSz="383858">
              <a:spcBef>
                <a:spcPts val="1450"/>
              </a:spcBef>
              <a:buSzPct val="100000"/>
              <a:defRPr sz="3720" spc="-37"/>
            </a:pPr>
            <a:r>
              <a:rPr lang="en-GB" sz="1600" b="1" dirty="0"/>
              <a:t>Imprisonment</a:t>
            </a:r>
          </a:p>
          <a:p>
            <a:pPr marL="206692" indent="-206692" defTabSz="383858">
              <a:spcBef>
                <a:spcPts val="1450"/>
              </a:spcBef>
              <a:buSzPct val="100000"/>
              <a:defRPr sz="3720" spc="-37"/>
            </a:pPr>
            <a:r>
              <a:rPr lang="en-GB" sz="1600" b="1" dirty="0"/>
              <a:t>Natural disaster </a:t>
            </a:r>
          </a:p>
          <a:p>
            <a:pPr marL="206692" indent="-206692" defTabSz="383858">
              <a:spcBef>
                <a:spcPts val="1450"/>
              </a:spcBef>
              <a:buSzPct val="100000"/>
              <a:defRPr sz="3720" spc="-37"/>
            </a:pPr>
            <a:r>
              <a:rPr lang="en-GB" sz="1600" b="1" dirty="0"/>
              <a:t>Threat</a:t>
            </a:r>
          </a:p>
          <a:p>
            <a:endParaRPr lang="en-GB" dirty="0"/>
          </a:p>
        </p:txBody>
      </p:sp>
      <p:sp>
        <p:nvSpPr>
          <p:cNvPr id="7" name="TextBox 6">
            <a:extLst>
              <a:ext uri="{FF2B5EF4-FFF2-40B4-BE49-F238E27FC236}">
                <a16:creationId xmlns:a16="http://schemas.microsoft.com/office/drawing/2014/main" id="{E70C979A-9E17-D4A1-430D-CA4CB0FC3ACB}"/>
              </a:ext>
            </a:extLst>
          </p:cNvPr>
          <p:cNvSpPr txBox="1"/>
          <p:nvPr/>
        </p:nvSpPr>
        <p:spPr>
          <a:xfrm>
            <a:off x="7229474" y="3372803"/>
            <a:ext cx="3543300" cy="3129062"/>
          </a:xfrm>
          <a:prstGeom prst="rect">
            <a:avLst/>
          </a:prstGeom>
          <a:solidFill>
            <a:schemeClr val="accent6">
              <a:lumMod val="40000"/>
              <a:lumOff val="60000"/>
            </a:schemeClr>
          </a:solidFill>
        </p:spPr>
        <p:txBody>
          <a:bodyPr wrap="square" rtlCol="0">
            <a:spAutoFit/>
          </a:bodyPr>
          <a:lstStyle/>
          <a:p>
            <a:pPr marL="222250" indent="-222250" defTabSz="412750">
              <a:spcBef>
                <a:spcPts val="1600"/>
              </a:spcBef>
              <a:buSzPct val="100000"/>
              <a:buChar char="•"/>
              <a:defRPr sz="4000" b="1" spc="-39">
                <a:latin typeface="Proxima Nova"/>
                <a:ea typeface="Proxima Nova"/>
                <a:cs typeface="Proxima Nova"/>
                <a:sym typeface="Proxima Nova"/>
              </a:defRPr>
            </a:pPr>
            <a:r>
              <a:rPr lang="en-GB" sz="1800" dirty="0">
                <a:latin typeface="Calibri Light" panose="020F0302020204030204" pitchFamily="34" charset="0"/>
                <a:cs typeface="Calibri Light" panose="020F0302020204030204" pitchFamily="34" charset="0"/>
              </a:rPr>
              <a:t>Injuries (can be untreated)</a:t>
            </a:r>
          </a:p>
          <a:p>
            <a:pPr marL="222250" indent="-222250" defTabSz="412750">
              <a:spcBef>
                <a:spcPts val="1600"/>
              </a:spcBef>
              <a:buSzPct val="100000"/>
              <a:buChar char="•"/>
              <a:defRPr sz="4000" b="1" spc="-39">
                <a:latin typeface="Proxima Nova"/>
                <a:ea typeface="Proxima Nova"/>
                <a:cs typeface="Proxima Nova"/>
                <a:sym typeface="Proxima Nova"/>
              </a:defRPr>
            </a:pPr>
            <a:r>
              <a:rPr lang="en-GB" sz="1800" dirty="0">
                <a:latin typeface="Calibri Light" panose="020F0302020204030204" pitchFamily="34" charset="0"/>
                <a:cs typeface="Calibri Light" panose="020F0302020204030204" pitchFamily="34" charset="0"/>
              </a:rPr>
              <a:t>Sexually transmitted diseases</a:t>
            </a:r>
          </a:p>
          <a:p>
            <a:pPr marL="222250" indent="-222250" defTabSz="412750">
              <a:spcBef>
                <a:spcPts val="1600"/>
              </a:spcBef>
              <a:buSzPct val="100000"/>
              <a:buChar char="•"/>
              <a:defRPr sz="4000" b="1" spc="-39">
                <a:latin typeface="Proxima Nova"/>
                <a:ea typeface="Proxima Nova"/>
                <a:cs typeface="Proxima Nova"/>
                <a:sym typeface="Proxima Nova"/>
              </a:defRPr>
            </a:pPr>
            <a:r>
              <a:rPr lang="en-GB" sz="1800" dirty="0">
                <a:latin typeface="Calibri Light" panose="020F0302020204030204" pitchFamily="34" charset="0"/>
                <a:cs typeface="Calibri Light" panose="020F0302020204030204" pitchFamily="34" charset="0"/>
              </a:rPr>
              <a:t>Pregnancy</a:t>
            </a:r>
          </a:p>
          <a:p>
            <a:pPr marL="222250" indent="-222250" defTabSz="412750">
              <a:spcBef>
                <a:spcPts val="1600"/>
              </a:spcBef>
              <a:buSzPct val="100000"/>
              <a:buChar char="•"/>
              <a:defRPr sz="4000" b="1" spc="-39">
                <a:latin typeface="Proxima Nova"/>
                <a:ea typeface="Proxima Nova"/>
                <a:cs typeface="Proxima Nova"/>
                <a:sym typeface="Proxima Nova"/>
              </a:defRPr>
            </a:pPr>
            <a:r>
              <a:rPr lang="en-GB" sz="1800" dirty="0">
                <a:latin typeface="Calibri Light" panose="020F0302020204030204" pitchFamily="34" charset="0"/>
                <a:cs typeface="Calibri Light" panose="020F0302020204030204" pitchFamily="34" charset="0"/>
              </a:rPr>
              <a:t>Interruption /collapse of healthcare services</a:t>
            </a:r>
          </a:p>
          <a:p>
            <a:pPr marL="222250" indent="-222250" defTabSz="412750">
              <a:spcBef>
                <a:spcPts val="1600"/>
              </a:spcBef>
              <a:buSzPct val="100000"/>
              <a:buChar char="•"/>
              <a:defRPr sz="4000" b="1" spc="-39">
                <a:latin typeface="Proxima Nova"/>
                <a:ea typeface="Proxima Nova"/>
                <a:cs typeface="Proxima Nova"/>
                <a:sym typeface="Proxima Nova"/>
              </a:defRPr>
            </a:pPr>
            <a:r>
              <a:rPr lang="en-GB" sz="1800" dirty="0">
                <a:latin typeface="Calibri Light" panose="020F0302020204030204" pitchFamily="34" charset="0"/>
                <a:cs typeface="Calibri Light" panose="020F0302020204030204" pitchFamily="34" charset="0"/>
              </a:rPr>
              <a:t>Mental health </a:t>
            </a:r>
            <a:r>
              <a:rPr lang="en-GB" sz="1800" dirty="0" err="1">
                <a:latin typeface="Calibri Light" panose="020F0302020204030204" pitchFamily="34" charset="0"/>
                <a:cs typeface="Calibri Light" panose="020F0302020204030204" pitchFamily="34" charset="0"/>
              </a:rPr>
              <a:t>eg</a:t>
            </a:r>
            <a:r>
              <a:rPr lang="en-GB" sz="1800" dirty="0">
                <a:latin typeface="Calibri Light" panose="020F0302020204030204" pitchFamily="34" charset="0"/>
                <a:cs typeface="Calibri Light" panose="020F0302020204030204" pitchFamily="34" charset="0"/>
              </a:rPr>
              <a:t> acute stress reaction, PTSD</a:t>
            </a:r>
          </a:p>
          <a:p>
            <a:endParaRPr lang="en-GB" dirty="0"/>
          </a:p>
        </p:txBody>
      </p:sp>
      <p:pic>
        <p:nvPicPr>
          <p:cNvPr id="9" name="Picture 2" descr="d69cb2df-5a20-4ad7-b98a-e11dcf929b06">
            <a:extLst>
              <a:ext uri="{FF2B5EF4-FFF2-40B4-BE49-F238E27FC236}">
                <a16:creationId xmlns:a16="http://schemas.microsoft.com/office/drawing/2014/main" id="{F332C959-422A-8D6E-3769-E1BDC7DD6A7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9949" y="76634"/>
            <a:ext cx="923925" cy="10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F027EB56-DB5E-A67B-5407-5A6AAD9F7A9A}"/>
              </a:ext>
            </a:extLst>
          </p:cNvPr>
          <p:cNvSpPr txBox="1"/>
          <p:nvPr/>
        </p:nvSpPr>
        <p:spPr>
          <a:xfrm>
            <a:off x="404261" y="202131"/>
            <a:ext cx="7762875" cy="523220"/>
          </a:xfrm>
          <a:prstGeom prst="rect">
            <a:avLst/>
          </a:prstGeom>
          <a:noFill/>
        </p:spPr>
        <p:txBody>
          <a:bodyPr wrap="square" rtlCol="0">
            <a:spAutoFit/>
          </a:bodyPr>
          <a:lstStyle/>
          <a:p>
            <a:r>
              <a:rPr lang="en-GB" sz="2800" b="1" dirty="0"/>
              <a:t>Factors impacting health</a:t>
            </a:r>
            <a:endParaRPr lang="en-GB" dirty="0"/>
          </a:p>
        </p:txBody>
      </p:sp>
    </p:spTree>
    <p:extLst>
      <p:ext uri="{BB962C8B-B14F-4D97-AF65-F5344CB8AC3E}">
        <p14:creationId xmlns:p14="http://schemas.microsoft.com/office/powerpoint/2010/main" val="1570742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A95C47F9-A0EF-1860-E000-E6A969F9F06E}"/>
              </a:ext>
            </a:extLst>
          </p:cNvPr>
          <p:cNvSpPr/>
          <p:nvPr/>
        </p:nvSpPr>
        <p:spPr>
          <a:xfrm>
            <a:off x="431511" y="456242"/>
            <a:ext cx="3054639" cy="1966263"/>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UK Asylum System</a:t>
            </a:r>
          </a:p>
        </p:txBody>
      </p:sp>
      <p:sp>
        <p:nvSpPr>
          <p:cNvPr id="3" name="TextBox 2">
            <a:extLst>
              <a:ext uri="{FF2B5EF4-FFF2-40B4-BE49-F238E27FC236}">
                <a16:creationId xmlns:a16="http://schemas.microsoft.com/office/drawing/2014/main" id="{5D2987A9-31D3-3A31-0A36-87667B2C1239}"/>
              </a:ext>
            </a:extLst>
          </p:cNvPr>
          <p:cNvSpPr txBox="1"/>
          <p:nvPr/>
        </p:nvSpPr>
        <p:spPr>
          <a:xfrm>
            <a:off x="4295775" y="241340"/>
            <a:ext cx="6143625" cy="3016210"/>
          </a:xfrm>
          <a:prstGeom prst="rect">
            <a:avLst/>
          </a:prstGeom>
          <a:solidFill>
            <a:schemeClr val="accent2">
              <a:lumMod val="40000"/>
              <a:lumOff val="60000"/>
            </a:schemeClr>
          </a:solidFill>
        </p:spPr>
        <p:txBody>
          <a:bodyPr wrap="square" rtlCol="0">
            <a:spAutoFit/>
          </a:bodyPr>
          <a:lstStyle/>
          <a:p>
            <a:pPr marL="285750" indent="-285750" defTabSz="317817">
              <a:spcBef>
                <a:spcPts val="1200"/>
              </a:spcBef>
              <a:buSzPct val="100000"/>
              <a:buFont typeface="Arial" panose="020B0604020202020204" pitchFamily="34" charset="0"/>
              <a:buChar char="•"/>
              <a:defRPr sz="3080" spc="-30"/>
            </a:pPr>
            <a:r>
              <a:rPr lang="en-GB" sz="2000" b="1" dirty="0"/>
              <a:t>Mental and physical effect of event/journey/arrival</a:t>
            </a:r>
          </a:p>
          <a:p>
            <a:pPr marL="285750" indent="-285750" defTabSz="317817">
              <a:spcBef>
                <a:spcPts val="1200"/>
              </a:spcBef>
              <a:buSzPct val="100000"/>
              <a:buFont typeface="Arial" panose="020B0604020202020204" pitchFamily="34" charset="0"/>
              <a:buChar char="•"/>
              <a:defRPr sz="3080" spc="-30"/>
            </a:pPr>
            <a:r>
              <a:rPr lang="en-GB" sz="2000" b="1" dirty="0"/>
              <a:t>Loneliness, isolation, hostility, discrimination</a:t>
            </a:r>
          </a:p>
          <a:p>
            <a:pPr marL="285750" indent="-285750" defTabSz="317817">
              <a:spcBef>
                <a:spcPts val="1200"/>
              </a:spcBef>
              <a:buSzPct val="100000"/>
              <a:buFont typeface="Arial" panose="020B0604020202020204" pitchFamily="34" charset="0"/>
              <a:buChar char="•"/>
              <a:defRPr sz="3080" spc="-30"/>
            </a:pPr>
            <a:r>
              <a:rPr lang="en-GB" sz="2000" b="1" dirty="0"/>
              <a:t>Asylum claim takes priority over health</a:t>
            </a:r>
          </a:p>
          <a:p>
            <a:pPr marL="285750" indent="-285750" defTabSz="317817">
              <a:spcBef>
                <a:spcPts val="1200"/>
              </a:spcBef>
              <a:buSzPct val="100000"/>
              <a:buFont typeface="Arial" panose="020B0604020202020204" pitchFamily="34" charset="0"/>
              <a:buChar char="•"/>
              <a:defRPr sz="3080" spc="-30"/>
            </a:pPr>
            <a:r>
              <a:rPr lang="en-GB" sz="2000" b="1" dirty="0"/>
              <a:t>Diseases of poverty</a:t>
            </a:r>
          </a:p>
          <a:p>
            <a:pPr marL="285750" indent="-285750" defTabSz="317817">
              <a:spcBef>
                <a:spcPts val="1200"/>
              </a:spcBef>
              <a:buSzPct val="100000"/>
              <a:buFont typeface="Arial" panose="020B0604020202020204" pitchFamily="34" charset="0"/>
              <a:buChar char="•"/>
              <a:defRPr sz="3080" spc="-30"/>
            </a:pPr>
            <a:r>
              <a:rPr lang="en-GB" sz="2000" b="1" dirty="0"/>
              <a:t>Access barriers - poor understanding of health system, language/cultural differences, transport</a:t>
            </a:r>
          </a:p>
          <a:p>
            <a:pPr marL="285750" indent="-285750" defTabSz="317817">
              <a:spcBef>
                <a:spcPts val="1200"/>
              </a:spcBef>
              <a:buSzPct val="100000"/>
              <a:buFont typeface="Arial" panose="020B0604020202020204" pitchFamily="34" charset="0"/>
              <a:buChar char="•"/>
              <a:defRPr sz="3080" spc="-30"/>
            </a:pPr>
            <a:r>
              <a:rPr lang="en-GB" sz="2000" b="1" dirty="0"/>
              <a:t>Interruption in healthcare</a:t>
            </a:r>
          </a:p>
        </p:txBody>
      </p:sp>
      <p:sp>
        <p:nvSpPr>
          <p:cNvPr id="4" name="TextBox 3">
            <a:extLst>
              <a:ext uri="{FF2B5EF4-FFF2-40B4-BE49-F238E27FC236}">
                <a16:creationId xmlns:a16="http://schemas.microsoft.com/office/drawing/2014/main" id="{6C5F14FF-68C1-EA29-6F15-CFE4B4F003AC}"/>
              </a:ext>
            </a:extLst>
          </p:cNvPr>
          <p:cNvSpPr txBox="1"/>
          <p:nvPr/>
        </p:nvSpPr>
        <p:spPr>
          <a:xfrm>
            <a:off x="533400" y="3600450"/>
            <a:ext cx="10372725" cy="2844760"/>
          </a:xfrm>
          <a:prstGeom prst="rect">
            <a:avLst/>
          </a:prstGeom>
          <a:solidFill>
            <a:schemeClr val="accent2">
              <a:lumMod val="40000"/>
              <a:lumOff val="60000"/>
            </a:schemeClr>
          </a:solidFill>
        </p:spPr>
        <p:txBody>
          <a:bodyPr wrap="square" rtlCol="0">
            <a:spAutoFit/>
          </a:bodyPr>
          <a:lstStyle/>
          <a:p>
            <a:pPr marL="164465" indent="-164465" defTabSz="305435">
              <a:spcBef>
                <a:spcPts val="1150"/>
              </a:spcBef>
              <a:buSzPct val="100000"/>
              <a:buChar char="•"/>
              <a:defRPr sz="2960" b="1" spc="-29">
                <a:latin typeface="Proxima Nova"/>
                <a:ea typeface="Proxima Nova"/>
                <a:cs typeface="Proxima Nova"/>
                <a:sym typeface="Proxima Nova"/>
              </a:defRPr>
            </a:pPr>
            <a:r>
              <a:rPr lang="en-GB" sz="1800" dirty="0"/>
              <a:t>£5.84/day per person for food, sanitation, clothing, travel, phone credit, nappies</a:t>
            </a:r>
          </a:p>
          <a:p>
            <a:pPr marL="164465" indent="-164465" defTabSz="305435">
              <a:spcBef>
                <a:spcPts val="1150"/>
              </a:spcBef>
              <a:buSzPct val="100000"/>
              <a:buChar char="•"/>
              <a:defRPr sz="2960" b="1" spc="-29">
                <a:latin typeface="Proxima Nova"/>
                <a:ea typeface="Proxima Nova"/>
                <a:cs typeface="Proxima Nova"/>
                <a:sym typeface="Proxima Nova"/>
              </a:defRPr>
            </a:pPr>
            <a:r>
              <a:rPr lang="en-GB" sz="1800" dirty="0"/>
              <a:t>Not allowed to work</a:t>
            </a:r>
          </a:p>
          <a:p>
            <a:pPr marL="164465" indent="-164465" defTabSz="305435">
              <a:spcBef>
                <a:spcPts val="1150"/>
              </a:spcBef>
              <a:buSzPct val="100000"/>
              <a:buChar char="•"/>
              <a:defRPr sz="2960" b="1" spc="-29">
                <a:latin typeface="Proxima Nova"/>
                <a:ea typeface="Proxima Nova"/>
                <a:cs typeface="Proxima Nova"/>
                <a:sym typeface="Proxima Nova"/>
              </a:defRPr>
            </a:pPr>
            <a:r>
              <a:rPr lang="en-GB" sz="1800" dirty="0"/>
              <a:t>Housing provided - ‘temporary’ and ‘permanent’ accommodation </a:t>
            </a:r>
          </a:p>
          <a:p>
            <a:pPr marL="164465" indent="-164465" defTabSz="305435">
              <a:spcBef>
                <a:spcPts val="1150"/>
              </a:spcBef>
              <a:buSzPct val="100000"/>
              <a:buChar char="•"/>
              <a:defRPr sz="2960" b="1" spc="-29">
                <a:latin typeface="Proxima Nova"/>
                <a:ea typeface="Proxima Nova"/>
                <a:cs typeface="Proxima Nova"/>
                <a:sym typeface="Proxima Nova"/>
              </a:defRPr>
            </a:pPr>
            <a:r>
              <a:rPr lang="en-GB" sz="1800" dirty="0"/>
              <a:t>Uneven distribution around the UK (0.3/1000 </a:t>
            </a:r>
            <a:r>
              <a:rPr lang="en-GB" sz="1800" dirty="0" err="1"/>
              <a:t>S.East</a:t>
            </a:r>
            <a:r>
              <a:rPr lang="en-GB" sz="1800" dirty="0"/>
              <a:t>, 1.3/1000 Wales, 2.3/1000 </a:t>
            </a:r>
            <a:r>
              <a:rPr lang="en-GB" sz="1800" dirty="0" err="1"/>
              <a:t>N.East</a:t>
            </a:r>
            <a:r>
              <a:rPr lang="en-GB" sz="1800" dirty="0"/>
              <a:t>)</a:t>
            </a:r>
          </a:p>
          <a:p>
            <a:pPr marL="164465" indent="-164465" defTabSz="305435">
              <a:spcBef>
                <a:spcPts val="1150"/>
              </a:spcBef>
              <a:buSzPct val="100000"/>
              <a:buChar char="•"/>
              <a:defRPr sz="2960" b="1" spc="-29">
                <a:latin typeface="Proxima Nova"/>
                <a:ea typeface="Proxima Nova"/>
                <a:cs typeface="Proxima Nova"/>
                <a:sym typeface="Proxima Nova"/>
              </a:defRPr>
            </a:pPr>
            <a:r>
              <a:rPr lang="en-GB" sz="1800" dirty="0"/>
              <a:t>End Dec 2021, 1179 people held in detention centres</a:t>
            </a:r>
          </a:p>
          <a:p>
            <a:pPr marL="164465" indent="-164465" defTabSz="305435">
              <a:spcBef>
                <a:spcPts val="1150"/>
              </a:spcBef>
              <a:buSzPct val="100000"/>
              <a:buChar char="•"/>
              <a:defRPr sz="2960" b="1" spc="-29">
                <a:latin typeface="Proxima Nova"/>
                <a:ea typeface="Proxima Nova"/>
                <a:cs typeface="Proxima Nova"/>
                <a:sym typeface="Proxima Nova"/>
              </a:defRPr>
            </a:pPr>
            <a:r>
              <a:rPr lang="en-GB" sz="1800" dirty="0"/>
              <a:t>In Wales, health care entitlements the same as local population</a:t>
            </a:r>
          </a:p>
          <a:p>
            <a:endParaRPr lang="en-GB" dirty="0"/>
          </a:p>
        </p:txBody>
      </p:sp>
      <p:pic>
        <p:nvPicPr>
          <p:cNvPr id="5" name="Picture 2" descr="d69cb2df-5a20-4ad7-b98a-e11dcf929b06">
            <a:extLst>
              <a:ext uri="{FF2B5EF4-FFF2-40B4-BE49-F238E27FC236}">
                <a16:creationId xmlns:a16="http://schemas.microsoft.com/office/drawing/2014/main" id="{FCA79313-8978-AA48-E5A8-D48F0C3B54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9949" y="76634"/>
            <a:ext cx="923925" cy="10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9053565"/>
      </p:ext>
    </p:extLst>
  </p:cSld>
  <p:clrMapOvr>
    <a:masterClrMapping/>
  </p:clrMapOvr>
</p:sld>
</file>

<file path=ppt/theme/theme1.xml><?xml version="1.0" encoding="utf-8"?>
<a:theme xmlns:a="http://schemas.openxmlformats.org/drawingml/2006/main" name="4_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10.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u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E2C095C4-F1EC-4700-AEEC-53A89DA5DD89}"/>
    </a:ext>
  </a:extLst>
</a:theme>
</file>

<file path=ppt/theme/theme4.xml><?xml version="1.0" encoding="utf-8"?>
<a:theme xmlns:a="http://schemas.openxmlformats.org/drawingml/2006/main" name="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5.xml><?xml version="1.0" encoding="utf-8"?>
<a:theme xmlns:a="http://schemas.openxmlformats.org/drawingml/2006/main" name="1_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6.xml><?xml version="1.0" encoding="utf-8"?>
<a:theme xmlns:a="http://schemas.openxmlformats.org/drawingml/2006/main" name="Whit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43AE9FD-FF5D-41A7-8248-9D6FC9346227}"/>
    </a:ext>
  </a:extLst>
</a:theme>
</file>

<file path=ppt/theme/theme7.xml><?xml version="1.0" encoding="utf-8"?>
<a:theme xmlns:a="http://schemas.openxmlformats.org/drawingml/2006/main" name="3_Capsules">
  <a:themeElements>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3_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3_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3_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3_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3_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3_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1234</TotalTime>
  <Words>3622</Words>
  <Application>Microsoft Office PowerPoint</Application>
  <PresentationFormat>Widescreen</PresentationFormat>
  <Paragraphs>469</Paragraphs>
  <Slides>57</Slides>
  <Notes>27</Notes>
  <HiddenSlides>0</HiddenSlides>
  <MMClips>1</MMClips>
  <ScaleCrop>false</ScaleCrop>
  <HeadingPairs>
    <vt:vector size="6" baseType="variant">
      <vt:variant>
        <vt:lpstr>Fonts Used</vt:lpstr>
      </vt:variant>
      <vt:variant>
        <vt:i4>24</vt:i4>
      </vt:variant>
      <vt:variant>
        <vt:lpstr>Theme</vt:lpstr>
      </vt:variant>
      <vt:variant>
        <vt:i4>11</vt:i4>
      </vt:variant>
      <vt:variant>
        <vt:lpstr>Slide Titles</vt:lpstr>
      </vt:variant>
      <vt:variant>
        <vt:i4>57</vt:i4>
      </vt:variant>
    </vt:vector>
  </HeadingPairs>
  <TitlesOfParts>
    <vt:vector size="92" baseType="lpstr">
      <vt:lpstr>Batang</vt:lpstr>
      <vt:lpstr>American Typewriter</vt:lpstr>
      <vt:lpstr>Anton</vt:lpstr>
      <vt:lpstr>Apple Chancery</vt:lpstr>
      <vt:lpstr>Aptos</vt:lpstr>
      <vt:lpstr>Aptos Display</vt:lpstr>
      <vt:lpstr>Arial</vt:lpstr>
      <vt:lpstr>Arial Black</vt:lpstr>
      <vt:lpstr>Arial Rounded MT Bold</vt:lpstr>
      <vt:lpstr>Barlow</vt:lpstr>
      <vt:lpstr>Bradley Hand</vt:lpstr>
      <vt:lpstr>Calibri</vt:lpstr>
      <vt:lpstr>Calibri Light</vt:lpstr>
      <vt:lpstr>Courier New</vt:lpstr>
      <vt:lpstr>Helvetica Neue</vt:lpstr>
      <vt:lpstr>Oxygen</vt:lpstr>
      <vt:lpstr>Proxima Nova Medium</vt:lpstr>
      <vt:lpstr>Symbol</vt:lpstr>
      <vt:lpstr>Trebuchet MS</vt:lpstr>
      <vt:lpstr>Ubuntu</vt:lpstr>
      <vt:lpstr>Ubuntu Light</vt:lpstr>
      <vt:lpstr>Ubuntu-Light</vt:lpstr>
      <vt:lpstr>Verdana</vt:lpstr>
      <vt:lpstr>Wingdings</vt:lpstr>
      <vt:lpstr>4_Office Theme</vt:lpstr>
      <vt:lpstr>5_Office Theme</vt:lpstr>
      <vt:lpstr>Blue - English</vt:lpstr>
      <vt:lpstr>White - Welsh</vt:lpstr>
      <vt:lpstr>1_White - Welsh</vt:lpstr>
      <vt:lpstr>White - English</vt:lpstr>
      <vt:lpstr>3_Capsules</vt:lpstr>
      <vt:lpstr>ENDING SLIDE</vt:lpstr>
      <vt:lpstr>Office Theme</vt:lpstr>
      <vt:lpstr>DARK TITLE BG</vt:lpstr>
      <vt:lpstr>1_Office Theme</vt:lpstr>
      <vt:lpstr>Addressing the health and wellbeing needs of Asylum Seekers and Refugees Webinar</vt:lpstr>
      <vt:lpstr>PowerPoint Presentation</vt:lpstr>
      <vt:lpstr>Providing care for people seeking Asylum and Refuge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Cardiff and Vale Health Inclusion Service  </vt:lpstr>
      <vt:lpstr>PowerPoint Presentation</vt:lpstr>
      <vt:lpstr>What is CAVHIS?</vt:lpstr>
      <vt:lpstr>PowerPoint Presentation</vt:lpstr>
      <vt:lpstr>PowerPoint Presentation</vt:lpstr>
      <vt:lpstr>PowerPoint Presentation</vt:lpstr>
      <vt:lpstr>PowerPoint Presentation</vt:lpstr>
      <vt:lpstr>Barriers to accessing care - Groups</vt:lpstr>
      <vt:lpstr>Barriers in registering with GPs</vt:lpstr>
      <vt:lpstr>Barriers to accessing care once registered - Patient:</vt:lpstr>
      <vt:lpstr>Barriers to delivering care – Health Professional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Find out more https://www.doctorsoftheworld.org.uk/safesurgeries/  Translated health information  https://www.doctorsoftheworld.org.uk/translated-health-information/   Contact us  safesurgeries@doctorsoftheworld.org.uk  DOTW clinic https://www.doctorsoftheworld.org.uk/patient-clinic/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Q&amp;A Session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Public Health Approach to Gambling</dc:title>
  <dc:creator>Helen Erswell (Public Health Wales - No. 2 Capital Quarter)</dc:creator>
  <cp:lastModifiedBy>Holly McAnoy (Public Health Wales - No. 2 Capital Quarter)</cp:lastModifiedBy>
  <cp:revision>18</cp:revision>
  <dcterms:created xsi:type="dcterms:W3CDTF">2024-04-22T11:50:52Z</dcterms:created>
  <dcterms:modified xsi:type="dcterms:W3CDTF">2025-01-30T12:57:41Z</dcterms:modified>
</cp:coreProperties>
</file>