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slideLayouts/slideLayout64.xml" ContentType="application/vnd.openxmlformats-officedocument.presentationml.slideLayout+xml"/>
  <Override PartName="/ppt/theme/theme8.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9.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0.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17" r:id="rId2"/>
    <p:sldMasterId id="2147483723" r:id="rId3"/>
    <p:sldMasterId id="2147483729" r:id="rId4"/>
    <p:sldMasterId id="2147483736" r:id="rId5"/>
    <p:sldMasterId id="2147483744" r:id="rId6"/>
    <p:sldMasterId id="2147483752" r:id="rId7"/>
    <p:sldMasterId id="2147483784" r:id="rId8"/>
    <p:sldMasterId id="2147483786" r:id="rId9"/>
    <p:sldMasterId id="2147483798" r:id="rId10"/>
    <p:sldMasterId id="2147483810" r:id="rId11"/>
  </p:sldMasterIdLst>
  <p:notesMasterIdLst>
    <p:notesMasterId r:id="rId62"/>
  </p:notesMasterIdLst>
  <p:sldIdLst>
    <p:sldId id="420" r:id="rId12"/>
    <p:sldId id="597" r:id="rId13"/>
    <p:sldId id="256" r:id="rId14"/>
    <p:sldId id="258" r:id="rId15"/>
    <p:sldId id="260" r:id="rId16"/>
    <p:sldId id="259" r:id="rId17"/>
    <p:sldId id="262" r:id="rId18"/>
    <p:sldId id="261" r:id="rId19"/>
    <p:sldId id="257" r:id="rId20"/>
    <p:sldId id="273" r:id="rId21"/>
    <p:sldId id="269" r:id="rId22"/>
    <p:sldId id="265" r:id="rId23"/>
    <p:sldId id="263" r:id="rId24"/>
    <p:sldId id="268" r:id="rId25"/>
    <p:sldId id="264" r:id="rId26"/>
    <p:sldId id="272" r:id="rId27"/>
    <p:sldId id="277" r:id="rId28"/>
    <p:sldId id="274" r:id="rId29"/>
    <p:sldId id="271" r:id="rId30"/>
    <p:sldId id="267" r:id="rId31"/>
    <p:sldId id="275" r:id="rId32"/>
    <p:sldId id="270" r:id="rId33"/>
    <p:sldId id="598" r:id="rId34"/>
    <p:sldId id="599" r:id="rId35"/>
    <p:sldId id="600" r:id="rId36"/>
    <p:sldId id="601" r:id="rId37"/>
    <p:sldId id="276" r:id="rId38"/>
    <p:sldId id="602" r:id="rId39"/>
    <p:sldId id="293" r:id="rId40"/>
    <p:sldId id="279" r:id="rId41"/>
    <p:sldId id="280" r:id="rId42"/>
    <p:sldId id="603" r:id="rId43"/>
    <p:sldId id="604" r:id="rId44"/>
    <p:sldId id="605" r:id="rId45"/>
    <p:sldId id="266" r:id="rId46"/>
    <p:sldId id="606" r:id="rId47"/>
    <p:sldId id="607" r:id="rId48"/>
    <p:sldId id="608" r:id="rId49"/>
    <p:sldId id="609" r:id="rId50"/>
    <p:sldId id="610" r:id="rId51"/>
    <p:sldId id="611" r:id="rId52"/>
    <p:sldId id="612" r:id="rId53"/>
    <p:sldId id="613" r:id="rId54"/>
    <p:sldId id="614" r:id="rId55"/>
    <p:sldId id="615" r:id="rId56"/>
    <p:sldId id="616" r:id="rId57"/>
    <p:sldId id="617" r:id="rId58"/>
    <p:sldId id="618" r:id="rId59"/>
    <p:sldId id="323" r:id="rId60"/>
    <p:sldId id="324"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E3C5FDD-B5E5-490B-B6AC-ADB2C0F3950F}">
          <p14:sldIdLst>
            <p14:sldId id="420"/>
            <p14:sldId id="597"/>
            <p14:sldId id="256"/>
            <p14:sldId id="258"/>
            <p14:sldId id="260"/>
            <p14:sldId id="259"/>
            <p14:sldId id="262"/>
            <p14:sldId id="261"/>
            <p14:sldId id="257"/>
            <p14:sldId id="273"/>
            <p14:sldId id="269"/>
            <p14:sldId id="265"/>
            <p14:sldId id="263"/>
            <p14:sldId id="268"/>
            <p14:sldId id="264"/>
            <p14:sldId id="272"/>
            <p14:sldId id="277"/>
            <p14:sldId id="274"/>
            <p14:sldId id="271"/>
            <p14:sldId id="267"/>
            <p14:sldId id="275"/>
            <p14:sldId id="270"/>
            <p14:sldId id="598"/>
            <p14:sldId id="599"/>
            <p14:sldId id="600"/>
            <p14:sldId id="601"/>
            <p14:sldId id="276"/>
            <p14:sldId id="602"/>
            <p14:sldId id="293"/>
            <p14:sldId id="279"/>
            <p14:sldId id="280"/>
            <p14:sldId id="603"/>
            <p14:sldId id="604"/>
            <p14:sldId id="605"/>
            <p14:sldId id="266"/>
            <p14:sldId id="606"/>
            <p14:sldId id="607"/>
            <p14:sldId id="608"/>
            <p14:sldId id="609"/>
            <p14:sldId id="610"/>
            <p14:sldId id="611"/>
            <p14:sldId id="612"/>
            <p14:sldId id="613"/>
            <p14:sldId id="614"/>
            <p14:sldId id="615"/>
            <p14:sldId id="616"/>
            <p14:sldId id="617"/>
            <p14:sldId id="618"/>
            <p14:sldId id="323"/>
            <p14:sldId id="3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8" autoAdjust="0"/>
    <p:restoredTop sz="88602" autoAdjust="0"/>
  </p:normalViewPr>
  <p:slideViewPr>
    <p:cSldViewPr snapToGrid="0">
      <p:cViewPr varScale="1">
        <p:scale>
          <a:sx n="57" d="100"/>
          <a:sy n="57" d="100"/>
        </p:scale>
        <p:origin x="864" y="36"/>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76A60A-C5EA-4F27-A59C-173FEE8F3B7D}"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4CA53730-AFD9-40BC-99DC-E2C6999BFB9F}">
      <dgm:prSet custT="1"/>
      <dgm:spPr/>
      <dgm:t>
        <a:bodyPr/>
        <a:lstStyle/>
        <a:p>
          <a:r>
            <a:rPr lang="en-US" sz="1600" dirty="0"/>
            <a:t>Multiple buyers – no knowledge of sexual history/pay more for no use of condoms/high levels of physical and sexual violence/oral, vaginal and anal sex/ can be </a:t>
          </a:r>
          <a:r>
            <a:rPr lang="en-US" sz="1600" dirty="0">
              <a:latin typeface="Outfit"/>
            </a:rPr>
            <a:t>multiple</a:t>
          </a:r>
          <a:r>
            <a:rPr lang="en-US" sz="1600" dirty="0"/>
            <a:t> men at once causing difficulty in protecting yourself/ can be deliberately infected by buyers – objectification</a:t>
          </a:r>
        </a:p>
        <a:p>
          <a:r>
            <a:rPr lang="en-US" sz="1600" dirty="0"/>
            <a:t>Reporting of offences low – buyers know they can get away with abuse/sexual violence; hence high levels experienced by women</a:t>
          </a:r>
        </a:p>
      </dgm:t>
    </dgm:pt>
    <dgm:pt modelId="{232EB5C3-6A9B-46C6-A7AA-6574E61DB3BC}" type="sibTrans" cxnId="{73DE4D32-0266-48DF-AB28-572D53A6027E}">
      <dgm:prSet/>
      <dgm:spPr/>
      <dgm:t>
        <a:bodyPr/>
        <a:lstStyle/>
        <a:p>
          <a:endParaRPr lang="en-US"/>
        </a:p>
      </dgm:t>
    </dgm:pt>
    <dgm:pt modelId="{F058085F-3AFC-4748-B98A-F47F4916C9D7}" type="parTrans" cxnId="{73DE4D32-0266-48DF-AB28-572D53A6027E}">
      <dgm:prSet/>
      <dgm:spPr/>
      <dgm:t>
        <a:bodyPr/>
        <a:lstStyle/>
        <a:p>
          <a:endParaRPr lang="en-US"/>
        </a:p>
      </dgm:t>
    </dgm:pt>
    <dgm:pt modelId="{0F7D804A-939B-4943-AAA6-DF1E270FD3EF}">
      <dgm:prSet custT="1"/>
      <dgm:spPr/>
      <dgm:t>
        <a:bodyPr/>
        <a:lstStyle/>
        <a:p>
          <a:endParaRPr lang="en-GB" sz="1400" b="0" i="0" dirty="0"/>
        </a:p>
        <a:p>
          <a:r>
            <a:rPr lang="en-GB" sz="1600" b="0" i="0" dirty="0"/>
            <a:t>Women on  contraception, but can be desperate for money so take risks</a:t>
          </a:r>
        </a:p>
        <a:p>
          <a:r>
            <a:rPr lang="en-GB" sz="1600" b="0" i="0" dirty="0"/>
            <a:t>Not a lot of options re. contraception– implants better, as do not remember to take pill</a:t>
          </a:r>
        </a:p>
        <a:p>
          <a:r>
            <a:rPr lang="en-US" sz="1600" dirty="0"/>
            <a:t>Catching </a:t>
          </a:r>
          <a:r>
            <a:rPr lang="en-US" sz="1600" dirty="0" err="1"/>
            <a:t>Hep</a:t>
          </a:r>
          <a:r>
            <a:rPr lang="en-US" sz="1600" dirty="0"/>
            <a:t> C</a:t>
          </a:r>
        </a:p>
        <a:p>
          <a:r>
            <a:rPr lang="en-GB" sz="1600" b="0" i="0" dirty="0"/>
            <a:t>Lack of public bathrooms causes issues when using tampons and sponges</a:t>
          </a:r>
        </a:p>
        <a:p>
          <a:r>
            <a:rPr lang="en-GB" sz="1600" b="0" i="0" dirty="0"/>
            <a:t>Women’s bodies not designed for having sex  multiple times a day</a:t>
          </a:r>
          <a:endParaRPr lang="en-US" sz="1600" dirty="0"/>
        </a:p>
        <a:p>
          <a:endParaRPr lang="en-US" sz="1200" dirty="0"/>
        </a:p>
      </dgm:t>
    </dgm:pt>
    <dgm:pt modelId="{F9D4DCC2-444A-410A-B901-F25142C3EA25}" type="sibTrans" cxnId="{708C11B1-A0F9-4342-8D7E-39D41EB8865E}">
      <dgm:prSet/>
      <dgm:spPr/>
      <dgm:t>
        <a:bodyPr/>
        <a:lstStyle/>
        <a:p>
          <a:endParaRPr lang="en-US"/>
        </a:p>
      </dgm:t>
    </dgm:pt>
    <dgm:pt modelId="{57486572-0F98-41F6-8D46-D60A4E6BEE34}" type="parTrans" cxnId="{708C11B1-A0F9-4342-8D7E-39D41EB8865E}">
      <dgm:prSet/>
      <dgm:spPr/>
      <dgm:t>
        <a:bodyPr/>
        <a:lstStyle/>
        <a:p>
          <a:endParaRPr lang="en-US"/>
        </a:p>
      </dgm:t>
    </dgm:pt>
    <dgm:pt modelId="{2535C59D-585C-4C3A-9C85-0D90CE1148B7}">
      <dgm:prSet custT="1"/>
      <dgm:spPr/>
      <dgm:t>
        <a:bodyPr/>
        <a:lstStyle/>
        <a:p>
          <a:r>
            <a:rPr lang="en-US" sz="1600" dirty="0"/>
            <a:t>Need for </a:t>
          </a:r>
          <a:r>
            <a:rPr lang="en-US" sz="1600" dirty="0">
              <a:latin typeface="Outfit"/>
            </a:rPr>
            <a:t>flexible</a:t>
          </a:r>
          <a:r>
            <a:rPr lang="en-US" sz="1600" dirty="0"/>
            <a:t>, non-clinical, accessible sexual health service to encourage engagement:</a:t>
          </a:r>
        </a:p>
        <a:p>
          <a:r>
            <a:rPr lang="en-US" sz="1600" dirty="0"/>
            <a:t>Sexual health nurses visit brothels, hostels, temporary accommodation and will go to house if working from there</a:t>
          </a:r>
        </a:p>
        <a:p>
          <a:r>
            <a:rPr lang="en-US" sz="1600" dirty="0"/>
            <a:t>Most appointments at Orchard St clinic, rather than the main clinic </a:t>
          </a:r>
        </a:p>
      </dgm:t>
    </dgm:pt>
    <dgm:pt modelId="{330214D9-3713-4229-A3C7-A8937A643534}" type="sibTrans" cxnId="{005E17B5-74D2-43CF-9C62-07A4C1F186EA}">
      <dgm:prSet/>
      <dgm:spPr/>
      <dgm:t>
        <a:bodyPr/>
        <a:lstStyle/>
        <a:p>
          <a:endParaRPr lang="en-US"/>
        </a:p>
      </dgm:t>
    </dgm:pt>
    <dgm:pt modelId="{73F80FFF-21DB-4397-A70F-3436BDBDE250}" type="parTrans" cxnId="{005E17B5-74D2-43CF-9C62-07A4C1F186EA}">
      <dgm:prSet/>
      <dgm:spPr/>
      <dgm:t>
        <a:bodyPr/>
        <a:lstStyle/>
        <a:p>
          <a:endParaRPr lang="en-US"/>
        </a:p>
      </dgm:t>
    </dgm:pt>
    <dgm:pt modelId="{C05AC1AC-16EF-4831-9941-0DBC2467116F}">
      <dgm:prSet custT="1"/>
      <dgm:spPr/>
      <dgm:t>
        <a:bodyPr/>
        <a:lstStyle/>
        <a:p>
          <a:r>
            <a:rPr lang="en-GB" sz="1600" b="0" i="0" dirty="0"/>
            <a:t>Multiple perpetrators – partner, ex-partners, pimps, drug dealers,  organised crime </a:t>
          </a:r>
          <a:r>
            <a:rPr lang="en-GB" sz="1600" b="0" i="0" dirty="0">
              <a:latin typeface="Outfit"/>
            </a:rPr>
            <a:t>gangs</a:t>
          </a:r>
          <a:r>
            <a:rPr lang="en-GB" sz="1600" b="0" i="0" dirty="0"/>
            <a:t> etc. demanding money</a:t>
          </a:r>
        </a:p>
        <a:p>
          <a:r>
            <a:rPr lang="en-GB" sz="1600" b="0" i="0" dirty="0"/>
            <a:t>Need for substances if addicted (and for partner)</a:t>
          </a:r>
        </a:p>
      </dgm:t>
    </dgm:pt>
    <dgm:pt modelId="{E2CE73BE-4443-4AAB-89F2-65EE74E04BEB}" type="parTrans" cxnId="{C557DACE-E103-4B51-AB14-33B3E75FC226}">
      <dgm:prSet/>
      <dgm:spPr/>
      <dgm:t>
        <a:bodyPr/>
        <a:lstStyle/>
        <a:p>
          <a:endParaRPr lang="en-US"/>
        </a:p>
      </dgm:t>
    </dgm:pt>
    <dgm:pt modelId="{606EC761-160B-4022-AF09-119D8B60D668}" type="sibTrans" cxnId="{C557DACE-E103-4B51-AB14-33B3E75FC226}">
      <dgm:prSet/>
      <dgm:spPr/>
      <dgm:t>
        <a:bodyPr/>
        <a:lstStyle/>
        <a:p>
          <a:endParaRPr lang="en-US"/>
        </a:p>
      </dgm:t>
    </dgm:pt>
    <dgm:pt modelId="{B321CA0D-56F7-4D0D-B5C8-4F09DBA31408}" type="pres">
      <dgm:prSet presAssocID="{EC76A60A-C5EA-4F27-A59C-173FEE8F3B7D}" presName="linear" presStyleCnt="0">
        <dgm:presLayoutVars>
          <dgm:animLvl val="lvl"/>
          <dgm:resizeHandles val="exact"/>
        </dgm:presLayoutVars>
      </dgm:prSet>
      <dgm:spPr/>
    </dgm:pt>
    <dgm:pt modelId="{DE85B8B8-A13F-4DA4-9B42-CE2658EEB57E}" type="pres">
      <dgm:prSet presAssocID="{C05AC1AC-16EF-4831-9941-0DBC2467116F}" presName="parentText" presStyleLbl="node1" presStyleIdx="0" presStyleCnt="4" custScaleY="70143" custLinFactY="-2027" custLinFactNeighborY="-100000">
        <dgm:presLayoutVars>
          <dgm:chMax val="0"/>
          <dgm:bulletEnabled val="1"/>
        </dgm:presLayoutVars>
      </dgm:prSet>
      <dgm:spPr/>
    </dgm:pt>
    <dgm:pt modelId="{98BC0E76-1078-4476-B1A0-815A6929FB84}" type="pres">
      <dgm:prSet presAssocID="{606EC761-160B-4022-AF09-119D8B60D668}" presName="spacer" presStyleCnt="0"/>
      <dgm:spPr/>
    </dgm:pt>
    <dgm:pt modelId="{8845EBDF-C350-4FC9-8360-76EF8FD4439A}" type="pres">
      <dgm:prSet presAssocID="{4CA53730-AFD9-40BC-99DC-E2C6999BFB9F}" presName="parentText" presStyleLbl="node1" presStyleIdx="1" presStyleCnt="4" custScaleY="107955">
        <dgm:presLayoutVars>
          <dgm:chMax val="0"/>
          <dgm:bulletEnabled val="1"/>
        </dgm:presLayoutVars>
      </dgm:prSet>
      <dgm:spPr/>
    </dgm:pt>
    <dgm:pt modelId="{F41117C1-2B76-4DAA-BBAC-ADB571A8A375}" type="pres">
      <dgm:prSet presAssocID="{232EB5C3-6A9B-46C6-A7AA-6574E61DB3BC}" presName="spacer" presStyleCnt="0"/>
      <dgm:spPr/>
    </dgm:pt>
    <dgm:pt modelId="{DA9C53EE-E474-4A63-A9C7-FB2D7851733D}" type="pres">
      <dgm:prSet presAssocID="{0F7D804A-939B-4943-AAA6-DF1E270FD3EF}" presName="parentText" presStyleLbl="node1" presStyleIdx="2" presStyleCnt="4" custScaleY="117247">
        <dgm:presLayoutVars>
          <dgm:chMax val="0"/>
          <dgm:bulletEnabled val="1"/>
        </dgm:presLayoutVars>
      </dgm:prSet>
      <dgm:spPr/>
    </dgm:pt>
    <dgm:pt modelId="{DEA8F29E-27E5-4ABA-9DE0-D96416EEA1CB}" type="pres">
      <dgm:prSet presAssocID="{F9D4DCC2-444A-410A-B901-F25142C3EA25}" presName="spacer" presStyleCnt="0"/>
      <dgm:spPr/>
    </dgm:pt>
    <dgm:pt modelId="{1E9BC526-8DDC-48C6-A7D8-063B40D448E0}" type="pres">
      <dgm:prSet presAssocID="{2535C59D-585C-4C3A-9C85-0D90CE1148B7}" presName="parentText" presStyleLbl="node1" presStyleIdx="3" presStyleCnt="4" custAng="0" custScaleY="88945" custLinFactY="-918" custLinFactNeighborX="-828" custLinFactNeighborY="-100000">
        <dgm:presLayoutVars>
          <dgm:chMax val="0"/>
          <dgm:bulletEnabled val="1"/>
        </dgm:presLayoutVars>
      </dgm:prSet>
      <dgm:spPr/>
    </dgm:pt>
  </dgm:ptLst>
  <dgm:cxnLst>
    <dgm:cxn modelId="{43044C09-FF85-47E9-A444-BF27476E9EB8}" type="presOf" srcId="{C05AC1AC-16EF-4831-9941-0DBC2467116F}" destId="{DE85B8B8-A13F-4DA4-9B42-CE2658EEB57E}" srcOrd="0" destOrd="0" presId="urn:microsoft.com/office/officeart/2005/8/layout/vList2"/>
    <dgm:cxn modelId="{420D4812-0689-409E-98AB-853CB5F470F6}" type="presOf" srcId="{0F7D804A-939B-4943-AAA6-DF1E270FD3EF}" destId="{DA9C53EE-E474-4A63-A9C7-FB2D7851733D}" srcOrd="0" destOrd="0" presId="urn:microsoft.com/office/officeart/2005/8/layout/vList2"/>
    <dgm:cxn modelId="{7A468C16-7DE2-449F-B2DC-EE5E1E363239}" type="presOf" srcId="{EC76A60A-C5EA-4F27-A59C-173FEE8F3B7D}" destId="{B321CA0D-56F7-4D0D-B5C8-4F09DBA31408}" srcOrd="0" destOrd="0" presId="urn:microsoft.com/office/officeart/2005/8/layout/vList2"/>
    <dgm:cxn modelId="{73DE4D32-0266-48DF-AB28-572D53A6027E}" srcId="{EC76A60A-C5EA-4F27-A59C-173FEE8F3B7D}" destId="{4CA53730-AFD9-40BC-99DC-E2C6999BFB9F}" srcOrd="1" destOrd="0" parTransId="{F058085F-3AFC-4748-B98A-F47F4916C9D7}" sibTransId="{232EB5C3-6A9B-46C6-A7AA-6574E61DB3BC}"/>
    <dgm:cxn modelId="{7C3C525F-9236-4058-B821-85D4EF7A9019}" type="presOf" srcId="{2535C59D-585C-4C3A-9C85-0D90CE1148B7}" destId="{1E9BC526-8DDC-48C6-A7D8-063B40D448E0}" srcOrd="0" destOrd="0" presId="urn:microsoft.com/office/officeart/2005/8/layout/vList2"/>
    <dgm:cxn modelId="{D081CE91-FF3B-49C0-B841-D2FFF1C414BC}" type="presOf" srcId="{4CA53730-AFD9-40BC-99DC-E2C6999BFB9F}" destId="{8845EBDF-C350-4FC9-8360-76EF8FD4439A}" srcOrd="0" destOrd="0" presId="urn:microsoft.com/office/officeart/2005/8/layout/vList2"/>
    <dgm:cxn modelId="{708C11B1-A0F9-4342-8D7E-39D41EB8865E}" srcId="{EC76A60A-C5EA-4F27-A59C-173FEE8F3B7D}" destId="{0F7D804A-939B-4943-AAA6-DF1E270FD3EF}" srcOrd="2" destOrd="0" parTransId="{57486572-0F98-41F6-8D46-D60A4E6BEE34}" sibTransId="{F9D4DCC2-444A-410A-B901-F25142C3EA25}"/>
    <dgm:cxn modelId="{005E17B5-74D2-43CF-9C62-07A4C1F186EA}" srcId="{EC76A60A-C5EA-4F27-A59C-173FEE8F3B7D}" destId="{2535C59D-585C-4C3A-9C85-0D90CE1148B7}" srcOrd="3" destOrd="0" parTransId="{73F80FFF-21DB-4397-A70F-3436BDBDE250}" sibTransId="{330214D9-3713-4229-A3C7-A8937A643534}"/>
    <dgm:cxn modelId="{C557DACE-E103-4B51-AB14-33B3E75FC226}" srcId="{EC76A60A-C5EA-4F27-A59C-173FEE8F3B7D}" destId="{C05AC1AC-16EF-4831-9941-0DBC2467116F}" srcOrd="0" destOrd="0" parTransId="{E2CE73BE-4443-4AAB-89F2-65EE74E04BEB}" sibTransId="{606EC761-160B-4022-AF09-119D8B60D668}"/>
    <dgm:cxn modelId="{C2642D96-AD04-4A91-8561-48335784E6EE}" type="presParOf" srcId="{B321CA0D-56F7-4D0D-B5C8-4F09DBA31408}" destId="{DE85B8B8-A13F-4DA4-9B42-CE2658EEB57E}" srcOrd="0" destOrd="0" presId="urn:microsoft.com/office/officeart/2005/8/layout/vList2"/>
    <dgm:cxn modelId="{64E7312A-DFF2-4D19-A1C3-E30F593AEF01}" type="presParOf" srcId="{B321CA0D-56F7-4D0D-B5C8-4F09DBA31408}" destId="{98BC0E76-1078-4476-B1A0-815A6929FB84}" srcOrd="1" destOrd="0" presId="urn:microsoft.com/office/officeart/2005/8/layout/vList2"/>
    <dgm:cxn modelId="{EAB72EE1-9295-4CB2-A276-854AFB57B608}" type="presParOf" srcId="{B321CA0D-56F7-4D0D-B5C8-4F09DBA31408}" destId="{8845EBDF-C350-4FC9-8360-76EF8FD4439A}" srcOrd="2" destOrd="0" presId="urn:microsoft.com/office/officeart/2005/8/layout/vList2"/>
    <dgm:cxn modelId="{2E159C46-6420-4FD0-BB4A-0D6CE67ECED4}" type="presParOf" srcId="{B321CA0D-56F7-4D0D-B5C8-4F09DBA31408}" destId="{F41117C1-2B76-4DAA-BBAC-ADB571A8A375}" srcOrd="3" destOrd="0" presId="urn:microsoft.com/office/officeart/2005/8/layout/vList2"/>
    <dgm:cxn modelId="{5836E00D-0D54-45BE-A928-EBC5F40289F2}" type="presParOf" srcId="{B321CA0D-56F7-4D0D-B5C8-4F09DBA31408}" destId="{DA9C53EE-E474-4A63-A9C7-FB2D7851733D}" srcOrd="4" destOrd="0" presId="urn:microsoft.com/office/officeart/2005/8/layout/vList2"/>
    <dgm:cxn modelId="{64185B06-9848-40A2-ACB8-79CA5BFDEC8A}" type="presParOf" srcId="{B321CA0D-56F7-4D0D-B5C8-4F09DBA31408}" destId="{DEA8F29E-27E5-4ABA-9DE0-D96416EEA1CB}" srcOrd="5" destOrd="0" presId="urn:microsoft.com/office/officeart/2005/8/layout/vList2"/>
    <dgm:cxn modelId="{5990BC50-0304-4511-B156-11C71A0E9989}" type="presParOf" srcId="{B321CA0D-56F7-4D0D-B5C8-4F09DBA31408}" destId="{1E9BC526-8DDC-48C6-A7D8-063B40D448E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5B8B8-A13F-4DA4-9B42-CE2658EEB57E}">
      <dsp:nvSpPr>
        <dsp:cNvPr id="0" name=""/>
        <dsp:cNvSpPr/>
      </dsp:nvSpPr>
      <dsp:spPr>
        <a:xfrm>
          <a:off x="0" y="311544"/>
          <a:ext cx="6666833" cy="99989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b="0" i="0" kern="1200" dirty="0"/>
            <a:t>Multiple perpetrators – partner, ex-partners, pimps, drug dealers,  organised crime </a:t>
          </a:r>
          <a:r>
            <a:rPr lang="en-GB" sz="1600" b="0" i="0" kern="1200" dirty="0">
              <a:latin typeface="Outfit"/>
            </a:rPr>
            <a:t>gangs</a:t>
          </a:r>
          <a:r>
            <a:rPr lang="en-GB" sz="1600" b="0" i="0" kern="1200" dirty="0"/>
            <a:t> etc. demanding money</a:t>
          </a:r>
        </a:p>
        <a:p>
          <a:pPr marL="0" lvl="0" indent="0" algn="l" defTabSz="711200">
            <a:lnSpc>
              <a:spcPct val="90000"/>
            </a:lnSpc>
            <a:spcBef>
              <a:spcPct val="0"/>
            </a:spcBef>
            <a:spcAft>
              <a:spcPct val="35000"/>
            </a:spcAft>
            <a:buNone/>
          </a:pPr>
          <a:r>
            <a:rPr lang="en-GB" sz="1600" b="0" i="0" kern="1200" dirty="0"/>
            <a:t>Need for substances if addicted (and for partner)</a:t>
          </a:r>
        </a:p>
      </dsp:txBody>
      <dsp:txXfrm>
        <a:off x="48811" y="360355"/>
        <a:ext cx="6569211" cy="902268"/>
      </dsp:txXfrm>
    </dsp:sp>
    <dsp:sp modelId="{8845EBDF-C350-4FC9-8360-76EF8FD4439A}">
      <dsp:nvSpPr>
        <dsp:cNvPr id="0" name=""/>
        <dsp:cNvSpPr/>
      </dsp:nvSpPr>
      <dsp:spPr>
        <a:xfrm>
          <a:off x="0" y="1358245"/>
          <a:ext cx="6666833" cy="1538900"/>
        </a:xfrm>
        <a:prstGeom prst="roundRect">
          <a:avLst/>
        </a:prstGeom>
        <a:gradFill rotWithShape="0">
          <a:gsLst>
            <a:gs pos="0">
              <a:schemeClr val="accent5">
                <a:hueOff val="-2252848"/>
                <a:satOff val="-5806"/>
                <a:lumOff val="-3922"/>
                <a:alphaOff val="0"/>
                <a:satMod val="103000"/>
                <a:lumMod val="102000"/>
                <a:tint val="94000"/>
              </a:schemeClr>
            </a:gs>
            <a:gs pos="50000">
              <a:schemeClr val="accent5">
                <a:hueOff val="-2252848"/>
                <a:satOff val="-5806"/>
                <a:lumOff val="-3922"/>
                <a:alphaOff val="0"/>
                <a:satMod val="110000"/>
                <a:lumMod val="100000"/>
                <a:shade val="100000"/>
              </a:schemeClr>
            </a:gs>
            <a:gs pos="100000">
              <a:schemeClr val="accent5">
                <a:hueOff val="-2252848"/>
                <a:satOff val="-5806"/>
                <a:lumOff val="-392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Multiple buyers – no knowledge of sexual history/pay more for no use of condoms/high levels of physical and sexual violence/oral, vaginal and anal sex/ can be </a:t>
          </a:r>
          <a:r>
            <a:rPr lang="en-US" sz="1600" kern="1200" dirty="0">
              <a:latin typeface="Outfit"/>
            </a:rPr>
            <a:t>multiple</a:t>
          </a:r>
          <a:r>
            <a:rPr lang="en-US" sz="1600" kern="1200" dirty="0"/>
            <a:t> men at once causing difficulty in protecting yourself/ can be deliberately infected by buyers – objectification</a:t>
          </a:r>
        </a:p>
        <a:p>
          <a:pPr marL="0" lvl="0" indent="0" algn="l" defTabSz="711200">
            <a:lnSpc>
              <a:spcPct val="90000"/>
            </a:lnSpc>
            <a:spcBef>
              <a:spcPct val="0"/>
            </a:spcBef>
            <a:spcAft>
              <a:spcPct val="35000"/>
            </a:spcAft>
            <a:buNone/>
          </a:pPr>
          <a:r>
            <a:rPr lang="en-US" sz="1600" kern="1200" dirty="0"/>
            <a:t>Reporting of offences low – buyers know they can get away with abuse/sexual violence; hence high levels experienced by women</a:t>
          </a:r>
        </a:p>
      </dsp:txBody>
      <dsp:txXfrm>
        <a:off x="75123" y="1433368"/>
        <a:ext cx="6516587" cy="1388654"/>
      </dsp:txXfrm>
    </dsp:sp>
    <dsp:sp modelId="{DA9C53EE-E474-4A63-A9C7-FB2D7851733D}">
      <dsp:nvSpPr>
        <dsp:cNvPr id="0" name=""/>
        <dsp:cNvSpPr/>
      </dsp:nvSpPr>
      <dsp:spPr>
        <a:xfrm>
          <a:off x="0" y="2906104"/>
          <a:ext cx="6666833" cy="1671358"/>
        </a:xfrm>
        <a:prstGeom prst="roundRect">
          <a:avLst/>
        </a:prstGeom>
        <a:gradFill rotWithShape="0">
          <a:gsLst>
            <a:gs pos="0">
              <a:schemeClr val="accent5">
                <a:hueOff val="-4505695"/>
                <a:satOff val="-11613"/>
                <a:lumOff val="-7843"/>
                <a:alphaOff val="0"/>
                <a:satMod val="103000"/>
                <a:lumMod val="102000"/>
                <a:tint val="94000"/>
              </a:schemeClr>
            </a:gs>
            <a:gs pos="50000">
              <a:schemeClr val="accent5">
                <a:hueOff val="-4505695"/>
                <a:satOff val="-11613"/>
                <a:lumOff val="-7843"/>
                <a:alphaOff val="0"/>
                <a:satMod val="110000"/>
                <a:lumMod val="100000"/>
                <a:shade val="100000"/>
              </a:schemeClr>
            </a:gs>
            <a:gs pos="100000">
              <a:schemeClr val="accent5">
                <a:hueOff val="-4505695"/>
                <a:satOff val="-11613"/>
                <a:lumOff val="-784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endParaRPr lang="en-GB" sz="1400" b="0" i="0" kern="1200" dirty="0"/>
        </a:p>
        <a:p>
          <a:pPr marL="0" lvl="0" indent="0" algn="l" defTabSz="622300">
            <a:lnSpc>
              <a:spcPct val="90000"/>
            </a:lnSpc>
            <a:spcBef>
              <a:spcPct val="0"/>
            </a:spcBef>
            <a:spcAft>
              <a:spcPct val="35000"/>
            </a:spcAft>
            <a:buNone/>
          </a:pPr>
          <a:r>
            <a:rPr lang="en-GB" sz="1600" b="0" i="0" kern="1200" dirty="0"/>
            <a:t>Women on  contraception, but can be desperate for money so take risks</a:t>
          </a:r>
        </a:p>
        <a:p>
          <a:pPr marL="0" lvl="0" indent="0" algn="l" defTabSz="622300">
            <a:lnSpc>
              <a:spcPct val="90000"/>
            </a:lnSpc>
            <a:spcBef>
              <a:spcPct val="0"/>
            </a:spcBef>
            <a:spcAft>
              <a:spcPct val="35000"/>
            </a:spcAft>
            <a:buNone/>
          </a:pPr>
          <a:r>
            <a:rPr lang="en-GB" sz="1600" b="0" i="0" kern="1200" dirty="0"/>
            <a:t>Not a lot of options re. contraception– implants better, as do not remember to take pill</a:t>
          </a:r>
        </a:p>
        <a:p>
          <a:pPr marL="0" lvl="0" indent="0" algn="l" defTabSz="622300">
            <a:lnSpc>
              <a:spcPct val="90000"/>
            </a:lnSpc>
            <a:spcBef>
              <a:spcPct val="0"/>
            </a:spcBef>
            <a:spcAft>
              <a:spcPct val="35000"/>
            </a:spcAft>
            <a:buNone/>
          </a:pPr>
          <a:r>
            <a:rPr lang="en-US" sz="1600" kern="1200" dirty="0"/>
            <a:t>Catching </a:t>
          </a:r>
          <a:r>
            <a:rPr lang="en-US" sz="1600" kern="1200" dirty="0" err="1"/>
            <a:t>Hep</a:t>
          </a:r>
          <a:r>
            <a:rPr lang="en-US" sz="1600" kern="1200" dirty="0"/>
            <a:t> C</a:t>
          </a:r>
        </a:p>
        <a:p>
          <a:pPr marL="0" lvl="0" indent="0" algn="l" defTabSz="622300">
            <a:lnSpc>
              <a:spcPct val="90000"/>
            </a:lnSpc>
            <a:spcBef>
              <a:spcPct val="0"/>
            </a:spcBef>
            <a:spcAft>
              <a:spcPct val="35000"/>
            </a:spcAft>
            <a:buNone/>
          </a:pPr>
          <a:r>
            <a:rPr lang="en-GB" sz="1600" b="0" i="0" kern="1200" dirty="0"/>
            <a:t>Lack of public bathrooms causes issues when using tampons and sponges</a:t>
          </a:r>
        </a:p>
        <a:p>
          <a:pPr marL="0" lvl="0" indent="0" algn="l" defTabSz="622300">
            <a:lnSpc>
              <a:spcPct val="90000"/>
            </a:lnSpc>
            <a:spcBef>
              <a:spcPct val="0"/>
            </a:spcBef>
            <a:spcAft>
              <a:spcPct val="35000"/>
            </a:spcAft>
            <a:buNone/>
          </a:pPr>
          <a:r>
            <a:rPr lang="en-GB" sz="1600" b="0" i="0" kern="1200" dirty="0"/>
            <a:t>Women’s bodies not designed for having sex  multiple times a day</a:t>
          </a:r>
          <a:endParaRPr lang="en-US" sz="1600" kern="1200" dirty="0"/>
        </a:p>
        <a:p>
          <a:pPr marL="0" lvl="0" indent="0" algn="l" defTabSz="622300">
            <a:lnSpc>
              <a:spcPct val="90000"/>
            </a:lnSpc>
            <a:spcBef>
              <a:spcPct val="0"/>
            </a:spcBef>
            <a:spcAft>
              <a:spcPct val="35000"/>
            </a:spcAft>
            <a:buNone/>
          </a:pPr>
          <a:endParaRPr lang="en-US" sz="1200" kern="1200" dirty="0"/>
        </a:p>
      </dsp:txBody>
      <dsp:txXfrm>
        <a:off x="81589" y="2987693"/>
        <a:ext cx="6503655" cy="1508180"/>
      </dsp:txXfrm>
    </dsp:sp>
    <dsp:sp modelId="{1E9BC526-8DDC-48C6-A7D8-063B40D448E0}">
      <dsp:nvSpPr>
        <dsp:cNvPr id="0" name=""/>
        <dsp:cNvSpPr/>
      </dsp:nvSpPr>
      <dsp:spPr>
        <a:xfrm>
          <a:off x="0" y="4564376"/>
          <a:ext cx="6666833" cy="1267912"/>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Need for </a:t>
          </a:r>
          <a:r>
            <a:rPr lang="en-US" sz="1600" kern="1200" dirty="0">
              <a:latin typeface="Outfit"/>
            </a:rPr>
            <a:t>flexible</a:t>
          </a:r>
          <a:r>
            <a:rPr lang="en-US" sz="1600" kern="1200" dirty="0"/>
            <a:t>, non-clinical, accessible sexual health service to encourage engagement:</a:t>
          </a:r>
        </a:p>
        <a:p>
          <a:pPr marL="0" lvl="0" indent="0" algn="l" defTabSz="711200">
            <a:lnSpc>
              <a:spcPct val="90000"/>
            </a:lnSpc>
            <a:spcBef>
              <a:spcPct val="0"/>
            </a:spcBef>
            <a:spcAft>
              <a:spcPct val="35000"/>
            </a:spcAft>
            <a:buNone/>
          </a:pPr>
          <a:r>
            <a:rPr lang="en-US" sz="1600" kern="1200" dirty="0"/>
            <a:t>Sexual health nurses visit brothels, hostels, temporary accommodation and will go to house if working from there</a:t>
          </a:r>
        </a:p>
        <a:p>
          <a:pPr marL="0" lvl="0" indent="0" algn="l" defTabSz="711200">
            <a:lnSpc>
              <a:spcPct val="90000"/>
            </a:lnSpc>
            <a:spcBef>
              <a:spcPct val="0"/>
            </a:spcBef>
            <a:spcAft>
              <a:spcPct val="35000"/>
            </a:spcAft>
            <a:buNone/>
          </a:pPr>
          <a:r>
            <a:rPr lang="en-US" sz="1600" kern="1200" dirty="0"/>
            <a:t>Most appointments at Orchard St clinic, rather than the main clinic </a:t>
          </a:r>
        </a:p>
      </dsp:txBody>
      <dsp:txXfrm>
        <a:off x="61894" y="4626270"/>
        <a:ext cx="6543045" cy="11441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0F1390-46A9-4A5D-BBA7-2AEFCCE08944}" type="datetimeFigureOut">
              <a:rPr lang="en-GB" smtClean="0"/>
              <a:t>27/02/2025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CED5DA-0A7C-437E-8FB3-CD7AFE44556B}" type="slidenum">
              <a:rPr lang="en-GB" smtClean="0"/>
              <a:t>‹#›</a:t>
            </a:fld>
            <a:endParaRPr lang="en-GB"/>
          </a:p>
        </p:txBody>
      </p:sp>
    </p:spTree>
    <p:extLst>
      <p:ext uri="{BB962C8B-B14F-4D97-AF65-F5344CB8AC3E}">
        <p14:creationId xmlns:p14="http://schemas.microsoft.com/office/powerpoint/2010/main" val="275457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9CED5DA-0A7C-437E-8FB3-CD7AFE44556B}" type="slidenum">
              <a:rPr lang="en-GB" smtClean="0"/>
              <a:t>1</a:t>
            </a:fld>
            <a:endParaRPr lang="en-GB"/>
          </a:p>
        </p:txBody>
      </p:sp>
    </p:spTree>
    <p:extLst>
      <p:ext uri="{BB962C8B-B14F-4D97-AF65-F5344CB8AC3E}">
        <p14:creationId xmlns:p14="http://schemas.microsoft.com/office/powerpoint/2010/main" val="3592269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677DA4-F994-478E-ACDB-2C1EFD4FBC8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1281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Master" Target="../slideMasters/slideMaster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3825172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773898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extLst>
      <p:ext uri="{BB962C8B-B14F-4D97-AF65-F5344CB8AC3E}">
        <p14:creationId xmlns:p14="http://schemas.microsoft.com/office/powerpoint/2010/main" val="2568322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055278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491969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4073647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extLst>
      <p:ext uri="{BB962C8B-B14F-4D97-AF65-F5344CB8AC3E}">
        <p14:creationId xmlns:p14="http://schemas.microsoft.com/office/powerpoint/2010/main" val="3834588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538918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765475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305429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331852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extLst>
      <p:ext uri="{BB962C8B-B14F-4D97-AF65-F5344CB8AC3E}">
        <p14:creationId xmlns:p14="http://schemas.microsoft.com/office/powerpoint/2010/main" val="58967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30291654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ext uri="{BB962C8B-B14F-4D97-AF65-F5344CB8AC3E}">
        <p14:creationId xmlns:p14="http://schemas.microsoft.com/office/powerpoint/2010/main" val="3557829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extLst>
      <p:ext uri="{BB962C8B-B14F-4D97-AF65-F5344CB8AC3E}">
        <p14:creationId xmlns:p14="http://schemas.microsoft.com/office/powerpoint/2010/main" val="23790768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ext uri="{BB962C8B-B14F-4D97-AF65-F5344CB8AC3E}">
        <p14:creationId xmlns:p14="http://schemas.microsoft.com/office/powerpoint/2010/main" val="4019947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3926384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4532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6152277"/>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7">
            <a:extLst>
              <a:ext uri="{FF2B5EF4-FFF2-40B4-BE49-F238E27FC236}">
                <a16:creationId xmlns:a16="http://schemas.microsoft.com/office/drawing/2014/main" id="{B478D47A-79E4-17C6-9AD5-772B199C8810}"/>
              </a:ext>
            </a:extLst>
          </p:cNvPr>
          <p:cNvSpPr txBox="1">
            <a:spLocks noGrp="1"/>
          </p:cNvSpPr>
          <p:nvPr>
            <p:ph type="sldNum" sz="quarter" idx="8"/>
          </p:nvPr>
        </p:nvSpPr>
        <p:spPr/>
        <p:txBody>
          <a:bodyPr/>
          <a:lstStyle>
            <a:lvl1pPr>
              <a:defRPr/>
            </a:lvl1pPr>
          </a:lstStyle>
          <a:p>
            <a:pPr lvl="0"/>
            <a:fld id="{3B666367-E1EE-4B67-B6AD-8AD556A3494F}" type="slidenum">
              <a:t>‹#›</a:t>
            </a:fld>
            <a:endParaRPr lang="en-US"/>
          </a:p>
        </p:txBody>
      </p:sp>
    </p:spTree>
    <p:extLst>
      <p:ext uri="{BB962C8B-B14F-4D97-AF65-F5344CB8AC3E}">
        <p14:creationId xmlns:p14="http://schemas.microsoft.com/office/powerpoint/2010/main" val="22603274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rgbClr val="FFFFFF"/>
        </a:solidFill>
        <a:effectLst/>
      </p:bgPr>
    </p:bg>
    <p:spTree>
      <p:nvGrpSpPr>
        <p:cNvPr id="1" name=""/>
        <p:cNvGrpSpPr/>
        <p:nvPr/>
      </p:nvGrpSpPr>
      <p:grpSpPr>
        <a:xfrm>
          <a:off x="0" y="0"/>
          <a:ext cx="0" cy="0"/>
          <a:chOff x="0" y="0"/>
          <a:chExt cx="0" cy="0"/>
        </a:xfrm>
      </p:grpSpPr>
      <p:pic>
        <p:nvPicPr>
          <p:cNvPr id="2" name="bg object 16">
            <a:extLst>
              <a:ext uri="{FF2B5EF4-FFF2-40B4-BE49-F238E27FC236}">
                <a16:creationId xmlns:a16="http://schemas.microsoft.com/office/drawing/2014/main" id="{0EFBF81C-414E-8709-F032-E70B6E7352F5}"/>
              </a:ext>
            </a:extLst>
          </p:cNvPr>
          <p:cNvPicPr>
            <a:picLocks noChangeAspect="1"/>
          </p:cNvPicPr>
          <p:nvPr/>
        </p:nvPicPr>
        <p:blipFill>
          <a:blip r:embed="rId2"/>
          <a:stretch>
            <a:fillRect/>
          </a:stretch>
        </p:blipFill>
        <p:spPr>
          <a:xfrm>
            <a:off x="0" y="0"/>
            <a:ext cx="12191999" cy="6857520"/>
          </a:xfrm>
          <a:prstGeom prst="rect">
            <a:avLst/>
          </a:prstGeom>
          <a:noFill/>
          <a:ln cap="flat">
            <a:noFill/>
          </a:ln>
        </p:spPr>
      </p:pic>
      <p:sp>
        <p:nvSpPr>
          <p:cNvPr id="3" name="bg object 17">
            <a:extLst>
              <a:ext uri="{FF2B5EF4-FFF2-40B4-BE49-F238E27FC236}">
                <a16:creationId xmlns:a16="http://schemas.microsoft.com/office/drawing/2014/main" id="{F9522068-2098-0762-8AB0-121794536172}"/>
              </a:ext>
            </a:extLst>
          </p:cNvPr>
          <p:cNvSpPr/>
          <p:nvPr/>
        </p:nvSpPr>
        <p:spPr>
          <a:xfrm>
            <a:off x="755367" y="706263"/>
            <a:ext cx="505239" cy="505204"/>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DE8F2C4-6A6A-7279-89C1-4B355422C800}"/>
              </a:ext>
            </a:extLst>
          </p:cNvPr>
          <p:cNvPicPr>
            <a:picLocks noChangeAspect="1"/>
          </p:cNvPicPr>
          <p:nvPr/>
        </p:nvPicPr>
        <p:blipFill>
          <a:blip r:embed="rId3"/>
          <a:stretch>
            <a:fillRect/>
          </a:stretch>
        </p:blipFill>
        <p:spPr>
          <a:xfrm>
            <a:off x="1398147" y="706113"/>
            <a:ext cx="433771" cy="536776"/>
          </a:xfrm>
          <a:prstGeom prst="rect">
            <a:avLst/>
          </a:prstGeom>
          <a:noFill/>
          <a:ln cap="flat">
            <a:noFill/>
          </a:ln>
        </p:spPr>
      </p:pic>
      <p:sp>
        <p:nvSpPr>
          <p:cNvPr id="5" name="bg object 19">
            <a:extLst>
              <a:ext uri="{FF2B5EF4-FFF2-40B4-BE49-F238E27FC236}">
                <a16:creationId xmlns:a16="http://schemas.microsoft.com/office/drawing/2014/main" id="{B9243595-BACC-7503-4991-7AE6BAA21E41}"/>
              </a:ext>
            </a:extLst>
          </p:cNvPr>
          <p:cNvSpPr/>
          <p:nvPr/>
        </p:nvSpPr>
        <p:spPr>
          <a:xfrm>
            <a:off x="684059" y="634966"/>
            <a:ext cx="1332418" cy="647681"/>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6" name="bg object 20">
            <a:extLst>
              <a:ext uri="{FF2B5EF4-FFF2-40B4-BE49-F238E27FC236}">
                <a16:creationId xmlns:a16="http://schemas.microsoft.com/office/drawing/2014/main" id="{8F08AFCA-BB68-4B23-6013-DC4D86F8878A}"/>
              </a:ext>
            </a:extLst>
          </p:cNvPr>
          <p:cNvPicPr>
            <a:picLocks noChangeAspect="1"/>
          </p:cNvPicPr>
          <p:nvPr/>
        </p:nvPicPr>
        <p:blipFill>
          <a:blip r:embed="rId4"/>
          <a:stretch>
            <a:fillRect/>
          </a:stretch>
        </p:blipFill>
        <p:spPr>
          <a:xfrm>
            <a:off x="2031677" y="734065"/>
            <a:ext cx="105134" cy="60628"/>
          </a:xfrm>
          <a:prstGeom prst="rect">
            <a:avLst/>
          </a:prstGeom>
          <a:noFill/>
          <a:ln cap="flat">
            <a:noFill/>
          </a:ln>
        </p:spPr>
      </p:pic>
      <p:pic>
        <p:nvPicPr>
          <p:cNvPr id="7" name="bg object 21">
            <a:extLst>
              <a:ext uri="{FF2B5EF4-FFF2-40B4-BE49-F238E27FC236}">
                <a16:creationId xmlns:a16="http://schemas.microsoft.com/office/drawing/2014/main" id="{CF47EFA1-F930-9C19-8F8B-4A95A77C28F3}"/>
              </a:ext>
            </a:extLst>
          </p:cNvPr>
          <p:cNvPicPr>
            <a:picLocks noChangeAspect="1"/>
          </p:cNvPicPr>
          <p:nvPr/>
        </p:nvPicPr>
        <p:blipFill>
          <a:blip r:embed="rId5"/>
          <a:stretch>
            <a:fillRect/>
          </a:stretch>
        </p:blipFill>
        <p:spPr>
          <a:xfrm>
            <a:off x="2149083" y="708187"/>
            <a:ext cx="177333" cy="110344"/>
          </a:xfrm>
          <a:prstGeom prst="rect">
            <a:avLst/>
          </a:prstGeom>
          <a:noFill/>
          <a:ln cap="flat">
            <a:noFill/>
          </a:ln>
        </p:spPr>
      </p:pic>
      <p:pic>
        <p:nvPicPr>
          <p:cNvPr id="8" name="bg object 22">
            <a:extLst>
              <a:ext uri="{FF2B5EF4-FFF2-40B4-BE49-F238E27FC236}">
                <a16:creationId xmlns:a16="http://schemas.microsoft.com/office/drawing/2014/main" id="{07763DA6-5C67-7080-01FF-65E855A449D3}"/>
              </a:ext>
            </a:extLst>
          </p:cNvPr>
          <p:cNvPicPr>
            <a:picLocks noChangeAspect="1"/>
          </p:cNvPicPr>
          <p:nvPr/>
        </p:nvPicPr>
        <p:blipFill>
          <a:blip r:embed="rId6"/>
          <a:stretch>
            <a:fillRect/>
          </a:stretch>
        </p:blipFill>
        <p:spPr>
          <a:xfrm>
            <a:off x="2373085" y="708187"/>
            <a:ext cx="180400" cy="110344"/>
          </a:xfrm>
          <a:prstGeom prst="rect">
            <a:avLst/>
          </a:prstGeom>
          <a:noFill/>
          <a:ln cap="flat">
            <a:noFill/>
          </a:ln>
        </p:spPr>
      </p:pic>
      <p:pic>
        <p:nvPicPr>
          <p:cNvPr id="9" name="bg object 23">
            <a:extLst>
              <a:ext uri="{FF2B5EF4-FFF2-40B4-BE49-F238E27FC236}">
                <a16:creationId xmlns:a16="http://schemas.microsoft.com/office/drawing/2014/main" id="{3D1D95A2-B0D7-FB50-7834-38B855520D26}"/>
              </a:ext>
            </a:extLst>
          </p:cNvPr>
          <p:cNvPicPr>
            <a:picLocks noChangeAspect="1"/>
          </p:cNvPicPr>
          <p:nvPr/>
        </p:nvPicPr>
        <p:blipFill>
          <a:blip r:embed="rId7"/>
          <a:stretch>
            <a:fillRect/>
          </a:stretch>
        </p:blipFill>
        <p:spPr>
          <a:xfrm>
            <a:off x="2567793" y="708192"/>
            <a:ext cx="187564" cy="86501"/>
          </a:xfrm>
          <a:prstGeom prst="rect">
            <a:avLst/>
          </a:prstGeom>
          <a:noFill/>
          <a:ln cap="flat">
            <a:noFill/>
          </a:ln>
        </p:spPr>
      </p:pic>
      <p:pic>
        <p:nvPicPr>
          <p:cNvPr id="10" name="bg object 24">
            <a:extLst>
              <a:ext uri="{FF2B5EF4-FFF2-40B4-BE49-F238E27FC236}">
                <a16:creationId xmlns:a16="http://schemas.microsoft.com/office/drawing/2014/main" id="{EEC3D437-AFF5-32FA-515B-07DFA8F97141}"/>
              </a:ext>
            </a:extLst>
          </p:cNvPr>
          <p:cNvPicPr>
            <a:picLocks noChangeAspect="1"/>
          </p:cNvPicPr>
          <p:nvPr/>
        </p:nvPicPr>
        <p:blipFill>
          <a:blip r:embed="rId8"/>
          <a:stretch>
            <a:fillRect/>
          </a:stretch>
        </p:blipFill>
        <p:spPr>
          <a:xfrm>
            <a:off x="2769660" y="708193"/>
            <a:ext cx="55064" cy="86495"/>
          </a:xfrm>
          <a:prstGeom prst="rect">
            <a:avLst/>
          </a:prstGeom>
          <a:noFill/>
          <a:ln cap="flat">
            <a:noFill/>
          </a:ln>
        </p:spPr>
      </p:pic>
      <p:pic>
        <p:nvPicPr>
          <p:cNvPr id="11" name="bg object 25">
            <a:extLst>
              <a:ext uri="{FF2B5EF4-FFF2-40B4-BE49-F238E27FC236}">
                <a16:creationId xmlns:a16="http://schemas.microsoft.com/office/drawing/2014/main" id="{E4878205-159A-70F2-2FC7-E938FB2E8FCE}"/>
              </a:ext>
            </a:extLst>
          </p:cNvPr>
          <p:cNvPicPr>
            <a:picLocks noChangeAspect="1"/>
          </p:cNvPicPr>
          <p:nvPr/>
        </p:nvPicPr>
        <p:blipFill>
          <a:blip r:embed="rId9"/>
          <a:stretch>
            <a:fillRect/>
          </a:stretch>
        </p:blipFill>
        <p:spPr>
          <a:xfrm>
            <a:off x="2842902" y="735429"/>
            <a:ext cx="51194" cy="59253"/>
          </a:xfrm>
          <a:prstGeom prst="rect">
            <a:avLst/>
          </a:prstGeom>
          <a:noFill/>
          <a:ln cap="flat">
            <a:noFill/>
          </a:ln>
        </p:spPr>
      </p:pic>
      <p:sp>
        <p:nvSpPr>
          <p:cNvPr id="12" name="bg object 26">
            <a:extLst>
              <a:ext uri="{FF2B5EF4-FFF2-40B4-BE49-F238E27FC236}">
                <a16:creationId xmlns:a16="http://schemas.microsoft.com/office/drawing/2014/main" id="{B4A9B40A-C5CB-5B79-0513-A3EC5A75EBC4}"/>
              </a:ext>
            </a:extLst>
          </p:cNvPr>
          <p:cNvSpPr/>
          <p:nvPr/>
        </p:nvSpPr>
        <p:spPr>
          <a:xfrm>
            <a:off x="2907050" y="734077"/>
            <a:ext cx="36582" cy="60838"/>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3" name="bg object 27">
            <a:extLst>
              <a:ext uri="{FF2B5EF4-FFF2-40B4-BE49-F238E27FC236}">
                <a16:creationId xmlns:a16="http://schemas.microsoft.com/office/drawing/2014/main" id="{858873EA-F949-D04A-DDD6-FCE03BD46109}"/>
              </a:ext>
            </a:extLst>
          </p:cNvPr>
          <p:cNvPicPr>
            <a:picLocks noChangeAspect="1"/>
          </p:cNvPicPr>
          <p:nvPr/>
        </p:nvPicPr>
        <p:blipFill>
          <a:blip r:embed="rId10"/>
          <a:stretch>
            <a:fillRect/>
          </a:stretch>
        </p:blipFill>
        <p:spPr>
          <a:xfrm>
            <a:off x="2000906" y="848962"/>
            <a:ext cx="212197" cy="105808"/>
          </a:xfrm>
          <a:prstGeom prst="rect">
            <a:avLst/>
          </a:prstGeom>
          <a:noFill/>
          <a:ln cap="flat">
            <a:noFill/>
          </a:ln>
        </p:spPr>
      </p:pic>
      <p:sp>
        <p:nvSpPr>
          <p:cNvPr id="14" name="bg object 28">
            <a:extLst>
              <a:ext uri="{FF2B5EF4-FFF2-40B4-BE49-F238E27FC236}">
                <a16:creationId xmlns:a16="http://schemas.microsoft.com/office/drawing/2014/main" id="{E1B0CA26-574D-D9B9-4999-802DF7EB5742}"/>
              </a:ext>
            </a:extLst>
          </p:cNvPr>
          <p:cNvSpPr/>
          <p:nvPr/>
        </p:nvSpPr>
        <p:spPr>
          <a:xfrm>
            <a:off x="2231048" y="870304"/>
            <a:ext cx="32734" cy="59297"/>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15" name="bg object 29">
            <a:extLst>
              <a:ext uri="{FF2B5EF4-FFF2-40B4-BE49-F238E27FC236}">
                <a16:creationId xmlns:a16="http://schemas.microsoft.com/office/drawing/2014/main" id="{916027E4-2008-2D59-AA46-EE61AE9BF226}"/>
              </a:ext>
            </a:extLst>
          </p:cNvPr>
          <p:cNvPicPr>
            <a:picLocks noChangeAspect="1"/>
          </p:cNvPicPr>
          <p:nvPr/>
        </p:nvPicPr>
        <p:blipFill>
          <a:blip r:embed="rId11"/>
          <a:stretch>
            <a:fillRect/>
          </a:stretch>
        </p:blipFill>
        <p:spPr>
          <a:xfrm>
            <a:off x="2275211" y="871668"/>
            <a:ext cx="51200" cy="59253"/>
          </a:xfrm>
          <a:prstGeom prst="rect">
            <a:avLst/>
          </a:prstGeom>
          <a:noFill/>
          <a:ln cap="flat">
            <a:noFill/>
          </a:ln>
        </p:spPr>
      </p:pic>
      <p:pic>
        <p:nvPicPr>
          <p:cNvPr id="16" name="bg object 30">
            <a:extLst>
              <a:ext uri="{FF2B5EF4-FFF2-40B4-BE49-F238E27FC236}">
                <a16:creationId xmlns:a16="http://schemas.microsoft.com/office/drawing/2014/main" id="{C81742CC-61A2-F41F-7ECF-A928F4AA8321}"/>
              </a:ext>
            </a:extLst>
          </p:cNvPr>
          <p:cNvPicPr>
            <a:picLocks noChangeAspect="1"/>
          </p:cNvPicPr>
          <p:nvPr/>
        </p:nvPicPr>
        <p:blipFill>
          <a:blip r:embed="rId12"/>
          <a:stretch>
            <a:fillRect/>
          </a:stretch>
        </p:blipFill>
        <p:spPr>
          <a:xfrm>
            <a:off x="2004306" y="1024719"/>
            <a:ext cx="50517" cy="79231"/>
          </a:xfrm>
          <a:prstGeom prst="rect">
            <a:avLst/>
          </a:prstGeom>
          <a:noFill/>
          <a:ln cap="flat">
            <a:noFill/>
          </a:ln>
        </p:spPr>
      </p:pic>
      <p:pic>
        <p:nvPicPr>
          <p:cNvPr id="17" name="bg object 31">
            <a:extLst>
              <a:ext uri="{FF2B5EF4-FFF2-40B4-BE49-F238E27FC236}">
                <a16:creationId xmlns:a16="http://schemas.microsoft.com/office/drawing/2014/main" id="{7D3BCF36-3518-68BF-550F-CEE828AB6C81}"/>
              </a:ext>
            </a:extLst>
          </p:cNvPr>
          <p:cNvPicPr>
            <a:picLocks noChangeAspect="1"/>
          </p:cNvPicPr>
          <p:nvPr/>
        </p:nvPicPr>
        <p:blipFill>
          <a:blip r:embed="rId13"/>
          <a:stretch>
            <a:fillRect/>
          </a:stretch>
        </p:blipFill>
        <p:spPr>
          <a:xfrm>
            <a:off x="2067101" y="1046051"/>
            <a:ext cx="51200" cy="59258"/>
          </a:xfrm>
          <a:prstGeom prst="rect">
            <a:avLst/>
          </a:prstGeom>
          <a:noFill/>
          <a:ln cap="flat">
            <a:noFill/>
          </a:ln>
        </p:spPr>
      </p:pic>
      <p:pic>
        <p:nvPicPr>
          <p:cNvPr id="18" name="bg object 32">
            <a:extLst>
              <a:ext uri="{FF2B5EF4-FFF2-40B4-BE49-F238E27FC236}">
                <a16:creationId xmlns:a16="http://schemas.microsoft.com/office/drawing/2014/main" id="{3665F0B3-3FE7-BCAB-4054-6FEDCA9C29A4}"/>
              </a:ext>
            </a:extLst>
          </p:cNvPr>
          <p:cNvPicPr>
            <a:picLocks noChangeAspect="1"/>
          </p:cNvPicPr>
          <p:nvPr/>
        </p:nvPicPr>
        <p:blipFill>
          <a:blip r:embed="rId14"/>
          <a:stretch>
            <a:fillRect/>
          </a:stretch>
        </p:blipFill>
        <p:spPr>
          <a:xfrm>
            <a:off x="2136467" y="1018802"/>
            <a:ext cx="55064" cy="86512"/>
          </a:xfrm>
          <a:prstGeom prst="rect">
            <a:avLst/>
          </a:prstGeom>
          <a:noFill/>
          <a:ln cap="flat">
            <a:noFill/>
          </a:ln>
        </p:spPr>
      </p:pic>
      <p:sp>
        <p:nvSpPr>
          <p:cNvPr id="19" name="bg object 33">
            <a:extLst>
              <a:ext uri="{FF2B5EF4-FFF2-40B4-BE49-F238E27FC236}">
                <a16:creationId xmlns:a16="http://schemas.microsoft.com/office/drawing/2014/main" id="{76F7B200-B645-3462-9801-C43669B49F07}"/>
              </a:ext>
            </a:extLst>
          </p:cNvPr>
          <p:cNvSpPr/>
          <p:nvPr/>
        </p:nvSpPr>
        <p:spPr>
          <a:xfrm>
            <a:off x="2207198" y="1018815"/>
            <a:ext cx="43131" cy="85486"/>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0" name="bg object 34">
            <a:extLst>
              <a:ext uri="{FF2B5EF4-FFF2-40B4-BE49-F238E27FC236}">
                <a16:creationId xmlns:a16="http://schemas.microsoft.com/office/drawing/2014/main" id="{94C4A4AF-68AF-1CF6-4475-6EA3BB7D631E}"/>
              </a:ext>
            </a:extLst>
          </p:cNvPr>
          <p:cNvPicPr>
            <a:picLocks noChangeAspect="1"/>
          </p:cNvPicPr>
          <p:nvPr/>
        </p:nvPicPr>
        <p:blipFill>
          <a:blip r:embed="rId15"/>
          <a:stretch>
            <a:fillRect/>
          </a:stretch>
        </p:blipFill>
        <p:spPr>
          <a:xfrm>
            <a:off x="2264198" y="1044687"/>
            <a:ext cx="42904" cy="60617"/>
          </a:xfrm>
          <a:prstGeom prst="rect">
            <a:avLst/>
          </a:prstGeom>
          <a:noFill/>
          <a:ln cap="flat">
            <a:noFill/>
          </a:ln>
        </p:spPr>
      </p:pic>
      <p:sp>
        <p:nvSpPr>
          <p:cNvPr id="21" name="bg object 35">
            <a:extLst>
              <a:ext uri="{FF2B5EF4-FFF2-40B4-BE49-F238E27FC236}">
                <a16:creationId xmlns:a16="http://schemas.microsoft.com/office/drawing/2014/main" id="{AE0F970D-BDB4-FA47-A51F-06A1A65B69AF}"/>
              </a:ext>
            </a:extLst>
          </p:cNvPr>
          <p:cNvSpPr/>
          <p:nvPr/>
        </p:nvSpPr>
        <p:spPr>
          <a:xfrm>
            <a:off x="2352523" y="1024714"/>
            <a:ext cx="60843" cy="79326"/>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2" name="bg object 36">
            <a:extLst>
              <a:ext uri="{FF2B5EF4-FFF2-40B4-BE49-F238E27FC236}">
                <a16:creationId xmlns:a16="http://schemas.microsoft.com/office/drawing/2014/main" id="{F76833CB-D4C8-DCBB-3CD8-B38F8357828E}"/>
              </a:ext>
            </a:extLst>
          </p:cNvPr>
          <p:cNvPicPr>
            <a:picLocks noChangeAspect="1"/>
          </p:cNvPicPr>
          <p:nvPr/>
        </p:nvPicPr>
        <p:blipFill>
          <a:blip r:embed="rId16"/>
          <a:stretch>
            <a:fillRect/>
          </a:stretch>
        </p:blipFill>
        <p:spPr>
          <a:xfrm>
            <a:off x="2429055" y="1044692"/>
            <a:ext cx="112509" cy="60628"/>
          </a:xfrm>
          <a:prstGeom prst="rect">
            <a:avLst/>
          </a:prstGeom>
          <a:noFill/>
          <a:ln cap="flat">
            <a:noFill/>
          </a:ln>
        </p:spPr>
      </p:pic>
      <p:sp>
        <p:nvSpPr>
          <p:cNvPr id="23" name="bg object 37">
            <a:extLst>
              <a:ext uri="{FF2B5EF4-FFF2-40B4-BE49-F238E27FC236}">
                <a16:creationId xmlns:a16="http://schemas.microsoft.com/office/drawing/2014/main" id="{C9F13BB7-4029-B185-D5F7-EEB794A689CD}"/>
              </a:ext>
            </a:extLst>
          </p:cNvPr>
          <p:cNvSpPr/>
          <p:nvPr/>
        </p:nvSpPr>
        <p:spPr>
          <a:xfrm>
            <a:off x="2560518" y="1018814"/>
            <a:ext cx="62002" cy="86640"/>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4" name="bg object 38">
            <a:extLst>
              <a:ext uri="{FF2B5EF4-FFF2-40B4-BE49-F238E27FC236}">
                <a16:creationId xmlns:a16="http://schemas.microsoft.com/office/drawing/2014/main" id="{53F23A62-9498-5A57-FDB6-6B83BE62C97D}"/>
              </a:ext>
            </a:extLst>
          </p:cNvPr>
          <p:cNvPicPr>
            <a:picLocks noChangeAspect="1"/>
          </p:cNvPicPr>
          <p:nvPr/>
        </p:nvPicPr>
        <p:blipFill>
          <a:blip r:embed="rId17"/>
          <a:stretch>
            <a:fillRect/>
          </a:stretch>
        </p:blipFill>
        <p:spPr>
          <a:xfrm>
            <a:off x="2634897" y="1018814"/>
            <a:ext cx="51194" cy="85142"/>
          </a:xfrm>
          <a:prstGeom prst="rect">
            <a:avLst/>
          </a:prstGeom>
          <a:noFill/>
          <a:ln cap="flat">
            <a:noFill/>
          </a:ln>
        </p:spPr>
      </p:pic>
      <p:pic>
        <p:nvPicPr>
          <p:cNvPr id="25" name="bg object 39">
            <a:extLst>
              <a:ext uri="{FF2B5EF4-FFF2-40B4-BE49-F238E27FC236}">
                <a16:creationId xmlns:a16="http://schemas.microsoft.com/office/drawing/2014/main" id="{11AD92FD-F999-5758-768F-1772D96D27E9}"/>
              </a:ext>
            </a:extLst>
          </p:cNvPr>
          <p:cNvPicPr>
            <a:picLocks noChangeAspect="1"/>
          </p:cNvPicPr>
          <p:nvPr/>
        </p:nvPicPr>
        <p:blipFill>
          <a:blip r:embed="rId18"/>
          <a:stretch>
            <a:fillRect/>
          </a:stretch>
        </p:blipFill>
        <p:spPr>
          <a:xfrm>
            <a:off x="1995117" y="1160952"/>
            <a:ext cx="167912" cy="80596"/>
          </a:xfrm>
          <a:prstGeom prst="rect">
            <a:avLst/>
          </a:prstGeom>
          <a:noFill/>
          <a:ln cap="flat">
            <a:noFill/>
          </a:ln>
        </p:spPr>
      </p:pic>
      <p:sp>
        <p:nvSpPr>
          <p:cNvPr id="26" name="bg object 40">
            <a:extLst>
              <a:ext uri="{FF2B5EF4-FFF2-40B4-BE49-F238E27FC236}">
                <a16:creationId xmlns:a16="http://schemas.microsoft.com/office/drawing/2014/main" id="{F15AECDA-8A5B-CB01-D2F6-62BA16B881AC}"/>
              </a:ext>
            </a:extLst>
          </p:cNvPr>
          <p:cNvSpPr/>
          <p:nvPr/>
        </p:nvSpPr>
        <p:spPr>
          <a:xfrm>
            <a:off x="2182005" y="1155048"/>
            <a:ext cx="10780" cy="85486"/>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7" name="bg object 41">
            <a:extLst>
              <a:ext uri="{FF2B5EF4-FFF2-40B4-BE49-F238E27FC236}">
                <a16:creationId xmlns:a16="http://schemas.microsoft.com/office/drawing/2014/main" id="{C48946FD-3697-C892-AFCC-5BC672B56683}"/>
              </a:ext>
            </a:extLst>
          </p:cNvPr>
          <p:cNvPicPr>
            <a:picLocks noChangeAspect="1"/>
          </p:cNvPicPr>
          <p:nvPr/>
        </p:nvPicPr>
        <p:blipFill>
          <a:blip r:embed="rId19"/>
          <a:stretch>
            <a:fillRect/>
          </a:stretch>
        </p:blipFill>
        <p:spPr>
          <a:xfrm>
            <a:off x="2208340" y="1180926"/>
            <a:ext cx="98207" cy="60628"/>
          </a:xfrm>
          <a:prstGeom prst="rect">
            <a:avLst/>
          </a:prstGeom>
          <a:noFill/>
          <a:ln cap="flat">
            <a:noFill/>
          </a:ln>
        </p:spPr>
      </p:pic>
      <p:sp>
        <p:nvSpPr>
          <p:cNvPr id="28" name="bg object 42">
            <a:extLst>
              <a:ext uri="{FF2B5EF4-FFF2-40B4-BE49-F238E27FC236}">
                <a16:creationId xmlns:a16="http://schemas.microsoft.com/office/drawing/2014/main" id="{671597B5-0753-B334-FE64-D2CA64F8DAAD}"/>
              </a:ext>
            </a:extLst>
          </p:cNvPr>
          <p:cNvSpPr/>
          <p:nvPr/>
        </p:nvSpPr>
        <p:spPr>
          <a:xfrm>
            <a:off x="476248" y="6381299"/>
            <a:ext cx="11239668"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val f3"/>
              <a:gd name="f11" fmla="+- f3 0 f3"/>
              <a:gd name="f12" fmla="+- f4 0 f3"/>
              <a:gd name="f13" fmla="?: f6 f0 1"/>
              <a:gd name="f14" fmla="?: f7 f1 1"/>
              <a:gd name="f15" fmla="?: f8 f2 1"/>
              <a:gd name="f16" fmla="*/ f12 1 18533745"/>
              <a:gd name="f17" fmla="*/ f11 1 0"/>
              <a:gd name="f18" fmla="*/ f13 1 18533745"/>
              <a:gd name="f19" fmla="*/ f14 1 21600"/>
              <a:gd name="f20" fmla="*/ 21600 f14 1"/>
              <a:gd name="f21" fmla="*/ 0 1 f16"/>
              <a:gd name="f22" fmla="*/ 18533745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8533745">
                <a:moveTo>
                  <a:pt x="f3" y="f30"/>
                </a:moveTo>
                <a:lnTo>
                  <a:pt x="f5" y="f30"/>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29" name="bg object 43">
            <a:extLst>
              <a:ext uri="{FF2B5EF4-FFF2-40B4-BE49-F238E27FC236}">
                <a16:creationId xmlns:a16="http://schemas.microsoft.com/office/drawing/2014/main" id="{EA7470F6-7539-029D-4F25-B7E96FD638CF}"/>
              </a:ext>
            </a:extLst>
          </p:cNvPr>
          <p:cNvPicPr>
            <a:picLocks noChangeAspect="1"/>
          </p:cNvPicPr>
          <p:nvPr/>
        </p:nvPicPr>
        <p:blipFill>
          <a:blip r:embed="rId20"/>
          <a:stretch>
            <a:fillRect/>
          </a:stretch>
        </p:blipFill>
        <p:spPr>
          <a:xfrm>
            <a:off x="7170768" y="0"/>
            <a:ext cx="5021231" cy="6857520"/>
          </a:xfrm>
          <a:prstGeom prst="rect">
            <a:avLst/>
          </a:prstGeom>
          <a:noFill/>
          <a:ln cap="flat">
            <a:noFill/>
          </a:ln>
        </p:spPr>
      </p:pic>
      <p:sp>
        <p:nvSpPr>
          <p:cNvPr id="30" name="Holder 2">
            <a:extLst>
              <a:ext uri="{FF2B5EF4-FFF2-40B4-BE49-F238E27FC236}">
                <a16:creationId xmlns:a16="http://schemas.microsoft.com/office/drawing/2014/main" id="{EF9B4C44-2189-AC38-11E6-01D4D1A86122}"/>
              </a:ext>
            </a:extLst>
          </p:cNvPr>
          <p:cNvSpPr txBox="1">
            <a:spLocks noGrp="1"/>
          </p:cNvSpPr>
          <p:nvPr>
            <p:ph type="title"/>
          </p:nvPr>
        </p:nvSpPr>
        <p:spPr/>
        <p:txBody>
          <a:bodyPr/>
          <a:lstStyle>
            <a:lvl1pPr>
              <a:defRPr/>
            </a:lvl1pPr>
          </a:lstStyle>
          <a:p>
            <a:pPr lvl="0"/>
            <a:endParaRPr lang="en-US"/>
          </a:p>
        </p:txBody>
      </p:sp>
      <p:sp>
        <p:nvSpPr>
          <p:cNvPr id="31" name="Holder 3">
            <a:extLst>
              <a:ext uri="{FF2B5EF4-FFF2-40B4-BE49-F238E27FC236}">
                <a16:creationId xmlns:a16="http://schemas.microsoft.com/office/drawing/2014/main" id="{917C2B75-CFEE-1574-318B-A02C3A55D064}"/>
              </a:ext>
            </a:extLst>
          </p:cNvPr>
          <p:cNvSpPr txBox="1">
            <a:spLocks noGrp="1"/>
          </p:cNvSpPr>
          <p:nvPr>
            <p:ph type="ftr" sz="quarter" idx="9"/>
          </p:nvPr>
        </p:nvSpPr>
        <p:spPr/>
        <p:txBody>
          <a:bodyPr/>
          <a:lstStyle>
            <a:lvl1pPr>
              <a:defRPr/>
            </a:lvl1pPr>
          </a:lstStyle>
          <a:p>
            <a:pPr lvl="0"/>
            <a:endParaRPr lang="en-US"/>
          </a:p>
        </p:txBody>
      </p:sp>
      <p:sp>
        <p:nvSpPr>
          <p:cNvPr id="32" name="Holder 4">
            <a:extLst>
              <a:ext uri="{FF2B5EF4-FFF2-40B4-BE49-F238E27FC236}">
                <a16:creationId xmlns:a16="http://schemas.microsoft.com/office/drawing/2014/main" id="{ABD50851-1BAA-1AFD-BF17-937498F1E1A8}"/>
              </a:ext>
            </a:extLst>
          </p:cNvPr>
          <p:cNvSpPr txBox="1">
            <a:spLocks noGrp="1"/>
          </p:cNvSpPr>
          <p:nvPr>
            <p:ph type="dt" sz="half" idx="7"/>
          </p:nvPr>
        </p:nvSpPr>
        <p:spPr/>
        <p:txBody>
          <a:bodyPr/>
          <a:lstStyle>
            <a:lvl1pPr>
              <a:defRPr/>
            </a:lvl1pPr>
          </a:lstStyle>
          <a:p>
            <a:pPr lvl="0"/>
            <a:fld id="{6BEE3539-0A32-460D-B0D0-5D92502068EF}" type="datetime1">
              <a:rPr lang="en-US"/>
              <a:pPr lvl="0"/>
              <a:t>2/27/2025</a:t>
            </a:fld>
            <a:endParaRPr lang="en-US"/>
          </a:p>
        </p:txBody>
      </p:sp>
      <p:sp>
        <p:nvSpPr>
          <p:cNvPr id="33" name="Holder 5">
            <a:extLst>
              <a:ext uri="{FF2B5EF4-FFF2-40B4-BE49-F238E27FC236}">
                <a16:creationId xmlns:a16="http://schemas.microsoft.com/office/drawing/2014/main" id="{EC2F5765-A77A-4859-EC61-6F110DB15F45}"/>
              </a:ext>
            </a:extLst>
          </p:cNvPr>
          <p:cNvSpPr txBox="1">
            <a:spLocks noGrp="1"/>
          </p:cNvSpPr>
          <p:nvPr>
            <p:ph type="sldNum" sz="quarter" idx="8"/>
          </p:nvPr>
        </p:nvSpPr>
        <p:spPr/>
        <p:txBody>
          <a:bodyPr/>
          <a:lstStyle>
            <a:lvl1pPr>
              <a:defRPr/>
            </a:lvl1pPr>
          </a:lstStyle>
          <a:p>
            <a:pPr lvl="0"/>
            <a:fld id="{B2081334-89C5-478D-A881-0A5536CD2147}" type="slidenum">
              <a:t>‹#›</a:t>
            </a:fld>
            <a:endParaRPr lang="en-US"/>
          </a:p>
        </p:txBody>
      </p:sp>
    </p:spTree>
    <p:extLst>
      <p:ext uri="{BB962C8B-B14F-4D97-AF65-F5344CB8AC3E}">
        <p14:creationId xmlns:p14="http://schemas.microsoft.com/office/powerpoint/2010/main" val="487543272"/>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069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5808121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747312" y="2098675"/>
            <a:ext cx="3473450" cy="3113088"/>
          </a:xfrm>
          <a:prstGeom prst="rect">
            <a:avLst/>
          </a:prstGeom>
          <a:ln>
            <a:solidFill>
              <a:schemeClr val="bg1"/>
            </a:solidFill>
          </a:ln>
        </p:spPr>
        <p:txBody>
          <a:bodyPr/>
          <a:lstStyle>
            <a:lvl1pPr>
              <a:defRPr>
                <a:solidFill>
                  <a:schemeClr val="bg1"/>
                </a:solidFill>
              </a:defRPr>
            </a:lvl1pPr>
          </a:lstStyle>
          <a:p>
            <a:r>
              <a:rPr lang="en-US"/>
              <a:t>Click icon to add picture</a:t>
            </a:r>
            <a:endParaRPr lang="en-GB" dirty="0"/>
          </a:p>
        </p:txBody>
      </p:sp>
      <p:sp>
        <p:nvSpPr>
          <p:cNvPr id="11" name="Picture Placeholder 9"/>
          <p:cNvSpPr>
            <a:spLocks noGrp="1"/>
          </p:cNvSpPr>
          <p:nvPr>
            <p:ph type="pic" sz="quarter" idx="11"/>
          </p:nvPr>
        </p:nvSpPr>
        <p:spPr>
          <a:xfrm>
            <a:off x="8458458" y="2098675"/>
            <a:ext cx="3473450" cy="3113088"/>
          </a:xfrm>
          <a:prstGeom prst="rect">
            <a:avLst/>
          </a:prstGeom>
          <a:ln>
            <a:solidFill>
              <a:schemeClr val="bg1"/>
            </a:solidFill>
          </a:ln>
        </p:spPr>
        <p:txBody>
          <a:bodyPr/>
          <a:lstStyle>
            <a:lvl1pPr>
              <a:defRPr>
                <a:solidFill>
                  <a:schemeClr val="bg1"/>
                </a:solidFill>
              </a:defRPr>
            </a:lvl1pPr>
          </a:lstStyle>
          <a:p>
            <a:r>
              <a:rPr lang="en-US"/>
              <a:t>Click icon to add picture</a:t>
            </a:r>
            <a:endParaRPr lang="en-GB" dirty="0"/>
          </a:p>
        </p:txBody>
      </p:sp>
    </p:spTree>
    <p:extLst>
      <p:ext uri="{BB962C8B-B14F-4D97-AF65-F5344CB8AC3E}">
        <p14:creationId xmlns:p14="http://schemas.microsoft.com/office/powerpoint/2010/main" val="24524298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0" name="Group 9"/>
          <p:cNvGrpSpPr/>
          <p:nvPr userDrawn="1"/>
        </p:nvGrpSpPr>
        <p:grpSpPr>
          <a:xfrm>
            <a:off x="0" y="3597214"/>
            <a:ext cx="12192000" cy="4399632"/>
            <a:chOff x="0" y="3597214"/>
            <a:chExt cx="12192000" cy="4399632"/>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597214"/>
              <a:ext cx="12192000" cy="3884245"/>
            </a:xfrm>
            <a:prstGeom prst="rect">
              <a:avLst/>
            </a:prstGeom>
          </p:spPr>
        </p:pic>
        <p:sp>
          <p:nvSpPr>
            <p:cNvPr id="8" name="Rectangle 7"/>
            <p:cNvSpPr/>
            <p:nvPr userDrawn="1"/>
          </p:nvSpPr>
          <p:spPr>
            <a:xfrm>
              <a:off x="10232774" y="6359238"/>
              <a:ext cx="1953685" cy="1637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10806546" y="6092736"/>
              <a:ext cx="733103" cy="93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037318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9918357" y="230659"/>
            <a:ext cx="2174789" cy="1705233"/>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9338" y="1155632"/>
            <a:ext cx="5813323" cy="4130206"/>
          </a:xfrm>
          <a:prstGeom prst="rect">
            <a:avLst/>
          </a:prstGeom>
        </p:spPr>
      </p:pic>
    </p:spTree>
    <p:extLst>
      <p:ext uri="{BB962C8B-B14F-4D97-AF65-F5344CB8AC3E}">
        <p14:creationId xmlns:p14="http://schemas.microsoft.com/office/powerpoint/2010/main" val="4219077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a:lstStyle>
            <a:lvl1pPr>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9473591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278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5843425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1991939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40289498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42270549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140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6767904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6482947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25164465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userDrawn="1"/>
        </p:nvSpPr>
        <p:spPr>
          <a:xfrm>
            <a:off x="8666206" y="156519"/>
            <a:ext cx="3369276"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62299" y="1624427"/>
            <a:ext cx="5267401" cy="3609145"/>
          </a:xfrm>
          <a:prstGeom prst="rect">
            <a:avLst/>
          </a:prstGeom>
        </p:spPr>
      </p:pic>
    </p:spTree>
    <p:extLst>
      <p:ext uri="{BB962C8B-B14F-4D97-AF65-F5344CB8AC3E}">
        <p14:creationId xmlns:p14="http://schemas.microsoft.com/office/powerpoint/2010/main" val="20215305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981038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10003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050650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9"/>
          <p:cNvSpPr>
            <a:spLocks noGrp="1"/>
          </p:cNvSpPr>
          <p:nvPr>
            <p:ph type="pic" sz="quarter" idx="10"/>
          </p:nvPr>
        </p:nvSpPr>
        <p:spPr>
          <a:xfrm>
            <a:off x="4747312"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
        <p:nvSpPr>
          <p:cNvPr id="5" name="Picture Placeholder 9"/>
          <p:cNvSpPr>
            <a:spLocks noGrp="1"/>
          </p:cNvSpPr>
          <p:nvPr>
            <p:ph type="pic" sz="quarter" idx="11"/>
          </p:nvPr>
        </p:nvSpPr>
        <p:spPr>
          <a:xfrm>
            <a:off x="8458458" y="2098675"/>
            <a:ext cx="3473450" cy="3113088"/>
          </a:xfrm>
          <a:prstGeom prst="rect">
            <a:avLst/>
          </a:prstGeom>
          <a:ln>
            <a:solidFill>
              <a:srgbClr val="1E2253"/>
            </a:solidFill>
          </a:ln>
        </p:spPr>
        <p:txBody>
          <a:bodyPr/>
          <a:lstStyle>
            <a:lvl1pPr>
              <a:defRPr>
                <a:solidFill>
                  <a:srgbClr val="212C51"/>
                </a:solidFill>
              </a:defRPr>
            </a:lvl1pPr>
          </a:lstStyle>
          <a:p>
            <a:endParaRPr lang="en-GB" dirty="0"/>
          </a:p>
        </p:txBody>
      </p:sp>
    </p:spTree>
    <p:extLst>
      <p:ext uri="{BB962C8B-B14F-4D97-AF65-F5344CB8AC3E}">
        <p14:creationId xmlns:p14="http://schemas.microsoft.com/office/powerpoint/2010/main" val="32433698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043" y="4962675"/>
            <a:ext cx="12469365" cy="2328569"/>
          </a:xfrm>
          <a:prstGeom prst="rect">
            <a:avLst/>
          </a:prstGeom>
        </p:spPr>
      </p:pic>
    </p:spTree>
    <p:extLst>
      <p:ext uri="{BB962C8B-B14F-4D97-AF65-F5344CB8AC3E}">
        <p14:creationId xmlns:p14="http://schemas.microsoft.com/office/powerpoint/2010/main" val="4357336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0811" y="1130065"/>
            <a:ext cx="5888030" cy="4183284"/>
          </a:xfrm>
          <a:prstGeom prst="rect">
            <a:avLst/>
          </a:prstGeom>
        </p:spPr>
      </p:pic>
      <p:sp>
        <p:nvSpPr>
          <p:cNvPr id="4" name="Rectangle 3"/>
          <p:cNvSpPr/>
          <p:nvPr userDrawn="1"/>
        </p:nvSpPr>
        <p:spPr>
          <a:xfrm>
            <a:off x="9943070" y="156519"/>
            <a:ext cx="2092411" cy="173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52701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Text Placeholder 2"/>
          <p:cNvSpPr>
            <a:spLocks noGrp="1"/>
          </p:cNvSpPr>
          <p:nvPr>
            <p:ph type="body" sz="quarter" idx="10"/>
          </p:nvPr>
        </p:nvSpPr>
        <p:spPr>
          <a:xfrm>
            <a:off x="321276" y="2166637"/>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
          <p:cNvSpPr>
            <a:spLocks noGrp="1"/>
          </p:cNvSpPr>
          <p:nvPr>
            <p:ph type="body" sz="quarter" idx="11"/>
          </p:nvPr>
        </p:nvSpPr>
        <p:spPr>
          <a:xfrm>
            <a:off x="6240163" y="2170842"/>
            <a:ext cx="5551487" cy="4464050"/>
          </a:xfrm>
          <a:prstGeom prst="rect">
            <a:avLst/>
          </a:prstGeom>
        </p:spPr>
        <p:txBody>
          <a:bodyPr/>
          <a:lstStyle>
            <a:lvl1pPr>
              <a:defRPr>
                <a:solidFill>
                  <a:srgbClr val="1E2253"/>
                </a:solidFill>
              </a:defRPr>
            </a:lvl1pPr>
            <a:lvl2pPr>
              <a:defRPr>
                <a:solidFill>
                  <a:srgbClr val="1E2253"/>
                </a:solidFill>
              </a:defRPr>
            </a:lvl2pPr>
            <a:lvl3pPr>
              <a:defRPr>
                <a:solidFill>
                  <a:srgbClr val="1E2253"/>
                </a:solidFill>
              </a:defRPr>
            </a:lvl3pPr>
            <a:lvl4pPr>
              <a:defRPr>
                <a:solidFill>
                  <a:srgbClr val="1E2253"/>
                </a:solidFill>
              </a:defRPr>
            </a:lvl4pPr>
            <a:lvl5pPr>
              <a:defRPr>
                <a:solidFill>
                  <a:srgbClr val="1E225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11"/>
          <p:cNvSpPr>
            <a:spLocks noGrp="1"/>
          </p:cNvSpPr>
          <p:nvPr>
            <p:ph type="body" sz="quarter" idx="12"/>
          </p:nvPr>
        </p:nvSpPr>
        <p:spPr>
          <a:xfrm>
            <a:off x="320675" y="379413"/>
            <a:ext cx="8197249" cy="1498600"/>
          </a:xfrm>
          <a:prstGeom prst="rect">
            <a:avLst/>
          </a:prstGeom>
        </p:spPr>
        <p:txBody>
          <a:bodyPr/>
          <a:lstStyle>
            <a:lvl1pPr>
              <a:defRPr>
                <a:solidFill>
                  <a:srgbClr val="1E2253"/>
                </a:solidFill>
              </a:defRPr>
            </a:lvl1pPr>
          </a:lstStyle>
          <a:p>
            <a:pPr lvl="0"/>
            <a:r>
              <a:rPr lang="en-US" dirty="0"/>
              <a:t>Edit Master text styles</a:t>
            </a:r>
          </a:p>
        </p:txBody>
      </p:sp>
    </p:spTree>
    <p:extLst>
      <p:ext uri="{BB962C8B-B14F-4D97-AF65-F5344CB8AC3E}">
        <p14:creationId xmlns:p14="http://schemas.microsoft.com/office/powerpoint/2010/main" val="2946495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9715890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75078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320973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336D27-DDA6-492C-8604-35DBBEC60C12}"/>
              </a:ext>
            </a:extLst>
          </p:cNvPr>
          <p:cNvSpPr>
            <a:spLocks noGrp="1"/>
          </p:cNvSpPr>
          <p:nvPr>
            <p:ph type="dt" sz="half" idx="10"/>
          </p:nvPr>
        </p:nvSpPr>
        <p:spPr/>
        <p:txBody>
          <a:bodyPr/>
          <a:lstStyle/>
          <a:p>
            <a:fld id="{CF0C3644-CC2B-4B6C-838B-104CCEE1C122}" type="datetimeFigureOut">
              <a:rPr lang="en-GB" smtClean="0"/>
              <a:t>27/02/2025</a:t>
            </a:fld>
            <a:endParaRPr lang="en-GB"/>
          </a:p>
        </p:txBody>
      </p:sp>
      <p:sp>
        <p:nvSpPr>
          <p:cNvPr id="3" name="Footer Placeholder 2">
            <a:extLst>
              <a:ext uri="{FF2B5EF4-FFF2-40B4-BE49-F238E27FC236}">
                <a16:creationId xmlns:a16="http://schemas.microsoft.com/office/drawing/2014/main" id="{EC22DA59-4AD5-4B50-9294-71CD50CBAB2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D2AB56A-B6BF-4EF4-AB2E-D1CFE5886444}"/>
              </a:ext>
            </a:extLst>
          </p:cNvPr>
          <p:cNvSpPr>
            <a:spLocks noGrp="1"/>
          </p:cNvSpPr>
          <p:nvPr>
            <p:ph type="sldNum" sz="quarter" idx="12"/>
          </p:nvPr>
        </p:nvSpPr>
        <p:spPr/>
        <p:txBody>
          <a:bodyPr/>
          <a:lstStyle/>
          <a:p>
            <a:fld id="{B081AC5D-AAA7-47A9-8333-E51379EDD38E}" type="slidenum">
              <a:rPr lang="en-GB" smtClean="0"/>
              <a:t>‹#›</a:t>
            </a:fld>
            <a:endParaRPr lang="en-GB"/>
          </a:p>
        </p:txBody>
      </p:sp>
    </p:spTree>
    <p:extLst>
      <p:ext uri="{BB962C8B-B14F-4D97-AF65-F5344CB8AC3E}">
        <p14:creationId xmlns:p14="http://schemas.microsoft.com/office/powerpoint/2010/main" val="27339265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174411188"/>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5859092"/>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80274624"/>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8979998"/>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12051609"/>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7564300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9329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8213269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5152762"/>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00096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34092468"/>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20713"/>
            <a:ext cx="2743200" cy="55054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620713"/>
            <a:ext cx="8026400" cy="5505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75490246"/>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398619" y="2606068"/>
            <a:ext cx="4865649" cy="1704268"/>
          </a:xfrm>
          <a:prstGeom prst="rect">
            <a:avLst/>
          </a:prstGeom>
        </p:spPr>
        <p:txBody>
          <a:bodyPr/>
          <a:lstStyle>
            <a:lvl1pPr>
              <a:defRPr sz="4124"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849065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003E7-4AC2-B096-B4E5-34DA6376F19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D293806-1A7E-D9E5-DECE-6E3085DB3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C83722D-31B6-01C2-9481-66B254EEF68D}"/>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5" name="Footer Placeholder 4">
            <a:extLst>
              <a:ext uri="{FF2B5EF4-FFF2-40B4-BE49-F238E27FC236}">
                <a16:creationId xmlns:a16="http://schemas.microsoft.com/office/drawing/2014/main" id="{C65C7AD2-C5B8-1C96-8CB7-F1F1365102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4C3EA8-1573-FC9C-431D-32AFDC118EDF}"/>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38784113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2E999-5756-9356-5909-35771ADD82F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49467CC-01A3-B6A7-3416-37D81E1C6A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E2E4E5-16F1-2C7E-6D3C-10D4AD97E138}"/>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5" name="Footer Placeholder 4">
            <a:extLst>
              <a:ext uri="{FF2B5EF4-FFF2-40B4-BE49-F238E27FC236}">
                <a16:creationId xmlns:a16="http://schemas.microsoft.com/office/drawing/2014/main" id="{122C5F53-AE7C-38DB-9719-05C6E61070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BD34A1-EFA0-645E-B440-6742E410A9F7}"/>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27789275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5037-E3FB-C7F0-E222-660FA77A04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5CB833E-7560-520E-43EB-39C174C433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CE7C7F9-D89A-8869-BD89-A79C98E62FA8}"/>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5" name="Footer Placeholder 4">
            <a:extLst>
              <a:ext uri="{FF2B5EF4-FFF2-40B4-BE49-F238E27FC236}">
                <a16:creationId xmlns:a16="http://schemas.microsoft.com/office/drawing/2014/main" id="{FCEF8258-01B4-29C0-3BBF-DEF7C4D79B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4E4C37-BA78-EAD2-EE34-82151FCE669C}"/>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39594581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3DDED-9FDF-AC4C-C2CC-774CF614F9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AA652C7-DBD9-6645-88E0-0EC60DC3F1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08C1F19-9A86-AA0C-6CD3-56B1608F16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29E9DE0-AEE3-23A3-4021-D2575D6BDF32}"/>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6" name="Footer Placeholder 5">
            <a:extLst>
              <a:ext uri="{FF2B5EF4-FFF2-40B4-BE49-F238E27FC236}">
                <a16:creationId xmlns:a16="http://schemas.microsoft.com/office/drawing/2014/main" id="{5D10B515-6725-B38F-14DE-C22C8AB1FB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A3E5EF-EEBC-EF20-28CD-89CBCAE37F6A}"/>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91540423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9231D-BA7A-A8DE-E0E7-56846D50A5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34C796-60E3-EBDE-2228-1841C12F76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825C2B-1A87-1855-BAF2-8A7044C0B7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5B59D98-5E6C-61D2-A507-64671D17EA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2F3AEB6-9603-9618-F36F-5C7F80CD646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C08A980-066B-5E92-448A-CBFB1BA38B3A}"/>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8" name="Footer Placeholder 7">
            <a:extLst>
              <a:ext uri="{FF2B5EF4-FFF2-40B4-BE49-F238E27FC236}">
                <a16:creationId xmlns:a16="http://schemas.microsoft.com/office/drawing/2014/main" id="{87406A96-7F5E-F545-3616-5DC32232299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8CF51FA-09EF-1B90-FEAA-34BE89A746D5}"/>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3796787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5385811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020AF-B6E7-899F-275F-996E65583BC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FFA17A9-92F6-DD5E-EB5F-A593D712D353}"/>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4" name="Footer Placeholder 3">
            <a:extLst>
              <a:ext uri="{FF2B5EF4-FFF2-40B4-BE49-F238E27FC236}">
                <a16:creationId xmlns:a16="http://schemas.microsoft.com/office/drawing/2014/main" id="{46451F7F-459C-B3C1-0CF3-FD30C586B16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B0CE92-A292-8083-2157-F0DB78C0012B}"/>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145165465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B54BA6-C9C8-A5DB-1C4D-D629D622A1A8}"/>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3" name="Footer Placeholder 2">
            <a:extLst>
              <a:ext uri="{FF2B5EF4-FFF2-40B4-BE49-F238E27FC236}">
                <a16:creationId xmlns:a16="http://schemas.microsoft.com/office/drawing/2014/main" id="{D8C979E4-9079-1D9B-9841-73228B86970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1BAB395-3137-8A7E-3DB1-9B45C1D85CDE}"/>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363308583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84E8B-60B4-3DC7-4C1A-4E7272F781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FFEC3D7-A40E-68FC-869E-CC69082EA4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CD1CE1D-6FE7-3720-5AE1-DC385DEB94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1BC88F-4F5A-7135-ACF3-018F9D6F6E23}"/>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6" name="Footer Placeholder 5">
            <a:extLst>
              <a:ext uri="{FF2B5EF4-FFF2-40B4-BE49-F238E27FC236}">
                <a16:creationId xmlns:a16="http://schemas.microsoft.com/office/drawing/2014/main" id="{F053D42D-3A72-48A4-CC9B-812E5093E4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BDCD01-044D-754C-866B-AE56700AA087}"/>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2967140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60CCD-7E6B-C9E8-F65E-966646F2DF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5FD4D1D-89D1-2709-C90B-FD757EA6EB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25697F4-B36E-1AB4-D818-78E53064E8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D0B3A0-918F-52C0-9CDB-7C0419B9F816}"/>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6" name="Footer Placeholder 5">
            <a:extLst>
              <a:ext uri="{FF2B5EF4-FFF2-40B4-BE49-F238E27FC236}">
                <a16:creationId xmlns:a16="http://schemas.microsoft.com/office/drawing/2014/main" id="{440CE849-3C3D-9FB8-B7D8-A298514B7F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A1AE0D3-4778-5A89-2D9E-4FB9FE4EB382}"/>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37546795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FFA24-F7DE-B431-A9A3-E516796DD8C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FD03B0-226F-2937-E07E-554F5AD3F6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920885-6C61-81A9-783D-8E1549CD4F8D}"/>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5" name="Footer Placeholder 4">
            <a:extLst>
              <a:ext uri="{FF2B5EF4-FFF2-40B4-BE49-F238E27FC236}">
                <a16:creationId xmlns:a16="http://schemas.microsoft.com/office/drawing/2014/main" id="{15D05D2E-4CAC-B8AB-ED02-413B9D9AE9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0FDE1C-20D1-0CB0-B9C5-1E2CE39F2904}"/>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20166667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04307E-B6B0-A7DF-4212-274108AA5A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D72437F-9171-1026-E1A9-C978BBDFB4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8FB7DC-03F0-4972-AAF3-535DDF6C4002}"/>
              </a:ext>
            </a:extLst>
          </p:cNvPr>
          <p:cNvSpPr>
            <a:spLocks noGrp="1"/>
          </p:cNvSpPr>
          <p:nvPr>
            <p:ph type="dt" sz="half" idx="10"/>
          </p:nvPr>
        </p:nvSpPr>
        <p:spPr/>
        <p:txBody>
          <a:bodyPr/>
          <a:lstStyle/>
          <a:p>
            <a:fld id="{407CC285-AD42-4D76-B6DB-6426029E7B5F}" type="datetimeFigureOut">
              <a:rPr lang="en-GB" smtClean="0"/>
              <a:t>27/02/2025</a:t>
            </a:fld>
            <a:endParaRPr lang="en-GB"/>
          </a:p>
        </p:txBody>
      </p:sp>
      <p:sp>
        <p:nvSpPr>
          <p:cNvPr id="5" name="Footer Placeholder 4">
            <a:extLst>
              <a:ext uri="{FF2B5EF4-FFF2-40B4-BE49-F238E27FC236}">
                <a16:creationId xmlns:a16="http://schemas.microsoft.com/office/drawing/2014/main" id="{97C326C2-47B0-B713-CAB4-A4D465284A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13A2EC-F172-2617-CD2E-2A19224266A8}"/>
              </a:ext>
            </a:extLst>
          </p:cNvPr>
          <p:cNvSpPr>
            <a:spLocks noGrp="1"/>
          </p:cNvSpPr>
          <p:nvPr>
            <p:ph type="sldNum" sz="quarter" idx="12"/>
          </p:nvPr>
        </p:nvSpPr>
        <p:spPr/>
        <p:txBody>
          <a:bodyPr/>
          <a:lstStyle/>
          <a:p>
            <a:fld id="{4B0FE889-C778-4F78-9035-53E20EEE1786}" type="slidenum">
              <a:rPr lang="en-GB" smtClean="0"/>
              <a:t>‹#›</a:t>
            </a:fld>
            <a:endParaRPr lang="en-GB"/>
          </a:p>
        </p:txBody>
      </p:sp>
    </p:spTree>
    <p:extLst>
      <p:ext uri="{BB962C8B-B14F-4D97-AF65-F5344CB8AC3E}">
        <p14:creationId xmlns:p14="http://schemas.microsoft.com/office/powerpoint/2010/main" val="33490397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54B7-CF53-F6DB-EBD7-D9E80CCD39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744F417-9CB6-C923-58DA-AE330F13B4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5C4C2CA-3759-1BB6-C9A4-7BE3443B5A82}"/>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5" name="Footer Placeholder 4">
            <a:extLst>
              <a:ext uri="{FF2B5EF4-FFF2-40B4-BE49-F238E27FC236}">
                <a16:creationId xmlns:a16="http://schemas.microsoft.com/office/drawing/2014/main" id="{9915AB2F-BDFD-C311-E02D-F91A6BCC5A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566269-812E-4AA9-2B7F-95950487382D}"/>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18638231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CD551-8D07-3017-D907-B5890C6B8C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E643429-7BD1-66BD-506E-7F8F7213F6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973BE4-07B1-E68B-E29C-8C4401856E01}"/>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5" name="Footer Placeholder 4">
            <a:extLst>
              <a:ext uri="{FF2B5EF4-FFF2-40B4-BE49-F238E27FC236}">
                <a16:creationId xmlns:a16="http://schemas.microsoft.com/office/drawing/2014/main" id="{A6BC38BA-31DF-6D16-B12C-5617DB7D7F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522F94-872D-9D2B-B5C9-0A7C055FF300}"/>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46318162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DA160-5DD7-881D-A0CF-8AA53EE242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8B4B6F9-BE56-FD96-5CED-3DD758872C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4C58D0-DE0A-2D7D-8E7F-EBAD6F378D20}"/>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5" name="Footer Placeholder 4">
            <a:extLst>
              <a:ext uri="{FF2B5EF4-FFF2-40B4-BE49-F238E27FC236}">
                <a16:creationId xmlns:a16="http://schemas.microsoft.com/office/drawing/2014/main" id="{4E0023FC-6072-F5B1-34A1-674636B751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876E27-033C-0B2C-557D-7F7DDF216402}"/>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32020400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35A79-D577-BBC3-678B-C0577E358A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36D842-C786-99FF-9077-0E7A4F0EE1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7E12A81-5957-F317-A13C-A1B501EE60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5619477-F6D3-BC0E-9B59-4F53003F7F63}"/>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6" name="Footer Placeholder 5">
            <a:extLst>
              <a:ext uri="{FF2B5EF4-FFF2-40B4-BE49-F238E27FC236}">
                <a16:creationId xmlns:a16="http://schemas.microsoft.com/office/drawing/2014/main" id="{B42A56E5-DADC-18E1-F46D-DEF4D79365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7B0863B-613E-246F-8714-CFF6FC265262}"/>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4235555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859493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A6B86-92AC-D504-3DBE-03B732DD487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CA8FD5-EC77-4745-5D5D-44C5735DAF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1D4F261-6FDA-248E-1738-D7A4C12624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6C653D4-E17B-43F8-738F-C495F233FC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CF95BD-28D3-AC11-C34F-7733E56B1A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D8C0A12-E94F-EFA9-B680-013640517CFC}"/>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8" name="Footer Placeholder 7">
            <a:extLst>
              <a:ext uri="{FF2B5EF4-FFF2-40B4-BE49-F238E27FC236}">
                <a16:creationId xmlns:a16="http://schemas.microsoft.com/office/drawing/2014/main" id="{19956715-B13E-ABE3-5431-341A9BBE827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E5777CD-7ABE-915E-6F48-7D63D1CBCEFA}"/>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365402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C8E4D-3C27-2D4A-E9A9-C4615BBB36A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6683019-E45D-7CD5-916A-4F87CC33358F}"/>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4" name="Footer Placeholder 3">
            <a:extLst>
              <a:ext uri="{FF2B5EF4-FFF2-40B4-BE49-F238E27FC236}">
                <a16:creationId xmlns:a16="http://schemas.microsoft.com/office/drawing/2014/main" id="{84819808-063D-629D-8756-17AF128A6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9F3DF63-1CC2-C7D5-9ECB-ED7DB8061CCF}"/>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42097419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A54A9-27B1-7611-0813-BE75C82564E2}"/>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3" name="Footer Placeholder 2">
            <a:extLst>
              <a:ext uri="{FF2B5EF4-FFF2-40B4-BE49-F238E27FC236}">
                <a16:creationId xmlns:a16="http://schemas.microsoft.com/office/drawing/2014/main" id="{45B51D52-B80D-DBAD-6EA8-35BC7C00CDD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68F6485-F191-F5BD-3F80-6C0F1510E878}"/>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195339125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DA79D-0209-F3BE-57B7-F25B8B3291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2D0FC60-2862-25E4-0DF0-AE20C60575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1F83F8A-3649-83DF-9F65-4D50AFAE3A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00D3C1-D89B-C755-C565-0E0E83C2ADED}"/>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6" name="Footer Placeholder 5">
            <a:extLst>
              <a:ext uri="{FF2B5EF4-FFF2-40B4-BE49-F238E27FC236}">
                <a16:creationId xmlns:a16="http://schemas.microsoft.com/office/drawing/2014/main" id="{7C1EFBF3-73A4-EFD9-FD4D-FFFEC604DB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5477F3-C074-DE33-2EA8-136E84B84370}"/>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33379068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19087-793F-CB6B-25D7-86831F8DFB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4E4CF1B-EC10-E8ED-9FC9-5DB2939A16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D4E46F9-E815-B439-7DA1-72C8CDF5ED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9E27A3-6995-A7D0-585F-0E34C733BEC7}"/>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6" name="Footer Placeholder 5">
            <a:extLst>
              <a:ext uri="{FF2B5EF4-FFF2-40B4-BE49-F238E27FC236}">
                <a16:creationId xmlns:a16="http://schemas.microsoft.com/office/drawing/2014/main" id="{08E03889-576E-2C06-26BF-342744D9B1E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D549E2-D812-3733-4D59-6A1CF2A10209}"/>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188001099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C0DD6-557C-14B9-575D-C789584DC4B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3062924-BF77-4954-45D0-8C683913D70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61886E-B52E-C1C5-8AB8-C9B2783A6398}"/>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5" name="Footer Placeholder 4">
            <a:extLst>
              <a:ext uri="{FF2B5EF4-FFF2-40B4-BE49-F238E27FC236}">
                <a16:creationId xmlns:a16="http://schemas.microsoft.com/office/drawing/2014/main" id="{A1C28AF1-EEBF-E6AB-E698-E50D36702C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6B908-2CAD-258C-0A12-2BB6B78AD3BA}"/>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315757182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58BE997-C383-D3A2-A851-F063AAF63FC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B9BDBC8-634F-E0D1-CDB3-C08C780522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C301F4-32BC-116B-2E6B-12E4E2CE1EAB}"/>
              </a:ext>
            </a:extLst>
          </p:cNvPr>
          <p:cNvSpPr>
            <a:spLocks noGrp="1"/>
          </p:cNvSpPr>
          <p:nvPr>
            <p:ph type="dt" sz="half" idx="10"/>
          </p:nvPr>
        </p:nvSpPr>
        <p:spPr/>
        <p:txBody>
          <a:bodyPr/>
          <a:lstStyle/>
          <a:p>
            <a:fld id="{F6B45C6D-3221-4AFD-B29F-5895B36EB991}" type="datetimeFigureOut">
              <a:rPr lang="en-GB" smtClean="0"/>
              <a:t>27/02/2025</a:t>
            </a:fld>
            <a:endParaRPr lang="en-GB"/>
          </a:p>
        </p:txBody>
      </p:sp>
      <p:sp>
        <p:nvSpPr>
          <p:cNvPr id="5" name="Footer Placeholder 4">
            <a:extLst>
              <a:ext uri="{FF2B5EF4-FFF2-40B4-BE49-F238E27FC236}">
                <a16:creationId xmlns:a16="http://schemas.microsoft.com/office/drawing/2014/main" id="{7B9F8987-2F03-458A-0201-7556532839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B2B878-C3FC-A829-F08F-7941DA0E2F69}"/>
              </a:ext>
            </a:extLst>
          </p:cNvPr>
          <p:cNvSpPr>
            <a:spLocks noGrp="1"/>
          </p:cNvSpPr>
          <p:nvPr>
            <p:ph type="sldNum" sz="quarter" idx="12"/>
          </p:nvPr>
        </p:nvSpPr>
        <p:spPr/>
        <p:txBody>
          <a:bodyPr/>
          <a:lstStyle/>
          <a:p>
            <a:fld id="{3853617C-F574-4FC2-83F0-3CFFF4AE9950}" type="slidenum">
              <a:rPr lang="en-GB" smtClean="0"/>
              <a:t>‹#›</a:t>
            </a:fld>
            <a:endParaRPr lang="en-GB"/>
          </a:p>
        </p:txBody>
      </p:sp>
    </p:spTree>
    <p:extLst>
      <p:ext uri="{BB962C8B-B14F-4D97-AF65-F5344CB8AC3E}">
        <p14:creationId xmlns:p14="http://schemas.microsoft.com/office/powerpoint/2010/main" val="160153539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00D38E2-749F-4CE5-AAD4-9D593CDDEEFC}"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53694301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00D38E2-749F-4CE5-AAD4-9D593CDDEEFC}"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148206793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0D38E2-749F-4CE5-AAD4-9D593CDDEEFC}"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3175669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74733529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00D38E2-749F-4CE5-AAD4-9D593CDDEEFC}"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15602777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00D38E2-749F-4CE5-AAD4-9D593CDDEEFC}" type="datetimeFigureOut">
              <a:rPr lang="en-GB" smtClean="0"/>
              <a:t>27/02/2025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33064664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00D38E2-749F-4CE5-AAD4-9D593CDDEEFC}" type="datetimeFigureOut">
              <a:rPr lang="en-GB" smtClean="0"/>
              <a:t>27/02/2025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297086463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0D38E2-749F-4CE5-AAD4-9D593CDDEEFC}" type="datetimeFigureOut">
              <a:rPr lang="en-GB" smtClean="0"/>
              <a:t>27/02/2025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196619551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0D38E2-749F-4CE5-AAD4-9D593CDDEEFC}"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353288825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0D38E2-749F-4CE5-AAD4-9D593CDDEEFC}"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46665147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00D38E2-749F-4CE5-AAD4-9D593CDDEEFC}"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108344274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00D38E2-749F-4CE5-AAD4-9D593CDDEEFC}"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CD0F15-575C-4822-AC86-C2F1F7A2B187}" type="slidenum">
              <a:rPr lang="en-GB" smtClean="0"/>
              <a:t>‹#›</a:t>
            </a:fld>
            <a:endParaRPr lang="en-GB"/>
          </a:p>
        </p:txBody>
      </p:sp>
    </p:spTree>
    <p:extLst>
      <p:ext uri="{BB962C8B-B14F-4D97-AF65-F5344CB8AC3E}">
        <p14:creationId xmlns:p14="http://schemas.microsoft.com/office/powerpoint/2010/main" val="2873346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theme" Target="../theme/theme10.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theme" Target="../theme/theme11.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image" Target="../media/image3.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2.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image" Target="../media/image25.e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theme" Target="../theme/theme3.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image" Target="../media/image27.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theme" Target="../theme/theme4.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slideLayout" Target="../slideLayouts/slideLayout42.xml"/><Relationship Id="rId7"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9" Type="http://schemas.openxmlformats.org/officeDocument/2006/relationships/image" Target="../media/image29.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image" Target="../media/image30.png"/><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7.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image" Target="../media/image32.jpeg"/><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image" Target="../media/image31.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theme" Target="../theme/theme8.xml"/><Relationship Id="rId1" Type="http://schemas.openxmlformats.org/officeDocument/2006/relationships/slideLayout" Target="../slideLayouts/slideLayout64.xml"/><Relationship Id="rId5" Type="http://schemas.openxmlformats.org/officeDocument/2006/relationships/image" Target="../media/image35.png"/><Relationship Id="rId4" Type="http://schemas.openxmlformats.org/officeDocument/2006/relationships/image" Target="../media/image34.emf"/></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9.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691172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62B4C2-51D5-8FDD-E94E-7B24B6E0E3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660F07-1E84-B533-A6A6-D9AC1AC5DF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EAE69A-4B86-E0F4-8970-B4C5798F8B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45C6D-3221-4AFD-B29F-5895B36EB991}" type="datetimeFigureOut">
              <a:rPr lang="en-GB" smtClean="0"/>
              <a:t>27/02/2025</a:t>
            </a:fld>
            <a:endParaRPr lang="en-GB"/>
          </a:p>
        </p:txBody>
      </p:sp>
      <p:sp>
        <p:nvSpPr>
          <p:cNvPr id="5" name="Footer Placeholder 4">
            <a:extLst>
              <a:ext uri="{FF2B5EF4-FFF2-40B4-BE49-F238E27FC236}">
                <a16:creationId xmlns:a16="http://schemas.microsoft.com/office/drawing/2014/main" id="{937FF795-58C5-ACDC-B6E5-9933B18350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8543603-9061-1546-79AA-65AE7ECDEC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3617C-F574-4FC2-83F0-3CFFF4AE9950}" type="slidenum">
              <a:rPr lang="en-GB" smtClean="0"/>
              <a:t>‹#›</a:t>
            </a:fld>
            <a:endParaRPr lang="en-GB"/>
          </a:p>
        </p:txBody>
      </p:sp>
    </p:spTree>
    <p:extLst>
      <p:ext uri="{BB962C8B-B14F-4D97-AF65-F5344CB8AC3E}">
        <p14:creationId xmlns:p14="http://schemas.microsoft.com/office/powerpoint/2010/main" val="701150255"/>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0D38E2-749F-4CE5-AAD4-9D593CDDEEFC}" type="datetimeFigureOut">
              <a:rPr lang="en-GB" smtClean="0"/>
              <a:t>27/02/2025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CD0F15-575C-4822-AC86-C2F1F7A2B187}" type="slidenum">
              <a:rPr lang="en-GB" smtClean="0"/>
              <a:t>‹#›</a:t>
            </a:fld>
            <a:endParaRPr lang="en-GB"/>
          </a:p>
        </p:txBody>
      </p:sp>
    </p:spTree>
    <p:extLst>
      <p:ext uri="{BB962C8B-B14F-4D97-AF65-F5344CB8AC3E}">
        <p14:creationId xmlns:p14="http://schemas.microsoft.com/office/powerpoint/2010/main" val="2144740612"/>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g object 16">
            <a:extLst>
              <a:ext uri="{FF2B5EF4-FFF2-40B4-BE49-F238E27FC236}">
                <a16:creationId xmlns:a16="http://schemas.microsoft.com/office/drawing/2014/main" id="{D0D5F528-69E0-74EB-2E1F-22FCCA73BD22}"/>
              </a:ext>
            </a:extLst>
          </p:cNvPr>
          <p:cNvSpPr/>
          <p:nvPr/>
        </p:nvSpPr>
        <p:spPr>
          <a:xfrm>
            <a:off x="317497" y="6222564"/>
            <a:ext cx="11557371" cy="0"/>
          </a:xfrm>
          <a:custGeom>
            <a:avLst/>
            <a:gdLst>
              <a:gd name="f0" fmla="val w"/>
              <a:gd name="f1" fmla="val h"/>
              <a:gd name="f2" fmla="val ss"/>
              <a:gd name="f3" fmla="val 0"/>
              <a:gd name="f4" fmla="val 19057620"/>
              <a:gd name="f5" fmla="val 19057011"/>
              <a:gd name="f6" fmla="abs f0"/>
              <a:gd name="f7" fmla="abs f1"/>
              <a:gd name="f8" fmla="abs f2"/>
              <a:gd name="f9" fmla="*/ f0 1 19057620"/>
              <a:gd name="f10" fmla="val f3"/>
              <a:gd name="f11" fmla="+- f3 0 f3"/>
              <a:gd name="f12" fmla="+- f4 0 f3"/>
              <a:gd name="f13" fmla="?: f6 f0 1"/>
              <a:gd name="f14" fmla="?: f7 f1 1"/>
              <a:gd name="f15" fmla="?: f8 f2 1"/>
              <a:gd name="f16" fmla="*/ f12 1 19057620"/>
              <a:gd name="f17" fmla="*/ f11 1 0"/>
              <a:gd name="f18" fmla="*/ f13 1 19057620"/>
              <a:gd name="f19" fmla="*/ f14 1 21600"/>
              <a:gd name="f20" fmla="*/ 21600 f14 1"/>
              <a:gd name="f21" fmla="*/ 0 1 f16"/>
              <a:gd name="f22" fmla="*/ 19057620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9057620">
                <a:moveTo>
                  <a:pt x="f3" y="f30"/>
                </a:moveTo>
                <a:lnTo>
                  <a:pt x="f5" y="f30"/>
                </a:lnTo>
              </a:path>
            </a:pathLst>
          </a:custGeom>
          <a:noFill/>
          <a:ln w="5239" cap="flat">
            <a:solidFill>
              <a:srgbClr val="000000"/>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sp>
        <p:nvSpPr>
          <p:cNvPr id="3" name="bg object 17">
            <a:extLst>
              <a:ext uri="{FF2B5EF4-FFF2-40B4-BE49-F238E27FC236}">
                <a16:creationId xmlns:a16="http://schemas.microsoft.com/office/drawing/2014/main" id="{6F6CCC8C-B205-72CA-E93A-ACC2BE796F10}"/>
              </a:ext>
            </a:extLst>
          </p:cNvPr>
          <p:cNvSpPr/>
          <p:nvPr/>
        </p:nvSpPr>
        <p:spPr>
          <a:xfrm>
            <a:off x="1244597" y="6296345"/>
            <a:ext cx="0" cy="120913"/>
          </a:xfrm>
          <a:custGeom>
            <a:avLst/>
            <a:gdLst>
              <a:gd name="f0" fmla="val w"/>
              <a:gd name="f1" fmla="val h"/>
              <a:gd name="f2" fmla="val ss"/>
              <a:gd name="f3" fmla="val 0"/>
              <a:gd name="f4" fmla="val 199390"/>
              <a:gd name="f5" fmla="val 198946"/>
              <a:gd name="f6" fmla="abs f0"/>
              <a:gd name="f7" fmla="abs f1"/>
              <a:gd name="f8" fmla="abs f2"/>
              <a:gd name="f9" fmla="*/ f1 1 199390"/>
              <a:gd name="f10" fmla="val f3"/>
              <a:gd name="f11" fmla="+- f4 0 f3"/>
              <a:gd name="f12" fmla="+- f3 0 f3"/>
              <a:gd name="f13" fmla="?: f6 f0 1"/>
              <a:gd name="f14" fmla="?: f7 f1 1"/>
              <a:gd name="f15" fmla="?: f8 f2 1"/>
              <a:gd name="f16" fmla="*/ f12 1 0"/>
              <a:gd name="f17" fmla="*/ f11 1 199390"/>
              <a:gd name="f18" fmla="*/ f13 1 21600"/>
              <a:gd name="f19" fmla="*/ f14 1 199390"/>
              <a:gd name="f20" fmla="*/ 21600 f13 1"/>
              <a:gd name="f21" fmla="*/ 0 1 f16"/>
              <a:gd name="f22" fmla="*/ 1 1 f16"/>
              <a:gd name="f23" fmla="*/ 0 1 f17"/>
              <a:gd name="f24" fmla="*/ 199390 1 f17"/>
              <a:gd name="f25" fmla="min f19 f18"/>
              <a:gd name="f26" fmla="*/ f20 1 f15"/>
              <a:gd name="f27" fmla="*/ f24 f9 1"/>
              <a:gd name="f28" fmla="*/ f23 f9 1"/>
              <a:gd name="f29" fmla="val f26"/>
              <a:gd name="f30" fmla="*/ f3 f25 1"/>
              <a:gd name="f31" fmla="+- f29 0 f10"/>
              <a:gd name="f32" fmla="*/ f31 1 0"/>
              <a:gd name="f33" fmla="*/ f21 f32 1"/>
              <a:gd name="f34" fmla="*/ f22 f32 1"/>
              <a:gd name="f35" fmla="*/ f33 f25 1"/>
              <a:gd name="f36" fmla="*/ f34 f25 1"/>
            </a:gdLst>
            <a:ahLst/>
            <a:cxnLst>
              <a:cxn ang="3cd4">
                <a:pos x="hc" y="t"/>
              </a:cxn>
              <a:cxn ang="0">
                <a:pos x="r" y="vc"/>
              </a:cxn>
              <a:cxn ang="cd4">
                <a:pos x="hc" y="b"/>
              </a:cxn>
              <a:cxn ang="cd2">
                <a:pos x="l" y="vc"/>
              </a:cxn>
            </a:cxnLst>
            <a:rect l="f35" t="f28" r="f36" b="f27"/>
            <a:pathLst>
              <a:path h="199390">
                <a:moveTo>
                  <a:pt x="f30" y="f5"/>
                </a:moveTo>
                <a:lnTo>
                  <a:pt x="f30" y="f3"/>
                </a:lnTo>
              </a:path>
            </a:pathLst>
          </a:custGeom>
          <a:noFill/>
          <a:ln w="20939" cap="flat">
            <a:solidFill>
              <a:srgbClr val="F43882"/>
            </a:solidFill>
            <a:prstDash val="solid"/>
            <a:miter/>
          </a:ln>
        </p:spPr>
        <p:txBody>
          <a:bodyPr vert="horz" wrap="square" lIns="0" tIns="0" rIns="0" bIns="0" anchor="t" anchorCtr="0" compatLnSpc="1">
            <a:noAutofit/>
          </a:bodyPr>
          <a:lstStyle/>
          <a:p>
            <a:pPr marL="0" marR="0" lvl="0" indent="0" algn="l" defTabSz="554492"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92" b="0" i="0" u="none" strike="noStrike" kern="0" cap="none" spc="0" baseline="0">
              <a:solidFill>
                <a:srgbClr val="000000"/>
              </a:solidFill>
              <a:uFillTx/>
              <a:latin typeface="Calibri"/>
            </a:endParaRPr>
          </a:p>
        </p:txBody>
      </p:sp>
      <p:pic>
        <p:nvPicPr>
          <p:cNvPr id="4" name="bg object 18">
            <a:extLst>
              <a:ext uri="{FF2B5EF4-FFF2-40B4-BE49-F238E27FC236}">
                <a16:creationId xmlns:a16="http://schemas.microsoft.com/office/drawing/2014/main" id="{011590A1-8335-8873-C384-8A656AFF032D}"/>
              </a:ext>
            </a:extLst>
          </p:cNvPr>
          <p:cNvPicPr>
            <a:picLocks noChangeAspect="1"/>
          </p:cNvPicPr>
          <p:nvPr/>
        </p:nvPicPr>
        <p:blipFill>
          <a:blip r:embed="rId7"/>
          <a:stretch>
            <a:fillRect/>
          </a:stretch>
        </p:blipFill>
        <p:spPr>
          <a:xfrm>
            <a:off x="0" y="0"/>
            <a:ext cx="12191999" cy="673055"/>
          </a:xfrm>
          <a:prstGeom prst="rect">
            <a:avLst/>
          </a:prstGeom>
          <a:noFill/>
          <a:ln cap="flat">
            <a:noFill/>
          </a:ln>
        </p:spPr>
      </p:pic>
      <p:pic>
        <p:nvPicPr>
          <p:cNvPr id="5" name="bg object 19">
            <a:extLst>
              <a:ext uri="{FF2B5EF4-FFF2-40B4-BE49-F238E27FC236}">
                <a16:creationId xmlns:a16="http://schemas.microsoft.com/office/drawing/2014/main" id="{8DD1EFA9-3B3D-E87B-7A68-0D73E7113C5E}"/>
              </a:ext>
            </a:extLst>
          </p:cNvPr>
          <p:cNvPicPr>
            <a:picLocks noChangeAspect="1"/>
          </p:cNvPicPr>
          <p:nvPr/>
        </p:nvPicPr>
        <p:blipFill>
          <a:blip r:embed="rId8"/>
          <a:stretch>
            <a:fillRect/>
          </a:stretch>
        </p:blipFill>
        <p:spPr>
          <a:xfrm>
            <a:off x="476249" y="150063"/>
            <a:ext cx="660946" cy="372929"/>
          </a:xfrm>
          <a:prstGeom prst="rect">
            <a:avLst/>
          </a:prstGeom>
          <a:noFill/>
          <a:ln cap="flat">
            <a:noFill/>
          </a:ln>
        </p:spPr>
      </p:pic>
      <p:pic>
        <p:nvPicPr>
          <p:cNvPr id="6" name="bg object 20">
            <a:extLst>
              <a:ext uri="{FF2B5EF4-FFF2-40B4-BE49-F238E27FC236}">
                <a16:creationId xmlns:a16="http://schemas.microsoft.com/office/drawing/2014/main" id="{0C74551B-B39F-2EAD-B472-B968AFF3F09F}"/>
              </a:ext>
            </a:extLst>
          </p:cNvPr>
          <p:cNvPicPr>
            <a:picLocks noChangeAspect="1"/>
          </p:cNvPicPr>
          <p:nvPr/>
        </p:nvPicPr>
        <p:blipFill>
          <a:blip r:embed="rId9"/>
          <a:stretch>
            <a:fillRect/>
          </a:stretch>
        </p:blipFill>
        <p:spPr>
          <a:xfrm>
            <a:off x="1187896" y="191034"/>
            <a:ext cx="589362" cy="309019"/>
          </a:xfrm>
          <a:prstGeom prst="rect">
            <a:avLst/>
          </a:prstGeom>
          <a:noFill/>
          <a:ln cap="flat">
            <a:noFill/>
          </a:ln>
        </p:spPr>
      </p:pic>
      <p:sp>
        <p:nvSpPr>
          <p:cNvPr id="7" name="Holder 2">
            <a:extLst>
              <a:ext uri="{FF2B5EF4-FFF2-40B4-BE49-F238E27FC236}">
                <a16:creationId xmlns:a16="http://schemas.microsoft.com/office/drawing/2014/main" id="{2AE6049A-B23C-F269-F66B-8A5D0BEDF38B}"/>
              </a:ext>
            </a:extLst>
          </p:cNvPr>
          <p:cNvSpPr txBox="1">
            <a:spLocks noGrp="1"/>
          </p:cNvSpPr>
          <p:nvPr>
            <p:ph type="title"/>
          </p:nvPr>
        </p:nvSpPr>
        <p:spPr>
          <a:xfrm>
            <a:off x="468547" y="1120131"/>
            <a:ext cx="3964902" cy="559833"/>
          </a:xfrm>
          <a:prstGeom prst="rect">
            <a:avLst/>
          </a:prstGeom>
          <a:noFill/>
          <a:ln>
            <a:noFill/>
          </a:ln>
        </p:spPr>
        <p:txBody>
          <a:bodyPr vert="horz" wrap="square" lIns="0" tIns="0" rIns="0" bIns="0" anchor="t" anchorCtr="0" compatLnSpc="1">
            <a:spAutoFit/>
          </a:bodyPr>
          <a:lstStyle/>
          <a:p>
            <a:pPr lvl="0"/>
            <a:endParaRPr lang="en-US"/>
          </a:p>
        </p:txBody>
      </p:sp>
      <p:sp>
        <p:nvSpPr>
          <p:cNvPr id="8" name="Holder 3">
            <a:extLst>
              <a:ext uri="{FF2B5EF4-FFF2-40B4-BE49-F238E27FC236}">
                <a16:creationId xmlns:a16="http://schemas.microsoft.com/office/drawing/2014/main" id="{A7522C16-4BF7-1F52-56D1-B80EA6D9F17B}"/>
              </a:ext>
            </a:extLst>
          </p:cNvPr>
          <p:cNvSpPr txBox="1">
            <a:spLocks noGrp="1"/>
          </p:cNvSpPr>
          <p:nvPr>
            <p:ph type="body" idx="1"/>
          </p:nvPr>
        </p:nvSpPr>
        <p:spPr>
          <a:xfrm>
            <a:off x="468546" y="2491409"/>
            <a:ext cx="6141441" cy="1045223"/>
          </a:xfrm>
          <a:prstGeom prst="rect">
            <a:avLst/>
          </a:prstGeom>
          <a:noFill/>
          <a:ln>
            <a:noFill/>
          </a:ln>
        </p:spPr>
        <p:txBody>
          <a:bodyPr vert="horz" wrap="square" lIns="0" tIns="0" rIns="0" bIns="0" anchor="t" anchorCtr="0" compatLnSpc="1">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Holder 4">
            <a:extLst>
              <a:ext uri="{FF2B5EF4-FFF2-40B4-BE49-F238E27FC236}">
                <a16:creationId xmlns:a16="http://schemas.microsoft.com/office/drawing/2014/main" id="{B5CA3C39-706F-67E7-3FB9-A41C1DC659B4}"/>
              </a:ext>
            </a:extLst>
          </p:cNvPr>
          <p:cNvSpPr txBox="1">
            <a:spLocks noGrp="1"/>
          </p:cNvSpPr>
          <p:nvPr>
            <p:ph type="ftr" sz="quarter" idx="3"/>
          </p:nvPr>
        </p:nvSpPr>
        <p:spPr>
          <a:xfrm>
            <a:off x="4145281" y="6377938"/>
            <a:ext cx="3901442" cy="168059"/>
          </a:xfrm>
          <a:prstGeom prst="rect">
            <a:avLst/>
          </a:prstGeom>
          <a:noFill/>
          <a:ln>
            <a:noFill/>
          </a:ln>
        </p:spPr>
        <p:txBody>
          <a:bodyPr vert="horz" wrap="square" lIns="0" tIns="0" rIns="0" bIns="0" anchor="t" anchorCtr="1" compatLnSpc="1">
            <a:spAutoFit/>
          </a:bodyPr>
          <a:lstStyle>
            <a:lvl1pPr marL="0" marR="0" lvl="0" indent="0" algn="ctr" defTabSz="554492" rtl="0" fontAlgn="auto" hangingPunct="1">
              <a:lnSpc>
                <a:spcPct val="100000"/>
              </a:lnSpc>
              <a:spcBef>
                <a:spcPts val="0"/>
              </a:spcBef>
              <a:spcAft>
                <a:spcPts val="0"/>
              </a:spcAft>
              <a:buNone/>
              <a:tabLst/>
              <a:defRPr lang="en-US" sz="1092" b="0" i="0" u="none" strike="noStrike" kern="0" cap="none" spc="0" baseline="0">
                <a:solidFill>
                  <a:srgbClr val="898989"/>
                </a:solidFill>
                <a:uFillTx/>
                <a:latin typeface="Calibri"/>
              </a:defRPr>
            </a:lvl1pPr>
          </a:lstStyle>
          <a:p>
            <a:pPr lvl="0"/>
            <a:endParaRPr lang="en-US"/>
          </a:p>
        </p:txBody>
      </p:sp>
      <p:sp>
        <p:nvSpPr>
          <p:cNvPr id="10" name="Holder 5">
            <a:extLst>
              <a:ext uri="{FF2B5EF4-FFF2-40B4-BE49-F238E27FC236}">
                <a16:creationId xmlns:a16="http://schemas.microsoft.com/office/drawing/2014/main" id="{83546321-1DC3-8DAC-5DFB-37B4203AF658}"/>
              </a:ext>
            </a:extLst>
          </p:cNvPr>
          <p:cNvSpPr txBox="1">
            <a:spLocks noGrp="1"/>
          </p:cNvSpPr>
          <p:nvPr>
            <p:ph type="dt" sz="half" idx="2"/>
          </p:nvPr>
        </p:nvSpPr>
        <p:spPr>
          <a:xfrm>
            <a:off x="609603" y="6377938"/>
            <a:ext cx="2804162" cy="168059"/>
          </a:xfrm>
          <a:prstGeom prst="rect">
            <a:avLst/>
          </a:prstGeom>
          <a:noFill/>
          <a:ln>
            <a:noFill/>
          </a:ln>
        </p:spPr>
        <p:txBody>
          <a:bodyPr vert="horz" wrap="square" lIns="0" tIns="0" rIns="0" bIns="0" anchor="t" anchorCtr="0" compatLnSpc="1">
            <a:spAutoFit/>
          </a:bodyPr>
          <a:lstStyle>
            <a:lvl1pPr marL="0" marR="0" lvl="0" indent="0" algn="l" defTabSz="554492" rtl="0" fontAlgn="auto" hangingPunct="1">
              <a:lnSpc>
                <a:spcPct val="100000"/>
              </a:lnSpc>
              <a:spcBef>
                <a:spcPts val="0"/>
              </a:spcBef>
              <a:spcAft>
                <a:spcPts val="0"/>
              </a:spcAft>
              <a:buNone/>
              <a:tabLst/>
              <a:defRPr lang="en-US" sz="1092" b="0" i="0" u="none" strike="noStrike" kern="0" cap="none" spc="0" baseline="0">
                <a:solidFill>
                  <a:srgbClr val="898989"/>
                </a:solidFill>
                <a:uFillTx/>
                <a:latin typeface="Calibri"/>
              </a:defRPr>
            </a:lvl1pPr>
          </a:lstStyle>
          <a:p>
            <a:pPr lvl="0"/>
            <a:fld id="{32A16DD1-DAFF-4672-8DB1-1860EFAC430B}" type="datetime1">
              <a:rPr lang="en-US"/>
              <a:pPr lvl="0"/>
              <a:t>2/27/2025</a:t>
            </a:fld>
            <a:endParaRPr lang="en-US"/>
          </a:p>
        </p:txBody>
      </p:sp>
      <p:sp>
        <p:nvSpPr>
          <p:cNvPr id="11" name="Holder 6">
            <a:extLst>
              <a:ext uri="{FF2B5EF4-FFF2-40B4-BE49-F238E27FC236}">
                <a16:creationId xmlns:a16="http://schemas.microsoft.com/office/drawing/2014/main" id="{1E8D7758-2386-340F-48D3-0236923098A0}"/>
              </a:ext>
            </a:extLst>
          </p:cNvPr>
          <p:cNvSpPr txBox="1">
            <a:spLocks noGrp="1"/>
          </p:cNvSpPr>
          <p:nvPr>
            <p:ph type="sldNum" sz="quarter" idx="4"/>
          </p:nvPr>
        </p:nvSpPr>
        <p:spPr>
          <a:xfrm>
            <a:off x="11800899" y="6300604"/>
            <a:ext cx="104746" cy="214546"/>
          </a:xfrm>
          <a:prstGeom prst="rect">
            <a:avLst/>
          </a:prstGeom>
          <a:noFill/>
          <a:ln>
            <a:noFill/>
          </a:ln>
        </p:spPr>
        <p:txBody>
          <a:bodyPr vert="horz" wrap="square" lIns="0" tIns="0" rIns="0" bIns="0" anchor="t" anchorCtr="0" compatLnSpc="1">
            <a:spAutoFit/>
          </a:bodyPr>
          <a:lstStyle>
            <a:lvl1pPr marL="23106" marR="0" lvl="0" indent="0" algn="l" defTabSz="554492" rtl="0" fontAlgn="auto" hangingPunct="1">
              <a:lnSpc>
                <a:spcPct val="100000"/>
              </a:lnSpc>
              <a:spcBef>
                <a:spcPts val="15"/>
              </a:spcBef>
              <a:spcAft>
                <a:spcPts val="0"/>
              </a:spcAft>
              <a:buNone/>
              <a:tabLst/>
              <a:defRPr lang="en-US" sz="697" b="1" i="0" u="none" strike="noStrike" kern="0" cap="none" spc="0" baseline="0">
                <a:solidFill>
                  <a:srgbClr val="315083"/>
                </a:solidFill>
                <a:uFillTx/>
                <a:latin typeface="Ubuntu"/>
                <a:cs typeface="Ubuntu"/>
              </a:defRPr>
            </a:lvl1pPr>
          </a:lstStyle>
          <a:p>
            <a:pPr lvl="0"/>
            <a:fld id="{B5BCD638-CA3E-4DB1-A0C5-54D2F794C2C4}" type="slidenum">
              <a:t>‹#›</a:t>
            </a:fld>
            <a:endParaRPr lang="en-US"/>
          </a:p>
        </p:txBody>
      </p:sp>
    </p:spTree>
    <p:extLst>
      <p:ext uri="{BB962C8B-B14F-4D97-AF65-F5344CB8AC3E}">
        <p14:creationId xmlns:p14="http://schemas.microsoft.com/office/powerpoint/2010/main" val="238584856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Lst>
  <p:txStyles>
    <p:titleStyle>
      <a:lvl1pPr marL="0" marR="0" lvl="0" indent="0" defTabSz="554492" rtl="0" fontAlgn="auto" hangingPunct="1">
        <a:lnSpc>
          <a:spcPct val="100000"/>
        </a:lnSpc>
        <a:spcBef>
          <a:spcPts val="0"/>
        </a:spcBef>
        <a:spcAft>
          <a:spcPts val="0"/>
        </a:spcAft>
        <a:buNone/>
        <a:tabLst/>
        <a:defRPr lang="en-US" sz="3638" b="1" i="0" u="none" strike="noStrike" kern="0" cap="none" spc="0" baseline="0">
          <a:solidFill>
            <a:srgbClr val="315083"/>
          </a:solidFill>
          <a:uFillTx/>
          <a:latin typeface="Ubuntu"/>
          <a:cs typeface="Ubuntu"/>
        </a:defRPr>
      </a:lvl1pPr>
    </p:titleStyle>
    <p:bodyStyle>
      <a:lvl1pPr marL="0" marR="0" lvl="0" indent="0" defTabSz="554492" rtl="0" fontAlgn="auto" hangingPunct="1">
        <a:lnSpc>
          <a:spcPct val="100000"/>
        </a:lnSpc>
        <a:spcBef>
          <a:spcPts val="0"/>
        </a:spcBef>
        <a:spcAft>
          <a:spcPts val="0"/>
        </a:spcAft>
        <a:buNone/>
        <a:tabLst/>
        <a:defRPr lang="en-US" sz="1425" b="0" i="0" u="none" strike="noStrike" kern="0" cap="none" spc="0" baseline="0">
          <a:solidFill>
            <a:srgbClr val="7F7F7F"/>
          </a:solidFill>
          <a:uFillTx/>
          <a:latin typeface="Ubuntu-Light"/>
          <a:cs typeface="Ubuntu-Light"/>
        </a:defRPr>
      </a:lvl1pPr>
      <a:lvl2pPr marL="415869" marR="0" lvl="1" indent="-138623" algn="l" defTabSz="554492" rtl="0" fontAlgn="auto" hangingPunct="1">
        <a:lnSpc>
          <a:spcPct val="90000"/>
        </a:lnSpc>
        <a:spcBef>
          <a:spcPts val="303"/>
        </a:spcBef>
        <a:spcAft>
          <a:spcPts val="0"/>
        </a:spcAft>
        <a:buSzPct val="100000"/>
        <a:buFont typeface="Arial" pitchFamily="34"/>
        <a:buChar char="•"/>
        <a:tabLst/>
        <a:defRPr lang="en-US" sz="1455" b="0" i="0" u="none" strike="noStrike" kern="1200" cap="none" spc="0" baseline="0">
          <a:solidFill>
            <a:srgbClr val="000000"/>
          </a:solidFill>
          <a:uFillTx/>
          <a:latin typeface="Calibri"/>
        </a:defRPr>
      </a:lvl2pPr>
      <a:lvl3pPr marL="693115" marR="0" lvl="2" indent="-138623" algn="l" defTabSz="554492" rtl="0" fontAlgn="auto" hangingPunct="1">
        <a:lnSpc>
          <a:spcPct val="90000"/>
        </a:lnSpc>
        <a:spcBef>
          <a:spcPts val="303"/>
        </a:spcBef>
        <a:spcAft>
          <a:spcPts val="0"/>
        </a:spcAft>
        <a:buSzPct val="100000"/>
        <a:buFont typeface="Arial" pitchFamily="34"/>
        <a:buChar char="•"/>
        <a:tabLst/>
        <a:defRPr lang="en-US" sz="1213" b="0" i="0" u="none" strike="noStrike" kern="1200" cap="none" spc="0" baseline="0">
          <a:solidFill>
            <a:srgbClr val="000000"/>
          </a:solidFill>
          <a:uFillTx/>
          <a:latin typeface="Calibri"/>
        </a:defRPr>
      </a:lvl3pPr>
      <a:lvl4pPr marL="970361" marR="0" lvl="3" indent="-138623" algn="l" defTabSz="554492" rtl="0" fontAlgn="auto" hangingPunct="1">
        <a:lnSpc>
          <a:spcPct val="90000"/>
        </a:lnSpc>
        <a:spcBef>
          <a:spcPts val="303"/>
        </a:spcBef>
        <a:spcAft>
          <a:spcPts val="0"/>
        </a:spcAft>
        <a:buSzPct val="100000"/>
        <a:buFont typeface="Arial" pitchFamily="34"/>
        <a:buChar char="•"/>
        <a:tabLst/>
        <a:defRPr lang="en-US" sz="1092" b="0" i="0" u="none" strike="noStrike" kern="1200" cap="none" spc="0" baseline="0">
          <a:solidFill>
            <a:srgbClr val="000000"/>
          </a:solidFill>
          <a:uFillTx/>
          <a:latin typeface="Calibri"/>
        </a:defRPr>
      </a:lvl4pPr>
      <a:lvl5pPr marL="1247607" marR="0" lvl="4" indent="-138623" algn="l" defTabSz="554492" rtl="0" fontAlgn="auto" hangingPunct="1">
        <a:lnSpc>
          <a:spcPct val="90000"/>
        </a:lnSpc>
        <a:spcBef>
          <a:spcPts val="303"/>
        </a:spcBef>
        <a:spcAft>
          <a:spcPts val="0"/>
        </a:spcAft>
        <a:buSzPct val="100000"/>
        <a:buFont typeface="Arial" pitchFamily="34"/>
        <a:buChar char="•"/>
        <a:tabLst/>
        <a:defRPr lang="en-US" sz="1092" b="0" i="0" u="none" strike="noStrike" kern="1200" cap="none" spc="0" baseline="0">
          <a:solidFill>
            <a:srgbClr val="000000"/>
          </a:solidFill>
          <a:uFillTx/>
          <a:latin typeface="Calibri"/>
        </a:defRPr>
      </a:lvl5pPr>
      <a:lvl6pPr marL="1524853"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6pPr>
      <a:lvl7pPr marL="1802100"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7pPr>
      <a:lvl8pPr marL="2079346"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8pPr>
      <a:lvl9pPr marL="2356592" indent="-138623" algn="l" defTabSz="554492" rtl="0" eaLnBrk="1" latinLnBrk="0" hangingPunct="1">
        <a:lnSpc>
          <a:spcPct val="90000"/>
        </a:lnSpc>
        <a:spcBef>
          <a:spcPts val="303"/>
        </a:spcBef>
        <a:buFont typeface="Arial" panose="020B0604020202020204" pitchFamily="34" charset="0"/>
        <a:buChar char="•"/>
        <a:defRPr sz="1092" kern="1200">
          <a:solidFill>
            <a:schemeClr val="tx1"/>
          </a:solidFill>
          <a:latin typeface="+mn-lt"/>
          <a:ea typeface="+mn-ea"/>
          <a:cs typeface="+mn-cs"/>
        </a:defRPr>
      </a:lvl9pPr>
    </p:bodyStyle>
    <p:other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1E22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166271" y="379131"/>
            <a:ext cx="1886974" cy="1340643"/>
          </a:xfrm>
          <a:prstGeom prst="rect">
            <a:avLst/>
          </a:prstGeom>
        </p:spPr>
      </p:pic>
    </p:spTree>
    <p:extLst>
      <p:ext uri="{BB962C8B-B14F-4D97-AF65-F5344CB8AC3E}">
        <p14:creationId xmlns:p14="http://schemas.microsoft.com/office/powerpoint/2010/main" val="198981021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322467633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227277" y="495846"/>
            <a:ext cx="1728982" cy="1184674"/>
          </a:xfrm>
          <a:prstGeom prst="rect">
            <a:avLst/>
          </a:prstGeom>
        </p:spPr>
      </p:pic>
    </p:spTree>
    <p:extLst>
      <p:ext uri="{BB962C8B-B14F-4D97-AF65-F5344CB8AC3E}">
        <p14:creationId xmlns:p14="http://schemas.microsoft.com/office/powerpoint/2010/main" val="142963767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158033" y="373777"/>
            <a:ext cx="1912120" cy="1358509"/>
          </a:xfrm>
          <a:prstGeom prst="rect">
            <a:avLst/>
          </a:prstGeom>
        </p:spPr>
      </p:pic>
    </p:spTree>
    <p:extLst>
      <p:ext uri="{BB962C8B-B14F-4D97-AF65-F5344CB8AC3E}">
        <p14:creationId xmlns:p14="http://schemas.microsoft.com/office/powerpoint/2010/main" val="313493877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4C62C950-05ED-7292-41DD-A94CA3CADFE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02551" y="171451"/>
            <a:ext cx="4237567"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Line 3">
            <a:extLst>
              <a:ext uri="{FF2B5EF4-FFF2-40B4-BE49-F238E27FC236}">
                <a16:creationId xmlns:a16="http://schemas.microsoft.com/office/drawing/2014/main" id="{D3CED7F4-9FEB-2B26-CD8E-E4702A0B71CF}"/>
              </a:ext>
            </a:extLst>
          </p:cNvPr>
          <p:cNvSpPr>
            <a:spLocks noChangeShapeType="1"/>
          </p:cNvSpPr>
          <p:nvPr/>
        </p:nvSpPr>
        <p:spPr bwMode="auto">
          <a:xfrm>
            <a:off x="12145433" y="-1588"/>
            <a:ext cx="0" cy="6858001"/>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28" name="Line 4">
            <a:extLst>
              <a:ext uri="{FF2B5EF4-FFF2-40B4-BE49-F238E27FC236}">
                <a16:creationId xmlns:a16="http://schemas.microsoft.com/office/drawing/2014/main" id="{15736A30-7C77-FED4-C630-82681626E39F}"/>
              </a:ext>
            </a:extLst>
          </p:cNvPr>
          <p:cNvSpPr>
            <a:spLocks noChangeShapeType="1"/>
          </p:cNvSpPr>
          <p:nvPr/>
        </p:nvSpPr>
        <p:spPr bwMode="auto">
          <a:xfrm>
            <a:off x="42333" y="1588"/>
            <a:ext cx="0" cy="685800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29" name="Line 5">
            <a:extLst>
              <a:ext uri="{FF2B5EF4-FFF2-40B4-BE49-F238E27FC236}">
                <a16:creationId xmlns:a16="http://schemas.microsoft.com/office/drawing/2014/main" id="{A79AABE1-CB4F-4CDC-BBAF-3D30FFFF51B0}"/>
              </a:ext>
            </a:extLst>
          </p:cNvPr>
          <p:cNvSpPr>
            <a:spLocks noChangeShapeType="1"/>
          </p:cNvSpPr>
          <p:nvPr/>
        </p:nvSpPr>
        <p:spPr bwMode="auto">
          <a:xfrm>
            <a:off x="0" y="317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0" name="Line 6">
            <a:extLst>
              <a:ext uri="{FF2B5EF4-FFF2-40B4-BE49-F238E27FC236}">
                <a16:creationId xmlns:a16="http://schemas.microsoft.com/office/drawing/2014/main" id="{D1705DDD-F351-14D1-637C-C0CA7E0EC5E8}"/>
              </a:ext>
            </a:extLst>
          </p:cNvPr>
          <p:cNvSpPr>
            <a:spLocks noChangeShapeType="1"/>
          </p:cNvSpPr>
          <p:nvPr/>
        </p:nvSpPr>
        <p:spPr bwMode="auto">
          <a:xfrm>
            <a:off x="-4233" y="6826250"/>
            <a:ext cx="12192000" cy="0"/>
          </a:xfrm>
          <a:prstGeom prst="line">
            <a:avLst/>
          </a:prstGeom>
          <a:noFill/>
          <a:ln w="76200">
            <a:solidFill>
              <a:srgbClr val="3A4A72"/>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1" name="Line 7">
            <a:extLst>
              <a:ext uri="{FF2B5EF4-FFF2-40B4-BE49-F238E27FC236}">
                <a16:creationId xmlns:a16="http://schemas.microsoft.com/office/drawing/2014/main" id="{34506161-136D-3CB4-850B-9DD72E805AF8}"/>
              </a:ext>
            </a:extLst>
          </p:cNvPr>
          <p:cNvSpPr>
            <a:spLocks noChangeShapeType="1"/>
          </p:cNvSpPr>
          <p:nvPr/>
        </p:nvSpPr>
        <p:spPr bwMode="auto">
          <a:xfrm>
            <a:off x="192617" y="141288"/>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2" name="Line 8">
            <a:extLst>
              <a:ext uri="{FF2B5EF4-FFF2-40B4-BE49-F238E27FC236}">
                <a16:creationId xmlns:a16="http://schemas.microsoft.com/office/drawing/2014/main" id="{C6D8C8FC-1C98-1A85-4E59-E54AD2006C52}"/>
              </a:ext>
            </a:extLst>
          </p:cNvPr>
          <p:cNvSpPr>
            <a:spLocks noChangeShapeType="1"/>
          </p:cNvSpPr>
          <p:nvPr/>
        </p:nvSpPr>
        <p:spPr bwMode="auto">
          <a:xfrm>
            <a:off x="119866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3" name="Arc 9">
            <a:extLst>
              <a:ext uri="{FF2B5EF4-FFF2-40B4-BE49-F238E27FC236}">
                <a16:creationId xmlns:a16="http://schemas.microsoft.com/office/drawing/2014/main" id="{B7F62DD4-8A6D-8606-88A8-E97370390896}"/>
              </a:ext>
            </a:extLst>
          </p:cNvPr>
          <p:cNvSpPr>
            <a:spLocks/>
          </p:cNvSpPr>
          <p:nvPr/>
        </p:nvSpPr>
        <p:spPr bwMode="auto">
          <a:xfrm>
            <a:off x="8104718" y="179389"/>
            <a:ext cx="3839633" cy="1584325"/>
          </a:xfrm>
          <a:custGeom>
            <a:avLst/>
            <a:gdLst>
              <a:gd name="T0" fmla="*/ 0 w 21600"/>
              <a:gd name="T1" fmla="*/ 0 h 21600"/>
              <a:gd name="T2" fmla="*/ 2147483646 w 21600"/>
              <a:gd name="T3" fmla="*/ 2147483646 h 21600"/>
              <a:gd name="T4" fmla="*/ 0 w 21600"/>
              <a:gd name="T5" fmla="*/ 2147483646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sz="1800"/>
          </a:p>
        </p:txBody>
      </p:sp>
      <p:sp>
        <p:nvSpPr>
          <p:cNvPr id="1034" name="Line 11">
            <a:extLst>
              <a:ext uri="{FF2B5EF4-FFF2-40B4-BE49-F238E27FC236}">
                <a16:creationId xmlns:a16="http://schemas.microsoft.com/office/drawing/2014/main" id="{7A212795-C9BF-FDB4-EBE4-4AEB34C5B40D}"/>
              </a:ext>
            </a:extLst>
          </p:cNvPr>
          <p:cNvSpPr>
            <a:spLocks noChangeShapeType="1"/>
          </p:cNvSpPr>
          <p:nvPr/>
        </p:nvSpPr>
        <p:spPr bwMode="auto">
          <a:xfrm>
            <a:off x="192617" y="6716713"/>
            <a:ext cx="11760200" cy="0"/>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5" name="Line 12">
            <a:extLst>
              <a:ext uri="{FF2B5EF4-FFF2-40B4-BE49-F238E27FC236}">
                <a16:creationId xmlns:a16="http://schemas.microsoft.com/office/drawing/2014/main" id="{A96D9485-7E1B-454D-76B7-8DF00046B650}"/>
              </a:ext>
            </a:extLst>
          </p:cNvPr>
          <p:cNvSpPr>
            <a:spLocks noChangeShapeType="1"/>
          </p:cNvSpPr>
          <p:nvPr/>
        </p:nvSpPr>
        <p:spPr bwMode="auto">
          <a:xfrm>
            <a:off x="188384" y="115889"/>
            <a:ext cx="0" cy="6626225"/>
          </a:xfrm>
          <a:prstGeom prst="line">
            <a:avLst/>
          </a:prstGeom>
          <a:noFill/>
          <a:ln w="57150">
            <a:solidFill>
              <a:srgbClr val="C1A875"/>
            </a:solidFill>
            <a:round/>
            <a:headEnd/>
            <a:tailEnd/>
          </a:ln>
          <a:extLst>
            <a:ext uri="{909E8E84-426E-40DD-AFC4-6F175D3DCCD1}">
              <a14:hiddenFill xmlns:a14="http://schemas.microsoft.com/office/drawing/2010/main">
                <a:noFill/>
              </a14:hiddenFill>
            </a:ext>
          </a:extLst>
        </p:spPr>
        <p:txBody>
          <a:bodyPr/>
          <a:lstStyle/>
          <a:p>
            <a:endParaRPr lang="en-GB" sz="1800"/>
          </a:p>
        </p:txBody>
      </p:sp>
      <p:sp>
        <p:nvSpPr>
          <p:cNvPr id="1036" name="AutoShape 14">
            <a:extLst>
              <a:ext uri="{FF2B5EF4-FFF2-40B4-BE49-F238E27FC236}">
                <a16:creationId xmlns:a16="http://schemas.microsoft.com/office/drawing/2014/main" id="{819CB481-D156-DDBC-7222-517187AA0812}"/>
              </a:ext>
            </a:extLst>
          </p:cNvPr>
          <p:cNvSpPr>
            <a:spLocks noChangeArrowheads="1"/>
          </p:cNvSpPr>
          <p:nvPr/>
        </p:nvSpPr>
        <p:spPr bwMode="auto">
          <a:xfrm rot="10800000">
            <a:off x="11034184" y="6316663"/>
            <a:ext cx="836083" cy="298450"/>
          </a:xfrm>
          <a:prstGeom prst="flowChartOnlineStorage">
            <a:avLst/>
          </a:prstGeom>
          <a:solidFill>
            <a:srgbClr val="C1A875"/>
          </a:soli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sz="1800" dirty="0"/>
          </a:p>
        </p:txBody>
      </p:sp>
      <p:sp>
        <p:nvSpPr>
          <p:cNvPr id="1037" name="Rectangle 16">
            <a:extLst>
              <a:ext uri="{FF2B5EF4-FFF2-40B4-BE49-F238E27FC236}">
                <a16:creationId xmlns:a16="http://schemas.microsoft.com/office/drawing/2014/main" id="{BD8069BB-F10D-BCC4-EACB-29A046676CF1}"/>
              </a:ext>
            </a:extLst>
          </p:cNvPr>
          <p:cNvSpPr>
            <a:spLocks noChangeArrowheads="1"/>
          </p:cNvSpPr>
          <p:nvPr/>
        </p:nvSpPr>
        <p:spPr bwMode="auto">
          <a:xfrm>
            <a:off x="3632200" y="6311900"/>
            <a:ext cx="7825317" cy="215900"/>
          </a:xfrm>
          <a:prstGeom prst="rect">
            <a:avLst/>
          </a:prstGeom>
          <a:gradFill rotWithShape="1">
            <a:gsLst>
              <a:gs pos="0">
                <a:srgbClr val="F3EEE5"/>
              </a:gs>
              <a:gs pos="100000">
                <a:srgbClr val="C1A875"/>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sz="2400" dirty="0">
              <a:latin typeface="Trebuchet MS" panose="020B0603020202020204" pitchFamily="34" charset="0"/>
            </a:endParaRPr>
          </a:p>
        </p:txBody>
      </p:sp>
      <p:sp>
        <p:nvSpPr>
          <p:cNvPr id="1038" name="Rectangle 17">
            <a:extLst>
              <a:ext uri="{FF2B5EF4-FFF2-40B4-BE49-F238E27FC236}">
                <a16:creationId xmlns:a16="http://schemas.microsoft.com/office/drawing/2014/main" id="{6E12C89B-0E2F-50D9-6784-DB600D32ACB2}"/>
              </a:ext>
            </a:extLst>
          </p:cNvPr>
          <p:cNvSpPr>
            <a:spLocks noChangeArrowheads="1"/>
          </p:cNvSpPr>
          <p:nvPr/>
        </p:nvSpPr>
        <p:spPr bwMode="auto">
          <a:xfrm>
            <a:off x="3600451" y="6470651"/>
            <a:ext cx="8257116" cy="144463"/>
          </a:xfrm>
          <a:prstGeom prst="rect">
            <a:avLst/>
          </a:prstGeom>
          <a:gradFill rotWithShape="1">
            <a:gsLst>
              <a:gs pos="0">
                <a:srgbClr val="E6E9F2"/>
              </a:gs>
              <a:gs pos="100000">
                <a:srgbClr val="3A4972"/>
              </a:gs>
            </a:gsLst>
            <a:lin ang="0" scaled="1"/>
          </a:gradFill>
          <a:ln>
            <a:noFill/>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endParaRPr lang="en-US" altLang="en-US" sz="1300" b="1" dirty="0">
              <a:solidFill>
                <a:srgbClr val="C1A875"/>
              </a:solidFill>
              <a:sym typeface="Trebuchet MS" panose="020B0603020202020204" pitchFamily="34" charset="0"/>
            </a:endParaRPr>
          </a:p>
        </p:txBody>
      </p:sp>
      <p:pic>
        <p:nvPicPr>
          <p:cNvPr id="1039" name="Picture 18">
            <a:extLst>
              <a:ext uri="{FF2B5EF4-FFF2-40B4-BE49-F238E27FC236}">
                <a16:creationId xmlns:a16="http://schemas.microsoft.com/office/drawing/2014/main" id="{07015BCA-54D4-6ACA-1384-2A3BE4C6148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4433" y="6299201"/>
            <a:ext cx="3361267"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0" name="Rectangle 21">
            <a:extLst>
              <a:ext uri="{FF2B5EF4-FFF2-40B4-BE49-F238E27FC236}">
                <a16:creationId xmlns:a16="http://schemas.microsoft.com/office/drawing/2014/main" id="{B29A9726-26AD-97FD-8F19-1DB9FA6FEF79}"/>
              </a:ext>
            </a:extLst>
          </p:cNvPr>
          <p:cNvSpPr>
            <a:spLocks noGrp="1" noChangeArrowheads="1"/>
          </p:cNvSpPr>
          <p:nvPr>
            <p:ph type="title"/>
          </p:nvPr>
        </p:nvSpPr>
        <p:spPr bwMode="auto">
          <a:xfrm>
            <a:off x="609600" y="620714"/>
            <a:ext cx="10972800"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41" name="Rectangle 22">
            <a:extLst>
              <a:ext uri="{FF2B5EF4-FFF2-40B4-BE49-F238E27FC236}">
                <a16:creationId xmlns:a16="http://schemas.microsoft.com/office/drawing/2014/main" id="{D238771A-8996-0F0E-F5DF-84ED822D469E}"/>
              </a:ext>
            </a:extLst>
          </p:cNvPr>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pic>
        <p:nvPicPr>
          <p:cNvPr id="1042" name="Picture 19" descr="hywel dda">
            <a:extLst>
              <a:ext uri="{FF2B5EF4-FFF2-40B4-BE49-F238E27FC236}">
                <a16:creationId xmlns:a16="http://schemas.microsoft.com/office/drawing/2014/main" id="{6410B138-6490-0B7F-8402-EA0FCE23D5A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7052" y="188913"/>
            <a:ext cx="3168649"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591206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p:txStyles>
    <p:titleStyle>
      <a:lvl1pPr algn="ctr" rtl="0" eaLnBrk="0" fontAlgn="base" hangingPunct="0">
        <a:lnSpc>
          <a:spcPct val="90000"/>
        </a:lnSpc>
        <a:spcBef>
          <a:spcPct val="0"/>
        </a:spcBef>
        <a:spcAft>
          <a:spcPct val="0"/>
        </a:spcAft>
        <a:defRPr sz="3600" b="1">
          <a:solidFill>
            <a:srgbClr val="3A4A72"/>
          </a:solidFill>
          <a:latin typeface="+mj-lt"/>
          <a:ea typeface="+mj-ea"/>
          <a:cs typeface="+mj-cs"/>
        </a:defRPr>
      </a:lvl1pPr>
      <a:lvl2pPr algn="ctr" rtl="0" eaLnBrk="0" fontAlgn="base" hangingPunct="0">
        <a:lnSpc>
          <a:spcPct val="90000"/>
        </a:lnSpc>
        <a:spcBef>
          <a:spcPct val="0"/>
        </a:spcBef>
        <a:spcAft>
          <a:spcPct val="0"/>
        </a:spcAft>
        <a:defRPr sz="3600" b="1">
          <a:solidFill>
            <a:srgbClr val="3A4A72"/>
          </a:solidFill>
          <a:latin typeface="Arial" charset="0"/>
        </a:defRPr>
      </a:lvl2pPr>
      <a:lvl3pPr algn="ctr" rtl="0" eaLnBrk="0" fontAlgn="base" hangingPunct="0">
        <a:lnSpc>
          <a:spcPct val="90000"/>
        </a:lnSpc>
        <a:spcBef>
          <a:spcPct val="0"/>
        </a:spcBef>
        <a:spcAft>
          <a:spcPct val="0"/>
        </a:spcAft>
        <a:defRPr sz="3600" b="1">
          <a:solidFill>
            <a:srgbClr val="3A4A72"/>
          </a:solidFill>
          <a:latin typeface="Arial" charset="0"/>
        </a:defRPr>
      </a:lvl3pPr>
      <a:lvl4pPr algn="ctr" rtl="0" eaLnBrk="0" fontAlgn="base" hangingPunct="0">
        <a:lnSpc>
          <a:spcPct val="90000"/>
        </a:lnSpc>
        <a:spcBef>
          <a:spcPct val="0"/>
        </a:spcBef>
        <a:spcAft>
          <a:spcPct val="0"/>
        </a:spcAft>
        <a:defRPr sz="3600" b="1">
          <a:solidFill>
            <a:srgbClr val="3A4A72"/>
          </a:solidFill>
          <a:latin typeface="Arial" charset="0"/>
        </a:defRPr>
      </a:lvl4pPr>
      <a:lvl5pPr algn="ctr" rtl="0" eaLnBrk="0" fontAlgn="base" hangingPunct="0">
        <a:lnSpc>
          <a:spcPct val="90000"/>
        </a:lnSpc>
        <a:spcBef>
          <a:spcPct val="0"/>
        </a:spcBef>
        <a:spcAft>
          <a:spcPct val="0"/>
        </a:spcAft>
        <a:defRPr sz="3600" b="1">
          <a:solidFill>
            <a:srgbClr val="3A4A72"/>
          </a:solidFill>
          <a:latin typeface="Arial" charset="0"/>
        </a:defRPr>
      </a:lvl5pPr>
      <a:lvl6pPr marL="457200" algn="ctr" rtl="0" fontAlgn="base">
        <a:lnSpc>
          <a:spcPct val="90000"/>
        </a:lnSpc>
        <a:spcBef>
          <a:spcPct val="0"/>
        </a:spcBef>
        <a:spcAft>
          <a:spcPct val="0"/>
        </a:spcAft>
        <a:defRPr sz="3600" b="1">
          <a:solidFill>
            <a:srgbClr val="3A4A72"/>
          </a:solidFill>
          <a:latin typeface="Arial" charset="0"/>
        </a:defRPr>
      </a:lvl6pPr>
      <a:lvl7pPr marL="914400" algn="ctr" rtl="0" fontAlgn="base">
        <a:lnSpc>
          <a:spcPct val="90000"/>
        </a:lnSpc>
        <a:spcBef>
          <a:spcPct val="0"/>
        </a:spcBef>
        <a:spcAft>
          <a:spcPct val="0"/>
        </a:spcAft>
        <a:defRPr sz="3600" b="1">
          <a:solidFill>
            <a:srgbClr val="3A4A72"/>
          </a:solidFill>
          <a:latin typeface="Arial" charset="0"/>
        </a:defRPr>
      </a:lvl7pPr>
      <a:lvl8pPr marL="1371600" algn="ctr" rtl="0" fontAlgn="base">
        <a:lnSpc>
          <a:spcPct val="90000"/>
        </a:lnSpc>
        <a:spcBef>
          <a:spcPct val="0"/>
        </a:spcBef>
        <a:spcAft>
          <a:spcPct val="0"/>
        </a:spcAft>
        <a:defRPr sz="3600" b="1">
          <a:solidFill>
            <a:srgbClr val="3A4A72"/>
          </a:solidFill>
          <a:latin typeface="Arial" charset="0"/>
        </a:defRPr>
      </a:lvl8pPr>
      <a:lvl9pPr marL="1828800" algn="ctr" rtl="0" fontAlgn="base">
        <a:lnSpc>
          <a:spcPct val="90000"/>
        </a:lnSpc>
        <a:spcBef>
          <a:spcPct val="0"/>
        </a:spcBef>
        <a:spcAft>
          <a:spcPct val="0"/>
        </a:spcAft>
        <a:defRPr sz="3600" b="1">
          <a:solidFill>
            <a:srgbClr val="3A4A7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rgbClr val="3A4A72"/>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rgbClr val="3A4A72"/>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rgbClr val="3A4A72"/>
          </a:solidFill>
          <a:latin typeface="+mn-lt"/>
        </a:defRPr>
      </a:lvl3pPr>
      <a:lvl4pPr marL="1600200" indent="-228600" algn="l" rtl="0" eaLnBrk="0" fontAlgn="base" hangingPunct="0">
        <a:spcBef>
          <a:spcPct val="20000"/>
        </a:spcBef>
        <a:spcAft>
          <a:spcPct val="0"/>
        </a:spcAft>
        <a:buClr>
          <a:schemeClr val="tx1"/>
        </a:buClr>
        <a:buSzPct val="80000"/>
        <a:buChar char="–"/>
        <a:defRPr>
          <a:solidFill>
            <a:srgbClr val="3A4A72"/>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rgbClr val="3A4A72"/>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rgbClr val="3A4A7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270"/>
            <a:ext cx="12192000" cy="6858156"/>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9171140" y="455556"/>
            <a:ext cx="2562601" cy="653217"/>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6536260" y="2460240"/>
            <a:ext cx="6754655" cy="5514590"/>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440836" y="5659882"/>
            <a:ext cx="2238185" cy="692416"/>
          </a:xfrm>
          <a:prstGeom prst="rect">
            <a:avLst/>
          </a:prstGeom>
        </p:spPr>
      </p:pic>
    </p:spTree>
    <p:extLst>
      <p:ext uri="{BB962C8B-B14F-4D97-AF65-F5344CB8AC3E}">
        <p14:creationId xmlns:p14="http://schemas.microsoft.com/office/powerpoint/2010/main" val="416106198"/>
      </p:ext>
    </p:extLst>
  </p:cSld>
  <p:clrMap bg1="lt1" tx1="dk1" bg2="lt2" tx2="dk2" accent1="accent1" accent2="accent2" accent3="accent3" accent4="accent4" accent5="accent5" accent6="accent6" hlink="hlink" folHlink="folHlink"/>
  <p:sldLayoutIdLst>
    <p:sldLayoutId id="2147483785" r:id="rId1"/>
  </p:sldLayoutIdLst>
  <p:txStyles>
    <p:titleStyle>
      <a:lvl1pPr>
        <a:defRPr>
          <a:latin typeface="+mj-lt"/>
          <a:ea typeface="+mj-ea"/>
          <a:cs typeface="+mj-cs"/>
        </a:defRPr>
      </a:lvl1pPr>
    </p:titleStyle>
    <p:body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bodyStyle>
    <p:otherStyle>
      <a:lvl1pPr marL="0">
        <a:defRPr>
          <a:latin typeface="+mn-lt"/>
          <a:ea typeface="+mn-ea"/>
          <a:cs typeface="+mn-cs"/>
        </a:defRPr>
      </a:lvl1pPr>
      <a:lvl2pPr marL="277274">
        <a:defRPr>
          <a:latin typeface="+mn-lt"/>
          <a:ea typeface="+mn-ea"/>
          <a:cs typeface="+mn-cs"/>
        </a:defRPr>
      </a:lvl2pPr>
      <a:lvl3pPr marL="554547">
        <a:defRPr>
          <a:latin typeface="+mn-lt"/>
          <a:ea typeface="+mn-ea"/>
          <a:cs typeface="+mn-cs"/>
        </a:defRPr>
      </a:lvl3pPr>
      <a:lvl4pPr marL="831821">
        <a:defRPr>
          <a:latin typeface="+mn-lt"/>
          <a:ea typeface="+mn-ea"/>
          <a:cs typeface="+mn-cs"/>
        </a:defRPr>
      </a:lvl4pPr>
      <a:lvl5pPr marL="1109095">
        <a:defRPr>
          <a:latin typeface="+mn-lt"/>
          <a:ea typeface="+mn-ea"/>
          <a:cs typeface="+mn-cs"/>
        </a:defRPr>
      </a:lvl5pPr>
      <a:lvl6pPr marL="1386369">
        <a:defRPr>
          <a:latin typeface="+mn-lt"/>
          <a:ea typeface="+mn-ea"/>
          <a:cs typeface="+mn-cs"/>
        </a:defRPr>
      </a:lvl6pPr>
      <a:lvl7pPr marL="1663643">
        <a:defRPr>
          <a:latin typeface="+mn-lt"/>
          <a:ea typeface="+mn-ea"/>
          <a:cs typeface="+mn-cs"/>
        </a:defRPr>
      </a:lvl7pPr>
      <a:lvl8pPr marL="1940917">
        <a:defRPr>
          <a:latin typeface="+mn-lt"/>
          <a:ea typeface="+mn-ea"/>
          <a:cs typeface="+mn-cs"/>
        </a:defRPr>
      </a:lvl8pPr>
      <a:lvl9pPr marL="2218191">
        <a:defRPr>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48F481-9FEF-C9A1-B14B-68AD9FDE70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D18A42-766A-D4CA-B784-E9393E4BAA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A43622-14EC-626F-0798-31238A0A84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7CC285-AD42-4D76-B6DB-6426029E7B5F}" type="datetimeFigureOut">
              <a:rPr lang="en-GB" smtClean="0"/>
              <a:t>27/02/2025</a:t>
            </a:fld>
            <a:endParaRPr lang="en-GB"/>
          </a:p>
        </p:txBody>
      </p:sp>
      <p:sp>
        <p:nvSpPr>
          <p:cNvPr id="5" name="Footer Placeholder 4">
            <a:extLst>
              <a:ext uri="{FF2B5EF4-FFF2-40B4-BE49-F238E27FC236}">
                <a16:creationId xmlns:a16="http://schemas.microsoft.com/office/drawing/2014/main" id="{166B95B2-2982-DF48-FFF9-D0D6093342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5DDBCD-397F-C90B-E040-CE4E62DF04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0FE889-C778-4F78-9035-53E20EEE1786}" type="slidenum">
              <a:rPr lang="en-GB" smtClean="0"/>
              <a:t>‹#›</a:t>
            </a:fld>
            <a:endParaRPr lang="en-GB"/>
          </a:p>
        </p:txBody>
      </p:sp>
    </p:spTree>
    <p:extLst>
      <p:ext uri="{BB962C8B-B14F-4D97-AF65-F5344CB8AC3E}">
        <p14:creationId xmlns:p14="http://schemas.microsoft.com/office/powerpoint/2010/main" val="34459264"/>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1.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5.xml.rels><?xml version="1.0" encoding="UTF-8" standalone="yes"?>
<Relationships xmlns="http://schemas.openxmlformats.org/package/2006/relationships"><Relationship Id="rId3" Type="http://schemas.openxmlformats.org/officeDocument/2006/relationships/hyperlink" Target="https://prostitutescollective.net/wp-content/uploads/2024/05/Proceed-Without-Caution-Report.pdf" TargetMode="External"/><Relationship Id="rId2" Type="http://schemas.openxmlformats.org/officeDocument/2006/relationships/image" Target="../media/image45.png"/><Relationship Id="rId1" Type="http://schemas.openxmlformats.org/officeDocument/2006/relationships/slideLayout" Target="../slideLayouts/slideLayout6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6.xml"/></Relationships>
</file>

<file path=ppt/slides/_rels/slide19.xml.rels><?xml version="1.0" encoding="UTF-8" standalone="yes"?>
<Relationships xmlns="http://schemas.openxmlformats.org/package/2006/relationships"><Relationship Id="rId2" Type="http://schemas.openxmlformats.org/officeDocument/2006/relationships/hyperlink" Target="https://www.justice-ni.gov.uk/sites/default/files/publications/justice/assessment-of-impact-criminalisation-of-purchasing-sexual-services.pdf" TargetMode="External"/><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emf"/><Relationship Id="rId1" Type="http://schemas.openxmlformats.org/officeDocument/2006/relationships/slideLayout" Target="../slideLayouts/slideLayout93.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2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3.emf"/><Relationship Id="rId1" Type="http://schemas.openxmlformats.org/officeDocument/2006/relationships/slideLayout" Target="../slideLayouts/slideLayout93.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2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xml"/><Relationship Id="rId1" Type="http://schemas.openxmlformats.org/officeDocument/2006/relationships/slideLayout" Target="../slideLayouts/slideLayout93.xml"/><Relationship Id="rId5" Type="http://schemas.openxmlformats.org/officeDocument/2006/relationships/image" Target="../media/image53.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5.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3.emf"/><Relationship Id="rId1" Type="http://schemas.openxmlformats.org/officeDocument/2006/relationships/slideLayout" Target="../slideLayouts/slideLayout93.xml"/><Relationship Id="rId5" Type="http://schemas.openxmlformats.org/officeDocument/2006/relationships/image" Target="../media/image60.png"/><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emf"/><Relationship Id="rId1" Type="http://schemas.openxmlformats.org/officeDocument/2006/relationships/slideLayout" Target="../slideLayouts/slideLayout93.xml"/><Relationship Id="rId6" Type="http://schemas.openxmlformats.org/officeDocument/2006/relationships/hyperlink" Target="https://forms.office.com/e/sLMGU3dQPD" TargetMode="External"/><Relationship Id="rId5" Type="http://schemas.openxmlformats.org/officeDocument/2006/relationships/image" Target="../media/image62.jpeg"/><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93.xml"/></Relationships>
</file>

<file path=ppt/slides/_rels/slide39.xml.rels><?xml version="1.0" encoding="UTF-8" standalone="yes"?>
<Relationships xmlns="http://schemas.openxmlformats.org/package/2006/relationships"><Relationship Id="rId3" Type="http://schemas.openxmlformats.org/officeDocument/2006/relationships/hyperlink" Target="https://www.bma.org.uk/media/4562/bma-arm-briefing-sex-workers-arm2021.pdf" TargetMode="External"/><Relationship Id="rId7" Type="http://schemas.openxmlformats.org/officeDocument/2006/relationships/hyperlink" Target="https://www.gov.wales/eliminating-hepatitis-b-and-c-public-health-threat-actions-2022-2023-and-2023-2024-whc2023001" TargetMode="External"/><Relationship Id="rId2" Type="http://schemas.openxmlformats.org/officeDocument/2006/relationships/image" Target="../media/image33.emf"/><Relationship Id="rId1" Type="http://schemas.openxmlformats.org/officeDocument/2006/relationships/slideLayout" Target="../slideLayouts/slideLayout93.xml"/><Relationship Id="rId6" Type="http://schemas.openxmlformats.org/officeDocument/2006/relationships/hyperlink" Target="https://www.gov.wales/sites/default/files/publications/2023-03/hiv-action-plan-for-wales-2023-to-2026.pdf" TargetMode="External"/><Relationship Id="rId5" Type="http://schemas.openxmlformats.org/officeDocument/2006/relationships/hyperlink" Target="https://www.swansea.ac.uk/research/research-highlights/justice-equality/reducing-stigma/" TargetMode="External"/><Relationship Id="rId4" Type="http://schemas.openxmlformats.org/officeDocument/2006/relationships/hyperlink" Target="https://safetyfirstwales.org/brief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6.xml"/></Relationships>
</file>

<file path=ppt/slides/_rels/slide4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7.xml"/></Relationships>
</file>

<file path=ppt/slides/_rels/slide42.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77.xml"/></Relationships>
</file>

<file path=ppt/slides/_rels/slide4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77.xml"/></Relationships>
</file>

<file path=ppt/slides/_rels/slide46.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77.xml"/></Relationships>
</file>

<file path=ppt/slides/_rels/slide47.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7.xml"/></Relationships>
</file>

<file path=ppt/slides/_rels/slide4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6.xml"/></Relationships>
</file>

<file path=ppt/slides/_rels/slide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6.xml"/></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6.xml"/><Relationship Id="rId4" Type="http://schemas.openxmlformats.org/officeDocument/2006/relationships/hyperlink" Target="https://safetyfirstwales.org/"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a:extLst>
              <a:ext uri="{FF2B5EF4-FFF2-40B4-BE49-F238E27FC236}">
                <a16:creationId xmlns:a16="http://schemas.microsoft.com/office/drawing/2014/main" id="{E3F447A7-F2D5-4F3E-4404-3A93D262CED4}"/>
              </a:ext>
            </a:extLst>
          </p:cNvPr>
          <p:cNvPicPr>
            <a:picLocks noChangeAspect="1"/>
          </p:cNvPicPr>
          <p:nvPr/>
        </p:nvPicPr>
        <p:blipFill>
          <a:blip r:embed="rId3"/>
          <a:stretch>
            <a:fillRect/>
          </a:stretch>
        </p:blipFill>
        <p:spPr>
          <a:xfrm>
            <a:off x="428" y="0"/>
            <a:ext cx="12191143" cy="6857520"/>
          </a:xfrm>
          <a:prstGeom prst="rect">
            <a:avLst/>
          </a:prstGeom>
          <a:noFill/>
          <a:ln cap="flat">
            <a:noFill/>
          </a:ln>
        </p:spPr>
      </p:pic>
      <p:sp>
        <p:nvSpPr>
          <p:cNvPr id="3" name="object 3">
            <a:extLst>
              <a:ext uri="{FF2B5EF4-FFF2-40B4-BE49-F238E27FC236}">
                <a16:creationId xmlns:a16="http://schemas.microsoft.com/office/drawing/2014/main" id="{B5C64F40-93BB-94F6-B727-5A919CBE5C69}"/>
              </a:ext>
            </a:extLst>
          </p:cNvPr>
          <p:cNvSpPr txBox="1">
            <a:spLocks noGrp="1"/>
          </p:cNvSpPr>
          <p:nvPr>
            <p:ph type="title" idx="4294967295"/>
          </p:nvPr>
        </p:nvSpPr>
        <p:spPr>
          <a:xfrm>
            <a:off x="684439" y="1570285"/>
            <a:ext cx="11265870" cy="1363550"/>
          </a:xfrm>
          <a:prstGeom prst="rect">
            <a:avLst/>
          </a:prstGeom>
          <a:noFill/>
          <a:ln>
            <a:noFill/>
          </a:ln>
        </p:spPr>
        <p:txBody>
          <a:bodyPr vert="horz" wrap="square" lIns="0" tIns="9243" rIns="0" bIns="0" anchor="t" anchorCtr="0" compatLnSpc="1">
            <a:spAutoFit/>
          </a:bodyPr>
          <a:lstStyle/>
          <a:p>
            <a:pPr marL="7702" algn="ctr">
              <a:spcBef>
                <a:spcPts val="73"/>
              </a:spcBef>
            </a:pPr>
            <a:r>
              <a:rPr lang="en-GB" sz="4400" dirty="0">
                <a:solidFill>
                  <a:schemeClr val="bg1"/>
                </a:solidFill>
              </a:rPr>
              <a:t>Addressing the health and wellbeing needs of Sex Workers in Wales</a:t>
            </a:r>
            <a:endParaRPr lang="en-US" sz="4400" dirty="0">
              <a:solidFill>
                <a:schemeClr val="bg1"/>
              </a:solidFill>
            </a:endParaRPr>
          </a:p>
        </p:txBody>
      </p:sp>
      <p:sp>
        <p:nvSpPr>
          <p:cNvPr id="4" name="object 4">
            <a:extLst>
              <a:ext uri="{FF2B5EF4-FFF2-40B4-BE49-F238E27FC236}">
                <a16:creationId xmlns:a16="http://schemas.microsoft.com/office/drawing/2014/main" id="{3E26A5D1-0E70-125F-1C03-AF8A406E081A}"/>
              </a:ext>
            </a:extLst>
          </p:cNvPr>
          <p:cNvSpPr txBox="1"/>
          <p:nvPr/>
        </p:nvSpPr>
        <p:spPr>
          <a:xfrm>
            <a:off x="755741" y="4595287"/>
            <a:ext cx="11306950" cy="758486"/>
          </a:xfrm>
          <a:prstGeom prst="rect">
            <a:avLst/>
          </a:prstGeom>
          <a:noFill/>
          <a:ln cap="flat">
            <a:noFill/>
          </a:ln>
        </p:spPr>
        <p:txBody>
          <a:bodyPr vert="horz" wrap="square" lIns="0" tIns="6931" rIns="0" bIns="0" anchor="t" anchorCtr="0" compatLnSpc="1">
            <a:spAutoFit/>
          </a:bodyPr>
          <a:lstStyle/>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r>
              <a:rPr kumimoji="0" lang="en-US" sz="2400" b="0" i="0" u="none" strike="noStrike" kern="0" cap="none" spc="-6" normalizeH="0" baseline="0" noProof="0" dirty="0">
                <a:ln>
                  <a:noFill/>
                </a:ln>
                <a:solidFill>
                  <a:srgbClr val="FFFFFF"/>
                </a:solidFill>
                <a:effectLst/>
                <a:uLnTx/>
                <a:uFillTx/>
                <a:latin typeface="Ubuntu"/>
                <a:ea typeface="+mn-ea"/>
                <a:cs typeface="Ubuntu"/>
              </a:rPr>
              <a:t>Webinar</a:t>
            </a:r>
          </a:p>
          <a:p>
            <a:pPr marL="7702" marR="0" lvl="0" indent="0" algn="l" defTabSz="554492" rtl="0" eaLnBrk="1" fontAlgn="auto" latinLnBrk="0" hangingPunct="1">
              <a:lnSpc>
                <a:spcPct val="100000"/>
              </a:lnSpc>
              <a:spcBef>
                <a:spcPts val="55"/>
              </a:spcBef>
              <a:spcAft>
                <a:spcPts val="0"/>
              </a:spcAft>
              <a:buClrTx/>
              <a:buSzTx/>
              <a:buFontTx/>
              <a:buNone/>
              <a:tabLst/>
              <a:defRPr sz="1800" b="0" i="0" u="none" strike="noStrike" kern="0" cap="none" spc="0" baseline="0">
                <a:solidFill>
                  <a:srgbClr val="000000"/>
                </a:solidFill>
                <a:uFillTx/>
              </a:defRPr>
            </a:pPr>
            <a:r>
              <a:rPr lang="en-US" sz="2400" kern="0" spc="-6" dirty="0">
                <a:solidFill>
                  <a:srgbClr val="FFFFFF"/>
                </a:solidFill>
                <a:latin typeface="Ubuntu"/>
                <a:cs typeface="Ubuntu"/>
              </a:rPr>
              <a:t>27</a:t>
            </a:r>
            <a:r>
              <a:rPr kumimoji="0" lang="en-US" sz="2400" b="0" i="0" u="none" strike="noStrike" kern="0" cap="none" spc="-6" normalizeH="0" baseline="30000" noProof="0" dirty="0" err="1">
                <a:ln>
                  <a:noFill/>
                </a:ln>
                <a:solidFill>
                  <a:srgbClr val="FFFFFF"/>
                </a:solidFill>
                <a:effectLst/>
                <a:uLnTx/>
                <a:uFillTx/>
                <a:latin typeface="Ubuntu"/>
                <a:ea typeface="+mn-ea"/>
                <a:cs typeface="Ubuntu"/>
              </a:rPr>
              <a:t>th</a:t>
            </a:r>
            <a:r>
              <a:rPr kumimoji="0" lang="en-US" sz="2400" b="0" i="0" u="none" strike="noStrike" kern="0" cap="none" spc="-6" normalizeH="0" baseline="0" noProof="0" dirty="0">
                <a:ln>
                  <a:noFill/>
                </a:ln>
                <a:solidFill>
                  <a:srgbClr val="FFFFFF"/>
                </a:solidFill>
                <a:effectLst/>
                <a:uLnTx/>
                <a:uFillTx/>
                <a:latin typeface="Ubuntu"/>
                <a:ea typeface="+mn-ea"/>
                <a:cs typeface="Ubuntu"/>
              </a:rPr>
              <a:t> February 2025</a:t>
            </a:r>
            <a:endParaRPr kumimoji="0" lang="en-US" sz="2400" b="0" i="0" u="none" strike="noStrike" kern="0" cap="none" spc="0" normalizeH="0" baseline="0" noProof="0" dirty="0">
              <a:ln>
                <a:noFill/>
              </a:ln>
              <a:solidFill>
                <a:srgbClr val="000000"/>
              </a:solidFill>
              <a:effectLst/>
              <a:uLnTx/>
              <a:uFillTx/>
              <a:latin typeface="Ubuntu"/>
              <a:ea typeface="+mn-ea"/>
              <a:cs typeface="Ubuntu"/>
            </a:endParaRPr>
          </a:p>
        </p:txBody>
      </p:sp>
      <p:grpSp>
        <p:nvGrpSpPr>
          <p:cNvPr id="5" name="object 5">
            <a:extLst>
              <a:ext uri="{FF2B5EF4-FFF2-40B4-BE49-F238E27FC236}">
                <a16:creationId xmlns:a16="http://schemas.microsoft.com/office/drawing/2014/main" id="{CEAA1F7E-087D-50F7-3D3A-48C022EBBD51}"/>
              </a:ext>
            </a:extLst>
          </p:cNvPr>
          <p:cNvGrpSpPr/>
          <p:nvPr/>
        </p:nvGrpSpPr>
        <p:grpSpPr>
          <a:xfrm>
            <a:off x="476643" y="634966"/>
            <a:ext cx="11238879" cy="5746339"/>
            <a:chOff x="785314" y="1047106"/>
            <a:chExt cx="18533744" cy="9476138"/>
          </a:xfrm>
        </p:grpSpPr>
        <p:sp>
          <p:nvSpPr>
            <p:cNvPr id="6" name="object 6">
              <a:extLst>
                <a:ext uri="{FF2B5EF4-FFF2-40B4-BE49-F238E27FC236}">
                  <a16:creationId xmlns:a16="http://schemas.microsoft.com/office/drawing/2014/main" id="{45B900D7-2A87-8407-09D4-D7C9D89D8A83}"/>
                </a:ext>
              </a:extLst>
            </p:cNvPr>
            <p:cNvSpPr/>
            <p:nvPr/>
          </p:nvSpPr>
          <p:spPr>
            <a:xfrm>
              <a:off x="1245568" y="1164680"/>
              <a:ext cx="833118" cy="833118"/>
            </a:xfrm>
            <a:custGeom>
              <a:avLst/>
              <a:gdLst>
                <a:gd name="f0" fmla="val w"/>
                <a:gd name="f1" fmla="val h"/>
                <a:gd name="f2" fmla="val 0"/>
                <a:gd name="f3" fmla="val 833119"/>
                <a:gd name="f4" fmla="val 302158"/>
                <a:gd name="f5" fmla="val 832662"/>
                <a:gd name="f6" fmla="val 298348"/>
                <a:gd name="f7" fmla="val 818870"/>
                <a:gd name="f8" fmla="val 295554"/>
                <a:gd name="f9" fmla="val 804684"/>
                <a:gd name="f10" fmla="val 293852"/>
                <a:gd name="f11" fmla="val 790143"/>
                <a:gd name="f12" fmla="val 293268"/>
                <a:gd name="f13" fmla="val 775284"/>
                <a:gd name="f14" fmla="val 767295"/>
                <a:gd name="f15" fmla="val 293725"/>
                <a:gd name="f16" fmla="val 759434"/>
                <a:gd name="f17" fmla="val 294690"/>
                <a:gd name="f18" fmla="val 751674"/>
                <a:gd name="f19" fmla="val 246976"/>
                <a:gd name="f20" fmla="val 730224"/>
                <a:gd name="f21" fmla="val 203263"/>
                <a:gd name="f22" fmla="val 702246"/>
                <a:gd name="f23" fmla="val 164198"/>
                <a:gd name="f24" fmla="val 668388"/>
                <a:gd name="f25" fmla="val 130403"/>
                <a:gd name="f26" fmla="val 629259"/>
                <a:gd name="f27" fmla="val 102476"/>
                <a:gd name="f28" fmla="val 585508"/>
                <a:gd name="f29" fmla="val 81064"/>
                <a:gd name="f30" fmla="val 537756"/>
                <a:gd name="f31" fmla="val 73647"/>
                <a:gd name="f32" fmla="val 538632"/>
                <a:gd name="f33" fmla="val 66065"/>
                <a:gd name="f34" fmla="val 538848"/>
                <a:gd name="f35" fmla="val 58432"/>
                <a:gd name="f36" fmla="val 43281"/>
                <a:gd name="f37" fmla="val 538264"/>
                <a:gd name="f38" fmla="val 28460"/>
                <a:gd name="f39" fmla="val 536536"/>
                <a:gd name="f40" fmla="val 14008"/>
                <a:gd name="f41" fmla="val 533666"/>
                <a:gd name="f42" fmla="val 529717"/>
                <a:gd name="f43" fmla="val 16027"/>
                <a:gd name="f44" fmla="val 577469"/>
                <a:gd name="f45" fmla="val 37299"/>
                <a:gd name="f46" fmla="val 622566"/>
                <a:gd name="f47" fmla="val 63436"/>
                <a:gd name="f48" fmla="val 664629"/>
                <a:gd name="f49" fmla="val 94094"/>
                <a:gd name="f50" fmla="val 703275"/>
                <a:gd name="f51" fmla="val 128879"/>
                <a:gd name="f52" fmla="val 738162"/>
                <a:gd name="f53" fmla="val 167449"/>
                <a:gd name="f54" fmla="val 768908"/>
                <a:gd name="f55" fmla="val 209423"/>
                <a:gd name="f56" fmla="val 795159"/>
                <a:gd name="f57" fmla="val 254457"/>
                <a:gd name="f58" fmla="val 816533"/>
                <a:gd name="f59" fmla="val 303149"/>
                <a:gd name="f60" fmla="val 255384"/>
                <a:gd name="f61" fmla="val 210286"/>
                <a:gd name="f62" fmla="val 168236"/>
                <a:gd name="f63" fmla="val 129578"/>
                <a:gd name="f64" fmla="val 94081"/>
                <a:gd name="f65" fmla="val 94691"/>
                <a:gd name="f66" fmla="val 128866"/>
                <a:gd name="f67" fmla="val 63944"/>
                <a:gd name="f68" fmla="val 167436"/>
                <a:gd name="f69" fmla="val 37706"/>
                <a:gd name="f70" fmla="val 16332"/>
                <a:gd name="f71" fmla="val 254444"/>
                <a:gd name="f72" fmla="val 190"/>
                <a:gd name="f73" fmla="val 302145"/>
                <a:gd name="f74" fmla="val 13982"/>
                <a:gd name="f75" fmla="val 298335"/>
                <a:gd name="f76" fmla="val 28168"/>
                <a:gd name="f77" fmla="val 295541"/>
                <a:gd name="f78" fmla="val 42710"/>
                <a:gd name="f79" fmla="val 293827"/>
                <a:gd name="f80" fmla="val 57569"/>
                <a:gd name="f81" fmla="val 293255"/>
                <a:gd name="f82" fmla="val 65582"/>
                <a:gd name="f83" fmla="val 73431"/>
                <a:gd name="f84" fmla="val 293712"/>
                <a:gd name="f85" fmla="val 81191"/>
                <a:gd name="f86" fmla="val 294678"/>
                <a:gd name="f87" fmla="val 102654"/>
                <a:gd name="f88" fmla="val 246951"/>
                <a:gd name="f89" fmla="val 130619"/>
                <a:gd name="f90" fmla="val 203250"/>
                <a:gd name="f91" fmla="val 164477"/>
                <a:gd name="f92" fmla="val 203606"/>
                <a:gd name="f93" fmla="val 130390"/>
                <a:gd name="f94" fmla="val 247345"/>
                <a:gd name="f95" fmla="val 295109"/>
                <a:gd name="f96" fmla="val 294208"/>
                <a:gd name="f97" fmla="val 293979"/>
                <a:gd name="f98" fmla="val 66078"/>
                <a:gd name="f99" fmla="val 58407"/>
                <a:gd name="f100" fmla="val 294576"/>
                <a:gd name="f101" fmla="val 43268"/>
                <a:gd name="f102" fmla="val 296316"/>
                <a:gd name="f103" fmla="val 28448"/>
                <a:gd name="f104" fmla="val 299186"/>
                <a:gd name="f105" fmla="val 832675"/>
                <a:gd name="f106" fmla="val 530682"/>
                <a:gd name="f107" fmla="val 818896"/>
                <a:gd name="f108" fmla="val 534504"/>
                <a:gd name="f109" fmla="val 804710"/>
                <a:gd name="f110" fmla="val 537298"/>
                <a:gd name="f111" fmla="val 790155"/>
                <a:gd name="f112" fmla="val 539000"/>
                <a:gd name="f113" fmla="val 775296"/>
                <a:gd name="f114" fmla="val 539572"/>
                <a:gd name="f115" fmla="val 759421"/>
                <a:gd name="f116" fmla="val 539140"/>
                <a:gd name="f117" fmla="val 751687"/>
                <a:gd name="f118" fmla="val 538149"/>
                <a:gd name="f119" fmla="val 730211"/>
                <a:gd name="f120" fmla="val 585876"/>
                <a:gd name="f121" fmla="val 629589"/>
                <a:gd name="f122" fmla="val 668655"/>
                <a:gd name="f123" fmla="val 629272"/>
                <a:gd name="f124" fmla="val 702462"/>
                <a:gd name="f125" fmla="val 585520"/>
                <a:gd name="f126" fmla="val 730377"/>
                <a:gd name="f127" fmla="val 537781"/>
                <a:gd name="f128" fmla="val 751789"/>
                <a:gd name="f129" fmla="val 538657"/>
                <a:gd name="f130" fmla="val 759206"/>
                <a:gd name="f131" fmla="val 804405"/>
                <a:gd name="f132" fmla="val 529742"/>
                <a:gd name="f133" fmla="val 832853"/>
                <a:gd name="f134" fmla="val 577494"/>
                <a:gd name="f135" fmla="val 816825"/>
                <a:gd name="f136" fmla="val 622579"/>
                <a:gd name="f137" fmla="val 795566"/>
                <a:gd name="f138" fmla="val 664641"/>
                <a:gd name="f139" fmla="val 769416"/>
                <a:gd name="f140" fmla="val 703287"/>
                <a:gd name="f141" fmla="val 738771"/>
                <a:gd name="f142" fmla="val 738174"/>
                <a:gd name="f143" fmla="val 703973"/>
                <a:gd name="f144" fmla="val 768921"/>
                <a:gd name="f145" fmla="val 665403"/>
                <a:gd name="f146" fmla="val 623430"/>
                <a:gd name="f147" fmla="val 578396"/>
                <a:gd name="f148" fmla="val 832878"/>
                <a:gd name="f149" fmla="val 303110"/>
                <a:gd name="f150" fmla="val 816838"/>
                <a:gd name="f151" fmla="val 255358"/>
                <a:gd name="f152" fmla="val 210273"/>
                <a:gd name="f153" fmla="val 769429"/>
                <a:gd name="f154" fmla="val 168211"/>
                <a:gd name="f155" fmla="val 129565"/>
                <a:gd name="f156" fmla="val 578408"/>
                <a:gd name="f157" fmla="val 530694"/>
                <a:gd name="f158" fmla="val 534517"/>
                <a:gd name="f159" fmla="val 13970"/>
                <a:gd name="f160" fmla="val 537311"/>
                <a:gd name="f161" fmla="val 28155"/>
                <a:gd name="f162" fmla="val 539026"/>
                <a:gd name="f163" fmla="val 539597"/>
                <a:gd name="f164" fmla="val 57556"/>
                <a:gd name="f165" fmla="val 65557"/>
                <a:gd name="f166" fmla="val 73418"/>
                <a:gd name="f167" fmla="val 538187"/>
                <a:gd name="f168" fmla="val 81178"/>
                <a:gd name="f169" fmla="val 585901"/>
                <a:gd name="f170" fmla="val 102641"/>
                <a:gd name="f171" fmla="val 629602"/>
                <a:gd name="f172" fmla="val 130606"/>
                <a:gd name="f173" fmla="val 668667"/>
                <a:gd name="f174" fmla="val 164465"/>
                <a:gd name="f175" fmla="val 203581"/>
                <a:gd name="f176" fmla="val 247319"/>
                <a:gd name="f177" fmla="val 295071"/>
                <a:gd name="f178" fmla="val 294182"/>
                <a:gd name="f179" fmla="val 774446"/>
                <a:gd name="f180" fmla="val 789584"/>
                <a:gd name="f181" fmla="val 818845"/>
                <a:gd name="f182" fmla="val 299173"/>
                <a:gd name="f183" fmla="*/ f0 1 833119"/>
                <a:gd name="f184" fmla="*/ f1 1 833119"/>
                <a:gd name="f185" fmla="+- f3 0 f2"/>
                <a:gd name="f186" fmla="*/ f185 1 833119"/>
                <a:gd name="f187" fmla="*/ f2 1 f186"/>
                <a:gd name="f188" fmla="*/ f3 1 f186"/>
                <a:gd name="f189" fmla="*/ f187 f183 1"/>
                <a:gd name="f190" fmla="*/ f188 f183 1"/>
                <a:gd name="f191" fmla="*/ f188 f184 1"/>
                <a:gd name="f192" fmla="*/ f187 f184 1"/>
              </a:gdLst>
              <a:ahLst/>
              <a:cxnLst>
                <a:cxn ang="3cd4">
                  <a:pos x="hc" y="t"/>
                </a:cxn>
                <a:cxn ang="0">
                  <a:pos x="r" y="vc"/>
                </a:cxn>
                <a:cxn ang="cd4">
                  <a:pos x="hc" y="b"/>
                </a:cxn>
                <a:cxn ang="cd2">
                  <a:pos x="l" y="vc"/>
                </a:cxn>
              </a:cxnLst>
              <a:rect l="f189" t="f192" r="f190" b="f191"/>
              <a:pathLst>
                <a:path w="833119" h="833119">
                  <a:moveTo>
                    <a:pt x="f4" y="f5"/>
                  </a:moveTo>
                  <a:lnTo>
                    <a:pt x="f6" y="f7"/>
                  </a:lnTo>
                  <a:lnTo>
                    <a:pt x="f8" y="f9"/>
                  </a:lnTo>
                  <a:lnTo>
                    <a:pt x="f10" y="f11"/>
                  </a:lnTo>
                  <a:lnTo>
                    <a:pt x="f12" y="f13"/>
                  </a:lnTo>
                  <a:lnTo>
                    <a:pt x="f12"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4"/>
                  </a:lnTo>
                  <a:lnTo>
                    <a:pt x="f36" y="f37"/>
                  </a:lnTo>
                  <a:lnTo>
                    <a:pt x="f38" y="f39"/>
                  </a:lnTo>
                  <a:lnTo>
                    <a:pt x="f40" y="f41"/>
                  </a:lnTo>
                  <a:lnTo>
                    <a:pt x="f2" y="f42"/>
                  </a:lnTo>
                  <a:lnTo>
                    <a:pt x="f43" y="f44"/>
                  </a:lnTo>
                  <a:lnTo>
                    <a:pt x="f45" y="f46"/>
                  </a:lnTo>
                  <a:lnTo>
                    <a:pt x="f47" y="f48"/>
                  </a:lnTo>
                  <a:lnTo>
                    <a:pt x="f49" y="f50"/>
                  </a:lnTo>
                  <a:lnTo>
                    <a:pt x="f51" y="f52"/>
                  </a:lnTo>
                  <a:lnTo>
                    <a:pt x="f53" y="f54"/>
                  </a:lnTo>
                  <a:lnTo>
                    <a:pt x="f55" y="f56"/>
                  </a:lnTo>
                  <a:lnTo>
                    <a:pt x="f57" y="f58"/>
                  </a:lnTo>
                  <a:lnTo>
                    <a:pt x="f4" y="f5"/>
                  </a:lnTo>
                  <a:close/>
                </a:path>
                <a:path w="833119" h="833119">
                  <a:moveTo>
                    <a:pt x="f59" y="f2"/>
                  </a:moveTo>
                  <a:lnTo>
                    <a:pt x="f60" y="f43"/>
                  </a:lnTo>
                  <a:lnTo>
                    <a:pt x="f61" y="f45"/>
                  </a:lnTo>
                  <a:lnTo>
                    <a:pt x="f62" y="f47"/>
                  </a:lnTo>
                  <a:lnTo>
                    <a:pt x="f63" y="f64"/>
                  </a:lnTo>
                  <a:lnTo>
                    <a:pt x="f65" y="f66"/>
                  </a:lnTo>
                  <a:lnTo>
                    <a:pt x="f67" y="f68"/>
                  </a:lnTo>
                  <a:lnTo>
                    <a:pt x="f69" y="f55"/>
                  </a:lnTo>
                  <a:lnTo>
                    <a:pt x="f70" y="f71"/>
                  </a:lnTo>
                  <a:lnTo>
                    <a:pt x="f72" y="f73"/>
                  </a:lnTo>
                  <a:lnTo>
                    <a:pt x="f74" y="f75"/>
                  </a:lnTo>
                  <a:lnTo>
                    <a:pt x="f76" y="f77"/>
                  </a:lnTo>
                  <a:lnTo>
                    <a:pt x="f78" y="f79"/>
                  </a:lnTo>
                  <a:lnTo>
                    <a:pt x="f80" y="f81"/>
                  </a:lnTo>
                  <a:lnTo>
                    <a:pt x="f82" y="f81"/>
                  </a:lnTo>
                  <a:lnTo>
                    <a:pt x="f83" y="f84"/>
                  </a:lnTo>
                  <a:lnTo>
                    <a:pt x="f85" y="f86"/>
                  </a:lnTo>
                  <a:lnTo>
                    <a:pt x="f87" y="f88"/>
                  </a:lnTo>
                  <a:lnTo>
                    <a:pt x="f89" y="f90"/>
                  </a:lnTo>
                  <a:lnTo>
                    <a:pt x="f91" y="f23"/>
                  </a:lnTo>
                  <a:lnTo>
                    <a:pt x="f92" y="f93"/>
                  </a:lnTo>
                  <a:lnTo>
                    <a:pt x="f94" y="f27"/>
                  </a:lnTo>
                  <a:lnTo>
                    <a:pt x="f95" y="f29"/>
                  </a:lnTo>
                  <a:lnTo>
                    <a:pt x="f96" y="f31"/>
                  </a:lnTo>
                  <a:lnTo>
                    <a:pt x="f97" y="f98"/>
                  </a:lnTo>
                  <a:lnTo>
                    <a:pt x="f97" y="f99"/>
                  </a:lnTo>
                  <a:lnTo>
                    <a:pt x="f100" y="f101"/>
                  </a:lnTo>
                  <a:lnTo>
                    <a:pt x="f102" y="f103"/>
                  </a:lnTo>
                  <a:lnTo>
                    <a:pt x="f104" y="f40"/>
                  </a:lnTo>
                  <a:lnTo>
                    <a:pt x="f59" y="f2"/>
                  </a:lnTo>
                  <a:close/>
                </a:path>
                <a:path w="833119" h="833119">
                  <a:moveTo>
                    <a:pt x="f105" y="f106"/>
                  </a:moveTo>
                  <a:lnTo>
                    <a:pt x="f107" y="f108"/>
                  </a:lnTo>
                  <a:lnTo>
                    <a:pt x="f109" y="f110"/>
                  </a:lnTo>
                  <a:lnTo>
                    <a:pt x="f111" y="f112"/>
                  </a:lnTo>
                  <a:lnTo>
                    <a:pt x="f113" y="f114"/>
                  </a:lnTo>
                  <a:lnTo>
                    <a:pt x="f14" y="f114"/>
                  </a:lnTo>
                  <a:lnTo>
                    <a:pt x="f115" y="f116"/>
                  </a:lnTo>
                  <a:lnTo>
                    <a:pt x="f117" y="f118"/>
                  </a:lnTo>
                  <a:lnTo>
                    <a:pt x="f119" y="f120"/>
                  </a:lnTo>
                  <a:lnTo>
                    <a:pt x="f22" y="f121"/>
                  </a:lnTo>
                  <a:lnTo>
                    <a:pt x="f24" y="f122"/>
                  </a:lnTo>
                  <a:lnTo>
                    <a:pt x="f123" y="f124"/>
                  </a:lnTo>
                  <a:lnTo>
                    <a:pt x="f125" y="f126"/>
                  </a:lnTo>
                  <a:lnTo>
                    <a:pt x="f127" y="f128"/>
                  </a:lnTo>
                  <a:lnTo>
                    <a:pt x="f129" y="f130"/>
                  </a:lnTo>
                  <a:lnTo>
                    <a:pt x="f39" y="f131"/>
                  </a:lnTo>
                  <a:lnTo>
                    <a:pt x="f132" y="f133"/>
                  </a:lnTo>
                  <a:lnTo>
                    <a:pt x="f134" y="f135"/>
                  </a:lnTo>
                  <a:lnTo>
                    <a:pt x="f136" y="f137"/>
                  </a:lnTo>
                  <a:lnTo>
                    <a:pt x="f138" y="f139"/>
                  </a:lnTo>
                  <a:lnTo>
                    <a:pt x="f140" y="f141"/>
                  </a:lnTo>
                  <a:lnTo>
                    <a:pt x="f142" y="f143"/>
                  </a:lnTo>
                  <a:lnTo>
                    <a:pt x="f144" y="f145"/>
                  </a:lnTo>
                  <a:lnTo>
                    <a:pt x="f56" y="f146"/>
                  </a:lnTo>
                  <a:lnTo>
                    <a:pt x="f58" y="f147"/>
                  </a:lnTo>
                  <a:lnTo>
                    <a:pt x="f105" y="f106"/>
                  </a:lnTo>
                  <a:close/>
                </a:path>
                <a:path w="833119" h="833119">
                  <a:moveTo>
                    <a:pt x="f148" y="f149"/>
                  </a:moveTo>
                  <a:lnTo>
                    <a:pt x="f150" y="f151"/>
                  </a:lnTo>
                  <a:lnTo>
                    <a:pt x="f137" y="f152"/>
                  </a:lnTo>
                  <a:lnTo>
                    <a:pt x="f153" y="f154"/>
                  </a:lnTo>
                  <a:lnTo>
                    <a:pt x="f141" y="f155"/>
                  </a:lnTo>
                  <a:lnTo>
                    <a:pt x="f143" y="f65"/>
                  </a:lnTo>
                  <a:lnTo>
                    <a:pt x="f145" y="f67"/>
                  </a:lnTo>
                  <a:lnTo>
                    <a:pt x="f146" y="f69"/>
                  </a:lnTo>
                  <a:lnTo>
                    <a:pt x="f156" y="f70"/>
                  </a:lnTo>
                  <a:lnTo>
                    <a:pt x="f157" y="f72"/>
                  </a:lnTo>
                  <a:lnTo>
                    <a:pt x="f158" y="f159"/>
                  </a:lnTo>
                  <a:lnTo>
                    <a:pt x="f160" y="f161"/>
                  </a:lnTo>
                  <a:lnTo>
                    <a:pt x="f162" y="f78"/>
                  </a:lnTo>
                  <a:lnTo>
                    <a:pt x="f163" y="f164"/>
                  </a:lnTo>
                  <a:lnTo>
                    <a:pt x="f163" y="f165"/>
                  </a:lnTo>
                  <a:lnTo>
                    <a:pt x="f116" y="f166"/>
                  </a:lnTo>
                  <a:lnTo>
                    <a:pt x="f167" y="f168"/>
                  </a:lnTo>
                  <a:lnTo>
                    <a:pt x="f169" y="f170"/>
                  </a:lnTo>
                  <a:lnTo>
                    <a:pt x="f171" y="f172"/>
                  </a:lnTo>
                  <a:lnTo>
                    <a:pt x="f173" y="f174"/>
                  </a:lnTo>
                  <a:lnTo>
                    <a:pt x="f124" y="f175"/>
                  </a:lnTo>
                  <a:lnTo>
                    <a:pt x="f126" y="f176"/>
                  </a:lnTo>
                  <a:lnTo>
                    <a:pt x="f128" y="f177"/>
                  </a:lnTo>
                  <a:lnTo>
                    <a:pt x="f130" y="f178"/>
                  </a:lnTo>
                  <a:lnTo>
                    <a:pt x="f179" y="f97"/>
                  </a:lnTo>
                  <a:lnTo>
                    <a:pt x="f180" y="f100"/>
                  </a:lnTo>
                  <a:lnTo>
                    <a:pt x="f131" y="f102"/>
                  </a:lnTo>
                  <a:lnTo>
                    <a:pt x="f181" y="f182"/>
                  </a:lnTo>
                  <a:lnTo>
                    <a:pt x="f148" y="f149"/>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7" name="object 7">
              <a:extLst>
                <a:ext uri="{FF2B5EF4-FFF2-40B4-BE49-F238E27FC236}">
                  <a16:creationId xmlns:a16="http://schemas.microsoft.com/office/drawing/2014/main" id="{5A5A0BD8-D5A9-29A1-0C55-BA44A0EBAB56}"/>
                </a:ext>
              </a:extLst>
            </p:cNvPr>
            <p:cNvPicPr>
              <a:picLocks noChangeAspect="1"/>
            </p:cNvPicPr>
            <p:nvPr/>
          </p:nvPicPr>
          <p:blipFill>
            <a:blip r:embed="rId4"/>
            <a:stretch>
              <a:fillRect/>
            </a:stretch>
          </p:blipFill>
          <p:spPr>
            <a:xfrm>
              <a:off x="2305485" y="1164433"/>
              <a:ext cx="715271" cy="885184"/>
            </a:xfrm>
            <a:prstGeom prst="rect">
              <a:avLst/>
            </a:prstGeom>
            <a:noFill/>
            <a:ln cap="flat">
              <a:noFill/>
            </a:ln>
          </p:spPr>
        </p:pic>
        <p:sp>
          <p:nvSpPr>
            <p:cNvPr id="8" name="object 8">
              <a:extLst>
                <a:ext uri="{FF2B5EF4-FFF2-40B4-BE49-F238E27FC236}">
                  <a16:creationId xmlns:a16="http://schemas.microsoft.com/office/drawing/2014/main" id="{FEB06B04-B949-B2D7-7031-B53C08CD6CEB}"/>
                </a:ext>
              </a:extLst>
            </p:cNvPr>
            <p:cNvSpPr/>
            <p:nvPr/>
          </p:nvSpPr>
          <p:spPr>
            <a:xfrm>
              <a:off x="1127985" y="1047106"/>
              <a:ext cx="2197102" cy="1068074"/>
            </a:xfrm>
            <a:custGeom>
              <a:avLst/>
              <a:gdLst>
                <a:gd name="f0" fmla="val w"/>
                <a:gd name="f1" fmla="val h"/>
                <a:gd name="f2" fmla="val 0"/>
                <a:gd name="f3" fmla="val 2197100"/>
                <a:gd name="f4" fmla="val 1068070"/>
                <a:gd name="f5" fmla="val 388213"/>
                <a:gd name="f6" fmla="val 419315"/>
                <a:gd name="f7" fmla="val 355752"/>
                <a:gd name="f8" fmla="val 438188"/>
                <a:gd name="f9" fmla="val 335140"/>
                <a:gd name="f10" fmla="val 452475"/>
                <a:gd name="f11" fmla="val 317538"/>
                <a:gd name="f12" fmla="val 469328"/>
                <a:gd name="f13" fmla="val 294132"/>
                <a:gd name="f14" fmla="val 495947"/>
                <a:gd name="f15" fmla="val 263321"/>
                <a:gd name="f16" fmla="val 526796"/>
                <a:gd name="f17" fmla="val 226364"/>
                <a:gd name="f18" fmla="val 552526"/>
                <a:gd name="f19" fmla="val 185635"/>
                <a:gd name="f20" fmla="val 566661"/>
                <a:gd name="f21" fmla="val 143484"/>
                <a:gd name="f22" fmla="val 562673"/>
                <a:gd name="f23" fmla="val 102273"/>
                <a:gd name="f24" fmla="val 534085"/>
                <a:gd name="f25" fmla="val 136931"/>
                <a:gd name="f26" fmla="val 508139"/>
                <a:gd name="f27" fmla="val 172516"/>
                <a:gd name="f28" fmla="val 500468"/>
                <a:gd name="f29" fmla="val 207619"/>
                <a:gd name="f30" fmla="val 507136"/>
                <a:gd name="f31" fmla="val 240830"/>
                <a:gd name="f32" fmla="val 524243"/>
                <a:gd name="f33" fmla="val 247230"/>
                <a:gd name="f34" fmla="val 521843"/>
                <a:gd name="f35" fmla="val 253796"/>
                <a:gd name="f36" fmla="val 517105"/>
                <a:gd name="f37" fmla="val 264464"/>
                <a:gd name="f38" fmla="val 506463"/>
                <a:gd name="f39" fmla="val 287883"/>
                <a:gd name="f40" fmla="val 481380"/>
                <a:gd name="f41" fmla="val 292277"/>
                <a:gd name="f42" fmla="val 477443"/>
                <a:gd name="f43" fmla="val 295770"/>
                <a:gd name="f44" fmla="val 472897"/>
                <a:gd name="f45" fmla="val 257644"/>
                <a:gd name="f46" fmla="val 448729"/>
                <a:gd name="f47" fmla="val 219862"/>
                <a:gd name="f48" fmla="val 433298"/>
                <a:gd name="f49" fmla="val 182435"/>
                <a:gd name="f50" fmla="val 426783"/>
                <a:gd name="f51" fmla="val 145351"/>
                <a:gd name="f52" fmla="val 429361"/>
                <a:gd name="f53" fmla="val 108572"/>
                <a:gd name="f54" fmla="val 441198"/>
                <a:gd name="f55" fmla="val 72097"/>
                <a:gd name="f56" fmla="val 462483"/>
                <a:gd name="f57" fmla="val 35915"/>
                <a:gd name="f58" fmla="val 493382"/>
                <a:gd name="f59" fmla="val 38481"/>
                <a:gd name="f60" fmla="val 577240"/>
                <a:gd name="f61" fmla="val 77152"/>
                <a:gd name="f62" fmla="val 609130"/>
                <a:gd name="f63" fmla="val 115912"/>
                <a:gd name="f64" fmla="val 630174"/>
                <a:gd name="f65" fmla="val 154686"/>
                <a:gd name="f66" fmla="val 640778"/>
                <a:gd name="f67" fmla="val 193408"/>
                <a:gd name="f68" fmla="val 641375"/>
                <a:gd name="f69" fmla="val 231965"/>
                <a:gd name="f70" fmla="val 632383"/>
                <a:gd name="f71" fmla="val 270294"/>
                <a:gd name="f72" fmla="val 614210"/>
                <a:gd name="f73" fmla="val 308305"/>
                <a:gd name="f74" fmla="val 587298"/>
                <a:gd name="f75" fmla="val 340321"/>
                <a:gd name="f76" fmla="val 556082"/>
                <a:gd name="f77" fmla="val 361581"/>
                <a:gd name="f78" fmla="val 361505"/>
                <a:gd name="f79" fmla="val 506666"/>
                <a:gd name="f80" fmla="val 364261"/>
                <a:gd name="f81" fmla="val 485584"/>
                <a:gd name="f82" fmla="val 372325"/>
                <a:gd name="f83" fmla="val 460044"/>
                <a:gd name="f84" fmla="val 521716"/>
                <a:gd name="f85" fmla="val 370547"/>
                <a:gd name="f86" fmla="val 469442"/>
                <a:gd name="f87" fmla="val 318236"/>
                <a:gd name="f88" fmla="val 462508"/>
                <a:gd name="f89" fmla="val 325094"/>
                <a:gd name="f90" fmla="val 445770"/>
                <a:gd name="f91" fmla="val 344068"/>
                <a:gd name="f92" fmla="val 407225"/>
                <a:gd name="f93" fmla="val 408736"/>
                <a:gd name="f94" fmla="val 393941"/>
                <a:gd name="f95" fmla="val 445998"/>
                <a:gd name="f96" fmla="val 383806"/>
                <a:gd name="f97" fmla="val 485749"/>
                <a:gd name="f98" fmla="val 377101"/>
                <a:gd name="f99" fmla="val 533539"/>
                <a:gd name="f100" fmla="val 384238"/>
                <a:gd name="f101" fmla="val 539242"/>
                <a:gd name="f102" fmla="val 402132"/>
                <a:gd name="f103" fmla="val 552323"/>
                <a:gd name="f104" fmla="val 425488"/>
                <a:gd name="f105" fmla="val 566699"/>
                <a:gd name="f106" fmla="val 448983"/>
                <a:gd name="f107" fmla="val 576287"/>
                <a:gd name="f108" fmla="val 449529"/>
                <a:gd name="f109" fmla="val 567143"/>
                <a:gd name="f110" fmla="val 452005"/>
                <a:gd name="f111" fmla="val 542925"/>
                <a:gd name="f112" fmla="val 467956"/>
                <a:gd name="f113" fmla="val 468541"/>
                <a:gd name="f114" fmla="val 489127"/>
                <a:gd name="f115" fmla="val 410298"/>
                <a:gd name="f116" fmla="val 501472"/>
                <a:gd name="f117" fmla="val 392709"/>
                <a:gd name="f118" fmla="val 619023"/>
                <a:gd name="f119" fmla="val 508444"/>
                <a:gd name="f120" fmla="val 610285"/>
                <a:gd name="f121" fmla="val 600049"/>
                <a:gd name="f122" fmla="val 410311"/>
                <a:gd name="f123" fmla="val 578866"/>
                <a:gd name="f124" fmla="val 370560"/>
                <a:gd name="f125" fmla="val 546303"/>
                <a:gd name="f126" fmla="val 598563"/>
                <a:gd name="f127" fmla="val 372757"/>
                <a:gd name="f128" fmla="val 642683"/>
                <a:gd name="f129" fmla="val 408762"/>
                <a:gd name="f130" fmla="val 660768"/>
                <a:gd name="f131" fmla="val 446011"/>
                <a:gd name="f132" fmla="val 674052"/>
                <a:gd name="f133" fmla="val 485762"/>
                <a:gd name="f134" fmla="val 684187"/>
                <a:gd name="f135" fmla="val 533552"/>
                <a:gd name="f136" fmla="val 690918"/>
                <a:gd name="f137" fmla="val 539254"/>
                <a:gd name="f138" fmla="val 683768"/>
                <a:gd name="f139" fmla="val 552335"/>
                <a:gd name="f140" fmla="val 665861"/>
                <a:gd name="f141" fmla="val 566712"/>
                <a:gd name="f142" fmla="val 642518"/>
                <a:gd name="f143" fmla="val 874598"/>
                <a:gd name="f144" fmla="val 836041"/>
                <a:gd name="f145" fmla="val 614222"/>
                <a:gd name="f146" fmla="val 797712"/>
                <a:gd name="f147" fmla="val 587311"/>
                <a:gd name="f148" fmla="val 759714"/>
                <a:gd name="f149" fmla="val 556094"/>
                <a:gd name="f150" fmla="val 727684"/>
                <a:gd name="f151" fmla="val 706424"/>
                <a:gd name="f152" fmla="val 506679"/>
                <a:gd name="f153" fmla="val 706501"/>
                <a:gd name="f154" fmla="val 703745"/>
                <a:gd name="f155" fmla="val 460057"/>
                <a:gd name="f156" fmla="val 695680"/>
                <a:gd name="f157" fmla="val 679805"/>
                <a:gd name="f158" fmla="val 438200"/>
                <a:gd name="f159" fmla="val 712254"/>
                <a:gd name="f160" fmla="val 732866"/>
                <a:gd name="f161" fmla="val 750468"/>
                <a:gd name="f162" fmla="val 773874"/>
                <a:gd name="f163" fmla="val 526808"/>
                <a:gd name="f164" fmla="val 804697"/>
                <a:gd name="f165" fmla="val 552551"/>
                <a:gd name="f166" fmla="val 841641"/>
                <a:gd name="f167" fmla="val 566674"/>
                <a:gd name="f168" fmla="val 882383"/>
                <a:gd name="f169" fmla="val 562686"/>
                <a:gd name="f170" fmla="val 924534"/>
                <a:gd name="f171" fmla="val 965746"/>
                <a:gd name="f172" fmla="val 508152"/>
                <a:gd name="f173" fmla="val 931087"/>
                <a:gd name="f174" fmla="val 895502"/>
                <a:gd name="f175" fmla="val 507149"/>
                <a:gd name="f176" fmla="val 860399"/>
                <a:gd name="f177" fmla="val 524256"/>
                <a:gd name="f178" fmla="val 827189"/>
                <a:gd name="f179" fmla="val 521868"/>
                <a:gd name="f180" fmla="val 820775"/>
                <a:gd name="f181" fmla="val 517118"/>
                <a:gd name="f182" fmla="val 814222"/>
                <a:gd name="f183" fmla="val 506488"/>
                <a:gd name="f184" fmla="val 803541"/>
                <a:gd name="f185" fmla="val 481406"/>
                <a:gd name="f186" fmla="val 780135"/>
                <a:gd name="f187" fmla="val 477456"/>
                <a:gd name="f188" fmla="val 775728"/>
                <a:gd name="f189" fmla="val 772236"/>
                <a:gd name="f190" fmla="val 810361"/>
                <a:gd name="f191" fmla="val 433311"/>
                <a:gd name="f192" fmla="val 848131"/>
                <a:gd name="f193" fmla="val 426796"/>
                <a:gd name="f194" fmla="val 885558"/>
                <a:gd name="f195" fmla="val 922655"/>
                <a:gd name="f196" fmla="val 441210"/>
                <a:gd name="f197" fmla="val 959434"/>
                <a:gd name="f198" fmla="val 995921"/>
                <a:gd name="f199" fmla="val 1032103"/>
                <a:gd name="f200" fmla="val 1068019"/>
                <a:gd name="f201" fmla="val 1029525"/>
                <a:gd name="f202" fmla="val 990866"/>
                <a:gd name="f203" fmla="val 952093"/>
                <a:gd name="f204" fmla="val 913320"/>
                <a:gd name="f205" fmla="val 648690"/>
                <a:gd name="f206" fmla="val 388188"/>
                <a:gd name="f207" fmla="val 629818"/>
                <a:gd name="f208" fmla="val 355739"/>
                <a:gd name="f209" fmla="val 615543"/>
                <a:gd name="f210" fmla="val 335127"/>
                <a:gd name="f211" fmla="val 598690"/>
                <a:gd name="f212" fmla="val 317512"/>
                <a:gd name="f213" fmla="val 572071"/>
                <a:gd name="f214" fmla="val 294106"/>
                <a:gd name="f215" fmla="val 541210"/>
                <a:gd name="f216" fmla="val 263296"/>
                <a:gd name="f217" fmla="val 515467"/>
                <a:gd name="f218" fmla="val 226352"/>
                <a:gd name="f219" fmla="val 501345"/>
                <a:gd name="f220" fmla="val 185623"/>
                <a:gd name="f221" fmla="val 505333"/>
                <a:gd name="f222" fmla="val 143471"/>
                <a:gd name="f223" fmla="val 533946"/>
                <a:gd name="f224" fmla="val 102260"/>
                <a:gd name="f225" fmla="val 559866"/>
                <a:gd name="f226" fmla="val 136918"/>
                <a:gd name="f227" fmla="val 567537"/>
                <a:gd name="f228" fmla="val 172504"/>
                <a:gd name="f229" fmla="val 560870"/>
                <a:gd name="f230" fmla="val 207606"/>
                <a:gd name="f231" fmla="val 543763"/>
                <a:gd name="f232" fmla="val 240792"/>
                <a:gd name="f233" fmla="val 546163"/>
                <a:gd name="f234" fmla="val 247218"/>
                <a:gd name="f235" fmla="val 550900"/>
                <a:gd name="f236" fmla="val 253784"/>
                <a:gd name="f237" fmla="val 561530"/>
                <a:gd name="f238" fmla="val 586625"/>
                <a:gd name="f239" fmla="val 590550"/>
                <a:gd name="f240" fmla="val 292252"/>
                <a:gd name="f241" fmla="val 595109"/>
                <a:gd name="f242" fmla="val 619277"/>
                <a:gd name="f243" fmla="val 257632"/>
                <a:gd name="f244" fmla="val 634707"/>
                <a:gd name="f245" fmla="val 641223"/>
                <a:gd name="f246" fmla="val 638657"/>
                <a:gd name="f247" fmla="val 145338"/>
                <a:gd name="f248" fmla="val 626821"/>
                <a:gd name="f249" fmla="val 108559"/>
                <a:gd name="f250" fmla="val 605536"/>
                <a:gd name="f251" fmla="val 72085"/>
                <a:gd name="f252" fmla="val 574636"/>
                <a:gd name="f253" fmla="val 35902"/>
                <a:gd name="f254" fmla="val 490778"/>
                <a:gd name="f255" fmla="val 458876"/>
                <a:gd name="f256" fmla="val 77139"/>
                <a:gd name="f257" fmla="val 437845"/>
                <a:gd name="f258" fmla="val 427228"/>
                <a:gd name="f259" fmla="val 426631"/>
                <a:gd name="f260" fmla="val 435622"/>
                <a:gd name="f261" fmla="val 453783"/>
                <a:gd name="f262" fmla="val 480695"/>
                <a:gd name="f263" fmla="val 511924"/>
                <a:gd name="f264" fmla="val 361569"/>
                <a:gd name="f265" fmla="val 561340"/>
                <a:gd name="f266" fmla="val 582422"/>
                <a:gd name="f267" fmla="val 364248"/>
                <a:gd name="f268" fmla="val 607961"/>
                <a:gd name="f269" fmla="val 372313"/>
                <a:gd name="f270" fmla="val 534454"/>
                <a:gd name="f271" fmla="val 528739"/>
                <a:gd name="f272" fmla="val 665873"/>
                <a:gd name="f273" fmla="val 515658"/>
                <a:gd name="f274" fmla="val 642531"/>
                <a:gd name="f275" fmla="val 501294"/>
                <a:gd name="f276" fmla="val 619036"/>
                <a:gd name="f277" fmla="val 491705"/>
                <a:gd name="f278" fmla="val 618490"/>
                <a:gd name="f279" fmla="val 500849"/>
                <a:gd name="f280" fmla="val 616013"/>
                <a:gd name="f281" fmla="val 525068"/>
                <a:gd name="f282" fmla="val 600075"/>
                <a:gd name="f283" fmla="val 599465"/>
                <a:gd name="f284" fmla="val 578878"/>
                <a:gd name="f285" fmla="val 657682"/>
                <a:gd name="f286" fmla="val 697445"/>
                <a:gd name="f287" fmla="val 749769"/>
                <a:gd name="f288" fmla="val 642708"/>
                <a:gd name="f289" fmla="val 695248"/>
                <a:gd name="f290" fmla="val 660793"/>
                <a:gd name="f291" fmla="val 659257"/>
                <a:gd name="f292" fmla="val 674065"/>
                <a:gd name="f293" fmla="val 621995"/>
                <a:gd name="f294" fmla="val 684199"/>
                <a:gd name="f295" fmla="val 582244"/>
                <a:gd name="f296" fmla="val 469430"/>
                <a:gd name="f297" fmla="val 695261"/>
                <a:gd name="f298" fmla="val 425310"/>
                <a:gd name="f299" fmla="val 659282"/>
                <a:gd name="f300" fmla="val 622020"/>
                <a:gd name="f301" fmla="val 582256"/>
                <a:gd name="f302" fmla="val 534479"/>
                <a:gd name="f303" fmla="val 377088"/>
                <a:gd name="f304" fmla="val 528764"/>
                <a:gd name="f305" fmla="val 515670"/>
                <a:gd name="f306" fmla="val 501307"/>
                <a:gd name="f307" fmla="val 491718"/>
                <a:gd name="f308" fmla="val 500862"/>
                <a:gd name="f309" fmla="val 449516"/>
                <a:gd name="f310" fmla="val 525081"/>
                <a:gd name="f311" fmla="val 599478"/>
                <a:gd name="f312" fmla="val 467944"/>
                <a:gd name="f313" fmla="val 657694"/>
                <a:gd name="f314" fmla="val 489140"/>
                <a:gd name="f315" fmla="val 1068006"/>
                <a:gd name="f316" fmla="val 533933"/>
                <a:gd name="f317" fmla="val 490766"/>
                <a:gd name="f318" fmla="val 437832"/>
                <a:gd name="f319" fmla="val 874610"/>
                <a:gd name="f320" fmla="val 759701"/>
                <a:gd name="f321" fmla="val 480707"/>
                <a:gd name="f322" fmla="val 727697"/>
                <a:gd name="f323" fmla="val 706437"/>
                <a:gd name="f324" fmla="val 561314"/>
                <a:gd name="f325" fmla="val 703757"/>
                <a:gd name="f326" fmla="val 582409"/>
                <a:gd name="f327" fmla="val 695693"/>
                <a:gd name="f328" fmla="val 607949"/>
                <a:gd name="f329" fmla="val 648703"/>
                <a:gd name="f330" fmla="val 712266"/>
                <a:gd name="f331" fmla="val 732878"/>
                <a:gd name="f332" fmla="val 615530"/>
                <a:gd name="f333" fmla="val 750481"/>
                <a:gd name="f334" fmla="val 598665"/>
                <a:gd name="f335" fmla="val 773887"/>
                <a:gd name="f336" fmla="val 572046"/>
                <a:gd name="f337" fmla="val 541197"/>
                <a:gd name="f338" fmla="val 501332"/>
                <a:gd name="f339" fmla="val 505320"/>
                <a:gd name="f340" fmla="val 560857"/>
                <a:gd name="f341" fmla="val 827214"/>
                <a:gd name="f342" fmla="val 543750"/>
                <a:gd name="f343" fmla="val 820788"/>
                <a:gd name="f344" fmla="val 546138"/>
                <a:gd name="f345" fmla="val 550887"/>
                <a:gd name="f346" fmla="val 780122"/>
                <a:gd name="f347" fmla="val 586600"/>
                <a:gd name="f348" fmla="val 775741"/>
                <a:gd name="f349" fmla="val 772223"/>
                <a:gd name="f350" fmla="val 619264"/>
                <a:gd name="f351" fmla="val 848144"/>
                <a:gd name="f352" fmla="val 634695"/>
                <a:gd name="f353" fmla="val 885571"/>
                <a:gd name="f354" fmla="val 641210"/>
                <a:gd name="f355" fmla="val 922667"/>
                <a:gd name="f356" fmla="val 638632"/>
                <a:gd name="f357" fmla="val 626795"/>
                <a:gd name="f358" fmla="val 995908"/>
                <a:gd name="f359" fmla="val 605523"/>
                <a:gd name="f360" fmla="val 574624"/>
                <a:gd name="f361" fmla="val 2055495"/>
                <a:gd name="f362" fmla="val 117335"/>
                <a:gd name="f363" fmla="val 2037956"/>
                <a:gd name="f364" fmla="val 1002334"/>
                <a:gd name="f365" fmla="val 2196884"/>
                <a:gd name="f366" fmla="val 130492"/>
                <a:gd name="f367" fmla="val 2178164"/>
                <a:gd name="f368" fmla="val 261162"/>
                <a:gd name="f369" fmla="*/ f0 1 2197100"/>
                <a:gd name="f370" fmla="*/ f1 1 1068070"/>
                <a:gd name="f371" fmla="+- f4 0 f2"/>
                <a:gd name="f372" fmla="+- f3 0 f2"/>
                <a:gd name="f373" fmla="*/ f372 1 2197100"/>
                <a:gd name="f374" fmla="*/ f371 1 1068070"/>
                <a:gd name="f375" fmla="*/ f2 1 f373"/>
                <a:gd name="f376" fmla="*/ f3 1 f373"/>
                <a:gd name="f377" fmla="*/ f2 1 f374"/>
                <a:gd name="f378" fmla="*/ f4 1 f374"/>
                <a:gd name="f379" fmla="*/ f375 f369 1"/>
                <a:gd name="f380" fmla="*/ f376 f369 1"/>
                <a:gd name="f381" fmla="*/ f378 f370 1"/>
                <a:gd name="f382" fmla="*/ f377 f370 1"/>
              </a:gdLst>
              <a:ahLst/>
              <a:cxnLst>
                <a:cxn ang="3cd4">
                  <a:pos x="hc" y="t"/>
                </a:cxn>
                <a:cxn ang="0">
                  <a:pos x="r" y="vc"/>
                </a:cxn>
                <a:cxn ang="cd4">
                  <a:pos x="hc" y="b"/>
                </a:cxn>
                <a:cxn ang="cd2">
                  <a:pos x="l" y="vc"/>
                </a:cxn>
              </a:cxnLst>
              <a:rect l="f379" t="f382" r="f380" b="f381"/>
              <a:pathLst>
                <a:path w="2197100" h="1068070">
                  <a:moveTo>
                    <a:pt x="f5" y="f6"/>
                  </a:moveTo>
                  <a:lnTo>
                    <a:pt x="f7" y="f8"/>
                  </a:lnTo>
                  <a:lnTo>
                    <a:pt x="f9" y="f10"/>
                  </a:lnTo>
                  <a:lnTo>
                    <a:pt x="f11" y="f12"/>
                  </a:lnTo>
                  <a:lnTo>
                    <a:pt x="f13" y="f14"/>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41" y="f42"/>
                  </a:lnTo>
                  <a:lnTo>
                    <a:pt x="f43" y="f44"/>
                  </a:lnTo>
                  <a:lnTo>
                    <a:pt x="f45" y="f46"/>
                  </a:lnTo>
                  <a:lnTo>
                    <a:pt x="f47" y="f48"/>
                  </a:lnTo>
                  <a:lnTo>
                    <a:pt x="f49" y="f50"/>
                  </a:lnTo>
                  <a:lnTo>
                    <a:pt x="f51" y="f52"/>
                  </a:lnTo>
                  <a:lnTo>
                    <a:pt x="f53" y="f54"/>
                  </a:lnTo>
                  <a:lnTo>
                    <a:pt x="f55" y="f56"/>
                  </a:lnTo>
                  <a:lnTo>
                    <a:pt x="f57" y="f58"/>
                  </a:lnTo>
                  <a:lnTo>
                    <a:pt x="f2" y="f24"/>
                  </a:lnTo>
                  <a:lnTo>
                    <a:pt x="f59" y="f60"/>
                  </a:lnTo>
                  <a:lnTo>
                    <a:pt x="f61" y="f62"/>
                  </a:lnTo>
                  <a:lnTo>
                    <a:pt x="f63" y="f64"/>
                  </a:lnTo>
                  <a:lnTo>
                    <a:pt x="f65" y="f66"/>
                  </a:lnTo>
                  <a:lnTo>
                    <a:pt x="f67" y="f68"/>
                  </a:lnTo>
                  <a:lnTo>
                    <a:pt x="f69" y="f70"/>
                  </a:lnTo>
                  <a:lnTo>
                    <a:pt x="f71" y="f72"/>
                  </a:lnTo>
                  <a:lnTo>
                    <a:pt x="f73" y="f74"/>
                  </a:lnTo>
                  <a:lnTo>
                    <a:pt x="f75" y="f76"/>
                  </a:lnTo>
                  <a:lnTo>
                    <a:pt x="f77" y="f24"/>
                  </a:lnTo>
                  <a:lnTo>
                    <a:pt x="f78" y="f79"/>
                  </a:lnTo>
                  <a:lnTo>
                    <a:pt x="f80" y="f81"/>
                  </a:lnTo>
                  <a:lnTo>
                    <a:pt x="f82" y="f83"/>
                  </a:lnTo>
                  <a:lnTo>
                    <a:pt x="f5" y="f6"/>
                  </a:lnTo>
                  <a:close/>
                </a:path>
                <a:path w="2197100" h="1068070">
                  <a:moveTo>
                    <a:pt x="f84" y="f85"/>
                  </a:moveTo>
                  <a:lnTo>
                    <a:pt x="f86" y="f87"/>
                  </a:lnTo>
                  <a:lnTo>
                    <a:pt x="f88" y="f89"/>
                  </a:lnTo>
                  <a:lnTo>
                    <a:pt x="f90" y="f91"/>
                  </a:lnTo>
                  <a:lnTo>
                    <a:pt x="f92" y="f93"/>
                  </a:lnTo>
                  <a:lnTo>
                    <a:pt x="f94" y="f95"/>
                  </a:lnTo>
                  <a:lnTo>
                    <a:pt x="f96" y="f97"/>
                  </a:lnTo>
                  <a:lnTo>
                    <a:pt x="f98" y="f99"/>
                  </a:lnTo>
                  <a:lnTo>
                    <a:pt x="f100" y="f101"/>
                  </a:lnTo>
                  <a:lnTo>
                    <a:pt x="f102" y="f103"/>
                  </a:lnTo>
                  <a:lnTo>
                    <a:pt x="f104" y="f105"/>
                  </a:lnTo>
                  <a:lnTo>
                    <a:pt x="f106" y="f107"/>
                  </a:lnTo>
                  <a:lnTo>
                    <a:pt x="f108" y="f109"/>
                  </a:lnTo>
                  <a:lnTo>
                    <a:pt x="f110" y="f111"/>
                  </a:lnTo>
                  <a:lnTo>
                    <a:pt x="f112" y="f113"/>
                  </a:lnTo>
                  <a:lnTo>
                    <a:pt x="f114" y="f115"/>
                  </a:lnTo>
                  <a:lnTo>
                    <a:pt x="f116" y="f117"/>
                  </a:lnTo>
                  <a:lnTo>
                    <a:pt x="f84" y="f85"/>
                  </a:lnTo>
                  <a:close/>
                </a:path>
                <a:path w="2197100" h="1068070">
                  <a:moveTo>
                    <a:pt x="f107" y="f118"/>
                  </a:moveTo>
                  <a:lnTo>
                    <a:pt x="f119" y="f120"/>
                  </a:lnTo>
                  <a:lnTo>
                    <a:pt x="f113" y="f121"/>
                  </a:lnTo>
                  <a:lnTo>
                    <a:pt x="f122" y="f123"/>
                  </a:lnTo>
                  <a:lnTo>
                    <a:pt x="f124" y="f125"/>
                  </a:lnTo>
                  <a:lnTo>
                    <a:pt x="f87" y="f126"/>
                  </a:lnTo>
                  <a:lnTo>
                    <a:pt x="f127" y="f128"/>
                  </a:lnTo>
                  <a:lnTo>
                    <a:pt x="f129" y="f130"/>
                  </a:lnTo>
                  <a:lnTo>
                    <a:pt x="f131" y="f132"/>
                  </a:lnTo>
                  <a:lnTo>
                    <a:pt x="f133" y="f134"/>
                  </a:lnTo>
                  <a:lnTo>
                    <a:pt x="f135" y="f136"/>
                  </a:lnTo>
                  <a:lnTo>
                    <a:pt x="f137" y="f138"/>
                  </a:lnTo>
                  <a:lnTo>
                    <a:pt x="f139" y="f140"/>
                  </a:lnTo>
                  <a:lnTo>
                    <a:pt x="f141" y="f142"/>
                  </a:lnTo>
                  <a:lnTo>
                    <a:pt x="f107" y="f118"/>
                  </a:lnTo>
                  <a:close/>
                </a:path>
                <a:path w="2197100" h="1068070">
                  <a:moveTo>
                    <a:pt x="f68" y="f143"/>
                  </a:moveTo>
                  <a:lnTo>
                    <a:pt x="f70" y="f144"/>
                  </a:lnTo>
                  <a:lnTo>
                    <a:pt x="f145" y="f146"/>
                  </a:lnTo>
                  <a:lnTo>
                    <a:pt x="f147" y="f148"/>
                  </a:lnTo>
                  <a:lnTo>
                    <a:pt x="f149" y="f150"/>
                  </a:lnTo>
                  <a:lnTo>
                    <a:pt x="f24" y="f151"/>
                  </a:lnTo>
                  <a:lnTo>
                    <a:pt x="f152" y="f153"/>
                  </a:lnTo>
                  <a:lnTo>
                    <a:pt x="f81" y="f154"/>
                  </a:lnTo>
                  <a:lnTo>
                    <a:pt x="f155" y="f156"/>
                  </a:lnTo>
                  <a:lnTo>
                    <a:pt x="f6" y="f157"/>
                  </a:lnTo>
                  <a:lnTo>
                    <a:pt x="f158" y="f159"/>
                  </a:lnTo>
                  <a:lnTo>
                    <a:pt x="f10" y="f160"/>
                  </a:lnTo>
                  <a:lnTo>
                    <a:pt x="f12" y="f161"/>
                  </a:lnTo>
                  <a:lnTo>
                    <a:pt x="f14" y="f162"/>
                  </a:lnTo>
                  <a:lnTo>
                    <a:pt x="f163" y="f164"/>
                  </a:lnTo>
                  <a:lnTo>
                    <a:pt x="f165" y="f166"/>
                  </a:lnTo>
                  <a:lnTo>
                    <a:pt x="f167" y="f168"/>
                  </a:lnTo>
                  <a:lnTo>
                    <a:pt x="f169" y="f170"/>
                  </a:lnTo>
                  <a:lnTo>
                    <a:pt x="f24" y="f171"/>
                  </a:lnTo>
                  <a:lnTo>
                    <a:pt x="f172" y="f173"/>
                  </a:lnTo>
                  <a:lnTo>
                    <a:pt x="f28" y="f174"/>
                  </a:lnTo>
                  <a:lnTo>
                    <a:pt x="f175" y="f176"/>
                  </a:lnTo>
                  <a:lnTo>
                    <a:pt x="f177" y="f178"/>
                  </a:lnTo>
                  <a:lnTo>
                    <a:pt x="f179" y="f180"/>
                  </a:lnTo>
                  <a:lnTo>
                    <a:pt x="f181" y="f182"/>
                  </a:lnTo>
                  <a:lnTo>
                    <a:pt x="f183" y="f184"/>
                  </a:lnTo>
                  <a:lnTo>
                    <a:pt x="f185" y="f186"/>
                  </a:lnTo>
                  <a:lnTo>
                    <a:pt x="f187" y="f188"/>
                  </a:lnTo>
                  <a:lnTo>
                    <a:pt x="f44" y="f189"/>
                  </a:lnTo>
                  <a:lnTo>
                    <a:pt x="f46" y="f190"/>
                  </a:lnTo>
                  <a:lnTo>
                    <a:pt x="f191" y="f192"/>
                  </a:lnTo>
                  <a:lnTo>
                    <a:pt x="f193" y="f194"/>
                  </a:lnTo>
                  <a:lnTo>
                    <a:pt x="f52" y="f195"/>
                  </a:lnTo>
                  <a:lnTo>
                    <a:pt x="f196" y="f197"/>
                  </a:lnTo>
                  <a:lnTo>
                    <a:pt x="f56" y="f198"/>
                  </a:lnTo>
                  <a:lnTo>
                    <a:pt x="f58" y="f199"/>
                  </a:lnTo>
                  <a:lnTo>
                    <a:pt x="f24" y="f200"/>
                  </a:lnTo>
                  <a:lnTo>
                    <a:pt x="f60" y="f201"/>
                  </a:lnTo>
                  <a:lnTo>
                    <a:pt x="f62" y="f202"/>
                  </a:lnTo>
                  <a:lnTo>
                    <a:pt x="f64" y="f203"/>
                  </a:lnTo>
                  <a:lnTo>
                    <a:pt x="f66" y="f204"/>
                  </a:lnTo>
                  <a:lnTo>
                    <a:pt x="f68" y="f143"/>
                  </a:lnTo>
                  <a:close/>
                </a:path>
                <a:path w="2197100" h="1068070">
                  <a:moveTo>
                    <a:pt x="f205" y="f206"/>
                  </a:moveTo>
                  <a:lnTo>
                    <a:pt x="f207" y="f208"/>
                  </a:lnTo>
                  <a:lnTo>
                    <a:pt x="f209" y="f210"/>
                  </a:lnTo>
                  <a:lnTo>
                    <a:pt x="f211" y="f212"/>
                  </a:lnTo>
                  <a:lnTo>
                    <a:pt x="f213" y="f214"/>
                  </a:lnTo>
                  <a:lnTo>
                    <a:pt x="f215" y="f216"/>
                  </a:lnTo>
                  <a:lnTo>
                    <a:pt x="f217" y="f218"/>
                  </a:lnTo>
                  <a:lnTo>
                    <a:pt x="f219" y="f220"/>
                  </a:lnTo>
                  <a:lnTo>
                    <a:pt x="f221" y="f222"/>
                  </a:lnTo>
                  <a:lnTo>
                    <a:pt x="f223" y="f224"/>
                  </a:lnTo>
                  <a:lnTo>
                    <a:pt x="f225" y="f226"/>
                  </a:lnTo>
                  <a:lnTo>
                    <a:pt x="f227" y="f228"/>
                  </a:lnTo>
                  <a:lnTo>
                    <a:pt x="f229" y="f230"/>
                  </a:lnTo>
                  <a:lnTo>
                    <a:pt x="f231" y="f232"/>
                  </a:lnTo>
                  <a:lnTo>
                    <a:pt x="f233" y="f234"/>
                  </a:lnTo>
                  <a:lnTo>
                    <a:pt x="f235" y="f236"/>
                  </a:lnTo>
                  <a:lnTo>
                    <a:pt x="f237" y="f37"/>
                  </a:lnTo>
                  <a:lnTo>
                    <a:pt x="f238" y="f39"/>
                  </a:lnTo>
                  <a:lnTo>
                    <a:pt x="f239" y="f240"/>
                  </a:lnTo>
                  <a:lnTo>
                    <a:pt x="f241" y="f43"/>
                  </a:lnTo>
                  <a:lnTo>
                    <a:pt x="f242" y="f243"/>
                  </a:lnTo>
                  <a:lnTo>
                    <a:pt x="f244" y="f47"/>
                  </a:lnTo>
                  <a:lnTo>
                    <a:pt x="f245" y="f49"/>
                  </a:lnTo>
                  <a:lnTo>
                    <a:pt x="f246" y="f247"/>
                  </a:lnTo>
                  <a:lnTo>
                    <a:pt x="f248" y="f249"/>
                  </a:lnTo>
                  <a:lnTo>
                    <a:pt x="f250" y="f251"/>
                  </a:lnTo>
                  <a:lnTo>
                    <a:pt x="f252" y="f253"/>
                  </a:lnTo>
                  <a:lnTo>
                    <a:pt x="f223" y="f2"/>
                  </a:lnTo>
                  <a:lnTo>
                    <a:pt x="f254" y="f59"/>
                  </a:lnTo>
                  <a:lnTo>
                    <a:pt x="f255" y="f256"/>
                  </a:lnTo>
                  <a:lnTo>
                    <a:pt x="f257" y="f63"/>
                  </a:lnTo>
                  <a:lnTo>
                    <a:pt x="f258" y="f65"/>
                  </a:lnTo>
                  <a:lnTo>
                    <a:pt x="f259" y="f67"/>
                  </a:lnTo>
                  <a:lnTo>
                    <a:pt x="f260" y="f69"/>
                  </a:lnTo>
                  <a:lnTo>
                    <a:pt x="f261" y="f71"/>
                  </a:lnTo>
                  <a:lnTo>
                    <a:pt x="f262" y="f73"/>
                  </a:lnTo>
                  <a:lnTo>
                    <a:pt x="f263" y="f75"/>
                  </a:lnTo>
                  <a:lnTo>
                    <a:pt x="f223" y="f264"/>
                  </a:lnTo>
                  <a:lnTo>
                    <a:pt x="f265" y="f78"/>
                  </a:lnTo>
                  <a:lnTo>
                    <a:pt x="f266" y="f267"/>
                  </a:lnTo>
                  <a:lnTo>
                    <a:pt x="f268" y="f269"/>
                  </a:lnTo>
                  <a:lnTo>
                    <a:pt x="f205" y="f206"/>
                  </a:lnTo>
                  <a:close/>
                </a:path>
                <a:path w="2197100" h="1068070">
                  <a:moveTo>
                    <a:pt x="f136" y="f270"/>
                  </a:moveTo>
                  <a:lnTo>
                    <a:pt x="f138" y="f271"/>
                  </a:lnTo>
                  <a:lnTo>
                    <a:pt x="f272" y="f273"/>
                  </a:lnTo>
                  <a:lnTo>
                    <a:pt x="f274" y="f275"/>
                  </a:lnTo>
                  <a:lnTo>
                    <a:pt x="f276" y="f277"/>
                  </a:lnTo>
                  <a:lnTo>
                    <a:pt x="f278" y="f279"/>
                  </a:lnTo>
                  <a:lnTo>
                    <a:pt x="f280" y="f281"/>
                  </a:lnTo>
                  <a:lnTo>
                    <a:pt x="f282" y="f283"/>
                  </a:lnTo>
                  <a:lnTo>
                    <a:pt x="f284" y="f285"/>
                  </a:lnTo>
                  <a:lnTo>
                    <a:pt x="f125" y="f286"/>
                  </a:lnTo>
                  <a:lnTo>
                    <a:pt x="f126" y="f287"/>
                  </a:lnTo>
                  <a:lnTo>
                    <a:pt x="f288" y="f289"/>
                  </a:lnTo>
                  <a:lnTo>
                    <a:pt x="f290" y="f291"/>
                  </a:lnTo>
                  <a:lnTo>
                    <a:pt x="f292" y="f293"/>
                  </a:lnTo>
                  <a:lnTo>
                    <a:pt x="f294" y="f295"/>
                  </a:lnTo>
                  <a:lnTo>
                    <a:pt x="f136" y="f270"/>
                  </a:lnTo>
                  <a:close/>
                </a:path>
                <a:path w="2197100" h="1068070">
                  <a:moveTo>
                    <a:pt x="f287" y="f296"/>
                  </a:moveTo>
                  <a:lnTo>
                    <a:pt x="f297" y="f298"/>
                  </a:lnTo>
                  <a:lnTo>
                    <a:pt x="f299" y="f92"/>
                  </a:lnTo>
                  <a:lnTo>
                    <a:pt x="f300" y="f94"/>
                  </a:lnTo>
                  <a:lnTo>
                    <a:pt x="f301" y="f96"/>
                  </a:lnTo>
                  <a:lnTo>
                    <a:pt x="f302" y="f303"/>
                  </a:lnTo>
                  <a:lnTo>
                    <a:pt x="f304" y="f100"/>
                  </a:lnTo>
                  <a:lnTo>
                    <a:pt x="f305" y="f102"/>
                  </a:lnTo>
                  <a:lnTo>
                    <a:pt x="f306" y="f104"/>
                  </a:lnTo>
                  <a:lnTo>
                    <a:pt x="f307" y="f106"/>
                  </a:lnTo>
                  <a:lnTo>
                    <a:pt x="f308" y="f309"/>
                  </a:lnTo>
                  <a:lnTo>
                    <a:pt x="f310" y="f110"/>
                  </a:lnTo>
                  <a:lnTo>
                    <a:pt x="f311" y="f312"/>
                  </a:lnTo>
                  <a:lnTo>
                    <a:pt x="f313" y="f314"/>
                  </a:lnTo>
                  <a:lnTo>
                    <a:pt x="f286" y="f84"/>
                  </a:lnTo>
                  <a:lnTo>
                    <a:pt x="f287" y="f296"/>
                  </a:lnTo>
                  <a:close/>
                </a:path>
                <a:path w="2197100" h="1068070">
                  <a:moveTo>
                    <a:pt x="f315" y="f316"/>
                  </a:moveTo>
                  <a:lnTo>
                    <a:pt x="f201" y="f317"/>
                  </a:lnTo>
                  <a:lnTo>
                    <a:pt x="f202" y="f255"/>
                  </a:lnTo>
                  <a:lnTo>
                    <a:pt x="f203" y="f318"/>
                  </a:lnTo>
                  <a:lnTo>
                    <a:pt x="f204" y="f258"/>
                  </a:lnTo>
                  <a:lnTo>
                    <a:pt x="f319" y="f259"/>
                  </a:lnTo>
                  <a:lnTo>
                    <a:pt x="f144" y="f260"/>
                  </a:lnTo>
                  <a:lnTo>
                    <a:pt x="f146" y="f261"/>
                  </a:lnTo>
                  <a:lnTo>
                    <a:pt x="f320" y="f321"/>
                  </a:lnTo>
                  <a:lnTo>
                    <a:pt x="f322" y="f263"/>
                  </a:lnTo>
                  <a:lnTo>
                    <a:pt x="f323" y="f316"/>
                  </a:lnTo>
                  <a:lnTo>
                    <a:pt x="f153" y="f324"/>
                  </a:lnTo>
                  <a:lnTo>
                    <a:pt x="f325" y="f326"/>
                  </a:lnTo>
                  <a:lnTo>
                    <a:pt x="f327" y="f328"/>
                  </a:lnTo>
                  <a:lnTo>
                    <a:pt x="f157" y="f329"/>
                  </a:lnTo>
                  <a:lnTo>
                    <a:pt x="f330" y="f207"/>
                  </a:lnTo>
                  <a:lnTo>
                    <a:pt x="f331" y="f332"/>
                  </a:lnTo>
                  <a:lnTo>
                    <a:pt x="f333" y="f334"/>
                  </a:lnTo>
                  <a:lnTo>
                    <a:pt x="f335" y="f336"/>
                  </a:lnTo>
                  <a:lnTo>
                    <a:pt x="f164" y="f337"/>
                  </a:lnTo>
                  <a:lnTo>
                    <a:pt x="f166" y="f217"/>
                  </a:lnTo>
                  <a:lnTo>
                    <a:pt x="f168" y="f338"/>
                  </a:lnTo>
                  <a:lnTo>
                    <a:pt x="f170" y="f339"/>
                  </a:lnTo>
                  <a:lnTo>
                    <a:pt x="f171" y="f316"/>
                  </a:lnTo>
                  <a:lnTo>
                    <a:pt x="f173" y="f225"/>
                  </a:lnTo>
                  <a:lnTo>
                    <a:pt x="f174" y="f227"/>
                  </a:lnTo>
                  <a:lnTo>
                    <a:pt x="f176" y="f340"/>
                  </a:lnTo>
                  <a:lnTo>
                    <a:pt x="f341" y="f342"/>
                  </a:lnTo>
                  <a:lnTo>
                    <a:pt x="f343" y="f344"/>
                  </a:lnTo>
                  <a:lnTo>
                    <a:pt x="f182" y="f345"/>
                  </a:lnTo>
                  <a:lnTo>
                    <a:pt x="f184" y="f237"/>
                  </a:lnTo>
                  <a:lnTo>
                    <a:pt x="f346" y="f347"/>
                  </a:lnTo>
                  <a:lnTo>
                    <a:pt x="f348" y="f239"/>
                  </a:lnTo>
                  <a:lnTo>
                    <a:pt x="f349" y="f241"/>
                  </a:lnTo>
                  <a:lnTo>
                    <a:pt x="f190" y="f350"/>
                  </a:lnTo>
                  <a:lnTo>
                    <a:pt x="f351" y="f352"/>
                  </a:lnTo>
                  <a:lnTo>
                    <a:pt x="f353" y="f354"/>
                  </a:lnTo>
                  <a:lnTo>
                    <a:pt x="f355" y="f356"/>
                  </a:lnTo>
                  <a:lnTo>
                    <a:pt x="f197" y="f357"/>
                  </a:lnTo>
                  <a:lnTo>
                    <a:pt x="f358" y="f359"/>
                  </a:lnTo>
                  <a:lnTo>
                    <a:pt x="f199" y="f360"/>
                  </a:lnTo>
                  <a:lnTo>
                    <a:pt x="f315" y="f316"/>
                  </a:lnTo>
                  <a:close/>
                </a:path>
                <a:path w="2197100" h="1068070">
                  <a:moveTo>
                    <a:pt x="f361" y="f362"/>
                  </a:moveTo>
                  <a:lnTo>
                    <a:pt x="f363" y="f362"/>
                  </a:lnTo>
                  <a:lnTo>
                    <a:pt x="f363" y="f364"/>
                  </a:lnTo>
                  <a:lnTo>
                    <a:pt x="f361" y="f364"/>
                  </a:lnTo>
                  <a:lnTo>
                    <a:pt x="f361" y="f362"/>
                  </a:lnTo>
                  <a:close/>
                </a:path>
                <a:path w="2197100" h="1068070">
                  <a:moveTo>
                    <a:pt x="f365" y="f366"/>
                  </a:moveTo>
                  <a:lnTo>
                    <a:pt x="f367" y="f366"/>
                  </a:lnTo>
                  <a:lnTo>
                    <a:pt x="f367" y="f368"/>
                  </a:lnTo>
                  <a:lnTo>
                    <a:pt x="f365" y="f368"/>
                  </a:lnTo>
                  <a:lnTo>
                    <a:pt x="f365" y="f366"/>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9" name="object 9">
              <a:extLst>
                <a:ext uri="{FF2B5EF4-FFF2-40B4-BE49-F238E27FC236}">
                  <a16:creationId xmlns:a16="http://schemas.microsoft.com/office/drawing/2014/main" id="{01ED7E11-97C1-083F-C621-33D4AFFE7650}"/>
                </a:ext>
              </a:extLst>
            </p:cNvPr>
            <p:cNvPicPr>
              <a:picLocks noChangeAspect="1"/>
            </p:cNvPicPr>
            <p:nvPr/>
          </p:nvPicPr>
          <p:blipFill>
            <a:blip r:embed="rId5"/>
            <a:stretch>
              <a:fillRect/>
            </a:stretch>
          </p:blipFill>
          <p:spPr>
            <a:xfrm>
              <a:off x="3350151" y="1210528"/>
              <a:ext cx="173361" cy="99980"/>
            </a:xfrm>
            <a:prstGeom prst="rect">
              <a:avLst/>
            </a:prstGeom>
            <a:noFill/>
            <a:ln cap="flat">
              <a:noFill/>
            </a:ln>
          </p:spPr>
        </p:pic>
        <p:pic>
          <p:nvPicPr>
            <p:cNvPr id="10" name="object 10">
              <a:extLst>
                <a:ext uri="{FF2B5EF4-FFF2-40B4-BE49-F238E27FC236}">
                  <a16:creationId xmlns:a16="http://schemas.microsoft.com/office/drawing/2014/main" id="{2A1448EB-865F-F6A2-100E-3B47C689160E}"/>
                </a:ext>
              </a:extLst>
            </p:cNvPr>
            <p:cNvPicPr>
              <a:picLocks noChangeAspect="1"/>
            </p:cNvPicPr>
            <p:nvPr/>
          </p:nvPicPr>
          <p:blipFill>
            <a:blip r:embed="rId6"/>
            <a:stretch>
              <a:fillRect/>
            </a:stretch>
          </p:blipFill>
          <p:spPr>
            <a:xfrm>
              <a:off x="3543748" y="1167853"/>
              <a:ext cx="292415" cy="181965"/>
            </a:xfrm>
            <a:prstGeom prst="rect">
              <a:avLst/>
            </a:prstGeom>
            <a:noFill/>
            <a:ln cap="flat">
              <a:noFill/>
            </a:ln>
          </p:spPr>
        </p:pic>
        <p:pic>
          <p:nvPicPr>
            <p:cNvPr id="11" name="object 11">
              <a:extLst>
                <a:ext uri="{FF2B5EF4-FFF2-40B4-BE49-F238E27FC236}">
                  <a16:creationId xmlns:a16="http://schemas.microsoft.com/office/drawing/2014/main" id="{839BA970-B907-A546-C82A-7F610EFAB56F}"/>
                </a:ext>
              </a:extLst>
            </p:cNvPr>
            <p:cNvPicPr>
              <a:picLocks noChangeAspect="1"/>
            </p:cNvPicPr>
            <p:nvPr/>
          </p:nvPicPr>
          <p:blipFill>
            <a:blip r:embed="rId7"/>
            <a:stretch>
              <a:fillRect/>
            </a:stretch>
          </p:blipFill>
          <p:spPr>
            <a:xfrm>
              <a:off x="3913119" y="1167853"/>
              <a:ext cx="297472" cy="181965"/>
            </a:xfrm>
            <a:prstGeom prst="rect">
              <a:avLst/>
            </a:prstGeom>
            <a:noFill/>
            <a:ln cap="flat">
              <a:noFill/>
            </a:ln>
          </p:spPr>
        </p:pic>
        <p:pic>
          <p:nvPicPr>
            <p:cNvPr id="12" name="object 12">
              <a:extLst>
                <a:ext uri="{FF2B5EF4-FFF2-40B4-BE49-F238E27FC236}">
                  <a16:creationId xmlns:a16="http://schemas.microsoft.com/office/drawing/2014/main" id="{36A34AC3-8810-BB88-36D2-F0AEE69E6A8C}"/>
                </a:ext>
              </a:extLst>
            </p:cNvPr>
            <p:cNvPicPr>
              <a:picLocks noChangeAspect="1"/>
            </p:cNvPicPr>
            <p:nvPr/>
          </p:nvPicPr>
          <p:blipFill>
            <a:blip r:embed="rId8"/>
            <a:stretch>
              <a:fillRect/>
            </a:stretch>
          </p:blipFill>
          <p:spPr>
            <a:xfrm>
              <a:off x="4234184" y="1167862"/>
              <a:ext cx="309286" cy="142646"/>
            </a:xfrm>
            <a:prstGeom prst="rect">
              <a:avLst/>
            </a:prstGeom>
            <a:noFill/>
            <a:ln cap="flat">
              <a:noFill/>
            </a:ln>
          </p:spPr>
        </p:pic>
        <p:pic>
          <p:nvPicPr>
            <p:cNvPr id="13" name="object 13">
              <a:extLst>
                <a:ext uri="{FF2B5EF4-FFF2-40B4-BE49-F238E27FC236}">
                  <a16:creationId xmlns:a16="http://schemas.microsoft.com/office/drawing/2014/main" id="{9B253E05-0CCC-1290-94E1-803AAB050537}"/>
                </a:ext>
              </a:extLst>
            </p:cNvPr>
            <p:cNvPicPr>
              <a:picLocks noChangeAspect="1"/>
            </p:cNvPicPr>
            <p:nvPr/>
          </p:nvPicPr>
          <p:blipFill>
            <a:blip r:embed="rId9"/>
            <a:stretch>
              <a:fillRect/>
            </a:stretch>
          </p:blipFill>
          <p:spPr>
            <a:xfrm>
              <a:off x="4567053" y="1167862"/>
              <a:ext cx="90799" cy="142637"/>
            </a:xfrm>
            <a:prstGeom prst="rect">
              <a:avLst/>
            </a:prstGeom>
            <a:noFill/>
            <a:ln cap="flat">
              <a:noFill/>
            </a:ln>
          </p:spPr>
        </p:pic>
        <p:pic>
          <p:nvPicPr>
            <p:cNvPr id="14" name="object 14">
              <a:extLst>
                <a:ext uri="{FF2B5EF4-FFF2-40B4-BE49-F238E27FC236}">
                  <a16:creationId xmlns:a16="http://schemas.microsoft.com/office/drawing/2014/main" id="{C440402A-598B-C2FA-326C-253600E3BD74}"/>
                </a:ext>
              </a:extLst>
            </p:cNvPr>
            <p:cNvPicPr>
              <a:picLocks noChangeAspect="1"/>
            </p:cNvPicPr>
            <p:nvPr/>
          </p:nvPicPr>
          <p:blipFill>
            <a:blip r:embed="rId10"/>
            <a:stretch>
              <a:fillRect/>
            </a:stretch>
          </p:blipFill>
          <p:spPr>
            <a:xfrm>
              <a:off x="4687827" y="1212777"/>
              <a:ext cx="84417" cy="97712"/>
            </a:xfrm>
            <a:prstGeom prst="rect">
              <a:avLst/>
            </a:prstGeom>
            <a:noFill/>
            <a:ln cap="flat">
              <a:noFill/>
            </a:ln>
          </p:spPr>
        </p:pic>
        <p:sp>
          <p:nvSpPr>
            <p:cNvPr id="15" name="object 15">
              <a:extLst>
                <a:ext uri="{FF2B5EF4-FFF2-40B4-BE49-F238E27FC236}">
                  <a16:creationId xmlns:a16="http://schemas.microsoft.com/office/drawing/2014/main" id="{DF7359B0-071A-F13B-1517-311677FB8DEB}"/>
                </a:ext>
              </a:extLst>
            </p:cNvPr>
            <p:cNvSpPr/>
            <p:nvPr/>
          </p:nvSpPr>
          <p:spPr>
            <a:xfrm>
              <a:off x="4793604" y="1210546"/>
              <a:ext cx="60322" cy="100327"/>
            </a:xfrm>
            <a:custGeom>
              <a:avLst/>
              <a:gdLst>
                <a:gd name="f0" fmla="val w"/>
                <a:gd name="f1" fmla="val h"/>
                <a:gd name="f2" fmla="val 0"/>
                <a:gd name="f3" fmla="val 60325"/>
                <a:gd name="f4" fmla="val 100330"/>
                <a:gd name="f5" fmla="val 41935"/>
                <a:gd name="f6" fmla="val 33695"/>
                <a:gd name="f7" fmla="val 20448"/>
                <a:gd name="f8" fmla="val 1800"/>
                <a:gd name="f9" fmla="val 9752"/>
                <a:gd name="f10" fmla="val 7251"/>
                <a:gd name="f11" fmla="val 2604"/>
                <a:gd name="f12" fmla="val 16423"/>
                <a:gd name="f13" fmla="val 29391"/>
                <a:gd name="f14" fmla="val 6460"/>
                <a:gd name="f15" fmla="val 44902"/>
                <a:gd name="f16" fmla="val 20674"/>
                <a:gd name="f17" fmla="val 54237"/>
                <a:gd name="f18" fmla="val 34888"/>
                <a:gd name="f19" fmla="val 61819"/>
                <a:gd name="f20" fmla="val 41349"/>
                <a:gd name="f21" fmla="val 72071"/>
                <a:gd name="f22" fmla="val 82363"/>
                <a:gd name="f23" fmla="val 31433"/>
                <a:gd name="f24" fmla="val 85735"/>
                <a:gd name="f25" fmla="val 18324"/>
                <a:gd name="f26" fmla="val 8397"/>
                <a:gd name="f27" fmla="val 83494"/>
                <a:gd name="f28" fmla="val 1476"/>
                <a:gd name="f29" fmla="val 78992"/>
                <a:gd name="f30" fmla="val 554"/>
                <a:gd name="f31" fmla="val 94719"/>
                <a:gd name="f32" fmla="val 6774"/>
                <a:gd name="f33" fmla="val 97353"/>
                <a:gd name="f34" fmla="val 13301"/>
                <a:gd name="f35" fmla="val 98951"/>
                <a:gd name="f36" fmla="val 20007"/>
                <a:gd name="f37" fmla="val 99742"/>
                <a:gd name="f38" fmla="val 26763"/>
                <a:gd name="f39" fmla="val 99955"/>
                <a:gd name="f40" fmla="val 39153"/>
                <a:gd name="f41" fmla="val 98173"/>
                <a:gd name="f42" fmla="val 49812"/>
                <a:gd name="f43" fmla="val 92723"/>
                <a:gd name="f44" fmla="val 57279"/>
                <a:gd name="f45" fmla="val 83447"/>
                <a:gd name="f46" fmla="val 60092"/>
                <a:gd name="f47" fmla="val 70186"/>
                <a:gd name="f48" fmla="val 53626"/>
                <a:gd name="f49" fmla="val 53125"/>
                <a:gd name="f50" fmla="val 39401"/>
                <a:gd name="f51" fmla="val 43869"/>
                <a:gd name="f52" fmla="val 25177"/>
                <a:gd name="f53" fmla="val 36680"/>
                <a:gd name="f54" fmla="val 18711"/>
                <a:gd name="f55" fmla="val 25821"/>
                <a:gd name="f56" fmla="val 17968"/>
                <a:gd name="f57" fmla="val 26575"/>
                <a:gd name="f58" fmla="val 14208"/>
                <a:gd name="f59" fmla="val 39684"/>
                <a:gd name="f60" fmla="val 50155"/>
                <a:gd name="f61" fmla="val 16659"/>
                <a:gd name="f62" fmla="val 54071"/>
                <a:gd name="f63" fmla="val 19088"/>
                <a:gd name="f64" fmla="val 55589"/>
                <a:gd name="f65" fmla="val 3738"/>
                <a:gd name="f66" fmla="val 48658"/>
                <a:gd name="f67" fmla="val 1675"/>
                <a:gd name="f68" fmla="*/ f0 1 60325"/>
                <a:gd name="f69" fmla="*/ f1 1 100330"/>
                <a:gd name="f70" fmla="+- f4 0 f2"/>
                <a:gd name="f71" fmla="+- f3 0 f2"/>
                <a:gd name="f72" fmla="*/ f71 1 60325"/>
                <a:gd name="f73" fmla="*/ f70 1 100330"/>
                <a:gd name="f74" fmla="*/ f2 1 f72"/>
                <a:gd name="f75" fmla="*/ f3 1 f72"/>
                <a:gd name="f76" fmla="*/ f2 1 f73"/>
                <a:gd name="f77" fmla="*/ f4 1 f73"/>
                <a:gd name="f78" fmla="*/ f74 f68 1"/>
                <a:gd name="f79" fmla="*/ f75 f68 1"/>
                <a:gd name="f80" fmla="*/ f77 f69 1"/>
                <a:gd name="f81" fmla="*/ f76 f69 1"/>
              </a:gdLst>
              <a:ahLst/>
              <a:cxnLst>
                <a:cxn ang="3cd4">
                  <a:pos x="hc" y="t"/>
                </a:cxn>
                <a:cxn ang="0">
                  <a:pos x="r" y="vc"/>
                </a:cxn>
                <a:cxn ang="cd4">
                  <a:pos x="hc" y="b"/>
                </a:cxn>
                <a:cxn ang="cd2">
                  <a:pos x="l" y="vc"/>
                </a:cxn>
              </a:cxnLst>
              <a:rect l="f78" t="f81" r="f79" b="f80"/>
              <a:pathLst>
                <a:path w="60325" h="100330">
                  <a:moveTo>
                    <a:pt x="f5" y="f2"/>
                  </a:moveTo>
                  <a:lnTo>
                    <a:pt x="f6" y="f2"/>
                  </a:lnTo>
                  <a:lnTo>
                    <a:pt x="f7" y="f8"/>
                  </a:lnTo>
                  <a:lnTo>
                    <a:pt x="f9" y="f10"/>
                  </a:lnTo>
                  <a:lnTo>
                    <a:pt x="f11" y="f12"/>
                  </a:lnTo>
                  <a:lnTo>
                    <a:pt x="f2" y="f13"/>
                  </a:lnTo>
                  <a:lnTo>
                    <a:pt x="f14" y="f15"/>
                  </a:lnTo>
                  <a:lnTo>
                    <a:pt x="f16" y="f17"/>
                  </a:lnTo>
                  <a:lnTo>
                    <a:pt x="f18" y="f19"/>
                  </a:lnTo>
                  <a:lnTo>
                    <a:pt x="f20" y="f21"/>
                  </a:lnTo>
                  <a:lnTo>
                    <a:pt x="f20" y="f22"/>
                  </a:lnTo>
                  <a:lnTo>
                    <a:pt x="f23" y="f24"/>
                  </a:lnTo>
                  <a:lnTo>
                    <a:pt x="f25" y="f24"/>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49"/>
                  </a:lnTo>
                  <a:lnTo>
                    <a:pt x="f50" y="f51"/>
                  </a:lnTo>
                  <a:lnTo>
                    <a:pt x="f52" y="f53"/>
                  </a:lnTo>
                  <a:lnTo>
                    <a:pt x="f54" y="f55"/>
                  </a:lnTo>
                  <a:lnTo>
                    <a:pt x="f54" y="f56"/>
                  </a:lnTo>
                  <a:lnTo>
                    <a:pt x="f57" y="f58"/>
                  </a:lnTo>
                  <a:lnTo>
                    <a:pt x="f59" y="f58"/>
                  </a:lnTo>
                  <a:lnTo>
                    <a:pt x="f60" y="f61"/>
                  </a:lnTo>
                  <a:lnTo>
                    <a:pt x="f62" y="f63"/>
                  </a:lnTo>
                  <a:lnTo>
                    <a:pt x="f64" y="f65"/>
                  </a:lnTo>
                  <a:lnTo>
                    <a:pt x="f66" y="f6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16" name="object 16">
              <a:extLst>
                <a:ext uri="{FF2B5EF4-FFF2-40B4-BE49-F238E27FC236}">
                  <a16:creationId xmlns:a16="http://schemas.microsoft.com/office/drawing/2014/main" id="{1BA85BB7-A08F-5843-8040-A1644A27023D}"/>
                </a:ext>
              </a:extLst>
            </p:cNvPr>
            <p:cNvPicPr>
              <a:picLocks noChangeAspect="1"/>
            </p:cNvPicPr>
            <p:nvPr/>
          </p:nvPicPr>
          <p:blipFill>
            <a:blip r:embed="rId11"/>
            <a:stretch>
              <a:fillRect/>
            </a:stretch>
          </p:blipFill>
          <p:spPr>
            <a:xfrm>
              <a:off x="3299411" y="1400001"/>
              <a:ext cx="349904" cy="174485"/>
            </a:xfrm>
            <a:prstGeom prst="rect">
              <a:avLst/>
            </a:prstGeom>
            <a:noFill/>
            <a:ln cap="flat">
              <a:noFill/>
            </a:ln>
          </p:spPr>
        </p:pic>
        <p:sp>
          <p:nvSpPr>
            <p:cNvPr id="17" name="object 17">
              <a:extLst>
                <a:ext uri="{FF2B5EF4-FFF2-40B4-BE49-F238E27FC236}">
                  <a16:creationId xmlns:a16="http://schemas.microsoft.com/office/drawing/2014/main" id="{0DB68C5B-6D2A-E552-FDAC-71CC93106953}"/>
                </a:ext>
              </a:extLst>
            </p:cNvPr>
            <p:cNvSpPr/>
            <p:nvPr/>
          </p:nvSpPr>
          <p:spPr>
            <a:xfrm>
              <a:off x="3678905" y="1435196"/>
              <a:ext cx="53977" cy="97785"/>
            </a:xfrm>
            <a:custGeom>
              <a:avLst/>
              <a:gdLst>
                <a:gd name="f0" fmla="val w"/>
                <a:gd name="f1" fmla="val h"/>
                <a:gd name="f2" fmla="val 0"/>
                <a:gd name="f3" fmla="val 53975"/>
                <a:gd name="f4" fmla="val 97790"/>
                <a:gd name="f5" fmla="val 46982"/>
                <a:gd name="f6" fmla="val 41747"/>
                <a:gd name="f7" fmla="val 34249"/>
                <a:gd name="f8" fmla="val 1265"/>
                <a:gd name="f9" fmla="val 27262"/>
                <a:gd name="f10" fmla="val 4794"/>
                <a:gd name="f11" fmla="val 21290"/>
                <a:gd name="f12" fmla="val 10182"/>
                <a:gd name="f13" fmla="val 16837"/>
                <a:gd name="f14" fmla="val 17025"/>
                <a:gd name="f15" fmla="val 16470"/>
                <a:gd name="f16" fmla="val 2251"/>
                <a:gd name="f17" fmla="val 97724"/>
                <a:gd name="f18" fmla="val 17591"/>
                <a:gd name="f19" fmla="val 54291"/>
                <a:gd name="f20" fmla="val 19446"/>
                <a:gd name="f21" fmla="val 38099"/>
                <a:gd name="f22" fmla="val 24708"/>
                <a:gd name="f23" fmla="val 25836"/>
                <a:gd name="f24" fmla="val 32919"/>
                <a:gd name="f25" fmla="val 18065"/>
                <a:gd name="f26" fmla="val 43621"/>
                <a:gd name="f27" fmla="val 15350"/>
                <a:gd name="f28" fmla="val 46605"/>
                <a:gd name="f29" fmla="val 50155"/>
                <a:gd name="f30" fmla="val 15737"/>
                <a:gd name="f31" fmla="val 53349"/>
                <a:gd name="f32" fmla="val 1319"/>
                <a:gd name="f33" fmla="*/ f0 1 53975"/>
                <a:gd name="f34" fmla="*/ f1 1 97790"/>
                <a:gd name="f35" fmla="+- f4 0 f2"/>
                <a:gd name="f36" fmla="+- f3 0 f2"/>
                <a:gd name="f37" fmla="*/ f36 1 53975"/>
                <a:gd name="f38" fmla="*/ f35 1 97790"/>
                <a:gd name="f39" fmla="*/ f2 1 f37"/>
                <a:gd name="f40" fmla="*/ f3 1 f37"/>
                <a:gd name="f41" fmla="*/ f2 1 f38"/>
                <a:gd name="f42" fmla="*/ f4 1 f38"/>
                <a:gd name="f43" fmla="*/ f39 f33 1"/>
                <a:gd name="f44" fmla="*/ f40 f33 1"/>
                <a:gd name="f45" fmla="*/ f42 f34 1"/>
                <a:gd name="f46" fmla="*/ f41 f34 1"/>
              </a:gdLst>
              <a:ahLst/>
              <a:cxnLst>
                <a:cxn ang="3cd4">
                  <a:pos x="hc" y="t"/>
                </a:cxn>
                <a:cxn ang="0">
                  <a:pos x="r" y="vc"/>
                </a:cxn>
                <a:cxn ang="cd4">
                  <a:pos x="hc" y="b"/>
                </a:cxn>
                <a:cxn ang="cd2">
                  <a:pos x="l" y="vc"/>
                </a:cxn>
              </a:cxnLst>
              <a:rect l="f43" t="f46" r="f44" b="f45"/>
              <a:pathLst>
                <a:path w="53975" h="97790">
                  <a:moveTo>
                    <a:pt x="f5" y="f2"/>
                  </a:moveTo>
                  <a:lnTo>
                    <a:pt x="f6" y="f2"/>
                  </a:lnTo>
                  <a:lnTo>
                    <a:pt x="f7" y="f8"/>
                  </a:lnTo>
                  <a:lnTo>
                    <a:pt x="f9" y="f10"/>
                  </a:lnTo>
                  <a:lnTo>
                    <a:pt x="f11" y="f12"/>
                  </a:lnTo>
                  <a:lnTo>
                    <a:pt x="f13" y="f14"/>
                  </a:lnTo>
                  <a:lnTo>
                    <a:pt x="f15" y="f14"/>
                  </a:lnTo>
                  <a:lnTo>
                    <a:pt x="f15" y="f16"/>
                  </a:lnTo>
                  <a:lnTo>
                    <a:pt x="f2" y="f16"/>
                  </a:lnTo>
                  <a:lnTo>
                    <a:pt x="f2" y="f17"/>
                  </a:lnTo>
                  <a:lnTo>
                    <a:pt x="f18" y="f17"/>
                  </a:lnTo>
                  <a:lnTo>
                    <a:pt x="f18" y="f19"/>
                  </a:lnTo>
                  <a:lnTo>
                    <a:pt x="f20" y="f21"/>
                  </a:lnTo>
                  <a:lnTo>
                    <a:pt x="f22" y="f23"/>
                  </a:lnTo>
                  <a:lnTo>
                    <a:pt x="f24" y="f25"/>
                  </a:lnTo>
                  <a:lnTo>
                    <a:pt x="f26" y="f27"/>
                  </a:lnTo>
                  <a:lnTo>
                    <a:pt x="f28" y="f27"/>
                  </a:lnTo>
                  <a:lnTo>
                    <a:pt x="f29" y="f30"/>
                  </a:lnTo>
                  <a:lnTo>
                    <a:pt x="f31" y="f14"/>
                  </a:lnTo>
                  <a:lnTo>
                    <a:pt x="f31" y="f32"/>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18" name="object 18">
              <a:extLst>
                <a:ext uri="{FF2B5EF4-FFF2-40B4-BE49-F238E27FC236}">
                  <a16:creationId xmlns:a16="http://schemas.microsoft.com/office/drawing/2014/main" id="{2CEF8E3E-D8AB-FABD-2671-07D7DF101CF8}"/>
                </a:ext>
              </a:extLst>
            </p:cNvPr>
            <p:cNvPicPr>
              <a:picLocks noChangeAspect="1"/>
            </p:cNvPicPr>
            <p:nvPr/>
          </p:nvPicPr>
          <p:blipFill>
            <a:blip r:embed="rId12"/>
            <a:stretch>
              <a:fillRect/>
            </a:stretch>
          </p:blipFill>
          <p:spPr>
            <a:xfrm>
              <a:off x="3751728" y="1437445"/>
              <a:ext cx="84426" cy="97712"/>
            </a:xfrm>
            <a:prstGeom prst="rect">
              <a:avLst/>
            </a:prstGeom>
            <a:noFill/>
            <a:ln cap="flat">
              <a:noFill/>
            </a:ln>
          </p:spPr>
        </p:pic>
        <p:pic>
          <p:nvPicPr>
            <p:cNvPr id="19" name="object 19">
              <a:extLst>
                <a:ext uri="{FF2B5EF4-FFF2-40B4-BE49-F238E27FC236}">
                  <a16:creationId xmlns:a16="http://schemas.microsoft.com/office/drawing/2014/main" id="{3DBEBB63-7ED2-0B1F-7EDC-E8F69628986C}"/>
                </a:ext>
              </a:extLst>
            </p:cNvPr>
            <p:cNvPicPr>
              <a:picLocks noChangeAspect="1"/>
            </p:cNvPicPr>
            <p:nvPr/>
          </p:nvPicPr>
          <p:blipFill>
            <a:blip r:embed="rId13"/>
            <a:stretch>
              <a:fillRect/>
            </a:stretch>
          </p:blipFill>
          <p:spPr>
            <a:xfrm>
              <a:off x="3305016" y="1689838"/>
              <a:ext cx="83301" cy="130658"/>
            </a:xfrm>
            <a:prstGeom prst="rect">
              <a:avLst/>
            </a:prstGeom>
            <a:noFill/>
            <a:ln cap="flat">
              <a:noFill/>
            </a:ln>
          </p:spPr>
        </p:pic>
        <p:pic>
          <p:nvPicPr>
            <p:cNvPr id="20" name="object 20">
              <a:extLst>
                <a:ext uri="{FF2B5EF4-FFF2-40B4-BE49-F238E27FC236}">
                  <a16:creationId xmlns:a16="http://schemas.microsoft.com/office/drawing/2014/main" id="{9A7CE3B3-1E1C-224B-7C08-45063421B3EA}"/>
                </a:ext>
              </a:extLst>
            </p:cNvPr>
            <p:cNvPicPr>
              <a:picLocks noChangeAspect="1"/>
            </p:cNvPicPr>
            <p:nvPr/>
          </p:nvPicPr>
          <p:blipFill>
            <a:blip r:embed="rId14"/>
            <a:stretch>
              <a:fillRect/>
            </a:stretch>
          </p:blipFill>
          <p:spPr>
            <a:xfrm>
              <a:off x="3408563" y="1725015"/>
              <a:ext cx="84426" cy="97721"/>
            </a:xfrm>
            <a:prstGeom prst="rect">
              <a:avLst/>
            </a:prstGeom>
            <a:noFill/>
            <a:ln cap="flat">
              <a:noFill/>
            </a:ln>
          </p:spPr>
        </p:pic>
        <p:pic>
          <p:nvPicPr>
            <p:cNvPr id="21" name="object 21">
              <a:extLst>
                <a:ext uri="{FF2B5EF4-FFF2-40B4-BE49-F238E27FC236}">
                  <a16:creationId xmlns:a16="http://schemas.microsoft.com/office/drawing/2014/main" id="{DACD7CD0-09CB-2DF5-5764-95BA987F9FA6}"/>
                </a:ext>
              </a:extLst>
            </p:cNvPr>
            <p:cNvPicPr>
              <a:picLocks noChangeAspect="1"/>
            </p:cNvPicPr>
            <p:nvPr/>
          </p:nvPicPr>
          <p:blipFill>
            <a:blip r:embed="rId15"/>
            <a:stretch>
              <a:fillRect/>
            </a:stretch>
          </p:blipFill>
          <p:spPr>
            <a:xfrm>
              <a:off x="3522945" y="1680081"/>
              <a:ext cx="90799" cy="142664"/>
            </a:xfrm>
            <a:prstGeom prst="rect">
              <a:avLst/>
            </a:prstGeom>
            <a:noFill/>
            <a:ln cap="flat">
              <a:noFill/>
            </a:ln>
          </p:spPr>
        </p:pic>
        <p:sp>
          <p:nvSpPr>
            <p:cNvPr id="22" name="object 22">
              <a:extLst>
                <a:ext uri="{FF2B5EF4-FFF2-40B4-BE49-F238E27FC236}">
                  <a16:creationId xmlns:a16="http://schemas.microsoft.com/office/drawing/2014/main" id="{CADD2F9A-D250-0486-44D9-6CFBF5E5098B}"/>
                </a:ext>
              </a:extLst>
            </p:cNvPr>
            <p:cNvSpPr/>
            <p:nvPr/>
          </p:nvSpPr>
          <p:spPr>
            <a:xfrm>
              <a:off x="3639577" y="1680100"/>
              <a:ext cx="71122" cy="140973"/>
            </a:xfrm>
            <a:custGeom>
              <a:avLst/>
              <a:gdLst>
                <a:gd name="f0" fmla="val w"/>
                <a:gd name="f1" fmla="val h"/>
                <a:gd name="f2" fmla="val 0"/>
                <a:gd name="f3" fmla="val 71120"/>
                <a:gd name="f4" fmla="val 140969"/>
                <a:gd name="f5" fmla="val 17589"/>
                <a:gd name="f6" fmla="val 140398"/>
                <a:gd name="f7" fmla="val 69646"/>
                <a:gd name="f8" fmla="val 44932"/>
                <a:gd name="f9" fmla="val 52057"/>
                <a:gd name="f10" fmla="val 70764"/>
                <a:gd name="f11" fmla="val 3733"/>
                <a:gd name="f12" fmla="val 50914"/>
                <a:gd name="f13" fmla="val 23596"/>
                <a:gd name="f14" fmla="*/ f0 1 71120"/>
                <a:gd name="f15" fmla="*/ f1 1 140969"/>
                <a:gd name="f16" fmla="+- f4 0 f2"/>
                <a:gd name="f17" fmla="+- f3 0 f2"/>
                <a:gd name="f18" fmla="*/ f17 1 71120"/>
                <a:gd name="f19" fmla="*/ f16 1 140969"/>
                <a:gd name="f20" fmla="*/ f2 1 f18"/>
                <a:gd name="f21" fmla="*/ f3 1 f18"/>
                <a:gd name="f22" fmla="*/ f2 1 f19"/>
                <a:gd name="f23" fmla="*/ f4 1 f19"/>
                <a:gd name="f24" fmla="*/ f20 f14 1"/>
                <a:gd name="f25" fmla="*/ f21 f14 1"/>
                <a:gd name="f26" fmla="*/ f23 f15 1"/>
                <a:gd name="f27" fmla="*/ f22 f15 1"/>
              </a:gdLst>
              <a:ahLst/>
              <a:cxnLst>
                <a:cxn ang="3cd4">
                  <a:pos x="hc" y="t"/>
                </a:cxn>
                <a:cxn ang="0">
                  <a:pos x="r" y="vc"/>
                </a:cxn>
                <a:cxn ang="cd4">
                  <a:pos x="hc" y="b"/>
                </a:cxn>
                <a:cxn ang="cd2">
                  <a:pos x="l" y="vc"/>
                </a:cxn>
              </a:cxnLst>
              <a:rect l="f24" t="f27" r="f25" b="f26"/>
              <a:pathLst>
                <a:path w="71120" h="140969">
                  <a:moveTo>
                    <a:pt x="f5" y="f2"/>
                  </a:moveTo>
                  <a:lnTo>
                    <a:pt x="f2" y="f2"/>
                  </a:lnTo>
                  <a:lnTo>
                    <a:pt x="f2" y="f6"/>
                  </a:lnTo>
                  <a:lnTo>
                    <a:pt x="f5" y="f6"/>
                  </a:lnTo>
                  <a:lnTo>
                    <a:pt x="f5" y="f2"/>
                  </a:lnTo>
                  <a:close/>
                </a:path>
                <a:path w="71120" h="140969">
                  <a:moveTo>
                    <a:pt x="f7" y="f8"/>
                  </a:moveTo>
                  <a:lnTo>
                    <a:pt x="f9" y="f8"/>
                  </a:lnTo>
                  <a:lnTo>
                    <a:pt x="f9" y="f6"/>
                  </a:lnTo>
                  <a:lnTo>
                    <a:pt x="f7" y="f6"/>
                  </a:lnTo>
                  <a:lnTo>
                    <a:pt x="f7" y="f8"/>
                  </a:lnTo>
                  <a:close/>
                </a:path>
                <a:path w="71120" h="140969">
                  <a:moveTo>
                    <a:pt x="f10" y="f11"/>
                  </a:moveTo>
                  <a:lnTo>
                    <a:pt x="f12" y="f11"/>
                  </a:lnTo>
                  <a:lnTo>
                    <a:pt x="f12" y="f13"/>
                  </a:lnTo>
                  <a:lnTo>
                    <a:pt x="f10" y="f13"/>
                  </a:lnTo>
                  <a:lnTo>
                    <a:pt x="f10" y="f11"/>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3" name="object 23">
              <a:extLst>
                <a:ext uri="{FF2B5EF4-FFF2-40B4-BE49-F238E27FC236}">
                  <a16:creationId xmlns:a16="http://schemas.microsoft.com/office/drawing/2014/main" id="{D02E71C8-E055-9DC6-AA96-FE5E23204554}"/>
                </a:ext>
              </a:extLst>
            </p:cNvPr>
            <p:cNvPicPr>
              <a:picLocks noChangeAspect="1"/>
            </p:cNvPicPr>
            <p:nvPr/>
          </p:nvPicPr>
          <p:blipFill>
            <a:blip r:embed="rId16"/>
            <a:stretch>
              <a:fillRect/>
            </a:stretch>
          </p:blipFill>
          <p:spPr>
            <a:xfrm>
              <a:off x="3733568" y="1722766"/>
              <a:ext cx="70747" cy="99962"/>
            </a:xfrm>
            <a:prstGeom prst="rect">
              <a:avLst/>
            </a:prstGeom>
            <a:noFill/>
            <a:ln cap="flat">
              <a:noFill/>
            </a:ln>
          </p:spPr>
        </p:pic>
        <p:sp>
          <p:nvSpPr>
            <p:cNvPr id="24" name="object 24">
              <a:extLst>
                <a:ext uri="{FF2B5EF4-FFF2-40B4-BE49-F238E27FC236}">
                  <a16:creationId xmlns:a16="http://schemas.microsoft.com/office/drawing/2014/main" id="{C635A817-E858-4C3A-0729-4F5D318B7215}"/>
                </a:ext>
              </a:extLst>
            </p:cNvPr>
            <p:cNvSpPr/>
            <p:nvPr/>
          </p:nvSpPr>
          <p:spPr>
            <a:xfrm>
              <a:off x="3879213" y="1689829"/>
              <a:ext cx="100327" cy="130814"/>
            </a:xfrm>
            <a:custGeom>
              <a:avLst/>
              <a:gdLst>
                <a:gd name="f0" fmla="val w"/>
                <a:gd name="f1" fmla="val h"/>
                <a:gd name="f2" fmla="val 0"/>
                <a:gd name="f3" fmla="val 100329"/>
                <a:gd name="f4" fmla="val 130810"/>
                <a:gd name="f5" fmla="val 99987"/>
                <a:gd name="f6" fmla="val 81241"/>
                <a:gd name="f7" fmla="val 54610"/>
                <a:gd name="f8" fmla="val 18719"/>
                <a:gd name="f9" fmla="val 71120"/>
                <a:gd name="f10" fmla="*/ f0 1 100329"/>
                <a:gd name="f11" fmla="*/ f1 1 130810"/>
                <a:gd name="f12" fmla="+- f4 0 f2"/>
                <a:gd name="f13" fmla="+- f3 0 f2"/>
                <a:gd name="f14" fmla="*/ f13 1 100329"/>
                <a:gd name="f15" fmla="*/ f12 1 130810"/>
                <a:gd name="f16" fmla="*/ f2 1 f14"/>
                <a:gd name="f17" fmla="*/ f3 1 f14"/>
                <a:gd name="f18" fmla="*/ f2 1 f15"/>
                <a:gd name="f19" fmla="*/ f4 1 f15"/>
                <a:gd name="f20" fmla="*/ f16 f10 1"/>
                <a:gd name="f21" fmla="*/ f17 f10 1"/>
                <a:gd name="f22" fmla="*/ f19 f11 1"/>
                <a:gd name="f23" fmla="*/ f18 f11 1"/>
              </a:gdLst>
              <a:ahLst/>
              <a:cxnLst>
                <a:cxn ang="3cd4">
                  <a:pos x="hc" y="t"/>
                </a:cxn>
                <a:cxn ang="0">
                  <a:pos x="r" y="vc"/>
                </a:cxn>
                <a:cxn ang="cd4">
                  <a:pos x="hc" y="b"/>
                </a:cxn>
                <a:cxn ang="cd2">
                  <a:pos x="l" y="vc"/>
                </a:cxn>
              </a:cxnLst>
              <a:rect l="f20" t="f23" r="f21" b="f22"/>
              <a:pathLst>
                <a:path w="100329" h="130810">
                  <a:moveTo>
                    <a:pt x="f5" y="f2"/>
                  </a:moveTo>
                  <a:lnTo>
                    <a:pt x="f6" y="f2"/>
                  </a:lnTo>
                  <a:lnTo>
                    <a:pt x="f6" y="f7"/>
                  </a:lnTo>
                  <a:lnTo>
                    <a:pt x="f8" y="f7"/>
                  </a:lnTo>
                  <a:lnTo>
                    <a:pt x="f8" y="f2"/>
                  </a:lnTo>
                  <a:lnTo>
                    <a:pt x="f2" y="f2"/>
                  </a:lnTo>
                  <a:lnTo>
                    <a:pt x="f2" y="f7"/>
                  </a:lnTo>
                  <a:lnTo>
                    <a:pt x="f2" y="f9"/>
                  </a:lnTo>
                  <a:lnTo>
                    <a:pt x="f2" y="f4"/>
                  </a:lnTo>
                  <a:lnTo>
                    <a:pt x="f8" y="f4"/>
                  </a:lnTo>
                  <a:lnTo>
                    <a:pt x="f8" y="f9"/>
                  </a:lnTo>
                  <a:lnTo>
                    <a:pt x="f6" y="f9"/>
                  </a:lnTo>
                  <a:lnTo>
                    <a:pt x="f6" y="f4"/>
                  </a:lnTo>
                  <a:lnTo>
                    <a:pt x="f5" y="f4"/>
                  </a:lnTo>
                  <a:lnTo>
                    <a:pt x="f5" y="f9"/>
                  </a:lnTo>
                  <a:lnTo>
                    <a:pt x="f5" y="f7"/>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5" name="object 25">
              <a:extLst>
                <a:ext uri="{FF2B5EF4-FFF2-40B4-BE49-F238E27FC236}">
                  <a16:creationId xmlns:a16="http://schemas.microsoft.com/office/drawing/2014/main" id="{071D645C-C043-3547-74B9-775B1DD994F6}"/>
                </a:ext>
              </a:extLst>
            </p:cNvPr>
            <p:cNvPicPr>
              <a:picLocks noChangeAspect="1"/>
            </p:cNvPicPr>
            <p:nvPr/>
          </p:nvPicPr>
          <p:blipFill>
            <a:blip r:embed="rId17"/>
            <a:stretch>
              <a:fillRect/>
            </a:stretch>
          </p:blipFill>
          <p:spPr>
            <a:xfrm>
              <a:off x="4005410" y="1722775"/>
              <a:ext cx="185522" cy="99980"/>
            </a:xfrm>
            <a:prstGeom prst="rect">
              <a:avLst/>
            </a:prstGeom>
            <a:noFill/>
            <a:ln cap="flat">
              <a:noFill/>
            </a:ln>
          </p:spPr>
        </p:pic>
        <p:sp>
          <p:nvSpPr>
            <p:cNvPr id="26" name="object 26">
              <a:extLst>
                <a:ext uri="{FF2B5EF4-FFF2-40B4-BE49-F238E27FC236}">
                  <a16:creationId xmlns:a16="http://schemas.microsoft.com/office/drawing/2014/main" id="{96ABBE26-43FB-0F91-53D8-CC492ECDAE64}"/>
                </a:ext>
              </a:extLst>
            </p:cNvPr>
            <p:cNvSpPr/>
            <p:nvPr/>
          </p:nvSpPr>
          <p:spPr>
            <a:xfrm>
              <a:off x="4222187" y="1680100"/>
              <a:ext cx="102239" cy="142875"/>
            </a:xfrm>
            <a:custGeom>
              <a:avLst/>
              <a:gdLst>
                <a:gd name="f0" fmla="val w"/>
                <a:gd name="f1" fmla="val h"/>
                <a:gd name="f2" fmla="val 0"/>
                <a:gd name="f3" fmla="val 102235"/>
                <a:gd name="f4" fmla="val 142875"/>
                <a:gd name="f5" fmla="val 17589"/>
                <a:gd name="f6" fmla="val 140398"/>
                <a:gd name="f7" fmla="val 102031"/>
                <a:gd name="f8" fmla="val 125056"/>
                <a:gd name="f9" fmla="val 99415"/>
                <a:gd name="f10" fmla="val 126733"/>
                <a:gd name="f11" fmla="val 95491"/>
                <a:gd name="f12" fmla="val 128409"/>
                <a:gd name="f13" fmla="val 82003"/>
                <a:gd name="f14" fmla="val 75285"/>
                <a:gd name="f15" fmla="val 122440"/>
                <a:gd name="f16" fmla="val 59156"/>
                <a:gd name="f17" fmla="val 100545"/>
                <a:gd name="f18" fmla="val 44945"/>
                <a:gd name="f19" fmla="val 17221"/>
                <a:gd name="f20" fmla="val 57670"/>
                <a:gd name="f21" fmla="val 22847"/>
                <a:gd name="f22" fmla="val 36144"/>
                <a:gd name="f23" fmla="val 114960"/>
                <a:gd name="f24" fmla="val 59702"/>
                <a:gd name="f25" fmla="val 127330"/>
                <a:gd name="f26" fmla="val 65557"/>
                <a:gd name="f27" fmla="val 135953"/>
                <a:gd name="f28" fmla="val 74803"/>
                <a:gd name="f29" fmla="val 140995"/>
                <a:gd name="f30" fmla="val 87045"/>
                <a:gd name="f31" fmla="val 142646"/>
                <a:gd name="f32" fmla="val 92684"/>
                <a:gd name="f33" fmla="val 140030"/>
                <a:gd name="f34" fmla="*/ f0 1 102235"/>
                <a:gd name="f35" fmla="*/ f1 1 142875"/>
                <a:gd name="f36" fmla="+- f4 0 f2"/>
                <a:gd name="f37" fmla="+- f3 0 f2"/>
                <a:gd name="f38" fmla="*/ f37 1 102235"/>
                <a:gd name="f39" fmla="*/ f36 1 142875"/>
                <a:gd name="f40" fmla="*/ f2 1 f38"/>
                <a:gd name="f41" fmla="*/ f3 1 f38"/>
                <a:gd name="f42" fmla="*/ f2 1 f39"/>
                <a:gd name="f43" fmla="*/ f4 1 f39"/>
                <a:gd name="f44" fmla="*/ f40 f34 1"/>
                <a:gd name="f45" fmla="*/ f41 f34 1"/>
                <a:gd name="f46" fmla="*/ f43 f35 1"/>
                <a:gd name="f47" fmla="*/ f42 f35 1"/>
              </a:gdLst>
              <a:ahLst/>
              <a:cxnLst>
                <a:cxn ang="3cd4">
                  <a:pos x="hc" y="t"/>
                </a:cxn>
                <a:cxn ang="0">
                  <a:pos x="r" y="vc"/>
                </a:cxn>
                <a:cxn ang="cd4">
                  <a:pos x="hc" y="b"/>
                </a:cxn>
                <a:cxn ang="cd2">
                  <a:pos x="l" y="vc"/>
                </a:cxn>
              </a:cxnLst>
              <a:rect l="f44" t="f47" r="f45" b="f46"/>
              <a:pathLst>
                <a:path w="102235" h="142875">
                  <a:moveTo>
                    <a:pt x="f5" y="f2"/>
                  </a:moveTo>
                  <a:lnTo>
                    <a:pt x="f2" y="f2"/>
                  </a:lnTo>
                  <a:lnTo>
                    <a:pt x="f2" y="f6"/>
                  </a:lnTo>
                  <a:lnTo>
                    <a:pt x="f5" y="f6"/>
                  </a:lnTo>
                  <a:lnTo>
                    <a:pt x="f5" y="f2"/>
                  </a:lnTo>
                  <a:close/>
                </a:path>
                <a:path w="102235" h="142875">
                  <a:moveTo>
                    <a:pt x="f7" y="f8"/>
                  </a:moveTo>
                  <a:lnTo>
                    <a:pt x="f9" y="f10"/>
                  </a:lnTo>
                  <a:lnTo>
                    <a:pt x="f11" y="f12"/>
                  </a:lnTo>
                  <a:lnTo>
                    <a:pt x="f13" y="f12"/>
                  </a:lnTo>
                  <a:lnTo>
                    <a:pt x="f14" y="f15"/>
                  </a:lnTo>
                  <a:lnTo>
                    <a:pt x="f14" y="f16"/>
                  </a:lnTo>
                  <a:lnTo>
                    <a:pt x="f17" y="f16"/>
                  </a:lnTo>
                  <a:lnTo>
                    <a:pt x="f17" y="f18"/>
                  </a:lnTo>
                  <a:lnTo>
                    <a:pt x="f14" y="f18"/>
                  </a:lnTo>
                  <a:lnTo>
                    <a:pt x="f14" y="f19"/>
                  </a:lnTo>
                  <a:lnTo>
                    <a:pt x="f20" y="f21"/>
                  </a:lnTo>
                  <a:lnTo>
                    <a:pt x="f20" y="f18"/>
                  </a:lnTo>
                  <a:lnTo>
                    <a:pt x="f22" y="f18"/>
                  </a:lnTo>
                  <a:lnTo>
                    <a:pt x="f22" y="f16"/>
                  </a:lnTo>
                  <a:lnTo>
                    <a:pt x="f20" y="f16"/>
                  </a:lnTo>
                  <a:lnTo>
                    <a:pt x="f20" y="f23"/>
                  </a:lnTo>
                  <a:lnTo>
                    <a:pt x="f24" y="f25"/>
                  </a:lnTo>
                  <a:lnTo>
                    <a:pt x="f26" y="f27"/>
                  </a:lnTo>
                  <a:lnTo>
                    <a:pt x="f28" y="f29"/>
                  </a:lnTo>
                  <a:lnTo>
                    <a:pt x="f30" y="f31"/>
                  </a:lnTo>
                  <a:lnTo>
                    <a:pt x="f32" y="f31"/>
                  </a:lnTo>
                  <a:lnTo>
                    <a:pt x="f7" y="f33"/>
                  </a:lnTo>
                  <a:lnTo>
                    <a:pt x="f7" y="f8"/>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27" name="object 27">
              <a:extLst>
                <a:ext uri="{FF2B5EF4-FFF2-40B4-BE49-F238E27FC236}">
                  <a16:creationId xmlns:a16="http://schemas.microsoft.com/office/drawing/2014/main" id="{237381C3-C65C-576F-7D2B-84F67317B846}"/>
                </a:ext>
              </a:extLst>
            </p:cNvPr>
            <p:cNvPicPr>
              <a:picLocks noChangeAspect="1"/>
            </p:cNvPicPr>
            <p:nvPr/>
          </p:nvPicPr>
          <p:blipFill>
            <a:blip r:embed="rId18"/>
            <a:stretch>
              <a:fillRect/>
            </a:stretch>
          </p:blipFill>
          <p:spPr>
            <a:xfrm>
              <a:off x="4344835" y="1680100"/>
              <a:ext cx="84417" cy="140406"/>
            </a:xfrm>
            <a:prstGeom prst="rect">
              <a:avLst/>
            </a:prstGeom>
            <a:noFill/>
            <a:ln cap="flat">
              <a:noFill/>
            </a:ln>
          </p:spPr>
        </p:pic>
        <p:pic>
          <p:nvPicPr>
            <p:cNvPr id="28" name="object 28">
              <a:extLst>
                <a:ext uri="{FF2B5EF4-FFF2-40B4-BE49-F238E27FC236}">
                  <a16:creationId xmlns:a16="http://schemas.microsoft.com/office/drawing/2014/main" id="{D94106BC-F726-1752-77F5-C1AFF042D64B}"/>
                </a:ext>
              </a:extLst>
            </p:cNvPr>
            <p:cNvPicPr>
              <a:picLocks noChangeAspect="1"/>
            </p:cNvPicPr>
            <p:nvPr/>
          </p:nvPicPr>
          <p:blipFill>
            <a:blip r:embed="rId19"/>
            <a:stretch>
              <a:fillRect/>
            </a:stretch>
          </p:blipFill>
          <p:spPr>
            <a:xfrm>
              <a:off x="3289864" y="1914497"/>
              <a:ext cx="276880" cy="132908"/>
            </a:xfrm>
            <a:prstGeom prst="rect">
              <a:avLst/>
            </a:prstGeom>
            <a:noFill/>
            <a:ln cap="flat">
              <a:noFill/>
            </a:ln>
          </p:spPr>
        </p:pic>
        <p:sp>
          <p:nvSpPr>
            <p:cNvPr id="29" name="object 29">
              <a:extLst>
                <a:ext uri="{FF2B5EF4-FFF2-40B4-BE49-F238E27FC236}">
                  <a16:creationId xmlns:a16="http://schemas.microsoft.com/office/drawing/2014/main" id="{59744CBE-A97E-E3AA-303F-D9BCD475E00F}"/>
                </a:ext>
              </a:extLst>
            </p:cNvPr>
            <p:cNvSpPr/>
            <p:nvPr/>
          </p:nvSpPr>
          <p:spPr>
            <a:xfrm>
              <a:off x="3598035" y="1904759"/>
              <a:ext cx="17775" cy="140973"/>
            </a:xfrm>
            <a:custGeom>
              <a:avLst/>
              <a:gdLst>
                <a:gd name="f0" fmla="val w"/>
                <a:gd name="f1" fmla="val h"/>
                <a:gd name="f2" fmla="val 0"/>
                <a:gd name="f3" fmla="val 17779"/>
                <a:gd name="f4" fmla="val 140969"/>
                <a:gd name="f5" fmla="val 17591"/>
                <a:gd name="f6" fmla="val 140404"/>
                <a:gd name="f7" fmla="*/ f0 1 17779"/>
                <a:gd name="f8" fmla="*/ f1 1 140969"/>
                <a:gd name="f9" fmla="+- f4 0 f2"/>
                <a:gd name="f10" fmla="+- f3 0 f2"/>
                <a:gd name="f11" fmla="*/ f10 1 17779"/>
                <a:gd name="f12" fmla="*/ f9 1 140969"/>
                <a:gd name="f13" fmla="*/ f2 1 f11"/>
                <a:gd name="f14" fmla="*/ f3 1 f11"/>
                <a:gd name="f15" fmla="*/ f2 1 f12"/>
                <a:gd name="f16" fmla="*/ f4 1 f12"/>
                <a:gd name="f17" fmla="*/ f13 f7 1"/>
                <a:gd name="f18" fmla="*/ f14 f7 1"/>
                <a:gd name="f19" fmla="*/ f16 f8 1"/>
                <a:gd name="f20" fmla="*/ f15 f8 1"/>
              </a:gdLst>
              <a:ahLst/>
              <a:cxnLst>
                <a:cxn ang="3cd4">
                  <a:pos x="hc" y="t"/>
                </a:cxn>
                <a:cxn ang="0">
                  <a:pos x="r" y="vc"/>
                </a:cxn>
                <a:cxn ang="cd4">
                  <a:pos x="hc" y="b"/>
                </a:cxn>
                <a:cxn ang="cd2">
                  <a:pos x="l" y="vc"/>
                </a:cxn>
              </a:cxnLst>
              <a:rect l="f17" t="f20" r="f18" b="f19"/>
              <a:pathLst>
                <a:path w="17779" h="140969">
                  <a:moveTo>
                    <a:pt x="f5" y="f2"/>
                  </a:moveTo>
                  <a:lnTo>
                    <a:pt x="f2" y="f2"/>
                  </a:lnTo>
                  <a:lnTo>
                    <a:pt x="f2" y="f6"/>
                  </a:lnTo>
                  <a:lnTo>
                    <a:pt x="f5" y="f6"/>
                  </a:lnTo>
                  <a:lnTo>
                    <a:pt x="f5" y="f2"/>
                  </a:lnTo>
                  <a:close/>
                </a:path>
              </a:pathLst>
            </a:custGeom>
            <a:solidFill>
              <a:srgbClr val="FFFFFF"/>
            </a:solidFill>
            <a:ln cap="flat">
              <a:noFill/>
              <a:prstDash val="solid"/>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pic>
          <p:nvPicPr>
            <p:cNvPr id="30" name="object 30">
              <a:extLst>
                <a:ext uri="{FF2B5EF4-FFF2-40B4-BE49-F238E27FC236}">
                  <a16:creationId xmlns:a16="http://schemas.microsoft.com/office/drawing/2014/main" id="{1FCA2872-C264-FBA7-F939-CD7E0A07042F}"/>
                </a:ext>
              </a:extLst>
            </p:cNvPr>
            <p:cNvPicPr>
              <a:picLocks noChangeAspect="1"/>
            </p:cNvPicPr>
            <p:nvPr/>
          </p:nvPicPr>
          <p:blipFill>
            <a:blip r:embed="rId20"/>
            <a:stretch>
              <a:fillRect/>
            </a:stretch>
          </p:blipFill>
          <p:spPr>
            <a:xfrm>
              <a:off x="3641460" y="1947434"/>
              <a:ext cx="161940" cy="99980"/>
            </a:xfrm>
            <a:prstGeom prst="rect">
              <a:avLst/>
            </a:prstGeom>
            <a:noFill/>
            <a:ln cap="flat">
              <a:noFill/>
            </a:ln>
          </p:spPr>
        </p:pic>
        <p:sp>
          <p:nvSpPr>
            <p:cNvPr id="31" name="object 31">
              <a:extLst>
                <a:ext uri="{FF2B5EF4-FFF2-40B4-BE49-F238E27FC236}">
                  <a16:creationId xmlns:a16="http://schemas.microsoft.com/office/drawing/2014/main" id="{118DE39D-3223-BF8D-D8E5-E439AD1DE4C3}"/>
                </a:ext>
              </a:extLst>
            </p:cNvPr>
            <p:cNvSpPr/>
            <p:nvPr/>
          </p:nvSpPr>
          <p:spPr>
            <a:xfrm>
              <a:off x="785314" y="10523244"/>
              <a:ext cx="18533744" cy="0"/>
            </a:xfrm>
            <a:custGeom>
              <a:avLst/>
              <a:gdLst>
                <a:gd name="f0" fmla="val w"/>
                <a:gd name="f1" fmla="val h"/>
                <a:gd name="f2" fmla="val ss"/>
                <a:gd name="f3" fmla="val 0"/>
                <a:gd name="f4" fmla="val 18533745"/>
                <a:gd name="f5" fmla="val 18533467"/>
                <a:gd name="f6" fmla="abs f0"/>
                <a:gd name="f7" fmla="abs f1"/>
                <a:gd name="f8" fmla="abs f2"/>
                <a:gd name="f9" fmla="*/ f0 1 18533745"/>
                <a:gd name="f10" fmla="val f3"/>
                <a:gd name="f11" fmla="+- f3 0 f3"/>
                <a:gd name="f12" fmla="+- f4 0 f3"/>
                <a:gd name="f13" fmla="?: f6 f0 1"/>
                <a:gd name="f14" fmla="?: f7 f1 1"/>
                <a:gd name="f15" fmla="?: f8 f2 1"/>
                <a:gd name="f16" fmla="*/ f12 1 18533745"/>
                <a:gd name="f17" fmla="*/ f11 1 0"/>
                <a:gd name="f18" fmla="*/ f13 1 18533745"/>
                <a:gd name="f19" fmla="*/ f14 1 21600"/>
                <a:gd name="f20" fmla="*/ 21600 f14 1"/>
                <a:gd name="f21" fmla="*/ 0 1 f16"/>
                <a:gd name="f22" fmla="*/ 18533745 1 f16"/>
                <a:gd name="f23" fmla="*/ 0 1 f17"/>
                <a:gd name="f24" fmla="*/ 1 1 f17"/>
                <a:gd name="f25" fmla="min f19 f18"/>
                <a:gd name="f26" fmla="*/ f20 1 f15"/>
                <a:gd name="f27" fmla="*/ f21 f9 1"/>
                <a:gd name="f28" fmla="*/ f22 f9 1"/>
                <a:gd name="f29" fmla="val f26"/>
                <a:gd name="f30" fmla="*/ f3 f25 1"/>
                <a:gd name="f31" fmla="+- f29 0 f10"/>
                <a:gd name="f32" fmla="*/ f31 1 0"/>
                <a:gd name="f33" fmla="*/ f24 f32 1"/>
                <a:gd name="f34" fmla="*/ f23 f32 1"/>
                <a:gd name="f35" fmla="*/ f34 f25 1"/>
                <a:gd name="f36" fmla="*/ f33 f25 1"/>
              </a:gdLst>
              <a:ahLst/>
              <a:cxnLst>
                <a:cxn ang="3cd4">
                  <a:pos x="hc" y="t"/>
                </a:cxn>
                <a:cxn ang="0">
                  <a:pos x="r" y="vc"/>
                </a:cxn>
                <a:cxn ang="cd4">
                  <a:pos x="hc" y="b"/>
                </a:cxn>
                <a:cxn ang="cd2">
                  <a:pos x="l" y="vc"/>
                </a:cxn>
              </a:cxnLst>
              <a:rect l="f27" t="f35" r="f28" b="f36"/>
              <a:pathLst>
                <a:path w="18533745">
                  <a:moveTo>
                    <a:pt x="f3" y="f30"/>
                  </a:moveTo>
                  <a:lnTo>
                    <a:pt x="f5" y="f30"/>
                  </a:lnTo>
                </a:path>
              </a:pathLst>
            </a:custGeom>
            <a:noFill/>
            <a:ln w="10469" cap="flat">
              <a:solidFill>
                <a:srgbClr val="FFFFFF"/>
              </a:solidFill>
              <a:prstDash val="solid"/>
              <a:miter/>
            </a:ln>
          </p:spPr>
          <p:txBody>
            <a:bodyPr vert="horz" wrap="square" lIns="0" tIns="0" rIns="0" bIns="0" anchor="t" anchorCtr="0" compatLnSpc="1">
              <a:noAutofit/>
            </a:bodyPr>
            <a:lstStyle/>
            <a:p>
              <a:pPr marL="0" marR="0" lvl="0" indent="0" algn="l" defTabSz="554492"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endParaRPr kumimoji="0" lang="en-US" sz="1092" b="0" i="0" u="none" strike="noStrike" kern="0" cap="none" spc="0" normalizeH="0" baseline="0" noProof="0">
                <a:ln>
                  <a:noFill/>
                </a:ln>
                <a:solidFill>
                  <a:srgbClr val="000000"/>
                </a:solidFill>
                <a:effectLst/>
                <a:uLnTx/>
                <a:uFillTx/>
                <a:latin typeface="Calibri"/>
                <a:ea typeface="+mn-ea"/>
                <a:cs typeface="+mn-cs"/>
              </a:endParaRPr>
            </a:p>
          </p:txBody>
        </p:sp>
      </p:grpSp>
    </p:spTree>
    <p:extLst>
      <p:ext uri="{BB962C8B-B14F-4D97-AF65-F5344CB8AC3E}">
        <p14:creationId xmlns:p14="http://schemas.microsoft.com/office/powerpoint/2010/main" val="1674673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0BC2A716-1AD0-5E93-2356-C878FEA11FC7}"/>
              </a:ext>
            </a:extLst>
          </p:cNvPr>
          <p:cNvPicPr>
            <a:picLocks noGrp="1" noChangeAspect="1"/>
          </p:cNvPicPr>
          <p:nvPr>
            <p:ph idx="1"/>
          </p:nvPr>
        </p:nvPicPr>
        <p:blipFill>
          <a:blip r:embed="rId2"/>
          <a:stretch>
            <a:fillRect/>
          </a:stretch>
        </p:blipFill>
        <p:spPr>
          <a:xfrm>
            <a:off x="972206" y="457200"/>
            <a:ext cx="10247588" cy="5943600"/>
          </a:xfrm>
          <a:prstGeom prst="rect">
            <a:avLst/>
          </a:prstGeom>
        </p:spPr>
      </p:pic>
    </p:spTree>
    <p:extLst>
      <p:ext uri="{BB962C8B-B14F-4D97-AF65-F5344CB8AC3E}">
        <p14:creationId xmlns:p14="http://schemas.microsoft.com/office/powerpoint/2010/main" val="3041499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A5A285A-E30A-75A5-F006-F49B16D55C7C}"/>
              </a:ext>
            </a:extLst>
          </p:cNvPr>
          <p:cNvSpPr>
            <a:spLocks noGrp="1"/>
          </p:cNvSpPr>
          <p:nvPr>
            <p:ph type="title"/>
          </p:nvPr>
        </p:nvSpPr>
        <p:spPr>
          <a:xfrm>
            <a:off x="885825" y="348865"/>
            <a:ext cx="10529795" cy="877729"/>
          </a:xfrm>
        </p:spPr>
        <p:txBody>
          <a:bodyPr anchor="ct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FOUR BASIC LEGAL FRAMEWORKS AROUND SEX WORK</a:t>
            </a:r>
          </a:p>
        </p:txBody>
      </p:sp>
      <p:graphicFrame>
        <p:nvGraphicFramePr>
          <p:cNvPr id="4" name="Content Placeholder 3">
            <a:extLst>
              <a:ext uri="{FF2B5EF4-FFF2-40B4-BE49-F238E27FC236}">
                <a16:creationId xmlns:a16="http://schemas.microsoft.com/office/drawing/2014/main" id="{A0B78F6B-C3F7-D252-3ABA-FBA7C27A446F}"/>
              </a:ext>
            </a:extLst>
          </p:cNvPr>
          <p:cNvGraphicFramePr>
            <a:graphicFrameLocks noGrp="1"/>
          </p:cNvGraphicFramePr>
          <p:nvPr>
            <p:ph idx="1"/>
          </p:nvPr>
        </p:nvGraphicFramePr>
        <p:xfrm>
          <a:off x="632084" y="1802895"/>
          <a:ext cx="10927829" cy="3524104"/>
        </p:xfrm>
        <a:graphic>
          <a:graphicData uri="http://schemas.openxmlformats.org/drawingml/2006/table">
            <a:tbl>
              <a:tblPr firstRow="1" bandRow="1">
                <a:tableStyleId>{5C22544A-7EE6-4342-B048-85BDC9FD1C3A}</a:tableStyleId>
              </a:tblPr>
              <a:tblGrid>
                <a:gridCol w="3402787">
                  <a:extLst>
                    <a:ext uri="{9D8B030D-6E8A-4147-A177-3AD203B41FA5}">
                      <a16:colId xmlns:a16="http://schemas.microsoft.com/office/drawing/2014/main" val="1786025500"/>
                    </a:ext>
                  </a:extLst>
                </a:gridCol>
                <a:gridCol w="3762521">
                  <a:extLst>
                    <a:ext uri="{9D8B030D-6E8A-4147-A177-3AD203B41FA5}">
                      <a16:colId xmlns:a16="http://schemas.microsoft.com/office/drawing/2014/main" val="2432823562"/>
                    </a:ext>
                  </a:extLst>
                </a:gridCol>
                <a:gridCol w="3762521">
                  <a:extLst>
                    <a:ext uri="{9D8B030D-6E8A-4147-A177-3AD203B41FA5}">
                      <a16:colId xmlns:a16="http://schemas.microsoft.com/office/drawing/2014/main" val="3079651281"/>
                    </a:ext>
                  </a:extLst>
                </a:gridCol>
              </a:tblGrid>
              <a:tr h="541960">
                <a:tc>
                  <a:txBody>
                    <a:bodyPr/>
                    <a:lstStyle/>
                    <a:p>
                      <a:endParaRPr lang="en-GB" sz="2900" dirty="0">
                        <a:latin typeface="Roboto Condensed" panose="02000000000000000000" pitchFamily="2" charset="0"/>
                        <a:ea typeface="Roboto Condensed" panose="02000000000000000000" pitchFamily="2" charset="0"/>
                        <a:cs typeface="Roboto Condensed" panose="02000000000000000000" pitchFamily="2" charset="0"/>
                      </a:endParaRPr>
                    </a:p>
                  </a:txBody>
                  <a:tcPr marL="111402" marR="111402" marT="55701" marB="55701"/>
                </a:tc>
                <a:tc>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Selling Sexual Services</a:t>
                      </a:r>
                    </a:p>
                  </a:txBody>
                  <a:tcPr marL="111402" marR="111402" marT="55701" marB="55701"/>
                </a:tc>
                <a:tc>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Buying Sexual Services</a:t>
                      </a:r>
                    </a:p>
                  </a:txBody>
                  <a:tcPr marL="111402" marR="111402" marT="55701" marB="55701"/>
                </a:tc>
                <a:extLst>
                  <a:ext uri="{0D108BD9-81ED-4DB2-BD59-A6C34878D82A}">
                    <a16:rowId xmlns:a16="http://schemas.microsoft.com/office/drawing/2014/main" val="1062004143"/>
                  </a:ext>
                </a:extLst>
              </a:tr>
              <a:tr h="541960">
                <a:tc>
                  <a:txBody>
                    <a:bodyPr/>
                    <a:lstStyle/>
                    <a:p>
                      <a:r>
                        <a:rPr lang="en-GB" sz="2400">
                          <a:latin typeface="Roboto Condensed" panose="02000000000000000000" pitchFamily="2" charset="0"/>
                          <a:ea typeface="Roboto Condensed" panose="02000000000000000000" pitchFamily="2" charset="0"/>
                          <a:cs typeface="Roboto Condensed" panose="02000000000000000000" pitchFamily="2" charset="0"/>
                        </a:rPr>
                        <a:t>Decriminalisation</a:t>
                      </a:r>
                    </a:p>
                  </a:txBody>
                  <a:tcPr marL="111402" marR="111402" marT="55701" marB="55701"/>
                </a:tc>
                <a:tc>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Not a crime</a:t>
                      </a:r>
                    </a:p>
                  </a:txBody>
                  <a:tcPr marL="111402" marR="111402" marT="55701" marB="55701"/>
                </a:tc>
                <a:tc>
                  <a:txBody>
                    <a:bodyPr/>
                    <a:lstStyle/>
                    <a:p>
                      <a:pPr algn="ctr"/>
                      <a:r>
                        <a:rPr lang="en-GB" sz="2400">
                          <a:latin typeface="Roboto Condensed" panose="02000000000000000000" pitchFamily="2" charset="0"/>
                          <a:ea typeface="Roboto Condensed" panose="02000000000000000000" pitchFamily="2" charset="0"/>
                          <a:cs typeface="Roboto Condensed" panose="02000000000000000000" pitchFamily="2" charset="0"/>
                        </a:rPr>
                        <a:t>Not a crime</a:t>
                      </a:r>
                    </a:p>
                  </a:txBody>
                  <a:tcPr marL="111402" marR="111402" marT="55701" marB="55701"/>
                </a:tc>
                <a:extLst>
                  <a:ext uri="{0D108BD9-81ED-4DB2-BD59-A6C34878D82A}">
                    <a16:rowId xmlns:a16="http://schemas.microsoft.com/office/drawing/2014/main" val="3393693758"/>
                  </a:ext>
                </a:extLst>
              </a:tr>
              <a:tr h="541960">
                <a:tc>
                  <a:txBody>
                    <a:bodyPr/>
                    <a:lstStyle/>
                    <a:p>
                      <a:r>
                        <a:rPr lang="en-GB" sz="2400">
                          <a:latin typeface="Roboto Condensed" panose="02000000000000000000" pitchFamily="2" charset="0"/>
                          <a:ea typeface="Roboto Condensed" panose="02000000000000000000" pitchFamily="2" charset="0"/>
                          <a:cs typeface="Roboto Condensed" panose="02000000000000000000" pitchFamily="2" charset="0"/>
                        </a:rPr>
                        <a:t>Criminalisation</a:t>
                      </a:r>
                    </a:p>
                  </a:txBody>
                  <a:tcPr marL="111402" marR="111402" marT="55701" marB="55701"/>
                </a:tc>
                <a:tc>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Criminal</a:t>
                      </a:r>
                    </a:p>
                  </a:txBody>
                  <a:tcPr marL="111402" marR="111402" marT="55701" marB="55701"/>
                </a:tc>
                <a:tc>
                  <a:txBody>
                    <a:bodyPr/>
                    <a:lstStyle/>
                    <a:p>
                      <a:pPr algn="ctr"/>
                      <a:r>
                        <a:rPr lang="en-GB" sz="2400">
                          <a:latin typeface="Roboto Condensed" panose="02000000000000000000" pitchFamily="2" charset="0"/>
                          <a:ea typeface="Roboto Condensed" panose="02000000000000000000" pitchFamily="2" charset="0"/>
                          <a:cs typeface="Roboto Condensed" panose="02000000000000000000" pitchFamily="2" charset="0"/>
                        </a:rPr>
                        <a:t>Criminal</a:t>
                      </a:r>
                    </a:p>
                  </a:txBody>
                  <a:tcPr marL="111402" marR="111402" marT="55701" marB="55701"/>
                </a:tc>
                <a:extLst>
                  <a:ext uri="{0D108BD9-81ED-4DB2-BD59-A6C34878D82A}">
                    <a16:rowId xmlns:a16="http://schemas.microsoft.com/office/drawing/2014/main" val="36031538"/>
                  </a:ext>
                </a:extLst>
              </a:tr>
              <a:tr h="943411">
                <a:tc>
                  <a:txBody>
                    <a:bodyPr/>
                    <a:lstStyle/>
                    <a:p>
                      <a:r>
                        <a:rPr lang="en-GB" sz="2400">
                          <a:latin typeface="Roboto Condensed" panose="02000000000000000000" pitchFamily="2" charset="0"/>
                          <a:ea typeface="Roboto Condensed" panose="02000000000000000000" pitchFamily="2" charset="0"/>
                          <a:cs typeface="Roboto Condensed" panose="02000000000000000000" pitchFamily="2" charset="0"/>
                        </a:rPr>
                        <a:t>Legalisation</a:t>
                      </a:r>
                    </a:p>
                  </a:txBody>
                  <a:tcPr marL="111402" marR="111402" marT="55701" marB="55701"/>
                </a:tc>
                <a:tc gridSpan="2">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Not a crime when seller is licensed but criminal when seller is not licensed</a:t>
                      </a:r>
                    </a:p>
                  </a:txBody>
                  <a:tcPr marL="111402" marR="111402" marT="55701" marB="55701"/>
                </a:tc>
                <a:tc hMerge="1">
                  <a:txBody>
                    <a:bodyPr/>
                    <a:lstStyle/>
                    <a:p>
                      <a:endParaRPr lang="en-GB" dirty="0"/>
                    </a:p>
                  </a:txBody>
                  <a:tcPr/>
                </a:tc>
                <a:extLst>
                  <a:ext uri="{0D108BD9-81ED-4DB2-BD59-A6C34878D82A}">
                    <a16:rowId xmlns:a16="http://schemas.microsoft.com/office/drawing/2014/main" val="347444818"/>
                  </a:ext>
                </a:extLst>
              </a:tr>
              <a:tr h="943411">
                <a:tc>
                  <a:txBody>
                    <a:bodyPr/>
                    <a:lstStyle/>
                    <a:p>
                      <a:r>
                        <a:rPr lang="en-GB" sz="2400" dirty="0">
                          <a:latin typeface="Roboto Condensed" panose="02000000000000000000" pitchFamily="2" charset="0"/>
                          <a:ea typeface="Roboto Condensed" panose="02000000000000000000" pitchFamily="2" charset="0"/>
                          <a:cs typeface="Roboto Condensed" panose="02000000000000000000" pitchFamily="2" charset="0"/>
                        </a:rPr>
                        <a:t>Entrapment Model*</a:t>
                      </a:r>
                    </a:p>
                  </a:txBody>
                  <a:tcPr marL="111402" marR="111402" marT="55701" marB="55701"/>
                </a:tc>
                <a:tc>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Not a crime</a:t>
                      </a:r>
                    </a:p>
                  </a:txBody>
                  <a:tcPr marL="111402" marR="111402" marT="55701" marB="55701"/>
                </a:tc>
                <a:tc>
                  <a:txBody>
                    <a:bodyPr/>
                    <a:lstStyle/>
                    <a:p>
                      <a:pPr algn="ctr"/>
                      <a:r>
                        <a:rPr lang="en-GB" sz="2400" dirty="0">
                          <a:latin typeface="Roboto Condensed" panose="02000000000000000000" pitchFamily="2" charset="0"/>
                          <a:ea typeface="Roboto Condensed" panose="02000000000000000000" pitchFamily="2" charset="0"/>
                          <a:cs typeface="Roboto Condensed" panose="02000000000000000000" pitchFamily="2" charset="0"/>
                        </a:rPr>
                        <a:t>Criminal</a:t>
                      </a:r>
                    </a:p>
                  </a:txBody>
                  <a:tcPr marL="111402" marR="111402" marT="55701" marB="55701"/>
                </a:tc>
                <a:extLst>
                  <a:ext uri="{0D108BD9-81ED-4DB2-BD59-A6C34878D82A}">
                    <a16:rowId xmlns:a16="http://schemas.microsoft.com/office/drawing/2014/main" val="1660110199"/>
                  </a:ext>
                </a:extLst>
              </a:tr>
            </a:tbl>
          </a:graphicData>
        </a:graphic>
      </p:graphicFrame>
      <p:sp>
        <p:nvSpPr>
          <p:cNvPr id="5" name="TextBox 4">
            <a:extLst>
              <a:ext uri="{FF2B5EF4-FFF2-40B4-BE49-F238E27FC236}">
                <a16:creationId xmlns:a16="http://schemas.microsoft.com/office/drawing/2014/main" id="{65D04227-25A0-2FF8-AAC6-0766531D7987}"/>
              </a:ext>
            </a:extLst>
          </p:cNvPr>
          <p:cNvSpPr txBox="1"/>
          <p:nvPr/>
        </p:nvSpPr>
        <p:spPr>
          <a:xfrm>
            <a:off x="464902" y="5552891"/>
            <a:ext cx="11262194"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*The Entrapment Model, also known as the End Demand Model, Nordic Model, Swedish Model, and Equality Model </a:t>
            </a:r>
            <a:r>
              <a:rPr kumimoji="0" lang="en-GB" sz="2000" b="0" i="0" u="none" strike="noStrike" kern="1200" cap="none" spc="0" normalizeH="0" baseline="0" noProof="0" dirty="0">
                <a:ln>
                  <a:noFill/>
                </a:ln>
                <a:solidFill>
                  <a:srgbClr val="2B2B2B"/>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refers to the theory that criminalising clients and third parties (e.g., managers) will reduce demand in the sex trade, thereby “freeing” sex workers, who are often seen as victims.</a:t>
            </a:r>
            <a:endParaRPr kumimoji="0" lang="en-GB"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p:txBody>
      </p:sp>
    </p:spTree>
    <p:extLst>
      <p:ext uri="{BB962C8B-B14F-4D97-AF65-F5344CB8AC3E}">
        <p14:creationId xmlns:p14="http://schemas.microsoft.com/office/powerpoint/2010/main" val="3701985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E8F589A-5CBD-BC19-4800-0C635952A8A5}"/>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REPRESENTATION IN WALES</a:t>
            </a:r>
          </a:p>
        </p:txBody>
      </p:sp>
      <p:sp>
        <p:nvSpPr>
          <p:cNvPr id="3" name="Content Placeholder 2">
            <a:extLst>
              <a:ext uri="{FF2B5EF4-FFF2-40B4-BE49-F238E27FC236}">
                <a16:creationId xmlns:a16="http://schemas.microsoft.com/office/drawing/2014/main" id="{7DAFF6CE-C598-121E-FDE8-9EB2F9EE594A}"/>
              </a:ext>
            </a:extLst>
          </p:cNvPr>
          <p:cNvSpPr>
            <a:spLocks noGrp="1"/>
          </p:cNvSpPr>
          <p:nvPr>
            <p:ph idx="1"/>
          </p:nvPr>
        </p:nvSpPr>
        <p:spPr>
          <a:xfrm>
            <a:off x="1371599" y="2318197"/>
            <a:ext cx="9724031" cy="3683358"/>
          </a:xfrm>
        </p:spPr>
        <p:txBody>
          <a:bodyPr anchor="ctr">
            <a:normAutofit/>
          </a:bodyPr>
          <a:lstStyle/>
          <a:p>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a:p>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a:p>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a:p>
            <a:r>
              <a:rPr lang="en-GB" sz="2400" dirty="0">
                <a:latin typeface="Roboto Condensed" panose="02000000000000000000" pitchFamily="2" charset="0"/>
                <a:ea typeface="Roboto Condensed" panose="02000000000000000000" pitchFamily="2" charset="0"/>
                <a:cs typeface="Roboto Condensed" panose="02000000000000000000" pitchFamily="2" charset="0"/>
              </a:rPr>
              <a:t>Safety First Wales is a coalition of sex workers, health professionals, church representatives, anti-racist, anti-poverty, anti-violence, migrant and trans rights campaigners -- formed to decriminalise sex work in Wales and prioritise sex workers’ safety, health, and well-being.</a:t>
            </a:r>
          </a:p>
          <a:p>
            <a:r>
              <a:rPr lang="en-GB" sz="2400" dirty="0">
                <a:latin typeface="Roboto Condensed" panose="02000000000000000000" pitchFamily="2" charset="0"/>
                <a:ea typeface="Roboto Condensed" panose="02000000000000000000" pitchFamily="2" charset="0"/>
                <a:cs typeface="Roboto Condensed" panose="02000000000000000000" pitchFamily="2" charset="0"/>
              </a:rPr>
              <a:t>Formal launch in the Senedd in November</a:t>
            </a:r>
          </a:p>
        </p:txBody>
      </p:sp>
      <p:pic>
        <p:nvPicPr>
          <p:cNvPr id="5" name="Picture 4">
            <a:extLst>
              <a:ext uri="{FF2B5EF4-FFF2-40B4-BE49-F238E27FC236}">
                <a16:creationId xmlns:a16="http://schemas.microsoft.com/office/drawing/2014/main" id="{2F901C0E-C78A-32B1-5795-54C6F89E2521}"/>
              </a:ext>
            </a:extLst>
          </p:cNvPr>
          <p:cNvPicPr>
            <a:picLocks noChangeAspect="1"/>
          </p:cNvPicPr>
          <p:nvPr/>
        </p:nvPicPr>
        <p:blipFill>
          <a:blip r:embed="rId2"/>
          <a:stretch>
            <a:fillRect/>
          </a:stretch>
        </p:blipFill>
        <p:spPr>
          <a:xfrm>
            <a:off x="1624012" y="2318197"/>
            <a:ext cx="5644899" cy="1110803"/>
          </a:xfrm>
          <a:prstGeom prst="rect">
            <a:avLst/>
          </a:prstGeom>
        </p:spPr>
      </p:pic>
      <p:sp>
        <p:nvSpPr>
          <p:cNvPr id="9" name="TextBox 8">
            <a:extLst>
              <a:ext uri="{FF2B5EF4-FFF2-40B4-BE49-F238E27FC236}">
                <a16:creationId xmlns:a16="http://schemas.microsoft.com/office/drawing/2014/main" id="{6B7F88CA-8D51-CEF1-4FD4-AC2D9B9C5C43}"/>
              </a:ext>
            </a:extLst>
          </p:cNvPr>
          <p:cNvSpPr txBox="1"/>
          <p:nvPr/>
        </p:nvSpPr>
        <p:spPr>
          <a:xfrm>
            <a:off x="7391400" y="2847974"/>
            <a:ext cx="36195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https://safetyfirstwales.org/</a:t>
            </a:r>
          </a:p>
        </p:txBody>
      </p:sp>
    </p:spTree>
    <p:extLst>
      <p:ext uri="{BB962C8B-B14F-4D97-AF65-F5344CB8AC3E}">
        <p14:creationId xmlns:p14="http://schemas.microsoft.com/office/powerpoint/2010/main" val="516076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2578835-77AE-6CDD-6E71-A9D89117D2AE}"/>
              </a:ext>
            </a:extLst>
          </p:cNvPr>
          <p:cNvSpPr>
            <a:spLocks noGrp="1"/>
          </p:cNvSpPr>
          <p:nvPr>
            <p:ph type="title"/>
          </p:nvPr>
        </p:nvSpPr>
        <p:spPr>
          <a:xfrm>
            <a:off x="459346" y="428083"/>
            <a:ext cx="11608829" cy="1033669"/>
          </a:xfrm>
        </p:spPr>
        <p:txBody>
          <a:bodyPr>
            <a:normAutofit/>
          </a:bodyPr>
          <a:lstStyle/>
          <a:p>
            <a:r>
              <a:rPr lang="en-GB" sz="3100" b="0" i="0" dirty="0">
                <a:solidFill>
                  <a:srgbClr val="FFFFFF"/>
                </a:solidFill>
                <a:effectLst/>
                <a:latin typeface="Roboto Condensed" panose="02000000000000000000" pitchFamily="2" charset="0"/>
              </a:rPr>
              <a:t>DECRIMINALISING SEX WORK</a:t>
            </a:r>
            <a:br>
              <a:rPr lang="en-GB" sz="3100" b="0" i="0" dirty="0">
                <a:solidFill>
                  <a:srgbClr val="FFFFFF"/>
                </a:solidFill>
                <a:effectLst/>
                <a:latin typeface="Roboto Condensed" panose="02000000000000000000" pitchFamily="2" charset="0"/>
              </a:rPr>
            </a:br>
            <a:endParaRPr lang="en-GB" sz="3100" dirty="0">
              <a:solidFill>
                <a:srgbClr val="FFFFFF"/>
              </a:solidFill>
            </a:endParaRPr>
          </a:p>
        </p:txBody>
      </p:sp>
      <p:sp>
        <p:nvSpPr>
          <p:cNvPr id="5" name="TextBox 4">
            <a:extLst>
              <a:ext uri="{FF2B5EF4-FFF2-40B4-BE49-F238E27FC236}">
                <a16:creationId xmlns:a16="http://schemas.microsoft.com/office/drawing/2014/main" id="{3244761D-5B08-45A6-FA09-73D1A36137FA}"/>
              </a:ext>
            </a:extLst>
          </p:cNvPr>
          <p:cNvSpPr txBox="1"/>
          <p:nvPr/>
        </p:nvSpPr>
        <p:spPr>
          <a:xfrm>
            <a:off x="723899" y="2143533"/>
            <a:ext cx="10391775" cy="415498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Decriminalisation is the removal of criminal penalties for sex work.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The decriminalisation of sex work is rooted in the principles of promoting safety, reducing harm and enhancing the well-being of those engaged in sex work.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Decriminalisation is supported not only by sex workers themselves but also by organisations such as the Royal College of Nursing, Joint Council for the Welfare of Immigrants, Freedom United, Women Against Rape in the UK and internationally Amnesty International, the World Health Organization, Human Rights Watch, UNAIDS, International Lesbian, Gay, Bisexual, Trans and Intersex Association, Global Alliance Against Traffic in Women.</a:t>
            </a:r>
          </a:p>
        </p:txBody>
      </p:sp>
    </p:spTree>
    <p:extLst>
      <p:ext uri="{BB962C8B-B14F-4D97-AF65-F5344CB8AC3E}">
        <p14:creationId xmlns:p14="http://schemas.microsoft.com/office/powerpoint/2010/main" val="1532255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D5CC90F-09FF-E9FE-51B1-4A80BFA1DEC0}"/>
              </a:ext>
            </a:extLst>
          </p:cNvPr>
          <p:cNvSpPr>
            <a:spLocks noGrp="1"/>
          </p:cNvSpPr>
          <p:nvPr>
            <p:ph type="title"/>
          </p:nvPr>
        </p:nvSpPr>
        <p:spPr>
          <a:xfrm>
            <a:off x="685801" y="294538"/>
            <a:ext cx="10581750" cy="1033669"/>
          </a:xfrm>
        </p:spPr>
        <p:txBody>
          <a:bodyPr>
            <a:no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HOW IS DECRIMINALISATION DIFFERENT FROM LEGALISATION?</a:t>
            </a:r>
          </a:p>
        </p:txBody>
      </p:sp>
      <p:sp>
        <p:nvSpPr>
          <p:cNvPr id="3" name="Content Placeholder 2">
            <a:extLst>
              <a:ext uri="{FF2B5EF4-FFF2-40B4-BE49-F238E27FC236}">
                <a16:creationId xmlns:a16="http://schemas.microsoft.com/office/drawing/2014/main" id="{34598894-8B5E-6AC0-0227-6D419F7EC22E}"/>
              </a:ext>
            </a:extLst>
          </p:cNvPr>
          <p:cNvSpPr>
            <a:spLocks noGrp="1"/>
          </p:cNvSpPr>
          <p:nvPr>
            <p:ph idx="1"/>
          </p:nvPr>
        </p:nvSpPr>
        <p:spPr>
          <a:xfrm>
            <a:off x="685801" y="2318197"/>
            <a:ext cx="10581750" cy="3683358"/>
          </a:xfrm>
        </p:spPr>
        <p:txBody>
          <a:bodyPr anchor="ctr">
            <a:normAutofit/>
          </a:bodyPr>
          <a:lstStyle/>
          <a:p>
            <a:pPr algn="l"/>
            <a:r>
              <a:rPr lang="en-GB" sz="2400" b="0" i="0" dirty="0">
                <a:solidFill>
                  <a:srgbClr val="2B2B2B"/>
                </a:solidFill>
                <a:effectLst/>
                <a:latin typeface="Roboto Condensed" panose="02000000000000000000" pitchFamily="2" charset="0"/>
              </a:rPr>
              <a:t>Legalisation of sex work would create a set of laws, codes, and regulations specific to the sex industry. People who buy or sell sex outside of these rules would be breaking the law and subject to arrest, conviction, and punishment.</a:t>
            </a:r>
          </a:p>
          <a:p>
            <a:pPr algn="l"/>
            <a:r>
              <a:rPr lang="en-GB" sz="2400" b="0" i="0" dirty="0">
                <a:solidFill>
                  <a:srgbClr val="2B2B2B"/>
                </a:solidFill>
                <a:effectLst/>
                <a:latin typeface="Roboto Condensed" panose="02000000000000000000" pitchFamily="2" charset="0"/>
              </a:rPr>
              <a:t>Decriminalising sex work means that consenting adults who buy or sell sex are not committing a crime. There would still be laws against trafficking, rape, violence, and sex work involving minors.</a:t>
            </a:r>
          </a:p>
          <a:p>
            <a:pPr algn="l"/>
            <a:r>
              <a:rPr lang="en-GB" sz="2400" dirty="0">
                <a:solidFill>
                  <a:srgbClr val="2B2B2B"/>
                </a:solidFill>
                <a:latin typeface="Roboto Condensed" panose="02000000000000000000" pitchFamily="2" charset="0"/>
              </a:rPr>
              <a:t>The most appropriate model is an ongoing debate which underscores the importance of evidence-based policymaking that addresses the diverse experiences and needs of those involved in sex work.</a:t>
            </a:r>
            <a:endParaRPr lang="en-GB" sz="2400" b="0" i="0" dirty="0">
              <a:solidFill>
                <a:srgbClr val="2B2B2B"/>
              </a:solidFill>
              <a:effectLst/>
              <a:latin typeface="Roboto Condensed" panose="02000000000000000000" pitchFamily="2" charset="0"/>
            </a:endParaRPr>
          </a:p>
          <a:p>
            <a:endParaRPr lang="en-GB" sz="2000" dirty="0"/>
          </a:p>
        </p:txBody>
      </p:sp>
    </p:spTree>
    <p:extLst>
      <p:ext uri="{BB962C8B-B14F-4D97-AF65-F5344CB8AC3E}">
        <p14:creationId xmlns:p14="http://schemas.microsoft.com/office/powerpoint/2010/main" val="1458673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4FF50A5-AFB1-1D03-A1A0-C138DBB85BD2}"/>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PROSTITUTE CAUTION V POLICE/CRIMINAL CAUTION</a:t>
            </a:r>
          </a:p>
        </p:txBody>
      </p:sp>
      <p:sp>
        <p:nvSpPr>
          <p:cNvPr id="5" name="TextBox 4">
            <a:extLst>
              <a:ext uri="{FF2B5EF4-FFF2-40B4-BE49-F238E27FC236}">
                <a16:creationId xmlns:a16="http://schemas.microsoft.com/office/drawing/2014/main" id="{791462C1-4BDD-BF98-DEB9-3F0748AED97D}"/>
              </a:ext>
            </a:extLst>
          </p:cNvPr>
          <p:cNvSpPr txBox="1"/>
          <p:nvPr/>
        </p:nvSpPr>
        <p:spPr>
          <a:xfrm>
            <a:off x="381347" y="1769919"/>
            <a:ext cx="8241278" cy="507831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‘Prostitute cautions’ differ from police cautions in that the woman doesn’t have to admit guilt, there is no appeal and it stays on your record for life (or until you are 100).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“I had a criminal record check and it has a section called ‘miscellaneous’, which was a half-page all about my sex work. I appealed to have it taken off and they refused. It makes me look terrible; I was absolutely heart broken. If I apply for a job that will be on the back of it”.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key findings of the ‘Proceed Without Caution’ report: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two-thirds of the women interviewed said a ‘prostitute caution’ or conviction had been the reason they found it hard to leave sex work.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Almost all said that having a record deterred them from reporting crimes and violence and described discriminatory experiences with police, lawyers and even doctors.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two-thirds of women also said that having cautions or convictions on their record had a negative impact on their relationships with friends and family.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0000"/>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Interesting fact…….police don’t record prostitution charges and so there is no record on FOI requests! </a:t>
            </a:r>
          </a:p>
        </p:txBody>
      </p:sp>
      <p:pic>
        <p:nvPicPr>
          <p:cNvPr id="7" name="Picture 6">
            <a:extLst>
              <a:ext uri="{FF2B5EF4-FFF2-40B4-BE49-F238E27FC236}">
                <a16:creationId xmlns:a16="http://schemas.microsoft.com/office/drawing/2014/main" id="{8FD1FAD3-99D5-3964-B5F3-D5686D5EA2BC}"/>
              </a:ext>
            </a:extLst>
          </p:cNvPr>
          <p:cNvPicPr>
            <a:picLocks noChangeAspect="1"/>
          </p:cNvPicPr>
          <p:nvPr/>
        </p:nvPicPr>
        <p:blipFill>
          <a:blip r:embed="rId2"/>
          <a:stretch>
            <a:fillRect/>
          </a:stretch>
        </p:blipFill>
        <p:spPr>
          <a:xfrm>
            <a:off x="9003971" y="1328206"/>
            <a:ext cx="2946745" cy="5235255"/>
          </a:xfrm>
          <a:prstGeom prst="rect">
            <a:avLst/>
          </a:prstGeom>
        </p:spPr>
      </p:pic>
      <p:sp>
        <p:nvSpPr>
          <p:cNvPr id="15" name="TextBox 14">
            <a:extLst>
              <a:ext uri="{FF2B5EF4-FFF2-40B4-BE49-F238E27FC236}">
                <a16:creationId xmlns:a16="http://schemas.microsoft.com/office/drawing/2014/main" id="{4B129968-FF21-6B88-9FCB-F4AAE7CC8F13}"/>
              </a:ext>
            </a:extLst>
          </p:cNvPr>
          <p:cNvSpPr txBox="1"/>
          <p:nvPr/>
        </p:nvSpPr>
        <p:spPr>
          <a:xfrm>
            <a:off x="3371850" y="6364297"/>
            <a:ext cx="6096000"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Proceed-Without-Caution-Report.pdf (prostitutescollective.net)</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4966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BB7CF32-0859-A3A2-04BA-684C86472962}"/>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HEALTH NEEDS OF SEXWORKERS</a:t>
            </a:r>
          </a:p>
        </p:txBody>
      </p:sp>
      <p:sp>
        <p:nvSpPr>
          <p:cNvPr id="3" name="Content Placeholder 2">
            <a:extLst>
              <a:ext uri="{FF2B5EF4-FFF2-40B4-BE49-F238E27FC236}">
                <a16:creationId xmlns:a16="http://schemas.microsoft.com/office/drawing/2014/main" id="{075D3252-14CA-20C8-77B2-A89F52819A72}"/>
              </a:ext>
            </a:extLst>
          </p:cNvPr>
          <p:cNvSpPr>
            <a:spLocks noGrp="1"/>
          </p:cNvSpPr>
          <p:nvPr>
            <p:ph idx="1"/>
          </p:nvPr>
        </p:nvSpPr>
        <p:spPr>
          <a:xfrm>
            <a:off x="752475" y="1885279"/>
            <a:ext cx="10639425" cy="4544096"/>
          </a:xfrm>
        </p:spPr>
        <p:txBody>
          <a:bodyPr anchor="ctr">
            <a:normAutofit fontScale="92500" lnSpcReduction="20000"/>
          </a:bodyPr>
          <a:lstStyle/>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Current health service provision for sex workers focuses on sexual health to the exclusion of their other physical and mental health needs.</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Mental health support for sex workers often does not consider their adverse experiences as a sex worker, or historic trauma.</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Sex workers may need support with services such as housing as well as health related and there are systems gaps which means referrals between services are not streamlined.</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Sex workers frequently hide their occupation out of fear of judgement, stigma and reduction in access to care and support – this may create further barriers to access to care services which offer holistic support to sex workers would benefit from ‘fast-track’ referral systems into wider services.</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Services providing healthcare should take a wider perspective of sex workers health needs.</a:t>
            </a:r>
          </a:p>
        </p:txBody>
      </p:sp>
      <p:sp>
        <p:nvSpPr>
          <p:cNvPr id="4" name="TextBox 3">
            <a:extLst>
              <a:ext uri="{FF2B5EF4-FFF2-40B4-BE49-F238E27FC236}">
                <a16:creationId xmlns:a16="http://schemas.microsoft.com/office/drawing/2014/main" id="{6291FC0D-E65F-D877-E73F-0663F9CD1C76}"/>
              </a:ext>
            </a:extLst>
          </p:cNvPr>
          <p:cNvSpPr txBox="1"/>
          <p:nvPr/>
        </p:nvSpPr>
        <p:spPr>
          <a:xfrm>
            <a:off x="459350" y="6347890"/>
            <a:ext cx="801790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rPr>
              <a:t>Source: An Analysis of the Health Needs of Sex Workers in Birmingham April 2024</a:t>
            </a:r>
          </a:p>
        </p:txBody>
      </p:sp>
    </p:spTree>
    <p:extLst>
      <p:ext uri="{BB962C8B-B14F-4D97-AF65-F5344CB8AC3E}">
        <p14:creationId xmlns:p14="http://schemas.microsoft.com/office/powerpoint/2010/main" val="2995788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BB7CF32-0859-A3A2-04BA-684C86472962}"/>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HEALTH NEEDS OF SEXWORKERS – Barriers/Issues</a:t>
            </a:r>
          </a:p>
        </p:txBody>
      </p:sp>
      <p:sp>
        <p:nvSpPr>
          <p:cNvPr id="3" name="Content Placeholder 2">
            <a:extLst>
              <a:ext uri="{FF2B5EF4-FFF2-40B4-BE49-F238E27FC236}">
                <a16:creationId xmlns:a16="http://schemas.microsoft.com/office/drawing/2014/main" id="{075D3252-14CA-20C8-77B2-A89F52819A72}"/>
              </a:ext>
            </a:extLst>
          </p:cNvPr>
          <p:cNvSpPr>
            <a:spLocks noGrp="1"/>
          </p:cNvSpPr>
          <p:nvPr>
            <p:ph idx="1"/>
          </p:nvPr>
        </p:nvSpPr>
        <p:spPr>
          <a:xfrm>
            <a:off x="752475" y="1885279"/>
            <a:ext cx="10639425" cy="3283069"/>
          </a:xfrm>
        </p:spPr>
        <p:txBody>
          <a:bodyPr anchor="ctr">
            <a:normAutofit fontScale="92500" lnSpcReduction="20000"/>
          </a:bodyPr>
          <a:lstStyle/>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Poor access to health services</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Stereotyping &amp; discrimination </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Lack of joint working between services &amp; organisations</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Poor follow-up of patients</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High attendance at A&amp;E</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Unsafe discharge from A&amp;E and secondary care</a:t>
            </a:r>
          </a:p>
          <a:p>
            <a:pPr>
              <a:lnSpc>
                <a:spcPct val="120000"/>
              </a:lnSpc>
            </a:pPr>
            <a:r>
              <a:rPr lang="en-GB" sz="2400" dirty="0">
                <a:latin typeface="Roboto Condensed" panose="02000000000000000000" pitchFamily="2" charset="0"/>
                <a:ea typeface="Roboto Condensed" panose="02000000000000000000" pitchFamily="2" charset="0"/>
                <a:cs typeface="Roboto Condensed" panose="02000000000000000000" pitchFamily="2" charset="0"/>
              </a:rPr>
              <a:t>Lack of standardised data collection</a:t>
            </a:r>
          </a:p>
        </p:txBody>
      </p:sp>
      <p:sp>
        <p:nvSpPr>
          <p:cNvPr id="6" name="TextBox 5">
            <a:extLst>
              <a:ext uri="{FF2B5EF4-FFF2-40B4-BE49-F238E27FC236}">
                <a16:creationId xmlns:a16="http://schemas.microsoft.com/office/drawing/2014/main" id="{BEA24E6F-BBB8-4EC2-2E58-8BCAA12DD914}"/>
              </a:ext>
            </a:extLst>
          </p:cNvPr>
          <p:cNvSpPr txBox="1"/>
          <p:nvPr/>
        </p:nvSpPr>
        <p:spPr>
          <a:xfrm>
            <a:off x="459350" y="5363962"/>
            <a:ext cx="11318519"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These issues also apply to the sexual health provision for several groups of vulnerable patients. However, for those who sex work this is especially important and a major public health issue as they report finding it difficult to access timely and responsive sexual health care. </a:t>
            </a:r>
          </a:p>
        </p:txBody>
      </p:sp>
    </p:spTree>
    <p:extLst>
      <p:ext uri="{BB962C8B-B14F-4D97-AF65-F5344CB8AC3E}">
        <p14:creationId xmlns:p14="http://schemas.microsoft.com/office/powerpoint/2010/main" val="646842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descr="A diagram of a model of access&#10;&#10;Description automatically generated">
            <a:extLst>
              <a:ext uri="{FF2B5EF4-FFF2-40B4-BE49-F238E27FC236}">
                <a16:creationId xmlns:a16="http://schemas.microsoft.com/office/drawing/2014/main" id="{C7BC12AF-F918-5A58-487A-5094555A75C6}"/>
              </a:ext>
            </a:extLst>
          </p:cNvPr>
          <p:cNvPicPr>
            <a:picLocks noChangeAspect="1"/>
          </p:cNvPicPr>
          <p:nvPr/>
        </p:nvPicPr>
        <p:blipFill>
          <a:blip r:embed="rId2"/>
          <a:srcRect l="22421"/>
          <a:stretch/>
        </p:blipFill>
        <p:spPr>
          <a:xfrm>
            <a:off x="4038603" y="10"/>
            <a:ext cx="8160021" cy="6875809"/>
          </a:xfrm>
          <a:prstGeom prst="rect">
            <a:avLst/>
          </a:prstGeom>
        </p:spPr>
      </p:pic>
      <p:sp>
        <p:nvSpPr>
          <p:cNvPr id="43" name="Freeform: Shape 42">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9616B02-9E74-FADC-7301-8396D0AF1271}"/>
              </a:ext>
            </a:extLst>
          </p:cNvPr>
          <p:cNvSpPr>
            <a:spLocks noGrp="1"/>
          </p:cNvSpPr>
          <p:nvPr>
            <p:ph type="title"/>
          </p:nvPr>
        </p:nvSpPr>
        <p:spPr>
          <a:xfrm>
            <a:off x="534473" y="2950387"/>
            <a:ext cx="3052293" cy="3531403"/>
          </a:xfrm>
        </p:spPr>
        <p:txBody>
          <a:bodyPr vert="horz" lIns="91440" tIns="45720" rIns="91440" bIns="45720" rtlCol="0" anchor="t">
            <a:normAutofit/>
          </a:bodyPr>
          <a:lstStyle/>
          <a:p>
            <a:pPr algn="r"/>
            <a:r>
              <a:rPr lang="en-US" sz="4000" dirty="0">
                <a:solidFill>
                  <a:srgbClr val="FFFFFF"/>
                </a:solidFill>
              </a:rPr>
              <a:t>The Andersen Model of Access</a:t>
            </a:r>
          </a:p>
        </p:txBody>
      </p:sp>
    </p:spTree>
    <p:extLst>
      <p:ext uri="{BB962C8B-B14F-4D97-AF65-F5344CB8AC3E}">
        <p14:creationId xmlns:p14="http://schemas.microsoft.com/office/powerpoint/2010/main" val="2193255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6DC12F0-7E16-25D8-697C-BAD9BA74B729}"/>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THE ENTRAPMENT MODEL AND PUBLIC HEALTH</a:t>
            </a:r>
            <a:endParaRPr lang="en-GB" sz="3200" dirty="0">
              <a:solidFill>
                <a:srgbClr val="FFFFFF"/>
              </a:solidFill>
            </a:endParaRPr>
          </a:p>
        </p:txBody>
      </p:sp>
      <p:sp>
        <p:nvSpPr>
          <p:cNvPr id="3" name="Content Placeholder 2">
            <a:extLst>
              <a:ext uri="{FF2B5EF4-FFF2-40B4-BE49-F238E27FC236}">
                <a16:creationId xmlns:a16="http://schemas.microsoft.com/office/drawing/2014/main" id="{ABDCC869-8886-31CF-3AF0-8DBC99A09BC4}"/>
              </a:ext>
            </a:extLst>
          </p:cNvPr>
          <p:cNvSpPr>
            <a:spLocks noGrp="1"/>
          </p:cNvSpPr>
          <p:nvPr>
            <p:ph idx="1"/>
          </p:nvPr>
        </p:nvSpPr>
        <p:spPr>
          <a:xfrm>
            <a:off x="752473" y="2022922"/>
            <a:ext cx="10687049" cy="3683358"/>
          </a:xfrm>
        </p:spPr>
        <p:txBody>
          <a:bodyPr anchor="ctr">
            <a:normAutofit fontScale="92500"/>
          </a:bodyPr>
          <a:lstStyle/>
          <a:p>
            <a:pPr marL="0" indent="0" algn="l">
              <a:buNone/>
            </a:pPr>
            <a:r>
              <a:rPr lang="en-GB" sz="2600" b="0" i="0" dirty="0">
                <a:solidFill>
                  <a:srgbClr val="2B2B2B"/>
                </a:solidFill>
                <a:effectLst/>
                <a:latin typeface="Roboto Condensed" panose="02000000000000000000" pitchFamily="2" charset="0"/>
              </a:rPr>
              <a:t>The Northern Ireland Department of Justice released a report in 2019 analysing three years of the impact of laws criminalising clients of sex workers in Northern Ireland. </a:t>
            </a:r>
          </a:p>
          <a:p>
            <a:pPr marL="0" indent="0" algn="l">
              <a:buNone/>
            </a:pPr>
            <a:r>
              <a:rPr lang="en-GB" sz="2600" b="0" i="0" dirty="0">
                <a:solidFill>
                  <a:srgbClr val="2B2B2B"/>
                </a:solidFill>
                <a:effectLst/>
                <a:latin typeface="Roboto Condensed" panose="02000000000000000000" pitchFamily="2" charset="0"/>
              </a:rPr>
              <a:t>Key findings include:</a:t>
            </a:r>
          </a:p>
          <a:p>
            <a:pPr algn="l"/>
            <a:r>
              <a:rPr lang="en-GB" sz="2600" b="0" i="0" dirty="0">
                <a:solidFill>
                  <a:srgbClr val="2B2B2B"/>
                </a:solidFill>
                <a:effectLst/>
                <a:latin typeface="Roboto Condensed" panose="02000000000000000000" pitchFamily="2" charset="0"/>
              </a:rPr>
              <a:t>An analysis of 173,460 ads shows little effect on the supply of or demand for sex work;</a:t>
            </a:r>
          </a:p>
          <a:p>
            <a:pPr algn="l"/>
            <a:r>
              <a:rPr lang="en-GB" sz="2600" b="0" i="0" dirty="0">
                <a:solidFill>
                  <a:srgbClr val="2B2B2B"/>
                </a:solidFill>
                <a:effectLst/>
                <a:latin typeface="Roboto Condensed" panose="02000000000000000000" pitchFamily="2" charset="0"/>
              </a:rPr>
              <a:t>From 2015 to 2018, there was an increase in reports related to assaults (from 3 to 13), sexual assaults (from 1 to 13), and threatening behaviour (from 10 to 42);</a:t>
            </a:r>
          </a:p>
          <a:p>
            <a:pPr algn="l"/>
            <a:r>
              <a:rPr lang="en-GB" sz="2600" b="0" i="0" dirty="0">
                <a:solidFill>
                  <a:srgbClr val="2B2B2B"/>
                </a:solidFill>
                <a:effectLst/>
                <a:latin typeface="Roboto Condensed" panose="02000000000000000000" pitchFamily="2" charset="0"/>
              </a:rPr>
              <a:t>Sex workers are exposed to higher rates of anti-social and nuisance behaviour and report higher levels of anxiety and unease as well as increased stigmatisation.</a:t>
            </a:r>
          </a:p>
          <a:p>
            <a:endParaRPr lang="en-GB" sz="2000" dirty="0"/>
          </a:p>
        </p:txBody>
      </p:sp>
      <p:sp>
        <p:nvSpPr>
          <p:cNvPr id="4" name="TextBox 3">
            <a:extLst>
              <a:ext uri="{FF2B5EF4-FFF2-40B4-BE49-F238E27FC236}">
                <a16:creationId xmlns:a16="http://schemas.microsoft.com/office/drawing/2014/main" id="{A93B395F-3920-399E-25DF-6944BB23B8E5}"/>
              </a:ext>
            </a:extLst>
          </p:cNvPr>
          <p:cNvSpPr txBox="1"/>
          <p:nvPr/>
        </p:nvSpPr>
        <p:spPr>
          <a:xfrm>
            <a:off x="657225" y="5915025"/>
            <a:ext cx="1078229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B2B2B"/>
                </a:solidFill>
                <a:effectLst/>
                <a:uLnTx/>
                <a:uFillTx/>
                <a:latin typeface="Roboto Condensed" panose="02000000000000000000" pitchFamily="2" charset="0"/>
                <a:ea typeface="+mn-ea"/>
                <a:cs typeface="+mn-cs"/>
              </a:rPr>
              <a:t>Source:  “Assessment of Review of Operation of Article 64A of the Sexual Offences Order (Northern Ireland) 2008: Offence of Purchasing Sexual Services,” Northern Ireland Department of Justice, September 17, 2019, </a:t>
            </a:r>
            <a:r>
              <a:rPr kumimoji="0" lang="en-GB" sz="1200" b="0" i="0" u="none" strike="noStrike" kern="1200" cap="none" spc="0" normalizeH="0" baseline="0" noProof="0" dirty="0">
                <a:ln>
                  <a:noFill/>
                </a:ln>
                <a:solidFill>
                  <a:srgbClr val="000000"/>
                </a:solidFill>
                <a:effectLst/>
                <a:uLnTx/>
                <a:uFillTx/>
                <a:latin typeface="Roboto Condensed" panose="02000000000000000000" pitchFamily="2" charset="0"/>
                <a:ea typeface="+mn-ea"/>
                <a:cs typeface="+mn-cs"/>
                <a:hlinkClick r:id="rId2"/>
              </a:rPr>
              <a:t>https://www.justice-ni.gov.uk/sites/default/files/publications/justice/assessment-of-impact-criminalisation-of-purchasing-sexual-services.pdf</a:t>
            </a:r>
            <a:r>
              <a:rPr kumimoji="0" lang="en-GB" sz="1200" b="0" i="0" u="none" strike="noStrike" kern="1200" cap="none" spc="0" normalizeH="0" baseline="0" noProof="0" dirty="0">
                <a:ln>
                  <a:noFill/>
                </a:ln>
                <a:solidFill>
                  <a:srgbClr val="2B2B2B"/>
                </a:solidFill>
                <a:effectLst/>
                <a:uLnTx/>
                <a:uFillTx/>
                <a:latin typeface="Roboto Condensed" panose="02000000000000000000" pitchFamily="2" charset="0"/>
                <a:ea typeface="+mn-ea"/>
                <a:cs typeface="+mn-cs"/>
              </a:rPr>
              <a:t>.</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5686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634B2B-7F2E-BF31-F02E-DFA015D34B89}"/>
              </a:ext>
            </a:extLst>
          </p:cNvPr>
          <p:cNvSpPr txBox="1"/>
          <p:nvPr/>
        </p:nvSpPr>
        <p:spPr>
          <a:xfrm>
            <a:off x="2083324" y="0"/>
            <a:ext cx="1636858" cy="646331"/>
          </a:xfrm>
          <a:prstGeom prst="rect">
            <a:avLst/>
          </a:prstGeom>
          <a:noFill/>
        </p:spPr>
        <p:txBody>
          <a:bodyPr wrap="none" rtlCol="0">
            <a:spAutoFit/>
          </a:bodyPr>
          <a:lstStyle/>
          <a:p>
            <a:r>
              <a:rPr lang="en-GB" sz="3600" b="1" dirty="0">
                <a:solidFill>
                  <a:schemeClr val="bg1"/>
                </a:solidFill>
              </a:rPr>
              <a:t>Agenda</a:t>
            </a:r>
          </a:p>
        </p:txBody>
      </p:sp>
      <p:pic>
        <p:nvPicPr>
          <p:cNvPr id="5" name="Picture 4" descr="A blue and white document with text&#10;&#10;AI-generated content may be incorrect.">
            <a:extLst>
              <a:ext uri="{FF2B5EF4-FFF2-40B4-BE49-F238E27FC236}">
                <a16:creationId xmlns:a16="http://schemas.microsoft.com/office/drawing/2014/main" id="{583591AC-6CF6-583C-49B5-EEAC1213C1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4314" y="889345"/>
            <a:ext cx="3623372" cy="5079309"/>
          </a:xfrm>
          <a:prstGeom prst="rect">
            <a:avLst/>
          </a:prstGeom>
        </p:spPr>
      </p:pic>
    </p:spTree>
    <p:extLst>
      <p:ext uri="{BB962C8B-B14F-4D97-AF65-F5344CB8AC3E}">
        <p14:creationId xmlns:p14="http://schemas.microsoft.com/office/powerpoint/2010/main" val="3216860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60531DF-88C6-2685-DFCF-3E3CEFEDAC05}"/>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DECRIMINALISING SEX WORK AND PUBLIC HEALTH</a:t>
            </a:r>
          </a:p>
        </p:txBody>
      </p:sp>
      <p:sp>
        <p:nvSpPr>
          <p:cNvPr id="3" name="Content Placeholder 2">
            <a:extLst>
              <a:ext uri="{FF2B5EF4-FFF2-40B4-BE49-F238E27FC236}">
                <a16:creationId xmlns:a16="http://schemas.microsoft.com/office/drawing/2014/main" id="{55B07C35-4008-25CC-817B-DAE9DDAD66F0}"/>
              </a:ext>
            </a:extLst>
          </p:cNvPr>
          <p:cNvSpPr>
            <a:spLocks noGrp="1"/>
          </p:cNvSpPr>
          <p:nvPr>
            <p:ph idx="1"/>
          </p:nvPr>
        </p:nvSpPr>
        <p:spPr>
          <a:xfrm>
            <a:off x="733685" y="1971967"/>
            <a:ext cx="10724625" cy="3683358"/>
          </a:xfrm>
        </p:spPr>
        <p:txBody>
          <a:bodyPr anchor="ctr">
            <a:noAutofit/>
          </a:bodyPr>
          <a:lstStyle/>
          <a:p>
            <a:pPr marL="0" indent="0">
              <a:buNone/>
            </a:pPr>
            <a:r>
              <a:rPr lang="en-GB" sz="2000" dirty="0">
                <a:latin typeface="Roboto Condensed" panose="02000000000000000000" pitchFamily="2" charset="0"/>
                <a:ea typeface="Roboto Condensed" panose="02000000000000000000" pitchFamily="2" charset="0"/>
                <a:cs typeface="Roboto Condensed" panose="02000000000000000000" pitchFamily="2" charset="0"/>
              </a:rPr>
              <a:t>A 2018 Johns Hopkins Bloomberg School of Public Health meta-analysis reviewed over 130 studies conducted over 30 years and made the following key findings:</a:t>
            </a:r>
          </a:p>
          <a:p>
            <a:endParaRPr lang="en-GB" sz="2000" dirty="0">
              <a:latin typeface="Roboto Condensed" panose="02000000000000000000" pitchFamily="2" charset="0"/>
              <a:ea typeface="Roboto Condensed" panose="02000000000000000000" pitchFamily="2" charset="0"/>
              <a:cs typeface="Roboto Condensed" panose="02000000000000000000" pitchFamily="2" charset="0"/>
            </a:endParaRPr>
          </a:p>
          <a:p>
            <a:r>
              <a:rPr lang="en-GB" sz="2000" dirty="0">
                <a:latin typeface="Roboto Condensed" panose="02000000000000000000" pitchFamily="2" charset="0"/>
                <a:ea typeface="Roboto Condensed" panose="02000000000000000000" pitchFamily="2" charset="0"/>
                <a:cs typeface="Roboto Condensed" panose="02000000000000000000" pitchFamily="2" charset="0"/>
              </a:rPr>
              <a:t>Repressive policing practices around sex work were associated with increased risk of sexual and physical violence at the hands of clients, third parties, and domestic partners.</a:t>
            </a:r>
          </a:p>
          <a:p>
            <a:endParaRPr lang="en-GB" sz="2000" dirty="0">
              <a:latin typeface="Roboto Condensed" panose="02000000000000000000" pitchFamily="2" charset="0"/>
              <a:ea typeface="Roboto Condensed" panose="02000000000000000000" pitchFamily="2" charset="0"/>
              <a:cs typeface="Roboto Condensed" panose="02000000000000000000" pitchFamily="2" charset="0"/>
            </a:endParaRPr>
          </a:p>
          <a:p>
            <a:r>
              <a:rPr lang="en-GB" sz="2000" dirty="0">
                <a:latin typeface="Roboto Condensed" panose="02000000000000000000" pitchFamily="2" charset="0"/>
                <a:ea typeface="Roboto Condensed" panose="02000000000000000000" pitchFamily="2" charset="0"/>
                <a:cs typeface="Roboto Condensed" panose="02000000000000000000" pitchFamily="2" charset="0"/>
              </a:rPr>
              <a:t>Sex workers exposed to these policing practices were put at increased risk of infection with HIV and other STIs, and more likely to have condomless sex than those who had not been.</a:t>
            </a:r>
          </a:p>
          <a:p>
            <a:endParaRPr lang="en-GB" sz="2000" dirty="0">
              <a:latin typeface="Roboto Condensed" panose="02000000000000000000" pitchFamily="2" charset="0"/>
              <a:ea typeface="Roboto Condensed" panose="02000000000000000000" pitchFamily="2" charset="0"/>
              <a:cs typeface="Roboto Condensed" panose="02000000000000000000" pitchFamily="2" charset="0"/>
            </a:endParaRPr>
          </a:p>
          <a:p>
            <a:r>
              <a:rPr lang="en-GB" sz="2000" dirty="0">
                <a:latin typeface="Roboto Condensed" panose="02000000000000000000" pitchFamily="2" charset="0"/>
                <a:ea typeface="Roboto Condensed" panose="02000000000000000000" pitchFamily="2" charset="0"/>
                <a:cs typeface="Roboto Condensed" panose="02000000000000000000" pitchFamily="2" charset="0"/>
              </a:rPr>
              <a:t>Repressive policing of sex workers, their clients, and/or venues disrupted sex workers’ support networks, workplace safety, and risk reduction strategies.</a:t>
            </a:r>
          </a:p>
        </p:txBody>
      </p:sp>
      <p:sp>
        <p:nvSpPr>
          <p:cNvPr id="4" name="TextBox 3">
            <a:extLst>
              <a:ext uri="{FF2B5EF4-FFF2-40B4-BE49-F238E27FC236}">
                <a16:creationId xmlns:a16="http://schemas.microsoft.com/office/drawing/2014/main" id="{3F62CD1A-0C43-56EC-C71A-776DEA758869}"/>
              </a:ext>
            </a:extLst>
          </p:cNvPr>
          <p:cNvSpPr txBox="1"/>
          <p:nvPr/>
        </p:nvSpPr>
        <p:spPr>
          <a:xfrm>
            <a:off x="542924" y="5924550"/>
            <a:ext cx="10724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Source:  Lucy Platt, Pippa Grenfell, Rebecca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Meiksin</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et al., “Associations Between Sex Work Laws and Sex Workers’ Health: A Systematic Review and Meta-Analysis of Quantitative and Qualitative Studies,” PLOS Medicine 15, no. 12 (December 2018), https://doi.org/10.1371/journal.pmed.1002680.</a:t>
            </a:r>
          </a:p>
        </p:txBody>
      </p:sp>
    </p:spTree>
    <p:extLst>
      <p:ext uri="{BB962C8B-B14F-4D97-AF65-F5344CB8AC3E}">
        <p14:creationId xmlns:p14="http://schemas.microsoft.com/office/powerpoint/2010/main" val="1167540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0B193BE-C6E4-8080-4E69-D24E805304D0}"/>
              </a:ext>
            </a:extLst>
          </p:cNvPr>
          <p:cNvSpPr>
            <a:spLocks noGrp="1"/>
          </p:cNvSpPr>
          <p:nvPr>
            <p:ph type="title"/>
          </p:nvPr>
        </p:nvSpPr>
        <p:spPr>
          <a:xfrm>
            <a:off x="1371599" y="294538"/>
            <a:ext cx="9895951" cy="1033669"/>
          </a:xfrm>
        </p:spPr>
        <p:txBody>
          <a:bodyPr>
            <a:normAutofit/>
          </a:bodyPr>
          <a:lstStyle/>
          <a:p>
            <a:r>
              <a:rPr lang="en-GB" sz="40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DECRIMINALISATION AND PUBLIC HEALTH</a:t>
            </a:r>
            <a:endParaRPr lang="en-GB" sz="4000" dirty="0">
              <a:solidFill>
                <a:srgbClr val="FFFFFF"/>
              </a:solidFill>
            </a:endParaRPr>
          </a:p>
        </p:txBody>
      </p:sp>
      <p:sp>
        <p:nvSpPr>
          <p:cNvPr id="3" name="Content Placeholder 2">
            <a:extLst>
              <a:ext uri="{FF2B5EF4-FFF2-40B4-BE49-F238E27FC236}">
                <a16:creationId xmlns:a16="http://schemas.microsoft.com/office/drawing/2014/main" id="{6DFF9270-8427-4A5F-5C3E-2FE6D0A1E3BA}"/>
              </a:ext>
            </a:extLst>
          </p:cNvPr>
          <p:cNvSpPr>
            <a:spLocks noGrp="1"/>
          </p:cNvSpPr>
          <p:nvPr>
            <p:ph idx="1"/>
          </p:nvPr>
        </p:nvSpPr>
        <p:spPr>
          <a:xfrm>
            <a:off x="1371599" y="2318197"/>
            <a:ext cx="9724031" cy="3683358"/>
          </a:xfrm>
        </p:spPr>
        <p:txBody>
          <a:bodyPr anchor="ctr">
            <a:normAutofit/>
          </a:bodyPr>
          <a:lstStyle/>
          <a:p>
            <a:r>
              <a:rPr lang="en-GB" sz="2400" b="0" i="0" dirty="0">
                <a:solidFill>
                  <a:srgbClr val="4A5568"/>
                </a:solidFill>
                <a:effectLst/>
                <a:latin typeface="Roboto Condensed" panose="02000000000000000000" pitchFamily="2" charset="0"/>
                <a:ea typeface="Roboto Condensed" panose="02000000000000000000" pitchFamily="2" charset="0"/>
                <a:cs typeface="Roboto Condensed" panose="02000000000000000000" pitchFamily="2" charset="0"/>
              </a:rPr>
              <a:t>New Zealand’s Prostitution Reform Act 2003 is a notable example, decriminalizing sex work and establishing a legal framework to safeguard sex workers’ rights. The Act promotes welfare, occupational health, and safety while protecting against exploitation. It includes provisions for licensing brothels and regulating sex work to ensure safe conditions.</a:t>
            </a:r>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p:txBody>
      </p:sp>
    </p:spTree>
    <p:extLst>
      <p:ext uri="{BB962C8B-B14F-4D97-AF65-F5344CB8AC3E}">
        <p14:creationId xmlns:p14="http://schemas.microsoft.com/office/powerpoint/2010/main" val="1704793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9FB5908-A8AD-01D8-B770-FCAC31D76524}"/>
              </a:ext>
            </a:extLst>
          </p:cNvPr>
          <p:cNvSpPr>
            <a:spLocks noGrp="1"/>
          </p:cNvSpPr>
          <p:nvPr>
            <p:ph type="title"/>
          </p:nvPr>
        </p:nvSpPr>
        <p:spPr>
          <a:xfrm>
            <a:off x="1371599" y="294538"/>
            <a:ext cx="9895951" cy="1033669"/>
          </a:xfrm>
        </p:spPr>
        <p:txBody>
          <a:bodyPr>
            <a:normAutofit/>
          </a:bodyPr>
          <a:lstStyle/>
          <a:p>
            <a:r>
              <a:rPr lang="en-GB"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EVIDENCE FROM NEW ZEALAND </a:t>
            </a:r>
          </a:p>
        </p:txBody>
      </p:sp>
      <p:sp>
        <p:nvSpPr>
          <p:cNvPr id="3" name="Content Placeholder 2">
            <a:extLst>
              <a:ext uri="{FF2B5EF4-FFF2-40B4-BE49-F238E27FC236}">
                <a16:creationId xmlns:a16="http://schemas.microsoft.com/office/drawing/2014/main" id="{1272E6DF-F5CF-15C6-3122-C0A3A087251A}"/>
              </a:ext>
            </a:extLst>
          </p:cNvPr>
          <p:cNvSpPr>
            <a:spLocks noGrp="1"/>
          </p:cNvSpPr>
          <p:nvPr>
            <p:ph idx="1"/>
          </p:nvPr>
        </p:nvSpPr>
        <p:spPr>
          <a:xfrm>
            <a:off x="762468" y="2263445"/>
            <a:ext cx="10457455" cy="3683358"/>
          </a:xfrm>
        </p:spPr>
        <p:txBody>
          <a:bodyPr anchor="ctr">
            <a:noAutofit/>
          </a:bodyPr>
          <a:lstStyle/>
          <a:p>
            <a:pPr marL="0" indent="0">
              <a:buNone/>
            </a:pPr>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Evidence from New Zealand where decriminalisation was introduced in 2003 shows: </a:t>
            </a:r>
          </a:p>
          <a:p>
            <a:pPr marL="0" indent="0">
              <a:buNone/>
            </a:pPr>
            <a:endPar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endParaRPr>
          </a:p>
          <a:p>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no rise in prostitution; </a:t>
            </a:r>
          </a:p>
          <a:p>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women more able to report violence without fear of arrest; </a:t>
            </a:r>
          </a:p>
          <a:p>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attacks cleared up more quickly; </a:t>
            </a:r>
          </a:p>
          <a:p>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sex workers more able to leave prostitution as convictions are cleared from their records; </a:t>
            </a:r>
          </a:p>
          <a:p>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drug users treated as patients not criminals;</a:t>
            </a:r>
          </a:p>
          <a:p>
            <a:r>
              <a:rPr lang="en-GB" sz="2400" b="0" i="0" dirty="0">
                <a:solidFill>
                  <a:srgbClr val="000000"/>
                </a:solidFill>
                <a:effectLst/>
                <a:latin typeface="Roboto Condensed" panose="02000000000000000000" pitchFamily="2" charset="0"/>
                <a:ea typeface="Roboto Condensed" panose="02000000000000000000" pitchFamily="2" charset="0"/>
                <a:cs typeface="Roboto Condensed" panose="02000000000000000000" pitchFamily="2" charset="0"/>
              </a:rPr>
              <a:t>condom usage has increased;</a:t>
            </a:r>
          </a:p>
          <a:p>
            <a:r>
              <a:rPr lang="en-GB" sz="2400" b="0" i="0" dirty="0">
                <a:solidFill>
                  <a:srgbClr val="2B2B2B"/>
                </a:solidFill>
                <a:effectLst/>
                <a:latin typeface="Roboto Condensed" panose="02000000000000000000" pitchFamily="2" charset="0"/>
              </a:rPr>
              <a:t>the rate of STIs has gone down.</a:t>
            </a:r>
            <a:endParaRPr lang="en-GB" sz="2400" dirty="0">
              <a:latin typeface="Roboto Condensed" panose="02000000000000000000" pitchFamily="2" charset="0"/>
              <a:ea typeface="Roboto Condensed" panose="02000000000000000000" pitchFamily="2" charset="0"/>
              <a:cs typeface="Roboto Condensed" panose="02000000000000000000" pitchFamily="2" charset="0"/>
            </a:endParaRPr>
          </a:p>
        </p:txBody>
      </p:sp>
    </p:spTree>
    <p:extLst>
      <p:ext uri="{BB962C8B-B14F-4D97-AF65-F5344CB8AC3E}">
        <p14:creationId xmlns:p14="http://schemas.microsoft.com/office/powerpoint/2010/main" val="4211844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55" y="0"/>
            <a:ext cx="14100155"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41986"/>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5278572" y="2879780"/>
            <a:ext cx="10347125" cy="8447458"/>
          </a:xfrm>
          <a:prstGeom prst="rect">
            <a:avLst/>
          </a:prstGeom>
        </p:spPr>
      </p:pic>
      <p:sp>
        <p:nvSpPr>
          <p:cNvPr id="4" name="object 3">
            <a:extLst>
              <a:ext uri="{FF2B5EF4-FFF2-40B4-BE49-F238E27FC236}">
                <a16:creationId xmlns:a16="http://schemas.microsoft.com/office/drawing/2014/main" id="{2A08CAC5-A46B-3C9C-D2C1-146EF8176F06}"/>
              </a:ext>
            </a:extLst>
          </p:cNvPr>
          <p:cNvSpPr txBox="1"/>
          <p:nvPr/>
        </p:nvSpPr>
        <p:spPr>
          <a:xfrm>
            <a:off x="437195" y="2643468"/>
            <a:ext cx="5851441" cy="648008"/>
          </a:xfrm>
          <a:prstGeom prst="rect">
            <a:avLst/>
          </a:prstGeom>
        </p:spPr>
        <p:txBody>
          <a:bodyPr vert="horz" wrap="square" lIns="0" tIns="6931" rIns="0" bIns="0" rtlCol="0">
            <a:spAutoFit/>
          </a:bodyPr>
          <a:lstStyle/>
          <a:p>
            <a:pPr marL="7701" marR="3081" lvl="0" indent="0" algn="l" defTabSz="914400" rtl="0" eaLnBrk="1" fontAlgn="auto" latinLnBrk="0" hangingPunct="1">
              <a:lnSpc>
                <a:spcPct val="100600"/>
              </a:lnSpc>
              <a:spcBef>
                <a:spcPts val="55"/>
              </a:spcBef>
              <a:spcAft>
                <a:spcPts val="0"/>
              </a:spcAft>
              <a:buClrTx/>
              <a:buSzTx/>
              <a:buFontTx/>
              <a:buNone/>
              <a:tabLst/>
              <a:defRPr/>
            </a:pPr>
            <a:r>
              <a:rPr kumimoji="0" lang="en-GB" sz="4124" b="1" i="0" u="none" strike="noStrike" kern="1200" cap="none" spc="9" normalizeH="0" baseline="0" noProof="0" dirty="0">
                <a:ln>
                  <a:noFill/>
                </a:ln>
                <a:solidFill>
                  <a:srgbClr val="FFFFFF"/>
                </a:solidFill>
                <a:effectLst/>
                <a:uLnTx/>
                <a:uFillTx/>
                <a:latin typeface="Arial Black" panose="020B0604020202020204" pitchFamily="34" charset="0"/>
                <a:ea typeface="+mn-ea"/>
                <a:cs typeface="Arial Black" panose="020B0604020202020204" pitchFamily="34" charset="0"/>
              </a:rPr>
              <a:t> </a:t>
            </a:r>
            <a:endParaRPr kumimoji="0" sz="4124" b="1" i="0" u="none" strike="noStrike" kern="1200" cap="none" spc="0" normalizeH="0" baseline="0" noProof="0" dirty="0">
              <a:ln>
                <a:noFill/>
              </a:ln>
              <a:solidFill>
                <a:prstClr val="black"/>
              </a:solidFill>
              <a:effectLst/>
              <a:uLnTx/>
              <a:uFillTx/>
              <a:latin typeface="Arial Black" panose="020B0604020202020204" pitchFamily="34" charset="0"/>
              <a:ea typeface="+mn-ea"/>
              <a:cs typeface="Arial Black" panose="020B0604020202020204" pitchFamily="34" charset="0"/>
            </a:endParaRPr>
          </a:p>
        </p:txBody>
      </p:sp>
      <p:sp>
        <p:nvSpPr>
          <p:cNvPr id="3" name="TextBox 2"/>
          <p:cNvSpPr txBox="1"/>
          <p:nvPr/>
        </p:nvSpPr>
        <p:spPr>
          <a:xfrm>
            <a:off x="437195" y="2977307"/>
            <a:ext cx="5511218" cy="2779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rPr>
              <a:t>Joanne Tilley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rPr>
              <a:t>Clinical Nurse Specialist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rPr>
              <a:t>Sexual Health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rPr>
              <a:t>SBUHB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rPr>
              <a:t>27.02.2025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1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xtBox 7"/>
          <p:cNvSpPr txBox="1"/>
          <p:nvPr/>
        </p:nvSpPr>
        <p:spPr>
          <a:xfrm>
            <a:off x="664142" y="1241659"/>
            <a:ext cx="10809171"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500" b="0" i="0" u="none" strike="noStrike" kern="1200" cap="none" spc="0" normalizeH="0" baseline="0" noProof="0" dirty="0">
                <a:ln>
                  <a:noFill/>
                </a:ln>
                <a:solidFill>
                  <a:prstClr val="white"/>
                </a:solidFill>
                <a:effectLst/>
                <a:uLnTx/>
                <a:uFillTx/>
                <a:latin typeface="Calibri" panose="020F0502020204030204"/>
                <a:ea typeface="+mn-ea"/>
                <a:cs typeface="+mn-cs"/>
              </a:rPr>
              <a:t>Healthcare Needs of Sex Workers – Ensuring Comprehensive and Compassionate Care</a:t>
            </a:r>
          </a:p>
        </p:txBody>
      </p:sp>
    </p:spTree>
    <p:extLst>
      <p:ext uri="{BB962C8B-B14F-4D97-AF65-F5344CB8AC3E}">
        <p14:creationId xmlns:p14="http://schemas.microsoft.com/office/powerpoint/2010/main" val="899322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1270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1018309" y="973829"/>
            <a:ext cx="9766300" cy="45550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Objectives: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Overview of Sex Work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Barriers and Complexities presented by this group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Sexual Health Outreach Service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Signposting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Learning points  to take forward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6703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TextBox 2"/>
          <p:cNvSpPr txBox="1"/>
          <p:nvPr/>
        </p:nvSpPr>
        <p:spPr>
          <a:xfrm>
            <a:off x="1459346" y="1008796"/>
            <a:ext cx="8331285" cy="8032968"/>
          </a:xfrm>
          <a:prstGeom prst="rect">
            <a:avLst/>
          </a:prstGeom>
          <a:noFill/>
        </p:spPr>
        <p:txBody>
          <a:bodyPr wrap="square" rtlCol="0">
            <a:spAutoFit/>
          </a:bodyPr>
          <a:lstStyle/>
          <a:p>
            <a:r>
              <a:rPr lang="en-GB" sz="2800" u="sng" dirty="0">
                <a:solidFill>
                  <a:schemeClr val="bg1"/>
                </a:solidFill>
              </a:rPr>
              <a:t>Types of Sex Work:</a:t>
            </a:r>
          </a:p>
          <a:p>
            <a:endParaRPr lang="en-GB" dirty="0">
              <a:solidFill>
                <a:schemeClr val="bg1"/>
              </a:solidFill>
            </a:endParaRPr>
          </a:p>
          <a:p>
            <a:r>
              <a:rPr lang="en-GB" sz="2200" dirty="0">
                <a:solidFill>
                  <a:schemeClr val="bg1"/>
                </a:solidFill>
              </a:rPr>
              <a:t>“Sex work is a broad term used to describe a wide range of activities relating to the exchange of money (or an equivalent) for the provision of a sexual service” (British Medical Association 2021)</a:t>
            </a:r>
          </a:p>
          <a:p>
            <a:endParaRPr lang="en-GB" sz="2200" dirty="0">
              <a:solidFill>
                <a:schemeClr val="bg1"/>
              </a:solidFill>
            </a:endParaRPr>
          </a:p>
          <a:p>
            <a:pPr marL="285750" indent="-285750">
              <a:buFont typeface="Arial" panose="020B0604020202020204" pitchFamily="34" charset="0"/>
              <a:buChar char="•"/>
            </a:pPr>
            <a:r>
              <a:rPr lang="en-GB" sz="2200" dirty="0">
                <a:solidFill>
                  <a:schemeClr val="bg1"/>
                </a:solidFill>
              </a:rPr>
              <a:t>Street Sex work </a:t>
            </a:r>
          </a:p>
          <a:p>
            <a:pPr marL="285750" indent="-285750">
              <a:buFont typeface="Arial" panose="020B0604020202020204" pitchFamily="34" charset="0"/>
              <a:buChar char="•"/>
            </a:pPr>
            <a:r>
              <a:rPr lang="en-GB" sz="2200" dirty="0">
                <a:solidFill>
                  <a:schemeClr val="bg1"/>
                </a:solidFill>
              </a:rPr>
              <a:t>Indoor Sex work – brothels, massage parlours, bars, casino’s </a:t>
            </a:r>
            <a:r>
              <a:rPr lang="en-GB" sz="2200" dirty="0" err="1">
                <a:solidFill>
                  <a:schemeClr val="bg1"/>
                </a:solidFill>
              </a:rPr>
              <a:t>etc</a:t>
            </a:r>
            <a:endParaRPr lang="en-GB" sz="2200" dirty="0">
              <a:solidFill>
                <a:schemeClr val="bg1"/>
              </a:solidFill>
            </a:endParaRPr>
          </a:p>
          <a:p>
            <a:pPr marL="285750" indent="-285750">
              <a:buFont typeface="Arial" panose="020B0604020202020204" pitchFamily="34" charset="0"/>
              <a:buChar char="•"/>
            </a:pPr>
            <a:r>
              <a:rPr lang="en-GB" sz="2200" dirty="0">
                <a:solidFill>
                  <a:schemeClr val="bg1"/>
                </a:solidFill>
              </a:rPr>
              <a:t>Escorts</a:t>
            </a:r>
          </a:p>
          <a:p>
            <a:pPr marL="285750" indent="-285750">
              <a:buFont typeface="Arial" panose="020B0604020202020204" pitchFamily="34" charset="0"/>
              <a:buChar char="•"/>
            </a:pPr>
            <a:r>
              <a:rPr lang="en-GB" sz="2200" dirty="0">
                <a:solidFill>
                  <a:schemeClr val="bg1"/>
                </a:solidFill>
              </a:rPr>
              <a:t>Online Sex Work – webcam work</a:t>
            </a:r>
          </a:p>
          <a:p>
            <a:pPr marL="285750" indent="-285750">
              <a:buFont typeface="Arial" panose="020B0604020202020204" pitchFamily="34" charset="0"/>
              <a:buChar char="•"/>
            </a:pPr>
            <a:r>
              <a:rPr lang="en-GB" sz="2200" dirty="0">
                <a:solidFill>
                  <a:schemeClr val="bg1"/>
                </a:solidFill>
              </a:rPr>
              <a:t>Phone Sex </a:t>
            </a:r>
          </a:p>
          <a:p>
            <a:pPr marL="285750" indent="-285750">
              <a:buFont typeface="Arial" panose="020B0604020202020204" pitchFamily="34" charset="0"/>
              <a:buChar char="•"/>
            </a:pPr>
            <a:r>
              <a:rPr lang="en-GB" sz="2200" dirty="0">
                <a:solidFill>
                  <a:schemeClr val="bg1"/>
                </a:solidFill>
              </a:rPr>
              <a:t>Erotic dancing/stripper/pole dancing</a:t>
            </a:r>
          </a:p>
          <a:p>
            <a:pPr marL="285750" indent="-285750">
              <a:buFont typeface="Arial" panose="020B0604020202020204" pitchFamily="34" charset="0"/>
              <a:buChar char="•"/>
            </a:pPr>
            <a:r>
              <a:rPr lang="en-GB" sz="2200" dirty="0">
                <a:solidFill>
                  <a:schemeClr val="bg1"/>
                </a:solidFill>
              </a:rPr>
              <a:t>Dominatrix </a:t>
            </a:r>
          </a:p>
          <a:p>
            <a:pPr marL="285750" indent="-285750">
              <a:buFont typeface="Arial" panose="020B0604020202020204" pitchFamily="34" charset="0"/>
              <a:buChar char="•"/>
            </a:pPr>
            <a:r>
              <a:rPr lang="en-GB" sz="2200" dirty="0">
                <a:solidFill>
                  <a:schemeClr val="bg1"/>
                </a:solidFill>
              </a:rPr>
              <a:t>Pornographic Films</a:t>
            </a:r>
          </a:p>
          <a:p>
            <a:pPr marL="285750" indent="-285750">
              <a:buFont typeface="Arial" panose="020B0604020202020204" pitchFamily="34" charset="0"/>
              <a:buChar char="•"/>
            </a:pPr>
            <a:r>
              <a:rPr lang="en-GB" sz="2200" dirty="0">
                <a:solidFill>
                  <a:schemeClr val="bg1"/>
                </a:solidFill>
              </a:rPr>
              <a:t>Sugar Dating </a:t>
            </a:r>
          </a:p>
          <a:p>
            <a:pPr marL="285750" indent="-285750">
              <a:buFont typeface="Arial" panose="020B0604020202020204" pitchFamily="34" charset="0"/>
              <a:buChar char="•"/>
            </a:pPr>
            <a:r>
              <a:rPr lang="en-GB" sz="2200" dirty="0">
                <a:solidFill>
                  <a:schemeClr val="bg1"/>
                </a:solidFill>
              </a:rPr>
              <a:t>Sex Parties- black rooms, saunas </a:t>
            </a:r>
            <a:r>
              <a:rPr lang="en-GB" sz="2200" dirty="0" err="1">
                <a:solidFill>
                  <a:schemeClr val="bg1"/>
                </a:solidFill>
              </a:rPr>
              <a:t>etc</a:t>
            </a:r>
            <a:r>
              <a:rPr lang="en-GB" sz="2200" dirty="0">
                <a:solidFill>
                  <a:schemeClr val="bg1"/>
                </a:solidFill>
              </a:rPr>
              <a:t> </a:t>
            </a: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2704319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 name="TextBox 4"/>
          <p:cNvSpPr txBox="1"/>
          <p:nvPr/>
        </p:nvSpPr>
        <p:spPr>
          <a:xfrm>
            <a:off x="563419" y="1192152"/>
            <a:ext cx="10898908" cy="74481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Statistics</a:t>
            </a: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72,800 people involved in sex work in the UK (BASHH 2022)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In Wales approx. 3000 sex workers (SFW 2023) Figures from 2014 so likely to be substantially higher in 2024.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Sex Work identified in all 22 local authority areas of wales mostly in Cardiff, Swansea and Newport (SFW 2023)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85% were identified nationally  as mothers who are working to support families (SFW 2023)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5% of student’s sex work (Swansea University – The student sex work project 2015)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Average age to enter street sex work is 21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SWAN Project Swansea – 1092 visits to the outreach van in 2022-2023 and 908 visits to date in 2023-2024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Reflect project Swansea – has supported more than 50 families since 2018 who have had children removed permanently into the care system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1490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6797FA4C-9CC4-4859-8E70-83ED38FB1A45}"/>
              </a:ext>
            </a:extLst>
          </p:cNvPr>
          <p:cNvSpPr txBox="1"/>
          <p:nvPr/>
        </p:nvSpPr>
        <p:spPr>
          <a:xfrm>
            <a:off x="665018" y="1306286"/>
            <a:ext cx="8633361"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261F252-2823-4FEB-9F46-8EF5CA259A07}"/>
              </a:ext>
            </a:extLst>
          </p:cNvPr>
          <p:cNvSpPr txBox="1"/>
          <p:nvPr/>
        </p:nvSpPr>
        <p:spPr>
          <a:xfrm>
            <a:off x="199688" y="1245673"/>
            <a:ext cx="10369350" cy="63401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Barriers and Complexities: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Marginalisation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Stigmatisation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Mistrust of Professionals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Complex Health Needs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Digital Inclusion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Poor Mental Health/History of Trauma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Transient lifestyle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Homelessness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Substance Misuse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Criminal Justice System</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Financial Issues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Exploitation </a:t>
            </a:r>
          </a:p>
          <a:p>
            <a:pPr marL="342900" marR="0" lvl="0" indent="-34290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Unplanned Pregnancies / Children removed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9" name="Group 8">
            <a:extLst>
              <a:ext uri="{FF2B5EF4-FFF2-40B4-BE49-F238E27FC236}">
                <a16:creationId xmlns:a16="http://schemas.microsoft.com/office/drawing/2014/main" id="{669ED3F6-FFA9-4EB2-B76F-F29E2858BDFC}"/>
              </a:ext>
            </a:extLst>
          </p:cNvPr>
          <p:cNvGrpSpPr/>
          <p:nvPr/>
        </p:nvGrpSpPr>
        <p:grpSpPr>
          <a:xfrm>
            <a:off x="9648539" y="4246494"/>
            <a:ext cx="1840998" cy="1960238"/>
            <a:chOff x="4422310" y="7507007"/>
            <a:chExt cx="2549224" cy="2549224"/>
          </a:xfrm>
        </p:grpSpPr>
        <p:pic>
          <p:nvPicPr>
            <p:cNvPr id="11" name="Graphic 10" descr="Bed with solid fill">
              <a:extLst>
                <a:ext uri="{FF2B5EF4-FFF2-40B4-BE49-F238E27FC236}">
                  <a16:creationId xmlns:a16="http://schemas.microsoft.com/office/drawing/2014/main" id="{29085CF4-639F-4594-8551-F301B43A58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4422310" y="7507007"/>
              <a:ext cx="2549224" cy="2549224"/>
            </a:xfrm>
            <a:prstGeom prst="rect">
              <a:avLst/>
            </a:prstGeom>
          </p:spPr>
        </p:pic>
        <p:pic>
          <p:nvPicPr>
            <p:cNvPr id="12" name="Graphic 11" descr="Pound with solid fill">
              <a:extLst>
                <a:ext uri="{FF2B5EF4-FFF2-40B4-BE49-F238E27FC236}">
                  <a16:creationId xmlns:a16="http://schemas.microsoft.com/office/drawing/2014/main" id="{F4776828-D819-40C0-9959-52D0D39F3E0E}"/>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27025" y="8026396"/>
              <a:ext cx="724573" cy="724573"/>
            </a:xfrm>
            <a:prstGeom prst="rect">
              <a:avLst/>
            </a:prstGeom>
          </p:spPr>
        </p:pic>
      </p:grpSp>
    </p:spTree>
    <p:extLst>
      <p:ext uri="{BB962C8B-B14F-4D97-AF65-F5344CB8AC3E}">
        <p14:creationId xmlns:p14="http://schemas.microsoft.com/office/powerpoint/2010/main" val="17126896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437195" y="1192152"/>
            <a:ext cx="10203096" cy="69865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Sexual And Reproductive Health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Compared to the general population – sex workers experience higher rates of all STI’S (BASHH 2022) </a:t>
            </a:r>
            <a:r>
              <a:rPr kumimoji="0" lang="en-GB" sz="2400" b="0" i="0" u="sng" strike="noStrike" kern="1200" cap="none" spc="0" normalizeH="0" baseline="0" noProof="0" dirty="0">
                <a:ln>
                  <a:noFill/>
                </a:ln>
                <a:solidFill>
                  <a:prstClr val="white"/>
                </a:solidFill>
                <a:effectLst/>
                <a:uLnTx/>
                <a:uFillTx/>
                <a:latin typeface="Calibri" panose="020F0502020204030204"/>
                <a:ea typeface="+mn-ea"/>
                <a:cs typeface="+mn-cs"/>
              </a:rPr>
              <a:t> </a:t>
            </a: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WAG Elimination Targets – HIV, Hepatitis B &amp; 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BASHH Clinical Standards and Targets (clinical standards specifically for sex workers)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Faculty of Sexual and Reproductive Health Guidelines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Inclusive and equal service provision for those most vulnerable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Trauma informed Care - making every contact count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Average cost of Child taken into Foster Care £36,400 per year (Reflect 2018)</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1:3 Women in England &amp; Wales will have a termination of pregnancy (approx. 209,917 per year) (DOH&amp;SC 2020</a:t>
            </a:r>
            <a:r>
              <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Picture 3"/>
          <p:cNvPicPr>
            <a:picLocks noChangeAspect="1"/>
          </p:cNvPicPr>
          <p:nvPr/>
        </p:nvPicPr>
        <p:blipFill>
          <a:blip r:embed="rId3"/>
          <a:stretch>
            <a:fillRect/>
          </a:stretch>
        </p:blipFill>
        <p:spPr>
          <a:xfrm>
            <a:off x="9384145" y="157018"/>
            <a:ext cx="2629910" cy="1792821"/>
          </a:xfrm>
          <a:prstGeom prst="rect">
            <a:avLst/>
          </a:prstGeom>
        </p:spPr>
      </p:pic>
    </p:spTree>
    <p:extLst>
      <p:ext uri="{BB962C8B-B14F-4D97-AF65-F5344CB8AC3E}">
        <p14:creationId xmlns:p14="http://schemas.microsoft.com/office/powerpoint/2010/main" val="771192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804" y="-5761"/>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3"/>
          <a:stretch>
            <a:fillRect/>
          </a:stretch>
        </p:blipFill>
        <p:spPr>
          <a:xfrm>
            <a:off x="437195" y="355630"/>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4"/>
          <a:stretch>
            <a:fillRect/>
          </a:stretch>
        </p:blipFill>
        <p:spPr>
          <a:xfrm>
            <a:off x="441233" y="5659706"/>
            <a:ext cx="2238029" cy="692361"/>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Oval 2"/>
          <p:cNvSpPr/>
          <p:nvPr/>
        </p:nvSpPr>
        <p:spPr>
          <a:xfrm>
            <a:off x="4397387" y="2589345"/>
            <a:ext cx="2488104" cy="15812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83" b="0" i="0" u="none" strike="noStrike" kern="1200" cap="none" spc="0" normalizeH="0" baseline="0" noProof="0" dirty="0">
                <a:ln w="22225">
                  <a:solidFill>
                    <a:srgbClr val="ED7D31"/>
                  </a:solidFill>
                  <a:prstDash val="solid"/>
                </a:ln>
                <a:solidFill>
                  <a:prstClr val="black"/>
                </a:solidFill>
                <a:effectLst/>
                <a:uLnTx/>
                <a:uFillTx/>
                <a:latin typeface="Calibri" panose="020F0502020204030204"/>
                <a:ea typeface="+mn-ea"/>
                <a:cs typeface="+mn-cs"/>
              </a:rPr>
              <a:t>Sexual Health Services </a:t>
            </a:r>
          </a:p>
        </p:txBody>
      </p:sp>
      <p:sp>
        <p:nvSpPr>
          <p:cNvPr id="16" name="Oval 15"/>
          <p:cNvSpPr/>
          <p:nvPr/>
        </p:nvSpPr>
        <p:spPr>
          <a:xfrm>
            <a:off x="2259525" y="1420655"/>
            <a:ext cx="1664711" cy="853151"/>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err="1">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PrEP</a:t>
            </a:r>
            <a:r>
              <a:rPr kumimoji="0" lang="en-GB" sz="1213"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 / Prophylaxis / Sexual </a:t>
            </a: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A</a:t>
            </a:r>
            <a:r>
              <a:rPr kumimoji="0" lang="en-GB" sz="1213"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ssaults</a:t>
            </a:r>
          </a:p>
        </p:txBody>
      </p:sp>
      <p:sp>
        <p:nvSpPr>
          <p:cNvPr id="9" name="Oval 8"/>
          <p:cNvSpPr/>
          <p:nvPr/>
        </p:nvSpPr>
        <p:spPr>
          <a:xfrm>
            <a:off x="1419338" y="2893069"/>
            <a:ext cx="1680375" cy="853151"/>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Contraception</a:t>
            </a:r>
          </a:p>
        </p:txBody>
      </p:sp>
      <p:sp>
        <p:nvSpPr>
          <p:cNvPr id="15" name="Oval 14"/>
          <p:cNvSpPr/>
          <p:nvPr/>
        </p:nvSpPr>
        <p:spPr>
          <a:xfrm>
            <a:off x="2233019" y="4433101"/>
            <a:ext cx="1680375" cy="853151"/>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Psychosexual Counselling</a:t>
            </a:r>
          </a:p>
        </p:txBody>
      </p:sp>
      <p:sp>
        <p:nvSpPr>
          <p:cNvPr id="8" name="Oval 7"/>
          <p:cNvSpPr/>
          <p:nvPr/>
        </p:nvSpPr>
        <p:spPr>
          <a:xfrm>
            <a:off x="4671654" y="753755"/>
            <a:ext cx="1686005" cy="853150"/>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Sexually Transmitted Infections</a:t>
            </a:r>
          </a:p>
        </p:txBody>
      </p:sp>
      <p:sp>
        <p:nvSpPr>
          <p:cNvPr id="11" name="Oval 10"/>
          <p:cNvSpPr/>
          <p:nvPr/>
        </p:nvSpPr>
        <p:spPr>
          <a:xfrm>
            <a:off x="4829701" y="5085156"/>
            <a:ext cx="1686005" cy="85831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Pregnancy Advisory Service</a:t>
            </a:r>
          </a:p>
        </p:txBody>
      </p:sp>
      <p:sp>
        <p:nvSpPr>
          <p:cNvPr id="13" name="Oval 12"/>
          <p:cNvSpPr/>
          <p:nvPr/>
        </p:nvSpPr>
        <p:spPr>
          <a:xfrm>
            <a:off x="7327825" y="1317384"/>
            <a:ext cx="1686005" cy="867552"/>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Outreach Services</a:t>
            </a:r>
          </a:p>
        </p:txBody>
      </p:sp>
      <p:sp>
        <p:nvSpPr>
          <p:cNvPr id="12" name="Oval 11"/>
          <p:cNvSpPr/>
          <p:nvPr/>
        </p:nvSpPr>
        <p:spPr>
          <a:xfrm>
            <a:off x="8043700" y="2878668"/>
            <a:ext cx="1662378" cy="867552"/>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HIV</a:t>
            </a:r>
          </a:p>
        </p:txBody>
      </p:sp>
      <p:sp>
        <p:nvSpPr>
          <p:cNvPr id="14" name="Oval 13"/>
          <p:cNvSpPr/>
          <p:nvPr/>
        </p:nvSpPr>
        <p:spPr>
          <a:xfrm>
            <a:off x="7517887" y="4568467"/>
            <a:ext cx="1664330" cy="867551"/>
          </a:xfrm>
          <a:prstGeom prst="ellipse">
            <a:avLst/>
          </a:prstGeom>
          <a:ln w="38100">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13" b="1" i="0" u="none" strike="noStrike" kern="1200" cap="none" spc="0" normalizeH="0" baseline="0" noProof="0">
                <a:ln>
                  <a:noFill/>
                </a:ln>
                <a:solidFill>
                  <a:prstClr val="white"/>
                </a:solidFill>
                <a:effectLst/>
                <a:uLnTx/>
                <a:uFillTx/>
                <a:latin typeface="Calibri" panose="020F0502020204030204"/>
                <a:ea typeface="+mn-ea"/>
                <a:cs typeface="+mn-cs"/>
              </a:rPr>
              <a:t>Gender Services</a:t>
            </a:r>
          </a:p>
        </p:txBody>
      </p:sp>
      <p:cxnSp>
        <p:nvCxnSpPr>
          <p:cNvPr id="80" name="Straight Arrow Connector 79"/>
          <p:cNvCxnSpPr/>
          <p:nvPr/>
        </p:nvCxnSpPr>
        <p:spPr>
          <a:xfrm flipH="1" flipV="1">
            <a:off x="3698502" y="2273806"/>
            <a:ext cx="722750" cy="619263"/>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p:nvPicPr>
        <p:blipFill>
          <a:blip r:embed="rId5"/>
          <a:stretch>
            <a:fillRect/>
          </a:stretch>
        </p:blipFill>
        <p:spPr>
          <a:xfrm rot="2814947">
            <a:off x="5212690" y="1791866"/>
            <a:ext cx="681750" cy="593782"/>
          </a:xfrm>
          <a:prstGeom prst="rect">
            <a:avLst/>
          </a:prstGeom>
        </p:spPr>
      </p:pic>
      <p:pic>
        <p:nvPicPr>
          <p:cNvPr id="85" name="Picture 84"/>
          <p:cNvPicPr>
            <a:picLocks noChangeAspect="1"/>
          </p:cNvPicPr>
          <p:nvPr/>
        </p:nvPicPr>
        <p:blipFill>
          <a:blip r:embed="rId5"/>
          <a:stretch>
            <a:fillRect/>
          </a:stretch>
        </p:blipFill>
        <p:spPr>
          <a:xfrm rot="13704143">
            <a:off x="5300564" y="4357752"/>
            <a:ext cx="681750" cy="593782"/>
          </a:xfrm>
          <a:prstGeom prst="rect">
            <a:avLst/>
          </a:prstGeom>
        </p:spPr>
      </p:pic>
      <p:cxnSp>
        <p:nvCxnSpPr>
          <p:cNvPr id="86" name="Straight Arrow Connector 85"/>
          <p:cNvCxnSpPr/>
          <p:nvPr/>
        </p:nvCxnSpPr>
        <p:spPr>
          <a:xfrm>
            <a:off x="6738991" y="4029701"/>
            <a:ext cx="845385" cy="57931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H="1" flipV="1">
            <a:off x="3239179" y="3429193"/>
            <a:ext cx="1018742" cy="739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6962281" y="3413530"/>
            <a:ext cx="982029" cy="9517"/>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H="1">
            <a:off x="3894527" y="3896978"/>
            <a:ext cx="650433" cy="58918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V="1">
            <a:off x="6795001" y="2230893"/>
            <a:ext cx="744830" cy="64473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487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 name="Rectangle 102">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5" name="Rectangle 104">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BEE02C00-0F59-9D0C-F590-A5A4B95F9DEF}"/>
              </a:ext>
            </a:extLst>
          </p:cNvPr>
          <p:cNvPicPr>
            <a:picLocks noChangeAspect="1"/>
          </p:cNvPicPr>
          <p:nvPr/>
        </p:nvPicPr>
        <p:blipFill>
          <a:blip r:embed="rId2"/>
          <a:srcRect l="17660" r="17660" b="-1"/>
          <a:stretch/>
        </p:blipFill>
        <p:spPr>
          <a:xfrm>
            <a:off x="3525520" y="10"/>
            <a:ext cx="8673105" cy="6875809"/>
          </a:xfrm>
          <a:prstGeom prst="rect">
            <a:avLst/>
          </a:prstGeom>
        </p:spPr>
      </p:pic>
      <p:sp>
        <p:nvSpPr>
          <p:cNvPr id="106" name="Freeform: Shape 105">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2EFACAD-CE18-BD84-31D0-1091AA70FE6D}"/>
              </a:ext>
            </a:extLst>
          </p:cNvPr>
          <p:cNvSpPr>
            <a:spLocks noGrp="1"/>
          </p:cNvSpPr>
          <p:nvPr>
            <p:ph type="ctrTitle"/>
          </p:nvPr>
        </p:nvSpPr>
        <p:spPr>
          <a:xfrm>
            <a:off x="534473" y="2950387"/>
            <a:ext cx="1954727" cy="3531403"/>
          </a:xfrm>
        </p:spPr>
        <p:txBody>
          <a:bodyPr anchor="t">
            <a:normAutofit/>
          </a:bodyPr>
          <a:lstStyle/>
          <a:p>
            <a:pPr algn="l"/>
            <a:r>
              <a:rPr lang="en-GB" sz="4000" dirty="0" err="1">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Sexwork</a:t>
            </a:r>
            <a:r>
              <a:rPr lang="en-GB" sz="40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 and Sexual Health</a:t>
            </a:r>
          </a:p>
        </p:txBody>
      </p:sp>
    </p:spTree>
    <p:extLst>
      <p:ext uri="{BB962C8B-B14F-4D97-AF65-F5344CB8AC3E}">
        <p14:creationId xmlns:p14="http://schemas.microsoft.com/office/powerpoint/2010/main" val="9807316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4564776"/>
            <a:ext cx="8905767" cy="6778244"/>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E3313D5-0AFA-4E80-AFD0-9BB5A071693A}"/>
              </a:ext>
            </a:extLst>
          </p:cNvPr>
          <p:cNvSpPr txBox="1"/>
          <p:nvPr/>
        </p:nvSpPr>
        <p:spPr>
          <a:xfrm>
            <a:off x="437196" y="1192152"/>
            <a:ext cx="5061080" cy="52014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Sexual Health Outreach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X2 Clinical Nurse Specialists (7 sessions per week)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X1 Nurse Practitioner (2 sessions per week)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X3 Nursing Associates  (2-3 sessions per week)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Cover all of SBUHB Footprint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pic>
        <p:nvPicPr>
          <p:cNvPr id="5" name="Picture 4">
            <a:extLst>
              <a:ext uri="{FF2B5EF4-FFF2-40B4-BE49-F238E27FC236}">
                <a16:creationId xmlns:a16="http://schemas.microsoft.com/office/drawing/2014/main" id="{8339379A-8FC2-4912-B8E0-19F93A9E4589}"/>
              </a:ext>
            </a:extLst>
          </p:cNvPr>
          <p:cNvPicPr>
            <a:picLocks noChangeAspect="1"/>
          </p:cNvPicPr>
          <p:nvPr/>
        </p:nvPicPr>
        <p:blipFill>
          <a:blip r:embed="rId3"/>
          <a:stretch>
            <a:fillRect/>
          </a:stretch>
        </p:blipFill>
        <p:spPr>
          <a:xfrm>
            <a:off x="437195" y="4564776"/>
            <a:ext cx="1438275" cy="1828800"/>
          </a:xfrm>
          <a:prstGeom prst="rect">
            <a:avLst/>
          </a:prstGeom>
        </p:spPr>
      </p:pic>
      <p:sp>
        <p:nvSpPr>
          <p:cNvPr id="6" name="TextBox 5">
            <a:extLst>
              <a:ext uri="{FF2B5EF4-FFF2-40B4-BE49-F238E27FC236}">
                <a16:creationId xmlns:a16="http://schemas.microsoft.com/office/drawing/2014/main" id="{B348957B-11B9-4318-B232-B7AF8BC1687B}"/>
              </a:ext>
            </a:extLst>
          </p:cNvPr>
          <p:cNvSpPr txBox="1"/>
          <p:nvPr/>
        </p:nvSpPr>
        <p:spPr>
          <a:xfrm>
            <a:off x="5498276" y="1192152"/>
            <a:ext cx="5982544" cy="80945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Groups we Support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Women's Aid 		 	Homeless Venues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Looked After Children		Asylum Seekers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Sex Workers 			Probation Users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Drug Agencies 			Social Services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Specialist Midwives 		Schools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Specialist Young Peoples Clinic          Police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Housing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1351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a:t>
            </a:r>
            <a:endParaRPr kumimoji="0" lang="en-GB" sz="16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Franklin Gothic Book" panose="020B05030201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GB" sz="1800" b="0" i="0" u="sng"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Calibri" panose="020F0502020204030204" pitchFamily="34" charset="0"/>
              </a:rPr>
              <a:t>Mission Statement for the Sexual Health Outreach Team </a:t>
            </a:r>
            <a:r>
              <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Calibri" panose="020F0502020204030204" pitchFamily="34" charset="0"/>
              </a:rPr>
              <a:t>    </a:t>
            </a:r>
            <a:r>
              <a:rPr kumimoji="0" lang="en-GB" sz="1800" b="0" i="0" u="sng"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Calibri" panose="020F0502020204030204" pitchFamily="34" charset="0"/>
              </a:rPr>
              <a:t>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Our mission is to empower individuals and communities to achieve optimal sexual health and well-being through compassionate care, collaborative partnerships, and a commitment to continuous improvement. Guided by our health board’s core values: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Caring for Each Other: We provide inclusive, respectful, and confidential support, ensuring every individual feel’s valued, heard, and understood.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Working Together: We build meaningful relationships with communities, partners, and stakeholders to address sexual health needs and promote education and prevention.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 Always Improving: We embrace innovation and feedback to enhance our services, ensuring they remain evidence-based, accessible, and responsive to the diverse needs of those we serve. </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0"/>
              </a:spcBef>
              <a:spcAft>
                <a:spcPts val="80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3020102020204" pitchFamily="34" charset="0"/>
                <a:ea typeface="Times New Roman" panose="02020603050405020304" pitchFamily="18" charset="0"/>
                <a:cs typeface="Times New Roman" panose="02020603050405020304" pitchFamily="18" charset="0"/>
              </a:rPr>
              <a:t>Together, we strive to create a healthier, informed, and empowered future for all.</a:t>
            </a:r>
            <a:endParaRPr kumimoji="0" lang="en-GB" sz="1800" b="0" i="0" u="none" strike="noStrike" kern="1200" cap="none" spc="0" normalizeH="0" baseline="0" noProof="0" dirty="0">
              <a:ln>
                <a:noFill/>
              </a:ln>
              <a:solidFill>
                <a:prstClr val="white"/>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3669476" y="4880758"/>
            <a:ext cx="10130694" cy="646226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0837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TextBox 2"/>
          <p:cNvSpPr txBox="1"/>
          <p:nvPr/>
        </p:nvSpPr>
        <p:spPr>
          <a:xfrm>
            <a:off x="554182" y="1192152"/>
            <a:ext cx="11176000" cy="6063198"/>
          </a:xfrm>
          <a:prstGeom prst="rect">
            <a:avLst/>
          </a:prstGeom>
          <a:noFill/>
        </p:spPr>
        <p:txBody>
          <a:bodyPr wrap="square" rtlCol="0">
            <a:spAutoFit/>
          </a:bodyPr>
          <a:lstStyle/>
          <a:p>
            <a:r>
              <a:rPr lang="en-GB" sz="2800" u="sng" dirty="0">
                <a:solidFill>
                  <a:schemeClr val="bg1"/>
                </a:solidFill>
              </a:rPr>
              <a:t>What we Provide in Sexual Health Services</a:t>
            </a:r>
            <a:r>
              <a:rPr lang="en-GB" dirty="0">
                <a:solidFill>
                  <a:schemeClr val="bg1"/>
                </a:solidFill>
              </a:rPr>
              <a:t>:</a:t>
            </a:r>
          </a:p>
          <a:p>
            <a:endParaRPr lang="en-GB" dirty="0">
              <a:solidFill>
                <a:schemeClr val="bg1"/>
              </a:solidFill>
            </a:endParaRPr>
          </a:p>
          <a:p>
            <a:r>
              <a:rPr lang="en-GB" sz="2400" dirty="0">
                <a:solidFill>
                  <a:schemeClr val="bg1"/>
                </a:solidFill>
              </a:rPr>
              <a:t>STI Screening </a:t>
            </a:r>
          </a:p>
          <a:p>
            <a:r>
              <a:rPr lang="en-GB" sz="2400" dirty="0">
                <a:solidFill>
                  <a:schemeClr val="bg1"/>
                </a:solidFill>
              </a:rPr>
              <a:t>BBV Screening </a:t>
            </a:r>
          </a:p>
          <a:p>
            <a:r>
              <a:rPr lang="en-GB" sz="2400" dirty="0">
                <a:solidFill>
                  <a:schemeClr val="bg1"/>
                </a:solidFill>
              </a:rPr>
              <a:t>Vaccinations (Hep b, Hep a, HPV, </a:t>
            </a:r>
            <a:r>
              <a:rPr lang="en-GB" sz="2400" dirty="0" err="1">
                <a:solidFill>
                  <a:schemeClr val="bg1"/>
                </a:solidFill>
              </a:rPr>
              <a:t>M.Pox</a:t>
            </a:r>
            <a:r>
              <a:rPr lang="en-GB" sz="2400" dirty="0">
                <a:solidFill>
                  <a:schemeClr val="bg1"/>
                </a:solidFill>
              </a:rPr>
              <a:t>)</a:t>
            </a:r>
          </a:p>
          <a:p>
            <a:r>
              <a:rPr lang="en-GB" sz="2400" dirty="0">
                <a:solidFill>
                  <a:schemeClr val="bg1"/>
                </a:solidFill>
              </a:rPr>
              <a:t>All methods of Contraception (LARCS)</a:t>
            </a:r>
          </a:p>
          <a:p>
            <a:r>
              <a:rPr lang="en-GB" sz="2400" dirty="0">
                <a:solidFill>
                  <a:schemeClr val="bg1"/>
                </a:solidFill>
              </a:rPr>
              <a:t>Pregnancy Testing </a:t>
            </a:r>
          </a:p>
          <a:p>
            <a:r>
              <a:rPr lang="en-GB" sz="2400" dirty="0">
                <a:solidFill>
                  <a:schemeClr val="bg1"/>
                </a:solidFill>
              </a:rPr>
              <a:t>Referral to Pregnancy Advisory Service (termination of pregnancy)</a:t>
            </a:r>
          </a:p>
          <a:p>
            <a:r>
              <a:rPr lang="en-GB" sz="2400" dirty="0">
                <a:solidFill>
                  <a:schemeClr val="bg1"/>
                </a:solidFill>
              </a:rPr>
              <a:t>Cytology </a:t>
            </a:r>
          </a:p>
          <a:p>
            <a:r>
              <a:rPr lang="en-GB" sz="2400" dirty="0">
                <a:solidFill>
                  <a:schemeClr val="bg1"/>
                </a:solidFill>
              </a:rPr>
              <a:t>Psychosexual Counselling </a:t>
            </a:r>
          </a:p>
          <a:p>
            <a:r>
              <a:rPr lang="en-GB" sz="2400" dirty="0">
                <a:solidFill>
                  <a:schemeClr val="bg1"/>
                </a:solidFill>
              </a:rPr>
              <a:t>PREP/PEP</a:t>
            </a:r>
          </a:p>
          <a:p>
            <a:r>
              <a:rPr lang="en-GB" sz="2400" dirty="0">
                <a:solidFill>
                  <a:schemeClr val="bg1"/>
                </a:solidFill>
              </a:rPr>
              <a:t>HIV care/Injectable ARV Clinics </a:t>
            </a:r>
          </a:p>
          <a:p>
            <a:r>
              <a:rPr lang="en-GB" sz="2400" dirty="0">
                <a:solidFill>
                  <a:schemeClr val="bg1"/>
                </a:solidFill>
              </a:rPr>
              <a:t>Gender Clinic </a:t>
            </a:r>
          </a:p>
          <a:p>
            <a:r>
              <a:rPr lang="en-GB" sz="2400" dirty="0">
                <a:solidFill>
                  <a:schemeClr val="bg1"/>
                </a:solidFill>
              </a:rPr>
              <a:t>Onward referrals (primary/secondary care, third sector) </a:t>
            </a:r>
          </a:p>
          <a:p>
            <a:endParaRPr lang="en-GB" dirty="0">
              <a:solidFill>
                <a:schemeClr val="bg1"/>
              </a:solidFill>
            </a:endParaRPr>
          </a:p>
          <a:p>
            <a:endParaRPr lang="en-GB" dirty="0">
              <a:solidFill>
                <a:schemeClr val="bg1"/>
              </a:solidFill>
            </a:endParaRPr>
          </a:p>
          <a:p>
            <a:endParaRPr lang="en-GB" dirty="0">
              <a:solidFill>
                <a:schemeClr val="bg1"/>
              </a:solidFill>
            </a:endParaRPr>
          </a:p>
        </p:txBody>
      </p:sp>
      <p:pic>
        <p:nvPicPr>
          <p:cNvPr id="4" name="Picture 3"/>
          <p:cNvPicPr>
            <a:picLocks noChangeAspect="1"/>
          </p:cNvPicPr>
          <p:nvPr/>
        </p:nvPicPr>
        <p:blipFill>
          <a:blip r:embed="rId3"/>
          <a:stretch>
            <a:fillRect/>
          </a:stretch>
        </p:blipFill>
        <p:spPr>
          <a:xfrm>
            <a:off x="7195416" y="58677"/>
            <a:ext cx="4857750" cy="2266950"/>
          </a:xfrm>
          <a:prstGeom prst="rect">
            <a:avLst/>
          </a:prstGeom>
        </p:spPr>
      </p:pic>
    </p:spTree>
    <p:extLst>
      <p:ext uri="{BB962C8B-B14F-4D97-AF65-F5344CB8AC3E}">
        <p14:creationId xmlns:p14="http://schemas.microsoft.com/office/powerpoint/2010/main" val="28827952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2458192" y="4174838"/>
            <a:ext cx="16258361" cy="7168182"/>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646545" y="1089891"/>
            <a:ext cx="10954328" cy="618630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Our Role and Aims</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Create safe non judgemental spaces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Build Trust and Rapport – long term relationships with patients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Patient centred Care – making every contact count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Trauma informed care – aware of the realities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Adaptation – of services/ways of working/easy access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Awareness of complexities/barriers and Signposting to specialities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Health Promotion &amp; Harm Reduction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Multi agency working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rPr>
              <a:t>Safeguarding- everyone's responsibility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p:cNvPicPr>
            <a:picLocks noChangeAspect="1"/>
          </p:cNvPicPr>
          <p:nvPr/>
        </p:nvPicPr>
        <p:blipFill>
          <a:blip r:embed="rId3"/>
          <a:stretch>
            <a:fillRect/>
          </a:stretch>
        </p:blipFill>
        <p:spPr>
          <a:xfrm>
            <a:off x="9047610" y="4174838"/>
            <a:ext cx="2100682" cy="2475344"/>
          </a:xfrm>
          <a:prstGeom prst="rect">
            <a:avLst/>
          </a:prstGeom>
        </p:spPr>
      </p:pic>
    </p:spTree>
    <p:extLst>
      <p:ext uri="{BB962C8B-B14F-4D97-AF65-F5344CB8AC3E}">
        <p14:creationId xmlns:p14="http://schemas.microsoft.com/office/powerpoint/2010/main" val="1706313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 name="TextBox 3"/>
          <p:cNvSpPr txBox="1"/>
          <p:nvPr/>
        </p:nvSpPr>
        <p:spPr>
          <a:xfrm>
            <a:off x="554182" y="1099127"/>
            <a:ext cx="1115752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7" name="Table 6"/>
          <p:cNvGraphicFramePr>
            <a:graphicFrameLocks noGrp="1"/>
          </p:cNvGraphicFramePr>
          <p:nvPr/>
        </p:nvGraphicFramePr>
        <p:xfrm>
          <a:off x="243228" y="1570181"/>
          <a:ext cx="11570080" cy="5136103"/>
        </p:xfrm>
        <a:graphic>
          <a:graphicData uri="http://schemas.openxmlformats.org/drawingml/2006/table">
            <a:tbl>
              <a:tblPr firstRow="1" bandRow="1">
                <a:tableStyleId>{5C22544A-7EE6-4342-B048-85BDC9FD1C3A}</a:tableStyleId>
              </a:tblPr>
              <a:tblGrid>
                <a:gridCol w="5785040">
                  <a:extLst>
                    <a:ext uri="{9D8B030D-6E8A-4147-A177-3AD203B41FA5}">
                      <a16:colId xmlns:a16="http://schemas.microsoft.com/office/drawing/2014/main" val="3267127445"/>
                    </a:ext>
                  </a:extLst>
                </a:gridCol>
                <a:gridCol w="5785040">
                  <a:extLst>
                    <a:ext uri="{9D8B030D-6E8A-4147-A177-3AD203B41FA5}">
                      <a16:colId xmlns:a16="http://schemas.microsoft.com/office/drawing/2014/main" val="3609053030"/>
                    </a:ext>
                  </a:extLst>
                </a:gridCol>
              </a:tblGrid>
              <a:tr h="654826">
                <a:tc>
                  <a:txBody>
                    <a:bodyPr/>
                    <a:lstStyle/>
                    <a:p>
                      <a:r>
                        <a:rPr lang="en-GB" sz="2400" b="0" u="sng" dirty="0"/>
                        <a:t>BARRIERS</a:t>
                      </a:r>
                    </a:p>
                  </a:txBody>
                  <a:tcPr/>
                </a:tc>
                <a:tc>
                  <a:txBody>
                    <a:bodyPr/>
                    <a:lstStyle/>
                    <a:p>
                      <a:r>
                        <a:rPr lang="en-GB" sz="2400" b="0" u="sng" dirty="0"/>
                        <a:t>SOLUTIONS </a:t>
                      </a:r>
                    </a:p>
                  </a:txBody>
                  <a:tcPr/>
                </a:tc>
                <a:extLst>
                  <a:ext uri="{0D108BD9-81ED-4DB2-BD59-A6C34878D82A}">
                    <a16:rowId xmlns:a16="http://schemas.microsoft.com/office/drawing/2014/main" val="2296731093"/>
                  </a:ext>
                </a:extLst>
              </a:tr>
              <a:tr h="429215">
                <a:tc>
                  <a:txBody>
                    <a:bodyPr/>
                    <a:lstStyle/>
                    <a:p>
                      <a:r>
                        <a:rPr lang="en-GB" sz="1600" dirty="0"/>
                        <a:t>Time</a:t>
                      </a:r>
                    </a:p>
                    <a:p>
                      <a:r>
                        <a:rPr lang="en-GB" sz="1600" dirty="0"/>
                        <a:t>Multiple</a:t>
                      </a:r>
                      <a:r>
                        <a:rPr lang="en-GB" sz="1600" baseline="0" dirty="0"/>
                        <a:t> Concerns </a:t>
                      </a:r>
                      <a:endParaRPr lang="en-GB" sz="1600" dirty="0"/>
                    </a:p>
                  </a:txBody>
                  <a:tcPr/>
                </a:tc>
                <a:tc>
                  <a:txBody>
                    <a:bodyPr/>
                    <a:lstStyle/>
                    <a:p>
                      <a:r>
                        <a:rPr lang="en-GB" sz="1600" dirty="0"/>
                        <a:t>Bring patient</a:t>
                      </a:r>
                      <a:r>
                        <a:rPr lang="en-GB" sz="1600" baseline="0" dirty="0"/>
                        <a:t> back for a f/u to see same GP/Nurse</a:t>
                      </a:r>
                    </a:p>
                    <a:p>
                      <a:r>
                        <a:rPr lang="en-GB" sz="1600" baseline="0" dirty="0"/>
                        <a:t>Book a double slot </a:t>
                      </a:r>
                      <a:endParaRPr lang="en-GB" sz="1600" dirty="0"/>
                    </a:p>
                  </a:txBody>
                  <a:tcPr/>
                </a:tc>
                <a:extLst>
                  <a:ext uri="{0D108BD9-81ED-4DB2-BD59-A6C34878D82A}">
                    <a16:rowId xmlns:a16="http://schemas.microsoft.com/office/drawing/2014/main" val="805951383"/>
                  </a:ext>
                </a:extLst>
              </a:tr>
              <a:tr h="598383">
                <a:tc>
                  <a:txBody>
                    <a:bodyPr/>
                    <a:lstStyle/>
                    <a:p>
                      <a:r>
                        <a:rPr lang="en-GB" sz="1600" dirty="0"/>
                        <a:t>Accessibility to appointments </a:t>
                      </a:r>
                      <a:endParaRPr lang="en-GB" sz="1600" baseline="0" dirty="0"/>
                    </a:p>
                    <a:p>
                      <a:r>
                        <a:rPr lang="en-GB" sz="1600" baseline="0" dirty="0"/>
                        <a:t>Digital Inclusion</a:t>
                      </a:r>
                      <a:endParaRPr lang="en-GB" sz="1600" dirty="0"/>
                    </a:p>
                  </a:txBody>
                  <a:tcPr/>
                </a:tc>
                <a:tc>
                  <a:txBody>
                    <a:bodyPr/>
                    <a:lstStyle/>
                    <a:p>
                      <a:r>
                        <a:rPr lang="en-GB" sz="1600" dirty="0"/>
                        <a:t>More flexibility with appointments</a:t>
                      </a:r>
                      <a:r>
                        <a:rPr lang="en-GB" sz="1600" baseline="0" dirty="0"/>
                        <a:t> </a:t>
                      </a:r>
                    </a:p>
                    <a:p>
                      <a:r>
                        <a:rPr lang="en-GB" sz="1600" baseline="0" dirty="0"/>
                        <a:t>Be practical – may not have transport, phone </a:t>
                      </a:r>
                      <a:r>
                        <a:rPr lang="en-GB" sz="1600" baseline="0" dirty="0" err="1"/>
                        <a:t>etc</a:t>
                      </a:r>
                      <a:endParaRPr lang="en-GB" sz="1600" baseline="0" dirty="0"/>
                    </a:p>
                    <a:p>
                      <a:r>
                        <a:rPr lang="en-GB" sz="1600" baseline="0" dirty="0"/>
                        <a:t>Get reception staff on board</a:t>
                      </a:r>
                      <a:endParaRPr lang="en-GB" sz="1600" dirty="0"/>
                    </a:p>
                  </a:txBody>
                  <a:tcPr/>
                </a:tc>
                <a:extLst>
                  <a:ext uri="{0D108BD9-81ED-4DB2-BD59-A6C34878D82A}">
                    <a16:rowId xmlns:a16="http://schemas.microsoft.com/office/drawing/2014/main" val="3154650563"/>
                  </a:ext>
                </a:extLst>
              </a:tr>
              <a:tr h="598383">
                <a:tc>
                  <a:txBody>
                    <a:bodyPr/>
                    <a:lstStyle/>
                    <a:p>
                      <a:r>
                        <a:rPr lang="en-GB" sz="1600" dirty="0"/>
                        <a:t>Lack of engagement </a:t>
                      </a:r>
                    </a:p>
                  </a:txBody>
                  <a:tcPr/>
                </a:tc>
                <a:tc>
                  <a:txBody>
                    <a:bodyPr/>
                    <a:lstStyle/>
                    <a:p>
                      <a:r>
                        <a:rPr lang="en-GB" sz="1600" dirty="0"/>
                        <a:t>Continuity of Care – see same person/build trust </a:t>
                      </a:r>
                    </a:p>
                    <a:p>
                      <a:r>
                        <a:rPr lang="en-GB" sz="1600" dirty="0"/>
                        <a:t>Link GP/Nurse</a:t>
                      </a:r>
                      <a:r>
                        <a:rPr lang="en-GB" sz="1600" baseline="0" dirty="0"/>
                        <a:t> in Surgery</a:t>
                      </a:r>
                      <a:endParaRPr lang="en-GB" sz="1600" dirty="0"/>
                    </a:p>
                  </a:txBody>
                  <a:tcPr/>
                </a:tc>
                <a:extLst>
                  <a:ext uri="{0D108BD9-81ED-4DB2-BD59-A6C34878D82A}">
                    <a16:rowId xmlns:a16="http://schemas.microsoft.com/office/drawing/2014/main" val="4144321368"/>
                  </a:ext>
                </a:extLst>
              </a:tr>
              <a:tr h="598383">
                <a:tc>
                  <a:txBody>
                    <a:bodyPr/>
                    <a:lstStyle/>
                    <a:p>
                      <a:r>
                        <a:rPr lang="en-GB" sz="1600" dirty="0"/>
                        <a:t>Knowledge </a:t>
                      </a:r>
                    </a:p>
                  </a:txBody>
                  <a:tcPr/>
                </a:tc>
                <a:tc>
                  <a:txBody>
                    <a:bodyPr/>
                    <a:lstStyle/>
                    <a:p>
                      <a:r>
                        <a:rPr lang="en-GB" sz="1600" dirty="0"/>
                        <a:t>Training</a:t>
                      </a:r>
                      <a:r>
                        <a:rPr lang="en-GB" sz="1600" baseline="0" dirty="0"/>
                        <a:t> of all staff in inclusion health complexities</a:t>
                      </a:r>
                    </a:p>
                    <a:p>
                      <a:r>
                        <a:rPr lang="en-GB" sz="1600" baseline="0" dirty="0"/>
                        <a:t>Multiagency Working </a:t>
                      </a:r>
                      <a:endParaRPr lang="en-GB" sz="1600" dirty="0"/>
                    </a:p>
                  </a:txBody>
                  <a:tcPr/>
                </a:tc>
                <a:extLst>
                  <a:ext uri="{0D108BD9-81ED-4DB2-BD59-A6C34878D82A}">
                    <a16:rowId xmlns:a16="http://schemas.microsoft.com/office/drawing/2014/main" val="4194314689"/>
                  </a:ext>
                </a:extLst>
              </a:tr>
              <a:tr h="429215">
                <a:tc>
                  <a:txBody>
                    <a:bodyPr/>
                    <a:lstStyle/>
                    <a:p>
                      <a:r>
                        <a:rPr lang="en-GB" sz="1600" dirty="0"/>
                        <a:t>Complex Needs </a:t>
                      </a:r>
                    </a:p>
                  </a:txBody>
                  <a:tcPr/>
                </a:tc>
                <a:tc>
                  <a:txBody>
                    <a:bodyPr/>
                    <a:lstStyle/>
                    <a:p>
                      <a:r>
                        <a:rPr lang="en-GB" sz="1600" dirty="0"/>
                        <a:t>Awareness +</a:t>
                      </a:r>
                      <a:r>
                        <a:rPr lang="en-GB" sz="1600" baseline="0" dirty="0"/>
                        <a:t> Signposting </a:t>
                      </a:r>
                      <a:endParaRPr lang="en-GB" sz="1600" dirty="0"/>
                    </a:p>
                  </a:txBody>
                  <a:tcPr/>
                </a:tc>
                <a:extLst>
                  <a:ext uri="{0D108BD9-81ED-4DB2-BD59-A6C34878D82A}">
                    <a16:rowId xmlns:a16="http://schemas.microsoft.com/office/drawing/2014/main" val="1752868548"/>
                  </a:ext>
                </a:extLst>
              </a:tr>
              <a:tr h="598383">
                <a:tc>
                  <a:txBody>
                    <a:bodyPr/>
                    <a:lstStyle/>
                    <a:p>
                      <a:r>
                        <a:rPr lang="en-GB" sz="1600" dirty="0"/>
                        <a:t>Stigma</a:t>
                      </a:r>
                      <a:r>
                        <a:rPr lang="en-GB" sz="1600" baseline="0" dirty="0"/>
                        <a:t> and Attitudes </a:t>
                      </a:r>
                      <a:endParaRPr lang="en-GB" sz="1600" dirty="0"/>
                    </a:p>
                  </a:txBody>
                  <a:tcPr/>
                </a:tc>
                <a:tc>
                  <a:txBody>
                    <a:bodyPr/>
                    <a:lstStyle/>
                    <a:p>
                      <a:r>
                        <a:rPr lang="en-GB" sz="1600" dirty="0"/>
                        <a:t>Trauma informed Care/Staff</a:t>
                      </a:r>
                      <a:r>
                        <a:rPr lang="en-GB" sz="1600" baseline="0" dirty="0"/>
                        <a:t> training </a:t>
                      </a:r>
                    </a:p>
                    <a:p>
                      <a:r>
                        <a:rPr lang="en-GB" sz="1600" baseline="0" dirty="0"/>
                        <a:t>Meaningful conversations/non judgemental  </a:t>
                      </a:r>
                      <a:endParaRPr lang="en-GB" sz="1600" dirty="0"/>
                    </a:p>
                  </a:txBody>
                  <a:tcPr/>
                </a:tc>
                <a:extLst>
                  <a:ext uri="{0D108BD9-81ED-4DB2-BD59-A6C34878D82A}">
                    <a16:rowId xmlns:a16="http://schemas.microsoft.com/office/drawing/2014/main" val="3445157057"/>
                  </a:ext>
                </a:extLst>
              </a:tr>
              <a:tr h="854833">
                <a:tc>
                  <a:txBody>
                    <a:bodyPr/>
                    <a:lstStyle/>
                    <a:p>
                      <a:r>
                        <a:rPr lang="en-GB" sz="1600" dirty="0"/>
                        <a:t>Clinical Aspects</a:t>
                      </a:r>
                    </a:p>
                  </a:txBody>
                  <a:tcPr/>
                </a:tc>
                <a:tc>
                  <a:txBody>
                    <a:bodyPr/>
                    <a:lstStyle/>
                    <a:p>
                      <a:r>
                        <a:rPr lang="en-GB" sz="1600" baseline="0" dirty="0"/>
                        <a:t>Prioritise making every contact count </a:t>
                      </a:r>
                    </a:p>
                    <a:p>
                      <a:r>
                        <a:rPr lang="en-GB" sz="1600" baseline="0" dirty="0"/>
                        <a:t>Offer all Screening – STI’S/BBVS </a:t>
                      </a:r>
                    </a:p>
                    <a:p>
                      <a:r>
                        <a:rPr lang="en-GB" sz="1600" baseline="0" dirty="0"/>
                        <a:t>Contraception</a:t>
                      </a:r>
                      <a:endParaRPr lang="en-GB" sz="1600" dirty="0"/>
                    </a:p>
                  </a:txBody>
                  <a:tcPr/>
                </a:tc>
                <a:extLst>
                  <a:ext uri="{0D108BD9-81ED-4DB2-BD59-A6C34878D82A}">
                    <a16:rowId xmlns:a16="http://schemas.microsoft.com/office/drawing/2014/main" val="2932245496"/>
                  </a:ext>
                </a:extLst>
              </a:tr>
            </a:tbl>
          </a:graphicData>
        </a:graphic>
      </p:graphicFrame>
      <p:sp>
        <p:nvSpPr>
          <p:cNvPr id="3" name="TextBox 2">
            <a:extLst>
              <a:ext uri="{FF2B5EF4-FFF2-40B4-BE49-F238E27FC236}">
                <a16:creationId xmlns:a16="http://schemas.microsoft.com/office/drawing/2014/main" id="{D3ADD28B-55CA-478E-9119-530DE06A4DE4}"/>
              </a:ext>
            </a:extLst>
          </p:cNvPr>
          <p:cNvSpPr txBox="1"/>
          <p:nvPr/>
        </p:nvSpPr>
        <p:spPr>
          <a:xfrm>
            <a:off x="2999616" y="886726"/>
            <a:ext cx="800396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What can your Service do?</a:t>
            </a:r>
          </a:p>
        </p:txBody>
      </p:sp>
    </p:spTree>
    <p:extLst>
      <p:ext uri="{BB962C8B-B14F-4D97-AF65-F5344CB8AC3E}">
        <p14:creationId xmlns:p14="http://schemas.microsoft.com/office/powerpoint/2010/main" val="179281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544945" y="1192152"/>
            <a:ext cx="9947564" cy="48936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Safeguarding: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Difference between Consensual Sex work and Sexual Exploitation/Modern Slavery (trafficking)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Sex Workers Operational Team (SWOT) MARAC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Police Reporting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DV MARAC (Dash RIC)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Adult at Risk Referral (Social Services)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IDVA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600" b="0" i="0" u="none" strike="noStrike" kern="1200" cap="none" spc="0" normalizeH="0" baseline="0" noProof="0" dirty="0">
                <a:ln>
                  <a:noFill/>
                </a:ln>
                <a:solidFill>
                  <a:prstClr val="white"/>
                </a:solidFill>
                <a:effectLst/>
                <a:uLnTx/>
                <a:uFillTx/>
                <a:latin typeface="Calibri" panose="020F0502020204030204"/>
                <a:ea typeface="+mn-ea"/>
                <a:cs typeface="+mn-cs"/>
              </a:rPr>
              <a:t>Everyone's Responsibility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p:cNvPicPr>
            <a:picLocks noChangeAspect="1"/>
          </p:cNvPicPr>
          <p:nvPr/>
        </p:nvPicPr>
        <p:blipFill>
          <a:blip r:embed="rId3"/>
          <a:stretch>
            <a:fillRect/>
          </a:stretch>
        </p:blipFill>
        <p:spPr>
          <a:xfrm>
            <a:off x="8145029" y="4100173"/>
            <a:ext cx="3752850" cy="2562225"/>
          </a:xfrm>
          <a:prstGeom prst="rect">
            <a:avLst/>
          </a:prstGeom>
        </p:spPr>
      </p:pic>
    </p:spTree>
    <p:extLst>
      <p:ext uri="{BB962C8B-B14F-4D97-AF65-F5344CB8AC3E}">
        <p14:creationId xmlns:p14="http://schemas.microsoft.com/office/powerpoint/2010/main" val="1292618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 name="TextBox 2"/>
          <p:cNvSpPr txBox="1"/>
          <p:nvPr/>
        </p:nvSpPr>
        <p:spPr>
          <a:xfrm>
            <a:off x="437195" y="1008796"/>
            <a:ext cx="11542369" cy="59708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Signposting: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Police/SARC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UGLY MUGS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Safer Wales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Swansea Women's Aid – SWAN Project, Daise, Chyps, Refuges, Safe houses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Thrive Women's Aid – NPT – SWAN Project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Barod/Adferiad – Substance Misuse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Platform – Mental Health Support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Sexual Health (SBUHB) – Swansea &amp; NPT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Vulnerable Adult Teams (Primary Care)- Swansea &amp; NPT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The Wallich – hostels, housing, outreach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Crisis – skylight centre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Reflect Project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YMCA – Good vibes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BAWSO</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The Nelsons Trust Women's Centre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p:cNvPicPr>
          <p:nvPr/>
        </p:nvPicPr>
        <p:blipFill>
          <a:blip r:embed="rId3"/>
          <a:stretch>
            <a:fillRect/>
          </a:stretch>
        </p:blipFill>
        <p:spPr>
          <a:xfrm>
            <a:off x="8932595" y="270885"/>
            <a:ext cx="2780701" cy="1908897"/>
          </a:xfrm>
          <a:prstGeom prst="rect">
            <a:avLst/>
          </a:prstGeom>
        </p:spPr>
      </p:pic>
      <p:pic>
        <p:nvPicPr>
          <p:cNvPr id="8" name="Picture 7"/>
          <p:cNvPicPr>
            <a:picLocks noChangeAspect="1"/>
          </p:cNvPicPr>
          <p:nvPr/>
        </p:nvPicPr>
        <p:blipFill>
          <a:blip r:embed="rId4"/>
          <a:stretch>
            <a:fillRect/>
          </a:stretch>
        </p:blipFill>
        <p:spPr>
          <a:xfrm>
            <a:off x="5772727" y="270885"/>
            <a:ext cx="2614318" cy="1816533"/>
          </a:xfrm>
          <a:prstGeom prst="rect">
            <a:avLst/>
          </a:prstGeom>
        </p:spPr>
      </p:pic>
      <p:pic>
        <p:nvPicPr>
          <p:cNvPr id="9" name="Picture 8"/>
          <p:cNvPicPr>
            <a:picLocks noChangeAspect="1"/>
          </p:cNvPicPr>
          <p:nvPr/>
        </p:nvPicPr>
        <p:blipFill>
          <a:blip r:embed="rId5"/>
          <a:stretch>
            <a:fillRect/>
          </a:stretch>
        </p:blipFill>
        <p:spPr>
          <a:xfrm>
            <a:off x="7130473" y="3888509"/>
            <a:ext cx="4726997" cy="2691576"/>
          </a:xfrm>
          <a:prstGeom prst="rect">
            <a:avLst/>
          </a:prstGeom>
        </p:spPr>
      </p:pic>
    </p:spTree>
    <p:extLst>
      <p:ext uri="{BB962C8B-B14F-4D97-AF65-F5344CB8AC3E}">
        <p14:creationId xmlns:p14="http://schemas.microsoft.com/office/powerpoint/2010/main" val="17262502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90"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92" b="0" i="0" u="none" strike="noStrike" kern="1200" cap="none" spc="0" normalizeH="0" baseline="0" noProof="0">
                <a:ln>
                  <a:noFill/>
                </a:ln>
                <a:solidFill>
                  <a:srgbClr val="1F355E"/>
                </a:solidFill>
                <a:effectLst/>
                <a:uLnTx/>
                <a:uFillTx/>
                <a:latin typeface="Calibri" panose="020F0502020204030204"/>
                <a:ea typeface="+mn-ea"/>
                <a:cs typeface="+mn-cs"/>
              </a:rPr>
              <a:t>https://forms.office.com/e/sLMGU3dQPD0</a:t>
            </a:r>
            <a:endParaRPr kumimoji="0" sz="1092" b="0" i="0" u="none" strike="noStrike" kern="1200" cap="none" spc="0" normalizeH="0" baseline="0" noProof="0">
              <a:ln>
                <a:noFill/>
              </a:ln>
              <a:solidFill>
                <a:srgbClr val="1F355E"/>
              </a:solidFill>
              <a:effectLst/>
              <a:uLnTx/>
              <a:uFillTx/>
              <a:latin typeface="Calibri" panose="020F0502020204030204"/>
              <a:ea typeface="+mn-ea"/>
              <a:cs typeface="+mn-cs"/>
            </a:endParaRPr>
          </a:p>
        </p:txBody>
      </p:sp>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2" name="Rounded Rectangle 11"/>
          <p:cNvSpPr/>
          <p:nvPr/>
        </p:nvSpPr>
        <p:spPr>
          <a:xfrm>
            <a:off x="7158778" y="1657329"/>
            <a:ext cx="4297321" cy="3342735"/>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441233" y="5659706"/>
            <a:ext cx="2238029" cy="692361"/>
          </a:xfrm>
          <a:prstGeom prst="rect">
            <a:avLst/>
          </a:prstGeom>
        </p:spPr>
      </p:pic>
      <p:sp>
        <p:nvSpPr>
          <p:cNvPr id="21" name="Rectangle 20"/>
          <p:cNvSpPr/>
          <p:nvPr/>
        </p:nvSpPr>
        <p:spPr>
          <a:xfrm>
            <a:off x="7449773" y="1572215"/>
            <a:ext cx="3848412" cy="32514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26" b="1" i="0" u="sng" strike="noStrike" kern="1200" cap="none" spc="0" normalizeH="0" baseline="0" noProof="0">
                <a:ln>
                  <a:noFill/>
                </a:ln>
                <a:solidFill>
                  <a:prstClr val="white"/>
                </a:solidFill>
                <a:effectLst/>
                <a:uLnTx/>
                <a:uFillTx/>
                <a:latin typeface="Calibri" panose="020F0502020204030204"/>
                <a:ea typeface="+mn-ea"/>
                <a:cs typeface="+mn-cs"/>
              </a:rPr>
              <a:t>Clinics</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26" b="0" i="0" u="none" strike="noStrike" kern="1200" cap="none" spc="0" normalizeH="0" baseline="0" noProof="0">
                <a:ln>
                  <a:noFill/>
                </a:ln>
                <a:solidFill>
                  <a:prstClr val="white"/>
                </a:solidFill>
                <a:effectLst/>
                <a:uLnTx/>
                <a:uFillTx/>
                <a:latin typeface="Calibri" panose="020F0502020204030204"/>
                <a:ea typeface="+mn-ea"/>
                <a:cs typeface="+mn-cs"/>
              </a:rPr>
              <a:t>Singleton Hospital</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26" b="0" i="0" u="none" strike="noStrike" kern="1200" cap="none" spc="0" normalizeH="0" baseline="0" noProof="0">
                <a:ln>
                  <a:noFill/>
                </a:ln>
                <a:solidFill>
                  <a:prstClr val="white"/>
                </a:solidFill>
                <a:effectLst/>
                <a:uLnTx/>
                <a:uFillTx/>
                <a:latin typeface="Calibri" panose="020F0502020204030204"/>
                <a:ea typeface="+mn-ea"/>
                <a:cs typeface="+mn-cs"/>
              </a:rPr>
              <a:t>Neath Port Talbot</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26" b="0" i="0" u="none" strike="noStrike" kern="1200" cap="none" spc="0" normalizeH="0" baseline="0" noProof="0">
                <a:ln>
                  <a:noFill/>
                </a:ln>
                <a:solidFill>
                  <a:prstClr val="white"/>
                </a:solidFill>
                <a:effectLst/>
                <a:uLnTx/>
                <a:uFillTx/>
                <a:latin typeface="Calibri" panose="020F0502020204030204"/>
                <a:ea typeface="+mn-ea"/>
                <a:cs typeface="+mn-cs"/>
              </a:rPr>
              <a:t>Dyfed Road</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26" b="0" i="0" u="none" strike="noStrike" kern="1200" cap="none" spc="0" normalizeH="0" baseline="0" noProof="0">
                <a:ln>
                  <a:noFill/>
                </a:ln>
                <a:solidFill>
                  <a:prstClr val="white"/>
                </a:solidFill>
                <a:effectLst/>
                <a:uLnTx/>
                <a:uFillTx/>
                <a:latin typeface="Calibri" panose="020F0502020204030204"/>
                <a:ea typeface="+mn-ea"/>
                <a:cs typeface="+mn-cs"/>
              </a:rPr>
              <a:t>Pontardawe</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26" b="0" i="0" u="none" strike="noStrike" kern="1200" cap="none" spc="0" normalizeH="0" baseline="0" noProof="0">
                <a:ln>
                  <a:noFill/>
                </a:ln>
                <a:solidFill>
                  <a:prstClr val="white"/>
                </a:solidFill>
                <a:effectLst/>
                <a:uLnTx/>
                <a:uFillTx/>
                <a:latin typeface="Calibri" panose="020F0502020204030204"/>
                <a:ea typeface="+mn-ea"/>
                <a:cs typeface="+mn-cs"/>
              </a:rPr>
              <a:t>Info Nation</a:t>
            </a:r>
          </a:p>
          <a:p>
            <a:pPr marL="277246" marR="0" lvl="0" indent="-27724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26" b="0" i="0" u="none" strike="noStrike" kern="1200" cap="none" spc="0" normalizeH="0" baseline="0" noProof="0">
                <a:ln>
                  <a:noFill/>
                </a:ln>
                <a:solidFill>
                  <a:prstClr val="white"/>
                </a:solidFill>
                <a:effectLst/>
                <a:uLnTx/>
                <a:uFillTx/>
                <a:latin typeface="Calibri" panose="020F0502020204030204"/>
                <a:ea typeface="+mn-ea"/>
                <a:cs typeface="+mn-cs"/>
              </a:rPr>
              <a:t>Outreach Services</a:t>
            </a:r>
          </a:p>
        </p:txBody>
      </p:sp>
      <p:sp>
        <p:nvSpPr>
          <p:cNvPr id="9" name="Rounded Rectangle 8"/>
          <p:cNvSpPr/>
          <p:nvPr/>
        </p:nvSpPr>
        <p:spPr>
          <a:xfrm>
            <a:off x="621987" y="1337337"/>
            <a:ext cx="5729761" cy="14975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ounded Rectangle 10"/>
          <p:cNvSpPr/>
          <p:nvPr/>
        </p:nvSpPr>
        <p:spPr>
          <a:xfrm>
            <a:off x="645644" y="3063961"/>
            <a:ext cx="5728735" cy="103172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ounded Rectangle 23"/>
          <p:cNvSpPr/>
          <p:nvPr/>
        </p:nvSpPr>
        <p:spPr>
          <a:xfrm>
            <a:off x="645645" y="4299442"/>
            <a:ext cx="5728735" cy="103172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p:cNvSpPr/>
          <p:nvPr/>
        </p:nvSpPr>
        <p:spPr>
          <a:xfrm>
            <a:off x="780833" y="1472498"/>
            <a:ext cx="2587634" cy="369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940" b="1" i="0" u="none" strike="noStrike" kern="1200" cap="none" spc="0" normalizeH="0" baseline="0" noProof="0">
                <a:ln>
                  <a:noFill/>
                </a:ln>
                <a:solidFill>
                  <a:srgbClr val="ED7D31">
                    <a:lumMod val="75000"/>
                  </a:srgbClr>
                </a:solidFill>
                <a:effectLst/>
                <a:uLnTx/>
                <a:uFillTx/>
                <a:latin typeface="Calibri" panose="020F0502020204030204"/>
                <a:ea typeface="+mn-ea"/>
                <a:cs typeface="+mn-cs"/>
              </a:rPr>
              <a:t>Sexual Health Referrals</a:t>
            </a:r>
          </a:p>
        </p:txBody>
      </p:sp>
      <p:sp>
        <p:nvSpPr>
          <p:cNvPr id="26" name="Rectangle 25"/>
          <p:cNvSpPr/>
          <p:nvPr/>
        </p:nvSpPr>
        <p:spPr>
          <a:xfrm>
            <a:off x="704608" y="3110615"/>
            <a:ext cx="3082224" cy="369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940" b="1" i="0" u="none" strike="noStrike" kern="1200" cap="none" spc="0" normalizeH="0" baseline="0" noProof="0">
                <a:ln>
                  <a:noFill/>
                </a:ln>
                <a:solidFill>
                  <a:srgbClr val="ED7D31">
                    <a:lumMod val="75000"/>
                  </a:srgbClr>
                </a:solidFill>
                <a:effectLst/>
                <a:uLnTx/>
                <a:uFillTx/>
                <a:latin typeface="Calibri" panose="020F0502020204030204"/>
                <a:ea typeface="+mn-ea"/>
                <a:cs typeface="+mn-cs"/>
              </a:rPr>
              <a:t>Pregnancy Advisory Service</a:t>
            </a:r>
          </a:p>
        </p:txBody>
      </p:sp>
      <p:sp>
        <p:nvSpPr>
          <p:cNvPr id="27" name="Rectangle 26"/>
          <p:cNvSpPr/>
          <p:nvPr/>
        </p:nvSpPr>
        <p:spPr>
          <a:xfrm>
            <a:off x="806404" y="4415617"/>
            <a:ext cx="2587634" cy="369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40" b="1" i="0" u="none" strike="noStrike" kern="1200" cap="none" spc="0" normalizeH="0" baseline="0" noProof="0">
                <a:ln>
                  <a:noFill/>
                </a:ln>
                <a:solidFill>
                  <a:srgbClr val="ED7D31">
                    <a:lumMod val="75000"/>
                  </a:srgbClr>
                </a:solidFill>
                <a:effectLst/>
                <a:uLnTx/>
                <a:uFillTx/>
                <a:latin typeface="Calibri" panose="020F0502020204030204"/>
                <a:ea typeface="+mn-ea"/>
                <a:cs typeface="+mn-cs"/>
              </a:rPr>
              <a:t>Test &amp; Post </a:t>
            </a:r>
          </a:p>
        </p:txBody>
      </p:sp>
      <p:pic>
        <p:nvPicPr>
          <p:cNvPr id="25" name="Picture 24" descr="C:\Users\jo020688\AppData\Local\Microsoft\Windows\INetCache\Content.MSO\B4A8377D.tmp"/>
          <p:cNvPicPr/>
          <p:nvPr/>
        </p:nvPicPr>
        <p:blipFill rotWithShape="1">
          <a:blip r:embed="rId4" cstate="print">
            <a:extLst>
              <a:ext uri="{28A0092B-C50C-407E-A947-70E740481C1C}">
                <a14:useLocalDpi xmlns:a14="http://schemas.microsoft.com/office/drawing/2010/main" val="0"/>
              </a:ext>
            </a:extLst>
          </a:blip>
          <a:srcRect l="26842" t="37777" r="26025" b="14347"/>
          <a:stretch/>
        </p:blipFill>
        <p:spPr bwMode="auto">
          <a:xfrm>
            <a:off x="5144209" y="1687743"/>
            <a:ext cx="877948" cy="785532"/>
          </a:xfrm>
          <a:prstGeom prst="rect">
            <a:avLst/>
          </a:prstGeom>
          <a:noFill/>
          <a:ln>
            <a:noFill/>
          </a:ln>
        </p:spPr>
      </p:pic>
      <p:pic>
        <p:nvPicPr>
          <p:cNvPr id="34" name="Picture 33" descr="C:\Users\jo020688\AppData\Local\Packages\Microsoft.Windows.Photos_8wekyb3d8bbwe\TempState\ShareServiceTempFolder\SHWales.online QRcode.jpeg"/>
          <p:cNvPicPr/>
          <p:nvPr/>
        </p:nvPicPr>
        <p:blipFill rotWithShape="1">
          <a:blip r:embed="rId5" cstate="print">
            <a:extLst>
              <a:ext uri="{28A0092B-C50C-407E-A947-70E740481C1C}">
                <a14:useLocalDpi xmlns:a14="http://schemas.microsoft.com/office/drawing/2010/main" val="0"/>
              </a:ext>
            </a:extLst>
          </a:blip>
          <a:srcRect l="10833" t="9608" r="10695" b="9503"/>
          <a:stretch/>
        </p:blipFill>
        <p:spPr bwMode="auto">
          <a:xfrm>
            <a:off x="5220933" y="4430942"/>
            <a:ext cx="875229" cy="785532"/>
          </a:xfrm>
          <a:prstGeom prst="rect">
            <a:avLst/>
          </a:prstGeom>
          <a:noFill/>
          <a:ln>
            <a:noFill/>
          </a:ln>
        </p:spPr>
      </p:pic>
      <p:sp>
        <p:nvSpPr>
          <p:cNvPr id="17" name="TextBox 16"/>
          <p:cNvSpPr txBox="1"/>
          <p:nvPr/>
        </p:nvSpPr>
        <p:spPr>
          <a:xfrm rot="10800000" flipV="1">
            <a:off x="1093890" y="2114475"/>
            <a:ext cx="2350145" cy="4282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183" b="1" i="0" u="none" strike="noStrike" kern="1200" cap="none" spc="0" normalizeH="0" baseline="0" noProof="0">
                <a:ln w="22225">
                  <a:solidFill>
                    <a:prstClr val="black"/>
                  </a:solidFill>
                  <a:prstDash val="solid"/>
                </a:ln>
                <a:solidFill>
                  <a:prstClr val="black"/>
                </a:solidFill>
                <a:effectLst/>
                <a:uLnTx/>
                <a:uFillTx/>
                <a:latin typeface="Calibri" panose="020F0502020204030204"/>
                <a:ea typeface="+mn-ea"/>
                <a:cs typeface="+mn-cs"/>
              </a:rPr>
              <a:t>0300 555 0279</a:t>
            </a:r>
          </a:p>
        </p:txBody>
      </p:sp>
      <p:sp>
        <p:nvSpPr>
          <p:cNvPr id="5" name="Rectangle 4"/>
          <p:cNvSpPr/>
          <p:nvPr/>
        </p:nvSpPr>
        <p:spPr>
          <a:xfrm>
            <a:off x="940818" y="1790490"/>
            <a:ext cx="3525674" cy="522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55" b="0" i="0" u="none" strike="noStrike" kern="1200" cap="none" spc="0" normalizeH="0" baseline="0" noProof="0">
                <a:ln>
                  <a:noFill/>
                </a:ln>
                <a:solidFill>
                  <a:prstClr val="white"/>
                </a:solidFill>
                <a:effectLst/>
                <a:uLnTx/>
                <a:uFillTx/>
                <a:latin typeface="Calibri" panose="020F0502020204030204"/>
                <a:ea typeface="+mn-ea"/>
                <a:cs typeface="+mn-cs"/>
                <a:hlinkClick r:id="rId6"/>
              </a:rPr>
              <a:t>https://forms.office.com/e/sLMGU3dQPD</a:t>
            </a:r>
            <a:endParaRPr kumimoji="0" lang="en-GB" sz="1455"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9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TextBox 27"/>
          <p:cNvSpPr txBox="1"/>
          <p:nvPr/>
        </p:nvSpPr>
        <p:spPr>
          <a:xfrm rot="10800000" flipV="1">
            <a:off x="1105118" y="3500684"/>
            <a:ext cx="2350145" cy="4282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183" b="1" i="0" u="none" strike="noStrike" kern="1200" cap="none" spc="0" normalizeH="0" baseline="0" noProof="0">
                <a:ln w="22225">
                  <a:solidFill>
                    <a:prstClr val="black"/>
                  </a:solidFill>
                  <a:prstDash val="solid"/>
                </a:ln>
                <a:solidFill>
                  <a:prstClr val="black"/>
                </a:solidFill>
                <a:effectLst/>
                <a:uLnTx/>
                <a:uFillTx/>
                <a:latin typeface="Calibri" panose="020F0502020204030204"/>
                <a:ea typeface="+mn-ea"/>
                <a:cs typeface="+mn-cs"/>
              </a:rPr>
              <a:t>01792 200303</a:t>
            </a:r>
          </a:p>
        </p:txBody>
      </p:sp>
    </p:spTree>
    <p:extLst>
      <p:ext uri="{BB962C8B-B14F-4D97-AF65-F5344CB8AC3E}">
        <p14:creationId xmlns:p14="http://schemas.microsoft.com/office/powerpoint/2010/main" val="19406335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92" b="0" i="0" u="none" strike="noStrike" kern="1200" cap="none" spc="0" normalizeH="0" baseline="0" noProof="0" dirty="0">
              <a:ln>
                <a:noFill/>
              </a:ln>
              <a:solidFill>
                <a:srgbClr val="1F355E"/>
              </a:solidFill>
              <a:effectLst/>
              <a:uLnTx/>
              <a:uFillTx/>
              <a:latin typeface="Calibri" panose="020F0502020204030204"/>
              <a:ea typeface="+mn-ea"/>
              <a:cs typeface="+mn-cs"/>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92"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 name="TextBox 4"/>
          <p:cNvSpPr txBox="1"/>
          <p:nvPr/>
        </p:nvSpPr>
        <p:spPr>
          <a:xfrm>
            <a:off x="437195" y="1008796"/>
            <a:ext cx="10923532" cy="60939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sng" strike="noStrike" kern="1200" cap="none" spc="0" normalizeH="0" baseline="0" noProof="0" dirty="0">
                <a:ln>
                  <a:noFill/>
                </a:ln>
                <a:solidFill>
                  <a:prstClr val="white"/>
                </a:solidFill>
                <a:effectLst/>
                <a:uLnTx/>
                <a:uFillTx/>
                <a:latin typeface="Calibri" panose="020F0502020204030204"/>
                <a:ea typeface="+mn-ea"/>
                <a:cs typeface="+mn-cs"/>
              </a:rPr>
              <a:t>Conclusion: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Sex workers are a complex group of patients that often have multiple healthcare needs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They can be hard to engage with for a variety of reasons such as stigma, marginalisation and fear of criminalisation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In order to deliver effective healthcare we must be adaptive, flexible and a willing to change how we deliver services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Prioritise needs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Always offer screening and contraception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Always check re: safeguarding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Think outside of the box. People don’t always present as “sex workers”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Liaise with other specialities/Signpost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Go the extra mile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white"/>
                </a:solidFill>
                <a:effectLst/>
                <a:uLnTx/>
                <a:uFillTx/>
                <a:latin typeface="Calibri" panose="020F0502020204030204"/>
                <a:ea typeface="+mn-ea"/>
                <a:cs typeface="+mn-cs"/>
              </a:rPr>
              <a:t>Never underestimate the difference your making in each contact – this may be the only time they access healthcare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7316476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28" y="0"/>
            <a:ext cx="12191144" cy="68576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092"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437195" y="355630"/>
            <a:ext cx="2562421" cy="653166"/>
          </a:xfrm>
          <a:prstGeom prst="rect">
            <a:avLst/>
          </a:prstGeom>
        </p:spPr>
      </p:pic>
      <p:sp>
        <p:nvSpPr>
          <p:cNvPr id="10" name="Freeform 9">
            <a:extLst>
              <a:ext uri="{FF2B5EF4-FFF2-40B4-BE49-F238E27FC236}">
                <a16:creationId xmlns:a16="http://schemas.microsoft.com/office/drawing/2014/main" id="{113D6D25-60F2-6CEB-BC17-5C99D0C195BC}"/>
              </a:ext>
            </a:extLst>
          </p:cNvPr>
          <p:cNvSpPr/>
          <p:nvPr/>
        </p:nvSpPr>
        <p:spPr>
          <a:xfrm>
            <a:off x="4894402" y="1192152"/>
            <a:ext cx="8905767" cy="10150868"/>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solidFill>
                <a:srgbClr val="FF0000"/>
              </a:solidFill>
            </a:endParaRPr>
          </a:p>
        </p:txBody>
      </p:sp>
      <p:sp>
        <p:nvSpPr>
          <p:cNvPr id="3" name="TextBox 2"/>
          <p:cNvSpPr txBox="1"/>
          <p:nvPr/>
        </p:nvSpPr>
        <p:spPr>
          <a:xfrm>
            <a:off x="822036" y="1192152"/>
            <a:ext cx="11111346" cy="5078313"/>
          </a:xfrm>
          <a:prstGeom prst="rect">
            <a:avLst/>
          </a:prstGeom>
          <a:noFill/>
        </p:spPr>
        <p:txBody>
          <a:bodyPr wrap="square" rtlCol="0">
            <a:spAutoFit/>
          </a:bodyPr>
          <a:lstStyle/>
          <a:p>
            <a:r>
              <a:rPr lang="en-GB" dirty="0">
                <a:solidFill>
                  <a:schemeClr val="bg1"/>
                </a:solidFill>
              </a:rPr>
              <a:t>BASHH (2022) </a:t>
            </a:r>
            <a:r>
              <a:rPr lang="en-GB" i="1" dirty="0">
                <a:solidFill>
                  <a:schemeClr val="bg1"/>
                </a:solidFill>
              </a:rPr>
              <a:t>Clinical Standards for the sexual health management of people involved in sex work </a:t>
            </a:r>
            <a:r>
              <a:rPr lang="en-GB" dirty="0">
                <a:solidFill>
                  <a:schemeClr val="bg1"/>
                </a:solidFill>
              </a:rPr>
              <a:t>1</a:t>
            </a:r>
            <a:r>
              <a:rPr lang="en-GB" baseline="30000" dirty="0">
                <a:solidFill>
                  <a:schemeClr val="bg1"/>
                </a:solidFill>
              </a:rPr>
              <a:t>st</a:t>
            </a:r>
            <a:r>
              <a:rPr lang="en-GB" dirty="0">
                <a:solidFill>
                  <a:schemeClr val="bg1"/>
                </a:solidFill>
              </a:rPr>
              <a:t> </a:t>
            </a:r>
            <a:r>
              <a:rPr lang="en-GB" dirty="0" err="1">
                <a:solidFill>
                  <a:schemeClr val="bg1"/>
                </a:solidFill>
              </a:rPr>
              <a:t>edn</a:t>
            </a:r>
            <a:r>
              <a:rPr lang="en-GB" dirty="0">
                <a:solidFill>
                  <a:schemeClr val="bg1"/>
                </a:solidFill>
              </a:rPr>
              <a:t>. Cheshire. British Association of Sexual Health and HIV </a:t>
            </a:r>
          </a:p>
          <a:p>
            <a:endParaRPr lang="en-GB" dirty="0">
              <a:solidFill>
                <a:schemeClr val="bg1"/>
              </a:solidFill>
            </a:endParaRPr>
          </a:p>
          <a:p>
            <a:r>
              <a:rPr lang="en-GB" dirty="0">
                <a:solidFill>
                  <a:schemeClr val="bg1"/>
                </a:solidFill>
              </a:rPr>
              <a:t>British Medical Association (2021) Briefing on sex workers. Available at: </a:t>
            </a:r>
            <a:r>
              <a:rPr lang="en-GB" dirty="0">
                <a:solidFill>
                  <a:srgbClr val="FF0000"/>
                </a:solidFill>
                <a:hlinkClick r:id="rId3"/>
              </a:rPr>
              <a:t>https://www.bma.org.uk/media/4562/bma-arm-briefing-sex-workers-arm2021.pdf</a:t>
            </a:r>
            <a:endParaRPr lang="en-GB" dirty="0">
              <a:solidFill>
                <a:srgbClr val="FF0000"/>
              </a:solidFill>
            </a:endParaRPr>
          </a:p>
          <a:p>
            <a:endParaRPr lang="en-GB" dirty="0">
              <a:solidFill>
                <a:srgbClr val="FF0000"/>
              </a:solidFill>
            </a:endParaRPr>
          </a:p>
          <a:p>
            <a:r>
              <a:rPr lang="en-GB" dirty="0">
                <a:solidFill>
                  <a:schemeClr val="bg1"/>
                </a:solidFill>
              </a:rPr>
              <a:t>Safety First Wales (2023) Briefing. Available at: </a:t>
            </a:r>
            <a:r>
              <a:rPr lang="en-GB" dirty="0">
                <a:solidFill>
                  <a:srgbClr val="FF0000"/>
                </a:solidFill>
                <a:hlinkClick r:id="rId4"/>
              </a:rPr>
              <a:t>https://safetyfirstwales.org/briefing</a:t>
            </a:r>
            <a:endParaRPr lang="en-GB" dirty="0">
              <a:solidFill>
                <a:srgbClr val="FF0000"/>
              </a:solidFill>
            </a:endParaRPr>
          </a:p>
          <a:p>
            <a:endParaRPr lang="en-GB" dirty="0">
              <a:solidFill>
                <a:srgbClr val="FF0000"/>
              </a:solidFill>
            </a:endParaRPr>
          </a:p>
          <a:p>
            <a:r>
              <a:rPr lang="en-GB" dirty="0">
                <a:solidFill>
                  <a:schemeClr val="bg1"/>
                </a:solidFill>
              </a:rPr>
              <a:t>Swansea University (2015) The Student Sex Work Project. Available at: </a:t>
            </a:r>
            <a:r>
              <a:rPr lang="en-GB" dirty="0">
                <a:hlinkClick r:id="rId5"/>
              </a:rPr>
              <a:t>Student Sex Workers: Reducing Stigma and Improving Well-being - Swansea University</a:t>
            </a:r>
            <a:r>
              <a:rPr lang="en-GB" dirty="0">
                <a:solidFill>
                  <a:srgbClr val="FF0000"/>
                </a:solidFill>
              </a:rPr>
              <a:t> </a:t>
            </a:r>
          </a:p>
          <a:p>
            <a:endParaRPr lang="en-GB" dirty="0">
              <a:solidFill>
                <a:schemeClr val="bg1"/>
              </a:solidFill>
            </a:endParaRPr>
          </a:p>
          <a:p>
            <a:r>
              <a:rPr lang="en-GB" dirty="0">
                <a:solidFill>
                  <a:schemeClr val="bg1"/>
                </a:solidFill>
              </a:rPr>
              <a:t>Welsh Government (2023) HIV Actin Plan for Wales 2023-2026. Available at :</a:t>
            </a:r>
            <a:r>
              <a:rPr lang="en-GB" dirty="0">
                <a:hlinkClick r:id="rId6"/>
              </a:rPr>
              <a:t>HIV Action Plan for Wales 2023-2026 (</a:t>
            </a:r>
            <a:r>
              <a:rPr lang="en-GB" dirty="0" err="1">
                <a:hlinkClick r:id="rId6"/>
              </a:rPr>
              <a:t>gov.wales</a:t>
            </a:r>
            <a:r>
              <a:rPr lang="en-GB" dirty="0">
                <a:hlinkClick r:id="rId6"/>
              </a:rPr>
              <a:t>)</a:t>
            </a:r>
            <a:endParaRPr lang="en-GB" dirty="0"/>
          </a:p>
          <a:p>
            <a:endParaRPr lang="en-GB" dirty="0">
              <a:solidFill>
                <a:schemeClr val="bg1"/>
              </a:solidFill>
            </a:endParaRPr>
          </a:p>
          <a:p>
            <a:r>
              <a:rPr lang="en-GB" dirty="0">
                <a:solidFill>
                  <a:schemeClr val="bg1"/>
                </a:solidFill>
              </a:rPr>
              <a:t>Welsh Government (2022) Eliminating hepatitis (B and C) as a public health threat: actions for 2022 to 2023 and 2023 to 2024. Available at: </a:t>
            </a:r>
            <a:r>
              <a:rPr lang="en-GB" dirty="0">
                <a:hlinkClick r:id="rId7"/>
              </a:rPr>
              <a:t>Eliminating hepatitis (B and C) as a public health threat: actions for 2022 to 2023 and 2023 to 2024 (WHC/2023/001) | GOV.WALES</a:t>
            </a:r>
            <a:endParaRPr lang="en-GB" dirty="0">
              <a:solidFill>
                <a:schemeClr val="bg1"/>
              </a:solidFill>
            </a:endParaRPr>
          </a:p>
          <a:p>
            <a:endParaRPr lang="en-GB" dirty="0">
              <a:solidFill>
                <a:schemeClr val="bg1"/>
              </a:solidFill>
            </a:endParaRPr>
          </a:p>
        </p:txBody>
      </p:sp>
      <p:sp>
        <p:nvSpPr>
          <p:cNvPr id="4" name="TextBox 3"/>
          <p:cNvSpPr txBox="1"/>
          <p:nvPr/>
        </p:nvSpPr>
        <p:spPr>
          <a:xfrm>
            <a:off x="3417455" y="221673"/>
            <a:ext cx="6881090" cy="523220"/>
          </a:xfrm>
          <a:prstGeom prst="rect">
            <a:avLst/>
          </a:prstGeom>
          <a:noFill/>
        </p:spPr>
        <p:txBody>
          <a:bodyPr wrap="square" rtlCol="0">
            <a:spAutoFit/>
          </a:bodyPr>
          <a:lstStyle/>
          <a:p>
            <a:r>
              <a:rPr lang="en-GB" sz="2800" u="sng" dirty="0">
                <a:solidFill>
                  <a:schemeClr val="bg1"/>
                </a:solidFill>
              </a:rPr>
              <a:t>References/Resources:</a:t>
            </a:r>
          </a:p>
        </p:txBody>
      </p:sp>
    </p:spTree>
    <p:extLst>
      <p:ext uri="{BB962C8B-B14F-4D97-AF65-F5344CB8AC3E}">
        <p14:creationId xmlns:p14="http://schemas.microsoft.com/office/powerpoint/2010/main" val="2767558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4773293-F0D6-7089-4EA4-E78BF6E1EA92}"/>
              </a:ext>
            </a:extLst>
          </p:cNvPr>
          <p:cNvSpPr>
            <a:spLocks noGrp="1"/>
          </p:cNvSpPr>
          <p:nvPr>
            <p:ph type="title"/>
          </p:nvPr>
        </p:nvSpPr>
        <p:spPr>
          <a:xfrm>
            <a:off x="1371599" y="294538"/>
            <a:ext cx="9895951" cy="1033669"/>
          </a:xfrm>
        </p:spPr>
        <p:txBody>
          <a:bodyPr>
            <a:normAutofit/>
          </a:bodyPr>
          <a:lstStyle/>
          <a:p>
            <a:r>
              <a:rPr lang="en-GB" sz="3200" b="0" i="0" cap="all" dirty="0">
                <a:solidFill>
                  <a:srgbClr val="FFFFFF"/>
                </a:solidFill>
                <a:effectLst/>
                <a:latin typeface="Roboto Condensed" panose="02000000000000000000" pitchFamily="2" charset="0"/>
              </a:rPr>
              <a:t>What is sex work?</a:t>
            </a:r>
            <a:br>
              <a:rPr lang="en-GB" sz="3400" b="0" i="0" cap="all" dirty="0">
                <a:solidFill>
                  <a:srgbClr val="FFFFFF"/>
                </a:solidFill>
                <a:effectLst/>
                <a:latin typeface="Roboto Condensed" panose="02000000000000000000" pitchFamily="2" charset="0"/>
              </a:rPr>
            </a:br>
            <a:endParaRPr lang="en-GB" sz="3400" dirty="0">
              <a:solidFill>
                <a:srgbClr val="FFFFFF"/>
              </a:solidFill>
            </a:endParaRPr>
          </a:p>
        </p:txBody>
      </p:sp>
      <p:sp>
        <p:nvSpPr>
          <p:cNvPr id="30" name="Content Placeholder 2">
            <a:extLst>
              <a:ext uri="{FF2B5EF4-FFF2-40B4-BE49-F238E27FC236}">
                <a16:creationId xmlns:a16="http://schemas.microsoft.com/office/drawing/2014/main" id="{788321CB-21A0-15F6-C4BB-705046136DF4}"/>
              </a:ext>
            </a:extLst>
          </p:cNvPr>
          <p:cNvSpPr>
            <a:spLocks noGrp="1"/>
          </p:cNvSpPr>
          <p:nvPr>
            <p:ph idx="1"/>
          </p:nvPr>
        </p:nvSpPr>
        <p:spPr>
          <a:xfrm>
            <a:off x="1371599" y="2318197"/>
            <a:ext cx="9724031" cy="3683358"/>
          </a:xfrm>
        </p:spPr>
        <p:txBody>
          <a:bodyPr anchor="ctr">
            <a:normAutofit/>
          </a:bodyPr>
          <a:lstStyle/>
          <a:p>
            <a:r>
              <a:rPr lang="en-GB" sz="2000" b="0" i="0" dirty="0">
                <a:effectLst/>
                <a:latin typeface="Roboto Condensed" panose="02000000000000000000" pitchFamily="2" charset="0"/>
              </a:rPr>
              <a:t>Sex work is the exchange of sexual services (sex, erotic dancing, pornography, etc.) for money or something of value. </a:t>
            </a:r>
          </a:p>
          <a:p>
            <a:r>
              <a:rPr lang="en-GB" sz="2000" b="0" i="0" dirty="0">
                <a:effectLst/>
                <a:latin typeface="Roboto Condensed" panose="02000000000000000000" pitchFamily="2" charset="0"/>
              </a:rPr>
              <a:t>Sex workers have different reasons for doing sex work. Some </a:t>
            </a:r>
            <a:r>
              <a:rPr lang="en-GB" sz="2000" dirty="0">
                <a:latin typeface="Roboto Condensed" panose="02000000000000000000" pitchFamily="2" charset="0"/>
              </a:rPr>
              <a:t>are in circumstances that lead them to sex work even if it is not their first choice for earning income, and some </a:t>
            </a:r>
            <a:r>
              <a:rPr lang="en-GB" sz="2000" b="0" i="0" dirty="0">
                <a:effectLst/>
                <a:latin typeface="Roboto Condensed" panose="02000000000000000000" pitchFamily="2" charset="0"/>
              </a:rPr>
              <a:t>choose sex work among other well-paying jobs. With the increasing levels of poverty in the UK there is an increase in sex work.</a:t>
            </a:r>
          </a:p>
          <a:p>
            <a:r>
              <a:rPr lang="en-GB" sz="2000" b="0" i="0" dirty="0">
                <a:effectLst/>
                <a:latin typeface="Roboto Condensed" panose="02000000000000000000" pitchFamily="2" charset="0"/>
              </a:rPr>
              <a:t>Some individuals are exploited, forced and/or coerced into prostitution — this is sexual exploitation and human trafficking, which are crimes</a:t>
            </a:r>
          </a:p>
          <a:p>
            <a:pPr marL="0" indent="0">
              <a:buNone/>
            </a:pPr>
            <a:endParaRPr lang="en-GB" sz="2000" dirty="0"/>
          </a:p>
        </p:txBody>
      </p:sp>
    </p:spTree>
    <p:extLst>
      <p:ext uri="{BB962C8B-B14F-4D97-AF65-F5344CB8AC3E}">
        <p14:creationId xmlns:p14="http://schemas.microsoft.com/office/powerpoint/2010/main" val="17591729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6" name="Rectangle 1035">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8" name="Freeform: Shape 1037">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Image preview">
            <a:extLst>
              <a:ext uri="{FF2B5EF4-FFF2-40B4-BE49-F238E27FC236}">
                <a16:creationId xmlns:a16="http://schemas.microsoft.com/office/drawing/2014/main" id="{F10040E9-C0E2-07BC-2185-E7DFB3D5DDD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94388" y="1655379"/>
            <a:ext cx="5707063" cy="3752193"/>
          </a:xfrm>
          <a:prstGeom prst="rect">
            <a:avLst/>
          </a:pr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8431169-C53A-8091-0ECB-6D257506111A}"/>
              </a:ext>
            </a:extLst>
          </p:cNvPr>
          <p:cNvSpPr>
            <a:spLocks noGrp="1"/>
          </p:cNvSpPr>
          <p:nvPr>
            <p:ph type="ctrTitle"/>
          </p:nvPr>
        </p:nvSpPr>
        <p:spPr>
          <a:xfrm>
            <a:off x="773408" y="992094"/>
            <a:ext cx="3616913" cy="2795160"/>
          </a:xfrm>
        </p:spPr>
        <p:txBody>
          <a:bodyPr>
            <a:normAutofit/>
          </a:bodyPr>
          <a:lstStyle/>
          <a:p>
            <a:r>
              <a:rPr lang="en-GB" sz="4400" dirty="0">
                <a:latin typeface="Outfit" pitchFamily="2" charset="0"/>
              </a:rPr>
              <a:t>SWAN Project and Sexual Health Services</a:t>
            </a:r>
          </a:p>
        </p:txBody>
      </p:sp>
      <p:sp>
        <p:nvSpPr>
          <p:cNvPr id="3" name="Subtitle 2">
            <a:extLst>
              <a:ext uri="{FF2B5EF4-FFF2-40B4-BE49-F238E27FC236}">
                <a16:creationId xmlns:a16="http://schemas.microsoft.com/office/drawing/2014/main" id="{B1B444F0-7530-FF8B-2470-B64BCA2C1F8D}"/>
              </a:ext>
            </a:extLst>
          </p:cNvPr>
          <p:cNvSpPr>
            <a:spLocks noGrp="1"/>
          </p:cNvSpPr>
          <p:nvPr>
            <p:ph type="subTitle" idx="1"/>
          </p:nvPr>
        </p:nvSpPr>
        <p:spPr>
          <a:xfrm>
            <a:off x="996287" y="4121253"/>
            <a:ext cx="3125337" cy="1136843"/>
          </a:xfrm>
        </p:spPr>
        <p:txBody>
          <a:bodyPr>
            <a:noAutofit/>
          </a:bodyPr>
          <a:lstStyle/>
          <a:p>
            <a:r>
              <a:rPr lang="en-GB" sz="3200" dirty="0">
                <a:latin typeface="Outfit" pitchFamily="2" charset="0"/>
              </a:rPr>
              <a:t>Lynne Sanders </a:t>
            </a:r>
          </a:p>
          <a:p>
            <a:r>
              <a:rPr lang="en-GB" sz="3200" dirty="0">
                <a:latin typeface="Outfit" pitchFamily="2" charset="0"/>
              </a:rPr>
              <a:t>CEO</a:t>
            </a:r>
          </a:p>
        </p:txBody>
      </p:sp>
    </p:spTree>
    <p:extLst>
      <p:ext uri="{BB962C8B-B14F-4D97-AF65-F5344CB8AC3E}">
        <p14:creationId xmlns:p14="http://schemas.microsoft.com/office/powerpoint/2010/main" val="9978555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Stick figure families holding hands">
            <a:extLst>
              <a:ext uri="{FF2B5EF4-FFF2-40B4-BE49-F238E27FC236}">
                <a16:creationId xmlns:a16="http://schemas.microsoft.com/office/drawing/2014/main" id="{8EC91A06-AFC1-D529-3427-78BCFF72283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5884" r="-1" b="-1"/>
          <a:stretch/>
        </p:blipFill>
        <p:spPr>
          <a:xfrm>
            <a:off x="1" y="10"/>
            <a:ext cx="3251199"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11C42CA-8458-E5B3-4F27-46FBC3C5F254}"/>
              </a:ext>
            </a:extLst>
          </p:cNvPr>
          <p:cNvSpPr>
            <a:spLocks noGrp="1"/>
          </p:cNvSpPr>
          <p:nvPr>
            <p:ph type="title"/>
          </p:nvPr>
        </p:nvSpPr>
        <p:spPr>
          <a:xfrm>
            <a:off x="3728720" y="365125"/>
            <a:ext cx="7625079" cy="1899912"/>
          </a:xfrm>
        </p:spPr>
        <p:txBody>
          <a:bodyPr>
            <a:normAutofit/>
          </a:bodyPr>
          <a:lstStyle/>
          <a:p>
            <a:r>
              <a:rPr lang="en-GB" sz="4000" b="1" dirty="0">
                <a:latin typeface="Outfit" pitchFamily="2" charset="0"/>
              </a:rPr>
              <a:t>The SWAN Project</a:t>
            </a:r>
          </a:p>
        </p:txBody>
      </p:sp>
      <p:sp>
        <p:nvSpPr>
          <p:cNvPr id="3" name="Content Placeholder 2">
            <a:extLst>
              <a:ext uri="{FF2B5EF4-FFF2-40B4-BE49-F238E27FC236}">
                <a16:creationId xmlns:a16="http://schemas.microsoft.com/office/drawing/2014/main" id="{8D609C84-3A59-5393-C22D-387832D7DCAD}"/>
              </a:ext>
            </a:extLst>
          </p:cNvPr>
          <p:cNvSpPr>
            <a:spLocks noGrp="1"/>
          </p:cNvSpPr>
          <p:nvPr>
            <p:ph idx="1"/>
          </p:nvPr>
        </p:nvSpPr>
        <p:spPr>
          <a:xfrm>
            <a:off x="4378960" y="2434201"/>
            <a:ext cx="6974839" cy="3742762"/>
          </a:xfrm>
        </p:spPr>
        <p:txBody>
          <a:bodyPr>
            <a:normAutofit/>
          </a:bodyPr>
          <a:lstStyle/>
          <a:p>
            <a:pPr>
              <a:spcAft>
                <a:spcPts val="0"/>
              </a:spcAft>
            </a:pPr>
            <a:r>
              <a:rPr lang="en-GB" sz="4000" dirty="0">
                <a:latin typeface="Outfit" pitchFamily="2" charset="0"/>
              </a:rPr>
              <a:t>Established</a:t>
            </a:r>
            <a:r>
              <a:rPr lang="en-GB" sz="4000" b="0" i="0" dirty="0">
                <a:effectLst/>
                <a:latin typeface="Outfit" pitchFamily="2" charset="0"/>
              </a:rPr>
              <a:t> 2018</a:t>
            </a:r>
          </a:p>
          <a:p>
            <a:pPr>
              <a:spcAft>
                <a:spcPts val="0"/>
              </a:spcAft>
            </a:pPr>
            <a:r>
              <a:rPr lang="en-GB" sz="4000" b="0" i="0" dirty="0">
                <a:effectLst/>
                <a:latin typeface="Outfit" pitchFamily="2" charset="0"/>
              </a:rPr>
              <a:t>Average of 150 women a year supported</a:t>
            </a:r>
          </a:p>
          <a:p>
            <a:pPr>
              <a:spcAft>
                <a:spcPts val="0"/>
              </a:spcAft>
            </a:pPr>
            <a:r>
              <a:rPr lang="en-GB" sz="4000" dirty="0">
                <a:latin typeface="Outfit" pitchFamily="2" charset="0"/>
              </a:rPr>
              <a:t>Central to multi-agency response to women exploited by the sex industry</a:t>
            </a:r>
            <a:endParaRPr lang="en-GB" sz="4000" b="0" i="0" dirty="0">
              <a:effectLst/>
              <a:latin typeface="Outfit" pitchFamily="2" charset="0"/>
            </a:endParaRPr>
          </a:p>
          <a:p>
            <a:endParaRPr lang="en-GB" sz="2000" dirty="0"/>
          </a:p>
        </p:txBody>
      </p:sp>
    </p:spTree>
    <p:extLst>
      <p:ext uri="{BB962C8B-B14F-4D97-AF65-F5344CB8AC3E}">
        <p14:creationId xmlns:p14="http://schemas.microsoft.com/office/powerpoint/2010/main" val="1506751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2FB8FE-93DF-D9A1-D4B3-FB08CB3B0025}"/>
              </a:ext>
            </a:extLst>
          </p:cNvPr>
          <p:cNvSpPr>
            <a:spLocks noGrp="1"/>
          </p:cNvSpPr>
          <p:nvPr>
            <p:ph type="title"/>
          </p:nvPr>
        </p:nvSpPr>
        <p:spPr>
          <a:xfrm>
            <a:off x="640080" y="325369"/>
            <a:ext cx="4368602" cy="1956841"/>
          </a:xfrm>
        </p:spPr>
        <p:txBody>
          <a:bodyPr anchor="b">
            <a:normAutofit/>
          </a:bodyPr>
          <a:lstStyle/>
          <a:p>
            <a:r>
              <a:rPr lang="en-GB" sz="5400" b="1" dirty="0">
                <a:latin typeface="Outfit" pitchFamily="2" charset="0"/>
              </a:rPr>
              <a:t>Key issues for the women</a:t>
            </a:r>
            <a:endParaRPr lang="en-GB" sz="5400" dirty="0"/>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8A162C5-4D75-DC4E-9474-0BBF8D205797}"/>
              </a:ext>
            </a:extLst>
          </p:cNvPr>
          <p:cNvSpPr>
            <a:spLocks noGrp="1"/>
          </p:cNvSpPr>
          <p:nvPr>
            <p:ph idx="1"/>
          </p:nvPr>
        </p:nvSpPr>
        <p:spPr>
          <a:xfrm>
            <a:off x="548640" y="2586994"/>
            <a:ext cx="5872480" cy="4279165"/>
          </a:xfrm>
        </p:spPr>
        <p:txBody>
          <a:bodyPr>
            <a:normAutofit fontScale="92500" lnSpcReduction="20000"/>
          </a:bodyPr>
          <a:lstStyle/>
          <a:p>
            <a:pPr marL="0" indent="0">
              <a:spcAft>
                <a:spcPts val="0"/>
              </a:spcAft>
              <a:buNone/>
            </a:pPr>
            <a:endParaRPr lang="en-GB" sz="2200" b="0" i="0" dirty="0">
              <a:effectLst/>
              <a:latin typeface="Calibri" panose="020F0502020204030204" pitchFamily="34" charset="0"/>
            </a:endParaRPr>
          </a:p>
          <a:p>
            <a:pPr>
              <a:spcAft>
                <a:spcPts val="0"/>
              </a:spcAft>
            </a:pPr>
            <a:r>
              <a:rPr lang="en-GB" sz="3200" b="0" i="0" dirty="0">
                <a:effectLst/>
                <a:latin typeface="Outfit" pitchFamily="2" charset="0"/>
              </a:rPr>
              <a:t>Multiple disadvantage</a:t>
            </a:r>
          </a:p>
          <a:p>
            <a:pPr>
              <a:spcAft>
                <a:spcPts val="0"/>
              </a:spcAft>
            </a:pPr>
            <a:r>
              <a:rPr lang="en-GB" sz="3200" b="0" i="0" dirty="0">
                <a:effectLst/>
                <a:latin typeface="Outfit" pitchFamily="2" charset="0"/>
              </a:rPr>
              <a:t>Stigmatised</a:t>
            </a:r>
          </a:p>
          <a:p>
            <a:pPr>
              <a:spcAft>
                <a:spcPts val="0"/>
              </a:spcAft>
            </a:pPr>
            <a:r>
              <a:rPr lang="en-GB" sz="3200" b="0" i="0" dirty="0">
                <a:effectLst/>
                <a:latin typeface="Outfit" pitchFamily="2" charset="0"/>
              </a:rPr>
              <a:t>Mistrust of police</a:t>
            </a:r>
          </a:p>
          <a:p>
            <a:pPr>
              <a:spcAft>
                <a:spcPts val="0"/>
              </a:spcAft>
            </a:pPr>
            <a:r>
              <a:rPr lang="en-GB" sz="3200" b="0" i="0" dirty="0">
                <a:effectLst/>
                <a:latin typeface="Outfit" pitchFamily="2" charset="0"/>
              </a:rPr>
              <a:t>Lack of engagement with services</a:t>
            </a:r>
          </a:p>
          <a:p>
            <a:pPr>
              <a:spcAft>
                <a:spcPts val="0"/>
              </a:spcAft>
            </a:pPr>
            <a:r>
              <a:rPr lang="en-GB" sz="3200" b="0" i="0" dirty="0">
                <a:effectLst/>
                <a:latin typeface="Outfit" pitchFamily="2" charset="0"/>
              </a:rPr>
              <a:t>Poor physical and mental health</a:t>
            </a:r>
          </a:p>
          <a:p>
            <a:pPr>
              <a:spcAft>
                <a:spcPts val="0"/>
              </a:spcAft>
            </a:pPr>
            <a:r>
              <a:rPr lang="en-GB" sz="3200" b="0" i="0" dirty="0">
                <a:effectLst/>
                <a:latin typeface="Outfit" pitchFamily="2" charset="0"/>
              </a:rPr>
              <a:t>Substance users</a:t>
            </a:r>
          </a:p>
          <a:p>
            <a:pPr>
              <a:spcAft>
                <a:spcPts val="0"/>
              </a:spcAft>
            </a:pPr>
            <a:r>
              <a:rPr lang="en-GB" sz="3200" dirty="0">
                <a:latin typeface="Outfit" pitchFamily="2" charset="0"/>
              </a:rPr>
              <a:t>Insecure housing/street homelessness</a:t>
            </a:r>
          </a:p>
          <a:p>
            <a:pPr>
              <a:spcAft>
                <a:spcPts val="0"/>
              </a:spcAft>
            </a:pPr>
            <a:r>
              <a:rPr lang="en-GB" sz="3200" dirty="0">
                <a:latin typeface="Outfit" pitchFamily="2" charset="0"/>
              </a:rPr>
              <a:t>High levels of domestic abuse</a:t>
            </a:r>
            <a:endParaRPr lang="en-GB" sz="3200" b="0" i="0" dirty="0">
              <a:effectLst/>
              <a:latin typeface="Outfit" pitchFamily="2" charset="0"/>
            </a:endParaRPr>
          </a:p>
          <a:p>
            <a:endParaRPr lang="en-GB" sz="2200" dirty="0"/>
          </a:p>
        </p:txBody>
      </p:sp>
      <p:pic>
        <p:nvPicPr>
          <p:cNvPr id="5" name="Picture 4" descr="Police car on the street">
            <a:extLst>
              <a:ext uri="{FF2B5EF4-FFF2-40B4-BE49-F238E27FC236}">
                <a16:creationId xmlns:a16="http://schemas.microsoft.com/office/drawing/2014/main" id="{56F98F70-35F3-3D7A-4EFF-ABC371F7ADE3}"/>
              </a:ext>
            </a:extLst>
          </p:cNvPr>
          <p:cNvPicPr>
            <a:picLocks noChangeAspect="1"/>
          </p:cNvPicPr>
          <p:nvPr/>
        </p:nvPicPr>
        <p:blipFill rotWithShape="1">
          <a:blip r:embed="rId2">
            <a:extLst>
              <a:ext uri="{28A0092B-C50C-407E-A947-70E740481C1C}">
                <a14:useLocalDpi xmlns:a14="http://schemas.microsoft.com/office/drawing/2010/main" val="0"/>
              </a:ext>
            </a:extLst>
          </a:blip>
          <a:srcRect l="5937" r="27110" b="-1"/>
          <a:stretch/>
        </p:blipFill>
        <p:spPr>
          <a:xfrm>
            <a:off x="6604000" y="10"/>
            <a:ext cx="5586477"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0738563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4F10CD-DC50-9861-A083-066966FFC2B2}"/>
              </a:ext>
            </a:extLst>
          </p:cNvPr>
          <p:cNvSpPr>
            <a:spLocks noGrp="1"/>
          </p:cNvSpPr>
          <p:nvPr>
            <p:ph type="title"/>
          </p:nvPr>
        </p:nvSpPr>
        <p:spPr>
          <a:xfrm>
            <a:off x="838201" y="365125"/>
            <a:ext cx="5251316" cy="1807305"/>
          </a:xfrm>
        </p:spPr>
        <p:txBody>
          <a:bodyPr>
            <a:normAutofit/>
          </a:bodyPr>
          <a:lstStyle/>
          <a:p>
            <a:r>
              <a:rPr lang="en-GB" b="1" dirty="0">
                <a:latin typeface="Outfit" pitchFamily="2" charset="0"/>
              </a:rPr>
              <a:t>SWAN Project</a:t>
            </a:r>
            <a:endParaRPr lang="en-GB" dirty="0"/>
          </a:p>
        </p:txBody>
      </p:sp>
      <p:sp>
        <p:nvSpPr>
          <p:cNvPr id="3" name="Content Placeholder 2">
            <a:extLst>
              <a:ext uri="{FF2B5EF4-FFF2-40B4-BE49-F238E27FC236}">
                <a16:creationId xmlns:a16="http://schemas.microsoft.com/office/drawing/2014/main" id="{37DFB944-BC88-973A-4BC9-705046E8AC5F}"/>
              </a:ext>
            </a:extLst>
          </p:cNvPr>
          <p:cNvSpPr>
            <a:spLocks noGrp="1"/>
          </p:cNvSpPr>
          <p:nvPr>
            <p:ph idx="1"/>
          </p:nvPr>
        </p:nvSpPr>
        <p:spPr>
          <a:xfrm>
            <a:off x="838200" y="2333297"/>
            <a:ext cx="7066280" cy="3843666"/>
          </a:xfrm>
        </p:spPr>
        <p:txBody>
          <a:bodyPr>
            <a:noAutofit/>
          </a:bodyPr>
          <a:lstStyle/>
          <a:p>
            <a:pPr>
              <a:lnSpc>
                <a:spcPct val="80000"/>
              </a:lnSpc>
              <a:buFont typeface="Wingdings" panose="05000000000000000000" pitchFamily="2" charset="2"/>
              <a:buChar char="Ø"/>
              <a:defRPr/>
            </a:pPr>
            <a:r>
              <a:rPr lang="en-GB" altLang="en-US" sz="2400" dirty="0">
                <a:latin typeface="Outfit"/>
              </a:rPr>
              <a:t>Evening outreach service 4 nights a week - safeguarding, basic needs met  &amp; crisis support, fortnightly access to outreach sexual health service. Acts as front door into daytime service</a:t>
            </a:r>
          </a:p>
          <a:p>
            <a:pPr marL="0" indent="0">
              <a:lnSpc>
                <a:spcPct val="80000"/>
              </a:lnSpc>
              <a:buNone/>
              <a:defRPr/>
            </a:pPr>
            <a:endParaRPr lang="en-GB" altLang="en-US" sz="2400" dirty="0"/>
          </a:p>
          <a:p>
            <a:pPr>
              <a:lnSpc>
                <a:spcPct val="80000"/>
              </a:lnSpc>
              <a:buFont typeface="Wingdings" panose="05000000000000000000" pitchFamily="2" charset="2"/>
              <a:buChar char="Ø"/>
              <a:defRPr/>
            </a:pPr>
            <a:r>
              <a:rPr lang="en-US" altLang="en-US" sz="2400" dirty="0"/>
              <a:t>Daytime support service offering strengths based, needs led , </a:t>
            </a:r>
            <a:r>
              <a:rPr lang="en-US" altLang="en-US" sz="2400" dirty="0">
                <a:latin typeface="Outfit"/>
              </a:rPr>
              <a:t>trauma</a:t>
            </a:r>
            <a:r>
              <a:rPr lang="en-US" altLang="en-US" sz="2400" dirty="0"/>
              <a:t> informed support</a:t>
            </a:r>
            <a:endParaRPr lang="en-GB" altLang="en-US" sz="2400" dirty="0"/>
          </a:p>
          <a:p>
            <a:pPr marL="0" indent="0">
              <a:lnSpc>
                <a:spcPct val="80000"/>
              </a:lnSpc>
              <a:buNone/>
              <a:defRPr/>
            </a:pPr>
            <a:endParaRPr lang="en-GB" altLang="en-US" sz="2400" dirty="0"/>
          </a:p>
          <a:p>
            <a:pPr>
              <a:lnSpc>
                <a:spcPct val="80000"/>
              </a:lnSpc>
              <a:buFont typeface="Wingdings" panose="05000000000000000000" pitchFamily="2" charset="2"/>
              <a:buChar char="Ø"/>
              <a:defRPr/>
            </a:pPr>
            <a:r>
              <a:rPr lang="en-US" altLang="en-US" sz="2400" dirty="0">
                <a:latin typeface="Outfit"/>
              </a:rPr>
              <a:t>Twice-weekly</a:t>
            </a:r>
            <a:r>
              <a:rPr lang="en-US" altLang="en-US" sz="2400" dirty="0"/>
              <a:t> drop in sessions from April 2025 </a:t>
            </a:r>
            <a:endParaRPr lang="en-GB" altLang="en-US" sz="2400" dirty="0"/>
          </a:p>
          <a:p>
            <a:pPr marL="0" indent="0" rtl="0">
              <a:buNone/>
            </a:pPr>
            <a:endParaRPr lang="en-GB" sz="2400" dirty="0">
              <a:latin typeface="Outfit" pitchFamily="2" charset="0"/>
            </a:endParaRPr>
          </a:p>
        </p:txBody>
      </p:sp>
      <p:pic>
        <p:nvPicPr>
          <p:cNvPr id="4" name="Picture 3"/>
          <p:cNvPicPr>
            <a:picLocks noChangeAspect="1"/>
          </p:cNvPicPr>
          <p:nvPr/>
        </p:nvPicPr>
        <p:blipFill>
          <a:blip r:embed="rId2"/>
          <a:stretch>
            <a:fillRect/>
          </a:stretch>
        </p:blipFill>
        <p:spPr>
          <a:xfrm>
            <a:off x="7748752" y="646386"/>
            <a:ext cx="3886200" cy="5530577"/>
          </a:xfrm>
          <a:prstGeom prst="rect">
            <a:avLst/>
          </a:prstGeom>
        </p:spPr>
      </p:pic>
    </p:spTree>
    <p:extLst>
      <p:ext uri="{BB962C8B-B14F-4D97-AF65-F5344CB8AC3E}">
        <p14:creationId xmlns:p14="http://schemas.microsoft.com/office/powerpoint/2010/main" val="4177516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4782EB-D35D-BB2F-EF3C-FAD63EDDC11B}"/>
              </a:ext>
            </a:extLst>
          </p:cNvPr>
          <p:cNvSpPr>
            <a:spLocks noGrp="1"/>
          </p:cNvSpPr>
          <p:nvPr>
            <p:ph type="title"/>
          </p:nvPr>
        </p:nvSpPr>
        <p:spPr>
          <a:xfrm>
            <a:off x="586478" y="1683756"/>
            <a:ext cx="3115265" cy="2396359"/>
          </a:xfrm>
        </p:spPr>
        <p:txBody>
          <a:bodyPr anchor="b">
            <a:normAutofit/>
          </a:bodyPr>
          <a:lstStyle/>
          <a:p>
            <a:pPr algn="r"/>
            <a:r>
              <a:rPr lang="en-GB" sz="4000" b="1" dirty="0">
                <a:solidFill>
                  <a:srgbClr val="FFFFFF"/>
                </a:solidFill>
                <a:latin typeface="Outfit" pitchFamily="2" charset="0"/>
              </a:rPr>
              <a:t>Key issues for women re. sexual health </a:t>
            </a:r>
            <a:endParaRPr lang="en-GB" sz="4000" dirty="0">
              <a:solidFill>
                <a:srgbClr val="FFFFFF"/>
              </a:solidFill>
            </a:endParaRPr>
          </a:p>
        </p:txBody>
      </p:sp>
      <p:graphicFrame>
        <p:nvGraphicFramePr>
          <p:cNvPr id="5" name="Content Placeholder 2">
            <a:extLst>
              <a:ext uri="{FF2B5EF4-FFF2-40B4-BE49-F238E27FC236}">
                <a16:creationId xmlns:a16="http://schemas.microsoft.com/office/drawing/2014/main" id="{8928777D-91BF-C22F-55F6-8F9F36A247AB}"/>
              </a:ext>
            </a:extLst>
          </p:cNvPr>
          <p:cNvGraphicFramePr>
            <a:graphicFrameLocks noGrp="1"/>
          </p:cNvGraphicFramePr>
          <p:nvPr>
            <p:ph idx="1"/>
          </p:nvPr>
        </p:nvGraphicFramePr>
        <p:xfrm>
          <a:off x="4841990" y="362607"/>
          <a:ext cx="6666833" cy="6203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27846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CB604FE-D578-0C7E-9F2B-5D97455C1642}"/>
              </a:ext>
            </a:extLst>
          </p:cNvPr>
          <p:cNvSpPr>
            <a:spLocks noGrp="1"/>
          </p:cNvSpPr>
          <p:nvPr>
            <p:ph type="title"/>
          </p:nvPr>
        </p:nvSpPr>
        <p:spPr>
          <a:xfrm>
            <a:off x="838201" y="345810"/>
            <a:ext cx="5120561" cy="1325563"/>
          </a:xfrm>
        </p:spPr>
        <p:txBody>
          <a:bodyPr>
            <a:normAutofit/>
          </a:bodyPr>
          <a:lstStyle/>
          <a:p>
            <a:pPr algn="ctr"/>
            <a:r>
              <a:rPr lang="en-GB" b="1" dirty="0">
                <a:latin typeface="Outfit" pitchFamily="2" charset="0"/>
              </a:rPr>
              <a:t>Joint work with </a:t>
            </a:r>
            <a:r>
              <a:rPr lang="en-GB" sz="4000" b="1" dirty="0">
                <a:latin typeface="Outfit" pitchFamily="2" charset="0"/>
              </a:rPr>
              <a:t>sexual</a:t>
            </a:r>
            <a:r>
              <a:rPr lang="en-GB" b="1" dirty="0">
                <a:latin typeface="Outfit" pitchFamily="2" charset="0"/>
              </a:rPr>
              <a:t> health nurses</a:t>
            </a:r>
            <a:endParaRPr lang="en-GB" dirty="0"/>
          </a:p>
        </p:txBody>
      </p:sp>
      <p:sp>
        <p:nvSpPr>
          <p:cNvPr id="3" name="Content Placeholder 2">
            <a:extLst>
              <a:ext uri="{FF2B5EF4-FFF2-40B4-BE49-F238E27FC236}">
                <a16:creationId xmlns:a16="http://schemas.microsoft.com/office/drawing/2014/main" id="{FCD567A2-482B-FB5D-AA26-A27DE62BC306}"/>
              </a:ext>
            </a:extLst>
          </p:cNvPr>
          <p:cNvSpPr>
            <a:spLocks noGrp="1"/>
          </p:cNvSpPr>
          <p:nvPr>
            <p:ph idx="1"/>
          </p:nvPr>
        </p:nvSpPr>
        <p:spPr>
          <a:xfrm>
            <a:off x="132080" y="1825625"/>
            <a:ext cx="6736079" cy="4874720"/>
          </a:xfrm>
        </p:spPr>
        <p:txBody>
          <a:bodyPr>
            <a:normAutofit/>
          </a:bodyPr>
          <a:lstStyle/>
          <a:p>
            <a:r>
              <a:rPr lang="en-GB" dirty="0">
                <a:latin typeface="Outfit" pitchFamily="2" charset="0"/>
              </a:rPr>
              <a:t>Nurses advise SWAN if there are any health concerns, e.g. STI outbreak, to maximise safety of women</a:t>
            </a:r>
          </a:p>
          <a:p>
            <a:r>
              <a:rPr lang="en-GB" dirty="0">
                <a:latin typeface="Outfit" pitchFamily="2" charset="0"/>
              </a:rPr>
              <a:t>Ongoing liaison to arrange appointments for women</a:t>
            </a:r>
          </a:p>
          <a:p>
            <a:r>
              <a:rPr lang="en-GB" dirty="0">
                <a:latin typeface="Outfit" pitchFamily="2" charset="0"/>
              </a:rPr>
              <a:t>Safeguarding-joint visits, alert/liaison if missing woman, support sessions with SWAN if at risk, police intelligence officer</a:t>
            </a:r>
          </a:p>
          <a:p>
            <a:r>
              <a:rPr lang="en-GB" dirty="0">
                <a:latin typeface="Outfit" pitchFamily="2" charset="0"/>
              </a:rPr>
              <a:t>SWAN alerted if nurse needs to see woman urgently for treatment</a:t>
            </a:r>
          </a:p>
          <a:p>
            <a:endParaRPr lang="en-GB" dirty="0">
              <a:latin typeface="Outfit" pitchFamily="2" charset="0"/>
            </a:endParaRPr>
          </a:p>
        </p:txBody>
      </p:sp>
      <p:sp>
        <p:nvSpPr>
          <p:cNvPr id="18" name="Oval 17">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6" name="Picture 3" descr="DSCF0105">
            <a:extLst>
              <a:ext uri="{FF2B5EF4-FFF2-40B4-BE49-F238E27FC236}">
                <a16:creationId xmlns:a16="http://schemas.microsoft.com/office/drawing/2014/main" id="{54071FAF-D6BD-1101-9091-01D60D7D5161}"/>
              </a:ext>
            </a:extLst>
          </p:cNvPr>
          <p:cNvPicPr>
            <a:picLocks noChangeAspect="1" noChangeArrowheads="1"/>
          </p:cNvPicPr>
          <p:nvPr/>
        </p:nvPicPr>
        <p:blipFill rotWithShape="1">
          <a:blip r:embed="rId2" cstate="print"/>
          <a:srcRect r="8583" b="2"/>
          <a:stretch/>
        </p:blipFill>
        <p:spPr bwMode="auto">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a:noFill/>
        </p:spPr>
      </p:pic>
      <p:sp>
        <p:nvSpPr>
          <p:cNvPr id="20" name="Arc 19">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2" descr="DSCF0095">
            <a:extLst>
              <a:ext uri="{FF2B5EF4-FFF2-40B4-BE49-F238E27FC236}">
                <a16:creationId xmlns:a16="http://schemas.microsoft.com/office/drawing/2014/main" id="{B429486F-BF11-A388-6365-61484A33B554}"/>
              </a:ext>
            </a:extLst>
          </p:cNvPr>
          <p:cNvPicPr>
            <a:picLocks noChangeAspect="1" noChangeArrowheads="1"/>
          </p:cNvPicPr>
          <p:nvPr/>
        </p:nvPicPr>
        <p:blipFill rotWithShape="1">
          <a:blip r:embed="rId3" cstate="print"/>
          <a:srcRect r="11956" b="-1"/>
          <a:stretch/>
        </p:blipFill>
        <p:spPr bwMode="auto">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a:noFill/>
        </p:spPr>
      </p:pic>
    </p:spTree>
    <p:extLst>
      <p:ext uri="{BB962C8B-B14F-4D97-AF65-F5344CB8AC3E}">
        <p14:creationId xmlns:p14="http://schemas.microsoft.com/office/powerpoint/2010/main" val="893761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AD96FDFD-4E42-4A06-B8B5-768A1DB9C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E3C30EB-2715-320B-4AFB-E2872D87546B}"/>
              </a:ext>
            </a:extLst>
          </p:cNvPr>
          <p:cNvSpPr>
            <a:spLocks noGrp="1"/>
          </p:cNvSpPr>
          <p:nvPr>
            <p:ph type="title"/>
          </p:nvPr>
        </p:nvSpPr>
        <p:spPr>
          <a:xfrm>
            <a:off x="971368" y="371719"/>
            <a:ext cx="6125964" cy="1906863"/>
          </a:xfrm>
        </p:spPr>
        <p:txBody>
          <a:bodyPr anchor="b">
            <a:normAutofit/>
          </a:bodyPr>
          <a:lstStyle/>
          <a:p>
            <a:pPr algn="just"/>
            <a:r>
              <a:rPr lang="en-GB" b="1" dirty="0">
                <a:latin typeface="Outfit" pitchFamily="2" charset="0"/>
              </a:rPr>
              <a:t>Cont’d</a:t>
            </a:r>
          </a:p>
        </p:txBody>
      </p:sp>
      <p:sp>
        <p:nvSpPr>
          <p:cNvPr id="3" name="Content Placeholder 2">
            <a:extLst>
              <a:ext uri="{FF2B5EF4-FFF2-40B4-BE49-F238E27FC236}">
                <a16:creationId xmlns:a16="http://schemas.microsoft.com/office/drawing/2014/main" id="{3ECC9BE8-CEC5-551A-88DD-6228F49B2943}"/>
              </a:ext>
            </a:extLst>
          </p:cNvPr>
          <p:cNvSpPr>
            <a:spLocks noGrp="1"/>
          </p:cNvSpPr>
          <p:nvPr>
            <p:ph idx="1"/>
          </p:nvPr>
        </p:nvSpPr>
        <p:spPr>
          <a:xfrm>
            <a:off x="971368" y="2356945"/>
            <a:ext cx="7132108" cy="3820018"/>
          </a:xfrm>
        </p:spPr>
        <p:txBody>
          <a:bodyPr>
            <a:normAutofit fontScale="47500" lnSpcReduction="20000"/>
          </a:bodyPr>
          <a:lstStyle/>
          <a:p>
            <a:r>
              <a:rPr lang="en-GB" sz="5100" dirty="0">
                <a:latin typeface="Outfit"/>
              </a:rPr>
              <a:t>SWAN staff attend sexual health sessions at </a:t>
            </a:r>
            <a:r>
              <a:rPr lang="en-GB" sz="5100" dirty="0" err="1">
                <a:latin typeface="Outfit"/>
              </a:rPr>
              <a:t>Dyfodol</a:t>
            </a:r>
            <a:r>
              <a:rPr lang="en-GB" sz="5100" dirty="0">
                <a:latin typeface="Outfit"/>
              </a:rPr>
              <a:t> &amp; Nelson Trust to see women</a:t>
            </a:r>
          </a:p>
          <a:p>
            <a:r>
              <a:rPr lang="en-GB" sz="5100" dirty="0">
                <a:latin typeface="Outfit"/>
              </a:rPr>
              <a:t>Access to </a:t>
            </a:r>
            <a:r>
              <a:rPr lang="en-GB" sz="5100" dirty="0" err="1">
                <a:latin typeface="Outfit"/>
              </a:rPr>
              <a:t>gynae</a:t>
            </a:r>
            <a:r>
              <a:rPr lang="en-GB" sz="5100" dirty="0">
                <a:latin typeface="Outfit"/>
              </a:rPr>
              <a:t> – nurses make referrals &amp; chase up results etc.</a:t>
            </a:r>
          </a:p>
          <a:p>
            <a:r>
              <a:rPr lang="en-GB" sz="5100" dirty="0">
                <a:latin typeface="Outfit"/>
              </a:rPr>
              <a:t>Terminations- nurses meet women at hospital before termination to offer support</a:t>
            </a:r>
          </a:p>
          <a:p>
            <a:r>
              <a:rPr lang="en-GB" sz="5100" dirty="0">
                <a:latin typeface="Outfit"/>
              </a:rPr>
              <a:t>Wrap around service- liaison after joint appointment with woman to allocate actions, e.g. SWOT referral, housing referral etc.</a:t>
            </a:r>
          </a:p>
          <a:p>
            <a:r>
              <a:rPr lang="en-GB" sz="5100" dirty="0">
                <a:latin typeface="Outfit"/>
              </a:rPr>
              <a:t>2024 Sexual health support – SWAN daytime service 42 women; SWAN evening outreach service 33 </a:t>
            </a:r>
          </a:p>
          <a:p>
            <a:endParaRPr lang="en-GB" sz="2000" dirty="0"/>
          </a:p>
        </p:txBody>
      </p:sp>
      <p:pic>
        <p:nvPicPr>
          <p:cNvPr id="8" name="Picture 7" descr="A room with blue couches and a table">
            <a:extLst>
              <a:ext uri="{FF2B5EF4-FFF2-40B4-BE49-F238E27FC236}">
                <a16:creationId xmlns:a16="http://schemas.microsoft.com/office/drawing/2014/main" id="{97B64F85-0215-DC85-CE4B-23316A103DA8}"/>
              </a:ext>
            </a:extLst>
          </p:cNvPr>
          <p:cNvPicPr>
            <a:picLocks noChangeAspect="1"/>
          </p:cNvPicPr>
          <p:nvPr/>
        </p:nvPicPr>
        <p:blipFill rotWithShape="1">
          <a:blip r:embed="rId2">
            <a:extLst>
              <a:ext uri="{28A0092B-C50C-407E-A947-70E740481C1C}">
                <a14:useLocalDpi xmlns:a14="http://schemas.microsoft.com/office/drawing/2010/main" val="0"/>
              </a:ext>
            </a:extLst>
          </a:blip>
          <a:srcRect t="26698" r="-2" b="15387"/>
          <a:stretch/>
        </p:blipFill>
        <p:spPr>
          <a:xfrm>
            <a:off x="7621024" y="-78828"/>
            <a:ext cx="4579876" cy="3615325"/>
          </a:xfrm>
          <a:custGeom>
            <a:avLst/>
            <a:gdLst/>
            <a:ahLst/>
            <a:cxnLst/>
            <a:rect l="l" t="t" r="r" b="b"/>
            <a:pathLst>
              <a:path w="4579876" h="3536502">
                <a:moveTo>
                  <a:pt x="457312" y="0"/>
                </a:moveTo>
                <a:lnTo>
                  <a:pt x="4579876" y="0"/>
                </a:lnTo>
                <a:lnTo>
                  <a:pt x="4579876" y="3057029"/>
                </a:lnTo>
                <a:lnTo>
                  <a:pt x="4508441" y="3086568"/>
                </a:lnTo>
                <a:cubicBezTo>
                  <a:pt x="4391572" y="3126663"/>
                  <a:pt x="4301124" y="3221848"/>
                  <a:pt x="4183947" y="3271738"/>
                </a:cubicBezTo>
                <a:cubicBezTo>
                  <a:pt x="4099090" y="3307854"/>
                  <a:pt x="4017967" y="3354374"/>
                  <a:pt x="3930625" y="3387123"/>
                </a:cubicBezTo>
                <a:cubicBezTo>
                  <a:pt x="3723932" y="3464557"/>
                  <a:pt x="3513195" y="3526689"/>
                  <a:pt x="3290337" y="3535564"/>
                </a:cubicBezTo>
                <a:cubicBezTo>
                  <a:pt x="3106332" y="3542605"/>
                  <a:pt x="1510274" y="3535872"/>
                  <a:pt x="861903" y="2528615"/>
                </a:cubicBezTo>
                <a:cubicBezTo>
                  <a:pt x="849470" y="2523717"/>
                  <a:pt x="835485" y="2510862"/>
                  <a:pt x="831133" y="2498619"/>
                </a:cubicBezTo>
                <a:cubicBezTo>
                  <a:pt x="810307" y="2441385"/>
                  <a:pt x="759333" y="2416594"/>
                  <a:pt x="713333" y="2385682"/>
                </a:cubicBezTo>
                <a:cubicBezTo>
                  <a:pt x="672925" y="2358442"/>
                  <a:pt x="630030" y="2329978"/>
                  <a:pt x="613246" y="2284067"/>
                </a:cubicBezTo>
                <a:cubicBezTo>
                  <a:pt x="591179" y="2222855"/>
                  <a:pt x="653963" y="2273050"/>
                  <a:pt x="665465" y="2249789"/>
                </a:cubicBezTo>
                <a:cubicBezTo>
                  <a:pt x="641532" y="2217960"/>
                  <a:pt x="604543" y="2188882"/>
                  <a:pt x="594908" y="2152767"/>
                </a:cubicBezTo>
                <a:cubicBezTo>
                  <a:pt x="559787" y="2022383"/>
                  <a:pt x="483946" y="1927503"/>
                  <a:pt x="370497" y="1853742"/>
                </a:cubicBezTo>
                <a:cubicBezTo>
                  <a:pt x="337861" y="1832624"/>
                  <a:pt x="316415" y="1794059"/>
                  <a:pt x="271969" y="1787940"/>
                </a:cubicBezTo>
                <a:cubicBezTo>
                  <a:pt x="173127" y="1774472"/>
                  <a:pt x="204209" y="1669186"/>
                  <a:pt x="151990" y="1622358"/>
                </a:cubicBezTo>
                <a:cubicBezTo>
                  <a:pt x="142044" y="1613481"/>
                  <a:pt x="133031" y="1596037"/>
                  <a:pt x="134895" y="1584102"/>
                </a:cubicBezTo>
                <a:cubicBezTo>
                  <a:pt x="137691" y="1566959"/>
                  <a:pt x="149504" y="1550739"/>
                  <a:pt x="159450" y="1535435"/>
                </a:cubicBezTo>
                <a:cubicBezTo>
                  <a:pt x="169708" y="1520133"/>
                  <a:pt x="185247" y="1506664"/>
                  <a:pt x="177788" y="1486465"/>
                </a:cubicBezTo>
                <a:cubicBezTo>
                  <a:pt x="174683" y="1478202"/>
                  <a:pt x="176855" y="1449432"/>
                  <a:pt x="153856" y="1472079"/>
                </a:cubicBezTo>
                <a:cubicBezTo>
                  <a:pt x="90760" y="1534212"/>
                  <a:pt x="54082" y="1475449"/>
                  <a:pt x="0" y="1447289"/>
                </a:cubicBezTo>
                <a:cubicBezTo>
                  <a:pt x="43515" y="1418212"/>
                  <a:pt x="82677" y="1397707"/>
                  <a:pt x="89205" y="1354247"/>
                </a:cubicBezTo>
                <a:cubicBezTo>
                  <a:pt x="102570" y="1264569"/>
                  <a:pt x="159758" y="1223557"/>
                  <a:pt x="246479" y="1215599"/>
                </a:cubicBezTo>
                <a:cubicBezTo>
                  <a:pt x="214465" y="1128983"/>
                  <a:pt x="214465" y="1128983"/>
                  <a:pt x="317968" y="1117045"/>
                </a:cubicBezTo>
                <a:cubicBezTo>
                  <a:pt x="278183" y="1061955"/>
                  <a:pt x="278183" y="1047876"/>
                  <a:pt x="326362" y="1028900"/>
                </a:cubicBezTo>
                <a:cubicBezTo>
                  <a:pt x="372673" y="1010841"/>
                  <a:pt x="423957" y="1004720"/>
                  <a:pt x="466852" y="976870"/>
                </a:cubicBezTo>
                <a:cubicBezTo>
                  <a:pt x="427377" y="906475"/>
                  <a:pt x="416188" y="824756"/>
                  <a:pt x="334754" y="790475"/>
                </a:cubicBezTo>
                <a:cubicBezTo>
                  <a:pt x="322010" y="785272"/>
                  <a:pt x="313307" y="764154"/>
                  <a:pt x="321386" y="751912"/>
                </a:cubicBezTo>
                <a:cubicBezTo>
                  <a:pt x="350915" y="707534"/>
                  <a:pt x="308644" y="623365"/>
                  <a:pt x="400645" y="613877"/>
                </a:cubicBezTo>
                <a:cubicBezTo>
                  <a:pt x="412147" y="612959"/>
                  <a:pt x="422716" y="603776"/>
                  <a:pt x="413701" y="591839"/>
                </a:cubicBezTo>
                <a:cubicBezTo>
                  <a:pt x="382618" y="550216"/>
                  <a:pt x="420228" y="552969"/>
                  <a:pt x="442917" y="547767"/>
                </a:cubicBezTo>
                <a:cubicBezTo>
                  <a:pt x="470271" y="541341"/>
                  <a:pt x="501353" y="559703"/>
                  <a:pt x="526840" y="537055"/>
                </a:cubicBezTo>
                <a:cubicBezTo>
                  <a:pt x="520932" y="513181"/>
                  <a:pt x="498866" y="513487"/>
                  <a:pt x="483325" y="505836"/>
                </a:cubicBezTo>
                <a:cubicBezTo>
                  <a:pt x="437946" y="483799"/>
                  <a:pt x="400956" y="457479"/>
                  <a:pt x="398780" y="400243"/>
                </a:cubicBezTo>
                <a:cubicBezTo>
                  <a:pt x="397229" y="354028"/>
                  <a:pt x="392255" y="313323"/>
                  <a:pt x="455041" y="299242"/>
                </a:cubicBezTo>
                <a:cubicBezTo>
                  <a:pt x="481149" y="293426"/>
                  <a:pt x="473687" y="260067"/>
                  <a:pt x="458769" y="243538"/>
                </a:cubicBezTo>
                <a:cubicBezTo>
                  <a:pt x="432038" y="214157"/>
                  <a:pt x="409972" y="174981"/>
                  <a:pt x="363969" y="172227"/>
                </a:cubicBezTo>
                <a:cubicBezTo>
                  <a:pt x="335995" y="170391"/>
                  <a:pt x="314549" y="158146"/>
                  <a:pt x="292481" y="144069"/>
                </a:cubicBezTo>
                <a:cubicBezTo>
                  <a:pt x="276630" y="133966"/>
                  <a:pt x="257670" y="125398"/>
                  <a:pt x="259534" y="103668"/>
                </a:cubicBezTo>
                <a:cubicBezTo>
                  <a:pt x="261399" y="82855"/>
                  <a:pt x="279736" y="74286"/>
                  <a:pt x="298387" y="70001"/>
                </a:cubicBezTo>
                <a:cubicBezTo>
                  <a:pt x="345011" y="59672"/>
                  <a:pt x="389535" y="45726"/>
                  <a:pt x="430782" y="19902"/>
                </a:cubicBezTo>
                <a:close/>
              </a:path>
            </a:pathLst>
          </a:custGeom>
        </p:spPr>
      </p:pic>
    </p:spTree>
    <p:extLst>
      <p:ext uri="{BB962C8B-B14F-4D97-AF65-F5344CB8AC3E}">
        <p14:creationId xmlns:p14="http://schemas.microsoft.com/office/powerpoint/2010/main" val="33987817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8FE0E0-D95D-46EF-A375-475D4DB0E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8E450F0-0EAB-B477-E661-DF7F38B42FC8}"/>
              </a:ext>
            </a:extLst>
          </p:cNvPr>
          <p:cNvSpPr>
            <a:spLocks noGrp="1"/>
          </p:cNvSpPr>
          <p:nvPr>
            <p:ph type="title"/>
          </p:nvPr>
        </p:nvSpPr>
        <p:spPr>
          <a:xfrm>
            <a:off x="640080" y="640080"/>
            <a:ext cx="6894575" cy="3566160"/>
          </a:xfrm>
        </p:spPr>
        <p:txBody>
          <a:bodyPr vert="horz" lIns="91440" tIns="45720" rIns="91440" bIns="45720" rtlCol="0" anchor="b">
            <a:normAutofit/>
          </a:bodyPr>
          <a:lstStyle/>
          <a:p>
            <a:r>
              <a:rPr lang="en-US" sz="6600" b="1" dirty="0"/>
              <a:t>Case study</a:t>
            </a:r>
            <a:endParaRPr lang="en-US" sz="6600" dirty="0"/>
          </a:p>
        </p:txBody>
      </p:sp>
      <p:sp>
        <p:nvSpPr>
          <p:cNvPr id="3" name="Content Placeholder 2">
            <a:extLst>
              <a:ext uri="{FF2B5EF4-FFF2-40B4-BE49-F238E27FC236}">
                <a16:creationId xmlns:a16="http://schemas.microsoft.com/office/drawing/2014/main" id="{455F1CE9-D303-8D87-FA81-3FCC2D8A9ADB}"/>
              </a:ext>
            </a:extLst>
          </p:cNvPr>
          <p:cNvSpPr>
            <a:spLocks noGrp="1"/>
          </p:cNvSpPr>
          <p:nvPr>
            <p:ph idx="1"/>
          </p:nvPr>
        </p:nvSpPr>
        <p:spPr>
          <a:xfrm>
            <a:off x="640080" y="4636008"/>
            <a:ext cx="6894576" cy="1572768"/>
          </a:xfrm>
        </p:spPr>
        <p:txBody>
          <a:bodyPr vert="horz" lIns="91440" tIns="45720" rIns="91440" bIns="45720" rtlCol="0">
            <a:normAutofit/>
          </a:bodyPr>
          <a:lstStyle/>
          <a:p>
            <a:pPr marL="0" indent="0">
              <a:buNone/>
            </a:pPr>
            <a:r>
              <a:rPr lang="en-US" sz="2400"/>
              <a:t> </a:t>
            </a:r>
          </a:p>
        </p:txBody>
      </p:sp>
      <p:sp>
        <p:nvSpPr>
          <p:cNvPr id="11" name="sketchy line">
            <a:extLst>
              <a:ext uri="{FF2B5EF4-FFF2-40B4-BE49-F238E27FC236}">
                <a16:creationId xmlns:a16="http://schemas.microsoft.com/office/drawing/2014/main" id="{2D82A42F-AEBE-4065-9792-036A904D85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9646" y="440926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White puzzle with one red piece">
            <a:extLst>
              <a:ext uri="{FF2B5EF4-FFF2-40B4-BE49-F238E27FC236}">
                <a16:creationId xmlns:a16="http://schemas.microsoft.com/office/drawing/2014/main" id="{5B310EB6-2D28-39C6-52B5-7A833E21A901}"/>
              </a:ext>
            </a:extLst>
          </p:cNvPr>
          <p:cNvPicPr>
            <a:picLocks noChangeAspect="1"/>
          </p:cNvPicPr>
          <p:nvPr/>
        </p:nvPicPr>
        <p:blipFill rotWithShape="1">
          <a:blip r:embed="rId2"/>
          <a:srcRect l="34184" r="32580"/>
          <a:stretch/>
        </p:blipFill>
        <p:spPr>
          <a:xfrm>
            <a:off x="8139803" y="10"/>
            <a:ext cx="4052199" cy="6857990"/>
          </a:xfrm>
          <a:custGeom>
            <a:avLst/>
            <a:gdLst/>
            <a:ahLst/>
            <a:cxnLst/>
            <a:rect l="l" t="t" r="r" b="b"/>
            <a:pathLst>
              <a:path w="4052199" h="6858000">
                <a:moveTo>
                  <a:pt x="25603" y="0"/>
                </a:moveTo>
                <a:lnTo>
                  <a:pt x="4052199" y="0"/>
                </a:lnTo>
                <a:lnTo>
                  <a:pt x="4052199" y="6858000"/>
                </a:lnTo>
                <a:lnTo>
                  <a:pt x="28079" y="6858000"/>
                </a:lnTo>
                <a:lnTo>
                  <a:pt x="37459" y="6497135"/>
                </a:lnTo>
                <a:cubicBezTo>
                  <a:pt x="37586" y="6492050"/>
                  <a:pt x="38603" y="6487092"/>
                  <a:pt x="38603" y="6482007"/>
                </a:cubicBezTo>
                <a:cubicBezTo>
                  <a:pt x="47502" y="6367973"/>
                  <a:pt x="52587" y="6253939"/>
                  <a:pt x="18135" y="6142702"/>
                </a:cubicBezTo>
                <a:cubicBezTo>
                  <a:pt x="15084" y="6132214"/>
                  <a:pt x="13495" y="6121344"/>
                  <a:pt x="13432" y="6110411"/>
                </a:cubicBezTo>
                <a:cubicBezTo>
                  <a:pt x="11690" y="6013324"/>
                  <a:pt x="15936" y="5916236"/>
                  <a:pt x="26145" y="5819669"/>
                </a:cubicBezTo>
                <a:cubicBezTo>
                  <a:pt x="31229" y="5760555"/>
                  <a:pt x="26017" y="5700423"/>
                  <a:pt x="42926" y="5641690"/>
                </a:cubicBezTo>
                <a:cubicBezTo>
                  <a:pt x="50337" y="5612565"/>
                  <a:pt x="54595" y="5582728"/>
                  <a:pt x="55638" y="5552700"/>
                </a:cubicBezTo>
                <a:cubicBezTo>
                  <a:pt x="60087" y="5479983"/>
                  <a:pt x="38603" y="5411588"/>
                  <a:pt x="18263" y="5343066"/>
                </a:cubicBezTo>
                <a:cubicBezTo>
                  <a:pt x="7456" y="5306707"/>
                  <a:pt x="-5384" y="5269459"/>
                  <a:pt x="2372" y="5231320"/>
                </a:cubicBezTo>
                <a:cubicBezTo>
                  <a:pt x="16076" y="5173655"/>
                  <a:pt x="23920" y="5114744"/>
                  <a:pt x="25763" y="5055502"/>
                </a:cubicBezTo>
                <a:cubicBezTo>
                  <a:pt x="25635" y="5012660"/>
                  <a:pt x="15338" y="4970962"/>
                  <a:pt x="18898" y="4928374"/>
                </a:cubicBezTo>
                <a:cubicBezTo>
                  <a:pt x="27073" y="4845715"/>
                  <a:pt x="29157" y="4762561"/>
                  <a:pt x="25127" y="4679584"/>
                </a:cubicBezTo>
                <a:cubicBezTo>
                  <a:pt x="25077" y="4646429"/>
                  <a:pt x="28776" y="4613376"/>
                  <a:pt x="36187" y="4581060"/>
                </a:cubicBezTo>
                <a:cubicBezTo>
                  <a:pt x="45493" y="4524043"/>
                  <a:pt x="47464" y="4466060"/>
                  <a:pt x="42036" y="4408547"/>
                </a:cubicBezTo>
                <a:cubicBezTo>
                  <a:pt x="36060" y="4341932"/>
                  <a:pt x="18263" y="4276334"/>
                  <a:pt x="13685" y="4209719"/>
                </a:cubicBezTo>
                <a:cubicBezTo>
                  <a:pt x="6694" y="4099371"/>
                  <a:pt x="16610" y="3989024"/>
                  <a:pt x="26398" y="3879186"/>
                </a:cubicBezTo>
                <a:cubicBezTo>
                  <a:pt x="34026" y="3808731"/>
                  <a:pt x="36060" y="3737781"/>
                  <a:pt x="32501" y="3667009"/>
                </a:cubicBezTo>
                <a:cubicBezTo>
                  <a:pt x="28051" y="3610818"/>
                  <a:pt x="21059" y="3554755"/>
                  <a:pt x="19788" y="3498437"/>
                </a:cubicBezTo>
                <a:cubicBezTo>
                  <a:pt x="17627" y="3398006"/>
                  <a:pt x="18390" y="3297701"/>
                  <a:pt x="24237" y="3197143"/>
                </a:cubicBezTo>
                <a:cubicBezTo>
                  <a:pt x="27162" y="3146928"/>
                  <a:pt x="32119" y="3096966"/>
                  <a:pt x="34026" y="3046242"/>
                </a:cubicBezTo>
                <a:cubicBezTo>
                  <a:pt x="35933" y="2995518"/>
                  <a:pt x="40001" y="2944413"/>
                  <a:pt x="28433" y="2894578"/>
                </a:cubicBezTo>
                <a:cubicBezTo>
                  <a:pt x="8855" y="2810038"/>
                  <a:pt x="23220" y="2725879"/>
                  <a:pt x="27415" y="2641593"/>
                </a:cubicBezTo>
                <a:cubicBezTo>
                  <a:pt x="29958" y="2589217"/>
                  <a:pt x="45214" y="2535568"/>
                  <a:pt x="31738" y="2484717"/>
                </a:cubicBezTo>
                <a:cubicBezTo>
                  <a:pt x="10507" y="2405008"/>
                  <a:pt x="24492" y="2326951"/>
                  <a:pt x="31738" y="2248513"/>
                </a:cubicBezTo>
                <a:cubicBezTo>
                  <a:pt x="40218" y="2174283"/>
                  <a:pt x="38768" y="2099252"/>
                  <a:pt x="27415" y="2025403"/>
                </a:cubicBezTo>
                <a:cubicBezTo>
                  <a:pt x="12986" y="1952165"/>
                  <a:pt x="12986" y="1876803"/>
                  <a:pt x="27415" y="1803565"/>
                </a:cubicBezTo>
                <a:cubicBezTo>
                  <a:pt x="39276" y="1743102"/>
                  <a:pt x="40598" y="1681038"/>
                  <a:pt x="31356" y="1620119"/>
                </a:cubicBezTo>
                <a:cubicBezTo>
                  <a:pt x="25127" y="1576514"/>
                  <a:pt x="13940" y="1533163"/>
                  <a:pt x="12414" y="1489558"/>
                </a:cubicBezTo>
                <a:cubicBezTo>
                  <a:pt x="9262" y="1398420"/>
                  <a:pt x="11118" y="1307167"/>
                  <a:pt x="18008" y="1216233"/>
                </a:cubicBezTo>
                <a:cubicBezTo>
                  <a:pt x="26017" y="1112496"/>
                  <a:pt x="41400" y="1009268"/>
                  <a:pt x="30721" y="904896"/>
                </a:cubicBezTo>
                <a:cubicBezTo>
                  <a:pt x="27162" y="869046"/>
                  <a:pt x="19661" y="833323"/>
                  <a:pt x="18771" y="797346"/>
                </a:cubicBezTo>
                <a:cubicBezTo>
                  <a:pt x="17118" y="730095"/>
                  <a:pt x="16737" y="663607"/>
                  <a:pt x="20169" y="593941"/>
                </a:cubicBezTo>
                <a:cubicBezTo>
                  <a:pt x="23602" y="524274"/>
                  <a:pt x="38348" y="451938"/>
                  <a:pt x="28433" y="383798"/>
                </a:cubicBezTo>
                <a:cubicBezTo>
                  <a:pt x="18516" y="315657"/>
                  <a:pt x="24873" y="248406"/>
                  <a:pt x="31229" y="181410"/>
                </a:cubicBezTo>
                <a:cubicBezTo>
                  <a:pt x="34344" y="149565"/>
                  <a:pt x="36410" y="118069"/>
                  <a:pt x="35854" y="86700"/>
                </a:cubicBezTo>
                <a:close/>
              </a:path>
            </a:pathLst>
          </a:custGeom>
        </p:spPr>
      </p:pic>
    </p:spTree>
    <p:extLst>
      <p:ext uri="{BB962C8B-B14F-4D97-AF65-F5344CB8AC3E}">
        <p14:creationId xmlns:p14="http://schemas.microsoft.com/office/powerpoint/2010/main" val="277161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BB4F242-EA44-E2B6-94DA-7D1CD11CFA50}"/>
              </a:ext>
            </a:extLst>
          </p:cNvPr>
          <p:cNvSpPr>
            <a:spLocks noGrp="1"/>
          </p:cNvSpPr>
          <p:nvPr>
            <p:ph type="title"/>
          </p:nvPr>
        </p:nvSpPr>
        <p:spPr>
          <a:xfrm>
            <a:off x="640080" y="325369"/>
            <a:ext cx="6430754" cy="1956841"/>
          </a:xfrm>
        </p:spPr>
        <p:txBody>
          <a:bodyPr anchor="b">
            <a:normAutofit/>
          </a:bodyPr>
          <a:lstStyle/>
          <a:p>
            <a:r>
              <a:rPr lang="en-GB" sz="4800" b="1" dirty="0">
                <a:latin typeface="Outfit" pitchFamily="2" charset="0"/>
              </a:rPr>
              <a:t>SWAN</a:t>
            </a:r>
            <a:r>
              <a:rPr lang="en-GB" sz="5400" b="1" dirty="0">
                <a:latin typeface="Outfit" pitchFamily="2" charset="0"/>
              </a:rPr>
              <a:t> contact details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B28CED34-71E9-A35A-EE77-54ABFE73C321}"/>
              </a:ext>
            </a:extLst>
          </p:cNvPr>
          <p:cNvSpPr>
            <a:spLocks noGrp="1"/>
          </p:cNvSpPr>
          <p:nvPr>
            <p:ph idx="1"/>
          </p:nvPr>
        </p:nvSpPr>
        <p:spPr>
          <a:xfrm>
            <a:off x="640080" y="2731008"/>
            <a:ext cx="9481382" cy="4126991"/>
          </a:xfrm>
        </p:spPr>
        <p:txBody>
          <a:bodyPr>
            <a:normAutofit fontScale="92500" lnSpcReduction="20000"/>
          </a:bodyPr>
          <a:lstStyle/>
          <a:p>
            <a:pPr marL="0" indent="0" algn="ctr">
              <a:buFontTx/>
              <a:buNone/>
            </a:pPr>
            <a:endParaRPr lang="en-GB" sz="2200" b="0" i="0" dirty="0">
              <a:effectLst/>
              <a:latin typeface="Calibri" panose="020F0502020204030204" pitchFamily="34" charset="0"/>
            </a:endParaRPr>
          </a:p>
          <a:p>
            <a:pPr marL="0" indent="0" algn="ctr">
              <a:buFontTx/>
              <a:buNone/>
            </a:pPr>
            <a:endParaRPr lang="en-GB" sz="2200" dirty="0">
              <a:latin typeface="Calibri" panose="020F0502020204030204" pitchFamily="34" charset="0"/>
            </a:endParaRPr>
          </a:p>
          <a:p>
            <a:pPr marL="0" indent="0" algn="ctr">
              <a:buFontTx/>
              <a:buNone/>
            </a:pPr>
            <a:r>
              <a:rPr lang="en-GB" b="0" i="0" dirty="0">
                <a:effectLst/>
                <a:latin typeface="Outfit"/>
              </a:rPr>
              <a:t> </a:t>
            </a:r>
            <a:r>
              <a:rPr lang="en-GB" altLang="en-US" b="1" dirty="0">
                <a:latin typeface="Outfit"/>
              </a:rPr>
              <a:t>To make a </a:t>
            </a:r>
            <a:r>
              <a:rPr lang="en-GB" altLang="en-US" sz="3000" b="1" dirty="0">
                <a:latin typeface="Outfit"/>
              </a:rPr>
              <a:t>self-referral</a:t>
            </a:r>
            <a:r>
              <a:rPr lang="en-GB" altLang="en-US" b="1" dirty="0">
                <a:latin typeface="Outfit"/>
              </a:rPr>
              <a:t> or agency referral </a:t>
            </a:r>
          </a:p>
          <a:p>
            <a:pPr marL="0" indent="0" algn="ctr">
              <a:buFontTx/>
              <a:buNone/>
            </a:pPr>
            <a:endParaRPr lang="en-GB" altLang="en-US" b="1" dirty="0">
              <a:latin typeface="Outfit"/>
            </a:endParaRPr>
          </a:p>
          <a:p>
            <a:pPr marL="0" indent="0" algn="ctr">
              <a:buFontTx/>
              <a:buNone/>
            </a:pPr>
            <a:r>
              <a:rPr lang="en-GB" altLang="en-US" b="1" dirty="0">
                <a:latin typeface="Outfit"/>
              </a:rPr>
              <a:t>Swansea Women’s Aid</a:t>
            </a:r>
          </a:p>
          <a:p>
            <a:pPr marL="0" indent="0" algn="ctr">
              <a:buFontTx/>
              <a:buNone/>
            </a:pPr>
            <a:r>
              <a:rPr lang="en-GB" altLang="en-US" b="1" dirty="0">
                <a:latin typeface="Outfit"/>
              </a:rPr>
              <a:t>01792 644683 </a:t>
            </a:r>
          </a:p>
          <a:p>
            <a:pPr marL="0" indent="0" algn="ctr">
              <a:buFontTx/>
              <a:buNone/>
            </a:pPr>
            <a:endParaRPr lang="en-GB" altLang="en-US" b="1" dirty="0">
              <a:latin typeface="Outfit"/>
            </a:endParaRPr>
          </a:p>
          <a:p>
            <a:pPr marL="0" indent="0" algn="ctr">
              <a:buFontTx/>
              <a:buNone/>
            </a:pPr>
            <a:r>
              <a:rPr lang="en-GB" altLang="en-US" b="1" dirty="0">
                <a:latin typeface="Outfit"/>
              </a:rPr>
              <a:t>OR</a:t>
            </a:r>
          </a:p>
          <a:p>
            <a:pPr marL="0" indent="0" algn="ctr">
              <a:buFontTx/>
              <a:buNone/>
            </a:pPr>
            <a:endParaRPr lang="en-GB" altLang="en-US" b="1" dirty="0">
              <a:latin typeface="Outfit"/>
            </a:endParaRPr>
          </a:p>
          <a:p>
            <a:pPr marL="0" indent="0" algn="ctr">
              <a:buNone/>
            </a:pPr>
            <a:r>
              <a:rPr lang="en-GB" b="1" dirty="0">
                <a:latin typeface="Outfit"/>
              </a:rPr>
              <a:t>    swan@swanseawa.org.uk</a:t>
            </a:r>
          </a:p>
        </p:txBody>
      </p:sp>
      <p:pic>
        <p:nvPicPr>
          <p:cNvPr id="4" name="Picture 3"/>
          <p:cNvPicPr>
            <a:picLocks noChangeAspect="1"/>
          </p:cNvPicPr>
          <p:nvPr/>
        </p:nvPicPr>
        <p:blipFill>
          <a:blip r:embed="rId2"/>
          <a:stretch>
            <a:fillRect/>
          </a:stretch>
        </p:blipFill>
        <p:spPr>
          <a:xfrm>
            <a:off x="8282152" y="468656"/>
            <a:ext cx="3589283" cy="2262352"/>
          </a:xfrm>
          <a:prstGeom prst="rect">
            <a:avLst/>
          </a:prstGeom>
        </p:spPr>
      </p:pic>
    </p:spTree>
    <p:extLst>
      <p:ext uri="{BB962C8B-B14F-4D97-AF65-F5344CB8AC3E}">
        <p14:creationId xmlns:p14="http://schemas.microsoft.com/office/powerpoint/2010/main" val="15919503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725" y="2018483"/>
            <a:ext cx="10492882" cy="443198"/>
          </a:xfrm>
        </p:spPr>
        <p:txBody>
          <a:bodyPr/>
          <a:lstStyle/>
          <a:p>
            <a:r>
              <a:rPr lang="en-GB" sz="3200" dirty="0"/>
              <a:t>Q&amp;A Session</a:t>
            </a:r>
          </a:p>
        </p:txBody>
      </p:sp>
    </p:spTree>
    <p:extLst>
      <p:ext uri="{BB962C8B-B14F-4D97-AF65-F5344CB8AC3E}">
        <p14:creationId xmlns:p14="http://schemas.microsoft.com/office/powerpoint/2010/main" val="2342260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6ED79A-1CC8-8367-D6E7-6E1B31558308}"/>
              </a:ext>
            </a:extLst>
          </p:cNvPr>
          <p:cNvSpPr>
            <a:spLocks noGrp="1"/>
          </p:cNvSpPr>
          <p:nvPr>
            <p:ph type="title"/>
          </p:nvPr>
        </p:nvSpPr>
        <p:spPr>
          <a:xfrm>
            <a:off x="1148025" y="447675"/>
            <a:ext cx="9895951" cy="880532"/>
          </a:xfrm>
        </p:spPr>
        <p:txBody>
          <a:bodyPr>
            <a:normAutofit fontScale="90000"/>
          </a:bodyPr>
          <a:lstStyle/>
          <a:p>
            <a:r>
              <a:rPr lang="en-GB" sz="31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WHY USE THE TERM “SEX WORKER”?</a:t>
            </a:r>
            <a:br>
              <a:rPr lang="en-GB" sz="4000" dirty="0">
                <a:solidFill>
                  <a:srgbClr val="FFFFFF"/>
                </a:solidFill>
              </a:rPr>
            </a:br>
            <a:endParaRPr lang="en-GB" sz="4000" dirty="0">
              <a:solidFill>
                <a:srgbClr val="FFFFFF"/>
              </a:solidFill>
            </a:endParaRPr>
          </a:p>
        </p:txBody>
      </p:sp>
      <p:sp>
        <p:nvSpPr>
          <p:cNvPr id="3" name="Content Placeholder 2">
            <a:extLst>
              <a:ext uri="{FF2B5EF4-FFF2-40B4-BE49-F238E27FC236}">
                <a16:creationId xmlns:a16="http://schemas.microsoft.com/office/drawing/2014/main" id="{41DD6070-74D4-7264-94D7-FBE61ED43F06}"/>
              </a:ext>
            </a:extLst>
          </p:cNvPr>
          <p:cNvSpPr>
            <a:spLocks noGrp="1"/>
          </p:cNvSpPr>
          <p:nvPr>
            <p:ph idx="1"/>
          </p:nvPr>
        </p:nvSpPr>
        <p:spPr>
          <a:xfrm>
            <a:off x="1371599" y="2318197"/>
            <a:ext cx="9724031" cy="3683358"/>
          </a:xfrm>
        </p:spPr>
        <p:txBody>
          <a:bodyPr anchor="ctr">
            <a:normAutofit/>
          </a:bodyPr>
          <a:lstStyle/>
          <a:p>
            <a:r>
              <a:rPr lang="en-GB" sz="2400" b="0" i="0" dirty="0">
                <a:effectLst/>
                <a:latin typeface="Roboto Condensed" panose="02000000000000000000" pitchFamily="2" charset="0"/>
              </a:rPr>
              <a:t>First, it is the term sex workers all over the globe have said they prefer. </a:t>
            </a:r>
          </a:p>
          <a:p>
            <a:r>
              <a:rPr lang="en-GB" sz="2400" b="0" i="0" dirty="0">
                <a:effectLst/>
                <a:latin typeface="Roboto Condensed" panose="02000000000000000000" pitchFamily="2" charset="0"/>
              </a:rPr>
              <a:t>Second, the term sex worker helps us see that sex work, for many, is a job, not an identity.</a:t>
            </a:r>
          </a:p>
          <a:p>
            <a:endParaRPr lang="en-GB" sz="2000" dirty="0"/>
          </a:p>
        </p:txBody>
      </p:sp>
    </p:spTree>
    <p:extLst>
      <p:ext uri="{BB962C8B-B14F-4D97-AF65-F5344CB8AC3E}">
        <p14:creationId xmlns:p14="http://schemas.microsoft.com/office/powerpoint/2010/main" val="12831173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8725" y="2018483"/>
            <a:ext cx="10492882" cy="443198"/>
          </a:xfrm>
        </p:spPr>
        <p:txBody>
          <a:bodyPr/>
          <a:lstStyle/>
          <a:p>
            <a:r>
              <a:rPr lang="en-GB" sz="3200" dirty="0"/>
              <a:t>Thank you</a:t>
            </a:r>
          </a:p>
        </p:txBody>
      </p:sp>
    </p:spTree>
    <p:extLst>
      <p:ext uri="{BB962C8B-B14F-4D97-AF65-F5344CB8AC3E}">
        <p14:creationId xmlns:p14="http://schemas.microsoft.com/office/powerpoint/2010/main" val="1456095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6689D43-1640-ED72-2EEC-6747C472C803}"/>
              </a:ext>
            </a:extLst>
          </p:cNvPr>
          <p:cNvSpPr>
            <a:spLocks noGrp="1"/>
          </p:cNvSpPr>
          <p:nvPr>
            <p:ph type="title"/>
          </p:nvPr>
        </p:nvSpPr>
        <p:spPr>
          <a:xfrm>
            <a:off x="571500" y="294538"/>
            <a:ext cx="10963275" cy="1033669"/>
          </a:xfrm>
        </p:spPr>
        <p:txBody>
          <a:bodyPr>
            <a:normAutofit/>
          </a:bodyPr>
          <a:lstStyle/>
          <a:p>
            <a:r>
              <a:rPr lang="en-GB" sz="2800" b="0" i="0" cap="all" dirty="0">
                <a:solidFill>
                  <a:srgbClr val="FFFFFF"/>
                </a:solidFill>
                <a:effectLst/>
                <a:latin typeface="Roboto Condensed" panose="02000000000000000000" pitchFamily="2" charset="0"/>
              </a:rPr>
              <a:t>What’s the difference between “sex work” and “prostitution”?</a:t>
            </a:r>
            <a:br>
              <a:rPr lang="en-GB" sz="2800" b="0" i="0" cap="all" dirty="0">
                <a:solidFill>
                  <a:srgbClr val="FFFFFF"/>
                </a:solidFill>
                <a:effectLst/>
                <a:latin typeface="Roboto Condensed" panose="02000000000000000000" pitchFamily="2" charset="0"/>
              </a:rPr>
            </a:br>
            <a:endParaRPr lang="en-GB" sz="2800" dirty="0">
              <a:solidFill>
                <a:srgbClr val="FFFFFF"/>
              </a:solidFill>
            </a:endParaRPr>
          </a:p>
        </p:txBody>
      </p:sp>
      <p:sp>
        <p:nvSpPr>
          <p:cNvPr id="3" name="Content Placeholder 2">
            <a:extLst>
              <a:ext uri="{FF2B5EF4-FFF2-40B4-BE49-F238E27FC236}">
                <a16:creationId xmlns:a16="http://schemas.microsoft.com/office/drawing/2014/main" id="{03FE3C83-961E-C89B-82AD-B281364A7208}"/>
              </a:ext>
            </a:extLst>
          </p:cNvPr>
          <p:cNvSpPr>
            <a:spLocks noGrp="1"/>
          </p:cNvSpPr>
          <p:nvPr>
            <p:ph idx="1"/>
          </p:nvPr>
        </p:nvSpPr>
        <p:spPr>
          <a:xfrm>
            <a:off x="1371599" y="2318197"/>
            <a:ext cx="9724031" cy="3683358"/>
          </a:xfrm>
        </p:spPr>
        <p:txBody>
          <a:bodyPr anchor="ctr">
            <a:normAutofit/>
          </a:bodyPr>
          <a:lstStyle/>
          <a:p>
            <a:r>
              <a:rPr lang="en-GB" sz="2000" b="0" i="0" dirty="0">
                <a:effectLst/>
                <a:latin typeface="Roboto Condensed" panose="02000000000000000000" pitchFamily="2" charset="0"/>
              </a:rPr>
              <a:t>Sex work includes the entire field of sexual services, both legal and illegal, including pornography, exotic dancing, fetish work, web-based work, and prostitution. </a:t>
            </a:r>
          </a:p>
          <a:p>
            <a:r>
              <a:rPr lang="en-GB" sz="2000" b="0" i="0" dirty="0">
                <a:effectLst/>
                <a:latin typeface="Roboto Condensed" panose="02000000000000000000" pitchFamily="2" charset="0"/>
              </a:rPr>
              <a:t>Prostitution is the term used in law. The legal elements of prostitution are defined by statutes that vary across jurisdictions. Generally, prostitution involves the exchange of sexual services for monetary compensation or other forms of payment. </a:t>
            </a:r>
          </a:p>
          <a:p>
            <a:r>
              <a:rPr lang="en-GB" sz="2000" b="0" i="0" dirty="0">
                <a:effectLst/>
                <a:latin typeface="Roboto Condensed" panose="02000000000000000000" pitchFamily="2" charset="0"/>
              </a:rPr>
              <a:t>Many legal frameworks distinguish between individuals providing services, often referred to as sex workers, and those who facilitate or profit from the transaction, such as pimps or brothel owners.</a:t>
            </a:r>
          </a:p>
          <a:p>
            <a:r>
              <a:rPr lang="en-GB" sz="2000" b="0" i="0" dirty="0">
                <a:effectLst/>
                <a:latin typeface="Roboto Condensed" panose="02000000000000000000" pitchFamily="2" charset="0"/>
              </a:rPr>
              <a:t>Additionally, the definition of what constitutes a “sexual act” may vary, further complicating the legal landscape.</a:t>
            </a:r>
            <a:endParaRPr lang="en-GB" sz="2000" dirty="0"/>
          </a:p>
        </p:txBody>
      </p:sp>
    </p:spTree>
    <p:extLst>
      <p:ext uri="{BB962C8B-B14F-4D97-AF65-F5344CB8AC3E}">
        <p14:creationId xmlns:p14="http://schemas.microsoft.com/office/powerpoint/2010/main" val="1404157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8D44748-92BA-A4E6-9AFC-652E793C7CE5}"/>
              </a:ext>
            </a:extLst>
          </p:cNvPr>
          <p:cNvSpPr>
            <a:spLocks noGrp="1"/>
          </p:cNvSpPr>
          <p:nvPr>
            <p:ph type="title"/>
          </p:nvPr>
        </p:nvSpPr>
        <p:spPr>
          <a:xfrm>
            <a:off x="699714" y="353160"/>
            <a:ext cx="7091300" cy="898581"/>
          </a:xfrm>
        </p:spPr>
        <p:txBody>
          <a:bodyPr vert="horz" lIns="91440" tIns="45720" rIns="91440" bIns="45720" rtlCol="0" anchor="ctr">
            <a:normAutofit/>
          </a:bodyPr>
          <a:lstStyle/>
          <a:p>
            <a:r>
              <a:rPr lang="en-US"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MISCONCEPTIONS ABOUT SEXWORKERS</a:t>
            </a:r>
          </a:p>
        </p:txBody>
      </p:sp>
      <p:pic>
        <p:nvPicPr>
          <p:cNvPr id="7" name="Picture 6">
            <a:extLst>
              <a:ext uri="{FF2B5EF4-FFF2-40B4-BE49-F238E27FC236}">
                <a16:creationId xmlns:a16="http://schemas.microsoft.com/office/drawing/2014/main" id="{6E85A13A-ED0C-A71A-C92C-A958CF7DCD14}"/>
              </a:ext>
            </a:extLst>
          </p:cNvPr>
          <p:cNvPicPr>
            <a:picLocks noChangeAspect="1"/>
          </p:cNvPicPr>
          <p:nvPr/>
        </p:nvPicPr>
        <p:blipFill>
          <a:blip r:embed="rId2"/>
          <a:stretch>
            <a:fillRect/>
          </a:stretch>
        </p:blipFill>
        <p:spPr>
          <a:xfrm>
            <a:off x="5943600" y="3376860"/>
            <a:ext cx="5489032" cy="3046412"/>
          </a:xfrm>
          <a:prstGeom prst="rect">
            <a:avLst/>
          </a:prstGeom>
          <a:ln w="28575">
            <a:solidFill>
              <a:schemeClr val="accent1"/>
            </a:solidFill>
          </a:ln>
        </p:spPr>
      </p:pic>
      <p:pic>
        <p:nvPicPr>
          <p:cNvPr id="5" name="Content Placeholder 4">
            <a:extLst>
              <a:ext uri="{FF2B5EF4-FFF2-40B4-BE49-F238E27FC236}">
                <a16:creationId xmlns:a16="http://schemas.microsoft.com/office/drawing/2014/main" id="{7EEA2B96-94B8-B572-EFD1-BA11397CA7E3}"/>
              </a:ext>
            </a:extLst>
          </p:cNvPr>
          <p:cNvPicPr>
            <a:picLocks noGrp="1" noChangeAspect="1"/>
          </p:cNvPicPr>
          <p:nvPr>
            <p:ph idx="1"/>
          </p:nvPr>
        </p:nvPicPr>
        <p:blipFill>
          <a:blip r:embed="rId3"/>
          <a:stretch>
            <a:fillRect/>
          </a:stretch>
        </p:blipFill>
        <p:spPr>
          <a:xfrm>
            <a:off x="411091" y="1729328"/>
            <a:ext cx="4656210" cy="3084738"/>
          </a:xfrm>
          <a:prstGeom prst="rect">
            <a:avLst/>
          </a:prstGeom>
          <a:ln w="28575">
            <a:solidFill>
              <a:schemeClr val="accent1"/>
            </a:solidFill>
          </a:ln>
        </p:spPr>
      </p:pic>
      <p:sp>
        <p:nvSpPr>
          <p:cNvPr id="11" name="TextBox 10">
            <a:extLst>
              <a:ext uri="{FF2B5EF4-FFF2-40B4-BE49-F238E27FC236}">
                <a16:creationId xmlns:a16="http://schemas.microsoft.com/office/drawing/2014/main" id="{9B1DE829-8425-1608-0EE9-08AF87824026}"/>
              </a:ext>
            </a:extLst>
          </p:cNvPr>
          <p:cNvSpPr txBox="1"/>
          <p:nvPr/>
        </p:nvSpPr>
        <p:spPr>
          <a:xfrm>
            <a:off x="133350" y="6086638"/>
            <a:ext cx="6686550" cy="80021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An action agenda for HIV and sex workers </a:t>
            </a:r>
            <a:r>
              <a:rPr kumimoji="0" lang="en-GB" sz="900" b="0" i="0" u="none" strike="noStrike" kern="1200" cap="none" spc="0" normalizeH="0" baseline="0" noProof="0" dirty="0" err="1">
                <a:ln>
                  <a:noFill/>
                </a:ln>
                <a:solidFill>
                  <a:prstClr val="black"/>
                </a:solidFill>
                <a:effectLst/>
                <a:uLnTx/>
                <a:uFillTx/>
                <a:latin typeface="Calibri" panose="020F0502020204030204"/>
                <a:ea typeface="+mn-ea"/>
                <a:cs typeface="+mn-cs"/>
              </a:rPr>
              <a:t>Beyrer</a:t>
            </a:r>
            <a:r>
              <a:rPr kumimoji="0" lang="en-GB" sz="900" b="0" i="0" u="none" strike="noStrike" kern="1200" cap="none" spc="0" normalizeH="0" baseline="0" noProof="0" dirty="0">
                <a:ln>
                  <a:noFill/>
                </a:ln>
                <a:solidFill>
                  <a:prstClr val="black"/>
                </a:solidFill>
                <a:effectLst/>
                <a:uLnTx/>
                <a:uFillTx/>
                <a:latin typeface="Calibri" panose="020F0502020204030204"/>
                <a:ea typeface="+mn-ea"/>
                <a:cs typeface="+mn-cs"/>
              </a:rPr>
              <a:t>, Chris et al. The Lancet, Volume 385, Issue 9964, 287 – 301</a:t>
            </a:r>
          </a:p>
          <a:p>
            <a:pPr marL="0" marR="0" lvl="0" indent="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a:ln>
                  <a:noFill/>
                </a:ln>
                <a:solidFill>
                  <a:srgbClr val="666666"/>
                </a:solidFill>
                <a:effectLst/>
                <a:uLnTx/>
                <a:uFillTx/>
                <a:latin typeface="Source Sans Pro" panose="020B0503030403020204" pitchFamily="34" charset="0"/>
                <a:ea typeface="+mn-ea"/>
                <a:cs typeface="+mn-cs"/>
              </a:rPr>
              <a:t>Male sex workers: practices, contexts, and vulnerabilities for HIV acquisition and transmission</a:t>
            </a:r>
          </a:p>
          <a:p>
            <a:pPr marL="0" marR="0" lvl="0" indent="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900" b="0" i="0" u="none" strike="noStrike" kern="1200" cap="none" spc="0" normalizeH="0" baseline="0" noProof="0" dirty="0" err="1">
                <a:ln>
                  <a:noFill/>
                </a:ln>
                <a:solidFill>
                  <a:srgbClr val="333333"/>
                </a:solidFill>
                <a:effectLst/>
                <a:uLnTx/>
                <a:uFillTx/>
                <a:latin typeface="Source Sans Pro" panose="020B0503030403020204" pitchFamily="34" charset="0"/>
                <a:ea typeface="+mn-ea"/>
                <a:cs typeface="+mn-cs"/>
              </a:rPr>
              <a:t>Baral</a:t>
            </a:r>
            <a:r>
              <a:rPr kumimoji="0" lang="en-GB" sz="900" b="0" i="0" u="none" strike="noStrike" kern="1200" cap="none" spc="0" normalizeH="0" baseline="0" noProof="0" dirty="0">
                <a:ln>
                  <a:noFill/>
                </a:ln>
                <a:solidFill>
                  <a:srgbClr val="333333"/>
                </a:solidFill>
                <a:effectLst/>
                <a:uLnTx/>
                <a:uFillTx/>
                <a:latin typeface="Source Sans Pro" panose="020B0503030403020204" pitchFamily="34" charset="0"/>
                <a:ea typeface="+mn-ea"/>
                <a:cs typeface="+mn-cs"/>
              </a:rPr>
              <a:t>, Stefan David et al. The Lancet, Volume 385, Issue 9964, 260 - 273</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992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5267418B-9A8E-CA9B-378D-E4A8F8D6A25B}"/>
              </a:ext>
            </a:extLst>
          </p:cNvPr>
          <p:cNvPicPr>
            <a:picLocks noGrp="1" noChangeAspect="1"/>
          </p:cNvPicPr>
          <p:nvPr>
            <p:ph idx="1"/>
          </p:nvPr>
        </p:nvPicPr>
        <p:blipFill>
          <a:blip r:embed="rId2"/>
          <a:stretch>
            <a:fillRect/>
          </a:stretch>
        </p:blipFill>
        <p:spPr>
          <a:xfrm>
            <a:off x="457200" y="1272159"/>
            <a:ext cx="11277600" cy="4313682"/>
          </a:xfrm>
          <a:prstGeom prst="rect">
            <a:avLst/>
          </a:prstGeom>
        </p:spPr>
      </p:pic>
    </p:spTree>
    <p:extLst>
      <p:ext uri="{BB962C8B-B14F-4D97-AF65-F5344CB8AC3E}">
        <p14:creationId xmlns:p14="http://schemas.microsoft.com/office/powerpoint/2010/main" val="334618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56" name="Rectangle 1055">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85"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58" name="Group 1057">
            <a:extLst>
              <a:ext uri="{FF2B5EF4-FFF2-40B4-BE49-F238E27FC236}">
                <a16:creationId xmlns:a16="http://schemas.microsoft.com/office/drawing/2014/main" id="{12B3290A-D3BF-4B87-B55B-FD9A98B497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9030" cy="1576446"/>
            <a:chOff x="0" y="0"/>
            <a:chExt cx="12192002" cy="1576446"/>
          </a:xfrm>
        </p:grpSpPr>
        <p:sp>
          <p:nvSpPr>
            <p:cNvPr id="1059" name="Rectangle 1058">
              <a:extLst>
                <a:ext uri="{FF2B5EF4-FFF2-40B4-BE49-F238E27FC236}">
                  <a16:creationId xmlns:a16="http://schemas.microsoft.com/office/drawing/2014/main" id="{033A715A-0686-440A-8F40-441B42A660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60" name="Rectangle 1059">
              <a:extLst>
                <a:ext uri="{FF2B5EF4-FFF2-40B4-BE49-F238E27FC236}">
                  <a16:creationId xmlns:a16="http://schemas.microsoft.com/office/drawing/2014/main" id="{4761657F-19F2-425B-B7E9-0118CD13C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07778" y="-5307778"/>
              <a:ext cx="1576446" cy="12192002"/>
            </a:xfrm>
            <a:prstGeom prst="rect">
              <a:avLst/>
            </a:prstGeom>
            <a:gradFill>
              <a:gsLst>
                <a:gs pos="45000">
                  <a:schemeClr val="accent1">
                    <a:alpha val="0"/>
                  </a:schemeClr>
                </a:gs>
                <a:gs pos="99000">
                  <a:srgbClr val="000000">
                    <a:alpha val="74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61" name="Rectangle 1060">
              <a:extLst>
                <a:ext uri="{FF2B5EF4-FFF2-40B4-BE49-F238E27FC236}">
                  <a16:creationId xmlns:a16="http://schemas.microsoft.com/office/drawing/2014/main" id="{E27B6634-79D3-4EDD-A77A-1065D6F3A4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25434" y="0"/>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812A32D9-049A-9BB7-5BCC-61989D5D27B0}"/>
              </a:ext>
            </a:extLst>
          </p:cNvPr>
          <p:cNvSpPr>
            <a:spLocks noGrp="1"/>
          </p:cNvSpPr>
          <p:nvPr>
            <p:ph type="title"/>
          </p:nvPr>
        </p:nvSpPr>
        <p:spPr>
          <a:xfrm>
            <a:off x="1371598" y="319314"/>
            <a:ext cx="9477377" cy="1030515"/>
          </a:xfrm>
        </p:spPr>
        <p:txBody>
          <a:bodyPr vert="horz" lIns="91440" tIns="45720" rIns="91440" bIns="45720" rtlCol="0" anchor="ctr">
            <a:normAutofit/>
          </a:bodyPr>
          <a:lstStyle/>
          <a:p>
            <a:r>
              <a:rPr lang="en-US" sz="3200" dirty="0">
                <a:solidFill>
                  <a:srgbClr val="FFFFFF"/>
                </a:solidFill>
                <a:latin typeface="Roboto Condensed" panose="02000000000000000000" pitchFamily="2" charset="0"/>
                <a:ea typeface="Roboto Condensed" panose="02000000000000000000" pitchFamily="2" charset="0"/>
                <a:cs typeface="Roboto Condensed" panose="02000000000000000000" pitchFamily="2" charset="0"/>
              </a:rPr>
              <a:t>SITUATION IN THE UK</a:t>
            </a:r>
          </a:p>
        </p:txBody>
      </p:sp>
      <p:pic>
        <p:nvPicPr>
          <p:cNvPr id="4" name="Picture 3">
            <a:extLst>
              <a:ext uri="{FF2B5EF4-FFF2-40B4-BE49-F238E27FC236}">
                <a16:creationId xmlns:a16="http://schemas.microsoft.com/office/drawing/2014/main" id="{72A9FA87-4D0D-3EA4-F840-8B3D278E5509}"/>
              </a:ext>
            </a:extLst>
          </p:cNvPr>
          <p:cNvPicPr>
            <a:picLocks noChangeAspect="1"/>
          </p:cNvPicPr>
          <p:nvPr/>
        </p:nvPicPr>
        <p:blipFill>
          <a:blip r:embed="rId2"/>
          <a:stretch>
            <a:fillRect/>
          </a:stretch>
        </p:blipFill>
        <p:spPr>
          <a:xfrm>
            <a:off x="4522835" y="2169985"/>
            <a:ext cx="3066010" cy="3671870"/>
          </a:xfrm>
          <a:prstGeom prst="rect">
            <a:avLst/>
          </a:prstGeom>
        </p:spPr>
      </p:pic>
      <p:pic>
        <p:nvPicPr>
          <p:cNvPr id="1026" name="Picture 2" descr="Women are turning to sex work due to ‘desperate poverty’ during Covid-19">
            <a:extLst>
              <a:ext uri="{FF2B5EF4-FFF2-40B4-BE49-F238E27FC236}">
                <a16:creationId xmlns:a16="http://schemas.microsoft.com/office/drawing/2014/main" id="{D7F8A577-6E89-BA44-6076-258C70035D77}"/>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935" r="4580" b="5478"/>
          <a:stretch/>
        </p:blipFill>
        <p:spPr bwMode="auto">
          <a:xfrm>
            <a:off x="8118800" y="2050595"/>
            <a:ext cx="3702256" cy="39106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C66637-9732-808E-CCFC-446DDEFB6234}"/>
              </a:ext>
            </a:extLst>
          </p:cNvPr>
          <p:cNvSpPr txBox="1"/>
          <p:nvPr/>
        </p:nvSpPr>
        <p:spPr>
          <a:xfrm>
            <a:off x="290624" y="1894775"/>
            <a:ext cx="3702257" cy="4734625"/>
          </a:xfrm>
          <a:prstGeom prst="rect">
            <a:avLst/>
          </a:prstGeom>
        </p:spPr>
        <p:txBody>
          <a:bodyPr vert="horz" lIns="91440" tIns="45720" rIns="91440" bIns="45720" rtlCol="0">
            <a:normAutofit fontScale="40000" lnSpcReduction="20000"/>
          </a:bodyPr>
          <a:lstStyle/>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1"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In Wales </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0" i="0" u="sng"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EVERY</a:t>
            </a: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 LA has sex workers</a:t>
            </a: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a:t>
            </a:r>
            <a:r>
              <a:rPr kumimoji="0" lang="en-US" sz="5000" b="0" i="1"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data from 2014</a:t>
            </a: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a:t>
            </a: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 it is estimated at least 2471 sex workers including:</a:t>
            </a:r>
          </a:p>
          <a:p>
            <a:pPr marL="74295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1195 sex workers working online</a:t>
            </a:r>
          </a:p>
          <a:p>
            <a:pPr marL="74295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912 working in brothels/massage </a:t>
            </a:r>
            <a:r>
              <a:rPr kumimoji="0" lang="en-US" sz="5000" b="0" i="0" u="none" strike="noStrike" kern="1200" cap="none" spc="0" normalizeH="0" baseline="0" noProof="0" dirty="0" err="1">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parlours</a:t>
            </a:r>
            <a:endPar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74295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263 working on the street</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5000" b="0" i="0" u="none" strike="noStrike" kern="1200" cap="none" spc="0" normalizeH="0" baseline="0" noProof="0" dirty="0">
                <a:ln>
                  <a:noFill/>
                </a:ln>
                <a:solidFill>
                  <a:srgbClr val="383735"/>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Street sex workers’ pathways into prostitution (approximately 70% were known to social services departments in some capacity)</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GB"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rPr>
              <a:t>Approx. 5% of students engaged in sex work with approx. 22% considering sex work. (2015)</a:t>
            </a:r>
            <a:endPar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hlinkClick r:id="rId4"/>
              </a:rPr>
              <a:t>Safety First Wales</a:t>
            </a:r>
            <a:endParaRPr kumimoji="0" lang="en-US" sz="5000" b="0" i="0" u="none" strike="noStrike" kern="1200" cap="none" spc="0" normalizeH="0" baseline="0" noProof="0" dirty="0">
              <a:ln>
                <a:noFill/>
              </a:ln>
              <a:solidFill>
                <a:prstClr val="black"/>
              </a:solidFill>
              <a:effectLst/>
              <a:uLnTx/>
              <a:uFillTx/>
              <a:latin typeface="Roboto Condensed" panose="02000000000000000000" pitchFamily="2" charset="0"/>
              <a:ea typeface="Roboto Condensed" panose="02000000000000000000" pitchFamily="2" charset="0"/>
              <a:cs typeface="Roboto Condensed" panose="02000000000000000000" pitchFamily="2" charset="0"/>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1255860"/>
      </p:ext>
    </p:extLst>
  </p:cSld>
  <p:clrMapOvr>
    <a:masterClrMapping/>
  </p:clrMapOvr>
</p:sld>
</file>

<file path=ppt/theme/theme1.xml><?xml version="1.0" encoding="utf-8"?>
<a:theme xmlns:a="http://schemas.openxmlformats.org/drawingml/2006/main" name="4_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10.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lu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E2C095C4-F1EC-4700-AEEC-53A89DA5DD89}"/>
    </a:ext>
  </a:extLst>
</a:theme>
</file>

<file path=ppt/theme/theme4.xml><?xml version="1.0" encoding="utf-8"?>
<a:theme xmlns:a="http://schemas.openxmlformats.org/drawingml/2006/main" name="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5.xml><?xml version="1.0" encoding="utf-8"?>
<a:theme xmlns:a="http://schemas.openxmlformats.org/drawingml/2006/main" name="1_White - Wel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C828845-FC15-4EE2-B616-19C0C352C71C}"/>
    </a:ext>
  </a:extLst>
</a:theme>
</file>

<file path=ppt/theme/theme6.xml><?xml version="1.0" encoding="utf-8"?>
<a:theme xmlns:a="http://schemas.openxmlformats.org/drawingml/2006/main" name="White - English">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25A566CA-9710-4E4B-A9C6-3EB9BAE321AA}" vid="{B43AE9FD-FF5D-41A7-8248-9D6FC9346227}"/>
    </a:ext>
  </a:extLst>
</a:theme>
</file>

<file path=ppt/theme/theme7.xml><?xml version="1.0" encoding="utf-8"?>
<a:theme xmlns:a="http://schemas.openxmlformats.org/drawingml/2006/main" name="3_Capsules">
  <a:themeElements>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3_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3_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3_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3_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3_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3_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1552</TotalTime>
  <Words>3804</Words>
  <Application>Microsoft Office PowerPoint</Application>
  <PresentationFormat>Widescreen</PresentationFormat>
  <Paragraphs>448</Paragraphs>
  <Slides>50</Slides>
  <Notes>2</Notes>
  <HiddenSlides>0</HiddenSlides>
  <MMClips>0</MMClips>
  <ScaleCrop>false</ScaleCrop>
  <HeadingPairs>
    <vt:vector size="6" baseType="variant">
      <vt:variant>
        <vt:lpstr>Fonts Used</vt:lpstr>
      </vt:variant>
      <vt:variant>
        <vt:i4>15</vt:i4>
      </vt:variant>
      <vt:variant>
        <vt:lpstr>Theme</vt:lpstr>
      </vt:variant>
      <vt:variant>
        <vt:i4>11</vt:i4>
      </vt:variant>
      <vt:variant>
        <vt:lpstr>Slide Titles</vt:lpstr>
      </vt:variant>
      <vt:variant>
        <vt:i4>50</vt:i4>
      </vt:variant>
    </vt:vector>
  </HeadingPairs>
  <TitlesOfParts>
    <vt:vector size="76" baseType="lpstr">
      <vt:lpstr>Arial</vt:lpstr>
      <vt:lpstr>Arial Black</vt:lpstr>
      <vt:lpstr>Calibri</vt:lpstr>
      <vt:lpstr>Calibri Light</vt:lpstr>
      <vt:lpstr>Courier New</vt:lpstr>
      <vt:lpstr>Franklin Gothic Book</vt:lpstr>
      <vt:lpstr>Outfit</vt:lpstr>
      <vt:lpstr>Roboto Condensed</vt:lpstr>
      <vt:lpstr>Source Sans Pro</vt:lpstr>
      <vt:lpstr>Trebuchet MS</vt:lpstr>
      <vt:lpstr>Ubuntu</vt:lpstr>
      <vt:lpstr>Ubuntu Light</vt:lpstr>
      <vt:lpstr>Ubuntu-Light</vt:lpstr>
      <vt:lpstr>Verdana</vt:lpstr>
      <vt:lpstr>Wingdings</vt:lpstr>
      <vt:lpstr>4_Office Theme</vt:lpstr>
      <vt:lpstr>5_Office Theme</vt:lpstr>
      <vt:lpstr>Blue - English</vt:lpstr>
      <vt:lpstr>White - Welsh</vt:lpstr>
      <vt:lpstr>1_White - Welsh</vt:lpstr>
      <vt:lpstr>White - English</vt:lpstr>
      <vt:lpstr>3_Capsules</vt:lpstr>
      <vt:lpstr>ENDING SLIDE</vt:lpstr>
      <vt:lpstr>Office Theme</vt:lpstr>
      <vt:lpstr>1_Office Theme</vt:lpstr>
      <vt:lpstr>2_Office Theme</vt:lpstr>
      <vt:lpstr>Addressing the health and wellbeing needs of Sex Workers in Wales</vt:lpstr>
      <vt:lpstr>PowerPoint Presentation</vt:lpstr>
      <vt:lpstr>Sexwork and Sexual Health</vt:lpstr>
      <vt:lpstr>What is sex work? </vt:lpstr>
      <vt:lpstr>WHY USE THE TERM “SEX WORKER”? </vt:lpstr>
      <vt:lpstr>What’s the difference between “sex work” and “prostitution”? </vt:lpstr>
      <vt:lpstr>MISCONCEPTIONS ABOUT SEXWORKERS</vt:lpstr>
      <vt:lpstr>PowerPoint Presentation</vt:lpstr>
      <vt:lpstr>SITUATION IN THE UK</vt:lpstr>
      <vt:lpstr>PowerPoint Presentation</vt:lpstr>
      <vt:lpstr>FOUR BASIC LEGAL FRAMEWORKS AROUND SEX WORK</vt:lpstr>
      <vt:lpstr>REPRESENTATION IN WALES</vt:lpstr>
      <vt:lpstr>DECRIMINALISING SEX WORK </vt:lpstr>
      <vt:lpstr>HOW IS DECRIMINALISATION DIFFERENT FROM LEGALISATION?</vt:lpstr>
      <vt:lpstr>PROSTITUTE CAUTION V POLICE/CRIMINAL CAUTION</vt:lpstr>
      <vt:lpstr>HEALTH NEEDS OF SEXWORKERS</vt:lpstr>
      <vt:lpstr>HEALTH NEEDS OF SEXWORKERS – Barriers/Issues</vt:lpstr>
      <vt:lpstr>The Andersen Model of Access</vt:lpstr>
      <vt:lpstr>THE ENTRAPMENT MODEL AND PUBLIC HEALTH</vt:lpstr>
      <vt:lpstr>DECRIMINALISING SEX WORK AND PUBLIC HEALTH</vt:lpstr>
      <vt:lpstr>DECRIMINALISATION AND PUBLIC HEALTH</vt:lpstr>
      <vt:lpstr>EVIDENCE FROM NEW ZEALAND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SWAN Project and Sexual Health Services</vt:lpstr>
      <vt:lpstr>The SWAN Project</vt:lpstr>
      <vt:lpstr>Key issues for the women</vt:lpstr>
      <vt:lpstr>SWAN Project</vt:lpstr>
      <vt:lpstr>Key issues for women re. sexual health </vt:lpstr>
      <vt:lpstr>Joint work with sexual health nurses</vt:lpstr>
      <vt:lpstr>Cont’d</vt:lpstr>
      <vt:lpstr>Case study</vt:lpstr>
      <vt:lpstr>SWAN contact details</vt:lpstr>
      <vt:lpstr>Q&amp;A Session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Public Health Approach to Gambling</dc:title>
  <dc:creator>Helen Erswell (Public Health Wales - No. 2 Capital Quarter)</dc:creator>
  <cp:lastModifiedBy>Rebecca Williams Howells (Public Health Wales - No. 2 Capital Quarter)</cp:lastModifiedBy>
  <cp:revision>24</cp:revision>
  <dcterms:created xsi:type="dcterms:W3CDTF">2024-04-22T11:50:52Z</dcterms:created>
  <dcterms:modified xsi:type="dcterms:W3CDTF">2025-02-27T09:12:39Z</dcterms:modified>
</cp:coreProperties>
</file>