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9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5" autoAdjust="0"/>
    <p:restoredTop sz="94673"/>
  </p:normalViewPr>
  <p:slideViewPr>
    <p:cSldViewPr snapToGrid="0" snapToObjects="1">
      <p:cViewPr varScale="1">
        <p:scale>
          <a:sx n="86" d="100"/>
          <a:sy n="86" d="100"/>
        </p:scale>
        <p:origin x="15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7F311-6720-4A4B-B52D-4DD7751E2665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03F87-C376-4B41-B43A-B9A7EC3DD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56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103F87-C376-4B41-B43A-B9A7EC3DD2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922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013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811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01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934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704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0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377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939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04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36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6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26" Type="http://schemas.openxmlformats.org/officeDocument/2006/relationships/image" Target="../media/image24.sv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24" Type="http://schemas.openxmlformats.org/officeDocument/2006/relationships/image" Target="../media/image22.sv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sv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Relationship Id="rId27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463D1D-3EB7-1E49-A4BA-5B372A93A77C}"/>
              </a:ext>
            </a:extLst>
          </p:cNvPr>
          <p:cNvSpPr/>
          <p:nvPr/>
        </p:nvSpPr>
        <p:spPr>
          <a:xfrm>
            <a:off x="416496" y="1491566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321BB4-55B9-FC4C-9A5C-90D8916AC1DD}"/>
              </a:ext>
            </a:extLst>
          </p:cNvPr>
          <p:cNvSpPr txBox="1"/>
          <p:nvPr/>
        </p:nvSpPr>
        <p:spPr>
          <a:xfrm>
            <a:off x="1425403" y="1608684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FD96B-F542-0342-9733-3BF6634727BB}"/>
              </a:ext>
            </a:extLst>
          </p:cNvPr>
          <p:cNvSpPr txBox="1"/>
          <p:nvPr/>
        </p:nvSpPr>
        <p:spPr>
          <a:xfrm>
            <a:off x="1408960" y="2009682"/>
            <a:ext cx="2665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An informed public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15EB726-69D5-0648-B18B-C340244FBB24}"/>
              </a:ext>
            </a:extLst>
          </p:cNvPr>
          <p:cNvSpPr/>
          <p:nvPr/>
        </p:nvSpPr>
        <p:spPr>
          <a:xfrm>
            <a:off x="416496" y="3097537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E4C9E-D542-2441-983B-78487B5BCCB1}"/>
              </a:ext>
            </a:extLst>
          </p:cNvPr>
          <p:cNvSpPr txBox="1"/>
          <p:nvPr/>
        </p:nvSpPr>
        <p:spPr>
          <a:xfrm>
            <a:off x="1425403" y="3214655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D39D22-646A-8D49-A8D9-C9376DF070C7}"/>
              </a:ext>
            </a:extLst>
          </p:cNvPr>
          <p:cNvSpPr txBox="1"/>
          <p:nvPr/>
        </p:nvSpPr>
        <p:spPr>
          <a:xfrm>
            <a:off x="1408960" y="3615653"/>
            <a:ext cx="2665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Empowered communities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10848B6-7C0D-EF48-B597-D7F0E586C92C}"/>
              </a:ext>
            </a:extLst>
          </p:cNvPr>
          <p:cNvSpPr/>
          <p:nvPr/>
        </p:nvSpPr>
        <p:spPr>
          <a:xfrm>
            <a:off x="416496" y="4688965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44165F-0B73-3341-AAC6-F269324A0480}"/>
              </a:ext>
            </a:extLst>
          </p:cNvPr>
          <p:cNvSpPr txBox="1"/>
          <p:nvPr/>
        </p:nvSpPr>
        <p:spPr>
          <a:xfrm>
            <a:off x="1425403" y="4806083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BC9A8B-14F3-684D-ACDF-B7275643C76D}"/>
              </a:ext>
            </a:extLst>
          </p:cNvPr>
          <p:cNvSpPr txBox="1"/>
          <p:nvPr/>
        </p:nvSpPr>
        <p:spPr>
          <a:xfrm>
            <a:off x="1408960" y="5207083"/>
            <a:ext cx="2665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Support for well-being, prevention &amp; self-care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65861CC-D434-5740-AA1C-E07D77256073}"/>
              </a:ext>
            </a:extLst>
          </p:cNvPr>
          <p:cNvSpPr/>
          <p:nvPr/>
        </p:nvSpPr>
        <p:spPr>
          <a:xfrm>
            <a:off x="416496" y="6306924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066D24-DDA7-A141-89C2-2075106E4FF9}"/>
              </a:ext>
            </a:extLst>
          </p:cNvPr>
          <p:cNvSpPr txBox="1"/>
          <p:nvPr/>
        </p:nvSpPr>
        <p:spPr>
          <a:xfrm>
            <a:off x="1425403" y="6424042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C92986-0DB7-ED4F-973A-888DDF584A2D}"/>
              </a:ext>
            </a:extLst>
          </p:cNvPr>
          <p:cNvSpPr txBox="1"/>
          <p:nvPr/>
        </p:nvSpPr>
        <p:spPr>
          <a:xfrm>
            <a:off x="1408960" y="6825043"/>
            <a:ext cx="2665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Local services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0C9302C-F0CD-874A-806E-66DF547BC8BD}"/>
              </a:ext>
            </a:extLst>
          </p:cNvPr>
          <p:cNvSpPr/>
          <p:nvPr/>
        </p:nvSpPr>
        <p:spPr>
          <a:xfrm>
            <a:off x="416496" y="7931038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7A8125-0A2B-A940-9EBE-FB578193627B}"/>
              </a:ext>
            </a:extLst>
          </p:cNvPr>
          <p:cNvSpPr txBox="1"/>
          <p:nvPr/>
        </p:nvSpPr>
        <p:spPr>
          <a:xfrm>
            <a:off x="1425401" y="8048156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B4DB34-3E45-3B43-9E91-184D4AE5E86B}"/>
              </a:ext>
            </a:extLst>
          </p:cNvPr>
          <p:cNvSpPr txBox="1"/>
          <p:nvPr/>
        </p:nvSpPr>
        <p:spPr>
          <a:xfrm>
            <a:off x="1408958" y="8449154"/>
            <a:ext cx="2665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Seamless working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6C8C74A-9673-A242-8977-782FDD860F0A}"/>
              </a:ext>
            </a:extLst>
          </p:cNvPr>
          <p:cNvSpPr/>
          <p:nvPr/>
        </p:nvSpPr>
        <p:spPr>
          <a:xfrm>
            <a:off x="4528036" y="1491566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F87831-421D-5B4F-9FF7-4D09D820505C}"/>
              </a:ext>
            </a:extLst>
          </p:cNvPr>
          <p:cNvSpPr txBox="1"/>
          <p:nvPr/>
        </p:nvSpPr>
        <p:spPr>
          <a:xfrm>
            <a:off x="5536940" y="1608684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B3E346-F43B-564A-8DE9-7C0A1B0CF076}"/>
              </a:ext>
            </a:extLst>
          </p:cNvPr>
          <p:cNvSpPr txBox="1"/>
          <p:nvPr/>
        </p:nvSpPr>
        <p:spPr>
          <a:xfrm>
            <a:off x="5520497" y="2009681"/>
            <a:ext cx="2660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Safe &amp; effective call handling, signposting &amp; triage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51DE38D-1E76-4C46-AA54-3F5D7421CCB1}"/>
              </a:ext>
            </a:extLst>
          </p:cNvPr>
          <p:cNvSpPr/>
          <p:nvPr/>
        </p:nvSpPr>
        <p:spPr>
          <a:xfrm>
            <a:off x="4528035" y="3097537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AB00C7-A6B4-0D4C-A731-043492FCA8FE}"/>
              </a:ext>
            </a:extLst>
          </p:cNvPr>
          <p:cNvSpPr txBox="1"/>
          <p:nvPr/>
        </p:nvSpPr>
        <p:spPr>
          <a:xfrm>
            <a:off x="5536940" y="3214655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7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AA8A54-A431-D240-80CD-39CE1587A204}"/>
              </a:ext>
            </a:extLst>
          </p:cNvPr>
          <p:cNvSpPr txBox="1"/>
          <p:nvPr/>
        </p:nvSpPr>
        <p:spPr>
          <a:xfrm>
            <a:off x="5520497" y="3615653"/>
            <a:ext cx="2660977" cy="317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Quality out-of-hours care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750F58-C1E9-F149-8D82-7BA3870EF94C}"/>
              </a:ext>
            </a:extLst>
          </p:cNvPr>
          <p:cNvSpPr txBox="1"/>
          <p:nvPr/>
        </p:nvSpPr>
        <p:spPr>
          <a:xfrm>
            <a:off x="346100" y="273711"/>
            <a:ext cx="8913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PCMW | PRIMARY CARE MODEL FOR WALES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AD0D30-A000-D443-BBA2-71221F92BE90}"/>
              </a:ext>
            </a:extLst>
          </p:cNvPr>
          <p:cNvSpPr txBox="1"/>
          <p:nvPr/>
        </p:nvSpPr>
        <p:spPr>
          <a:xfrm>
            <a:off x="346100" y="659259"/>
            <a:ext cx="122823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Describes how care will be delivered locally, now &amp; in the future, as part of a whole system approach to deliver </a:t>
            </a:r>
            <a:r>
              <a:rPr lang="en-GB" i="1" dirty="0"/>
              <a:t>A Healthier Wales</a:t>
            </a:r>
          </a:p>
          <a:p>
            <a:endParaRPr lang="en-GB" dirty="0"/>
          </a:p>
        </p:txBody>
      </p:sp>
      <p:pic>
        <p:nvPicPr>
          <p:cNvPr id="35" name="Graphic 34" descr="Users with solid fill">
            <a:extLst>
              <a:ext uri="{FF2B5EF4-FFF2-40B4-BE49-F238E27FC236}">
                <a16:creationId xmlns:a16="http://schemas.microsoft.com/office/drawing/2014/main" id="{45CC5488-3CA9-CC41-8947-80C42DD55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1001" y="1718146"/>
            <a:ext cx="914400" cy="914400"/>
          </a:xfrm>
          <a:prstGeom prst="rect">
            <a:avLst/>
          </a:prstGeom>
        </p:spPr>
      </p:pic>
      <p:pic>
        <p:nvPicPr>
          <p:cNvPr id="36" name="Graphic 35" descr="Neighbourhood with solid fill">
            <a:extLst>
              <a:ext uri="{FF2B5EF4-FFF2-40B4-BE49-F238E27FC236}">
                <a16:creationId xmlns:a16="http://schemas.microsoft.com/office/drawing/2014/main" id="{CFFC72EF-DB80-3B40-84BA-E44C752169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1001" y="3292701"/>
            <a:ext cx="914400" cy="914400"/>
          </a:xfrm>
          <a:prstGeom prst="rect">
            <a:avLst/>
          </a:prstGeom>
        </p:spPr>
      </p:pic>
      <p:pic>
        <p:nvPicPr>
          <p:cNvPr id="37" name="Graphic 36" descr="Apple with solid fill">
            <a:extLst>
              <a:ext uri="{FF2B5EF4-FFF2-40B4-BE49-F238E27FC236}">
                <a16:creationId xmlns:a16="http://schemas.microsoft.com/office/drawing/2014/main" id="{17059170-7F23-4F49-8377-119172D678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1001" y="4911215"/>
            <a:ext cx="914400" cy="914400"/>
          </a:xfrm>
          <a:prstGeom prst="rect">
            <a:avLst/>
          </a:prstGeom>
        </p:spPr>
      </p:pic>
      <p:pic>
        <p:nvPicPr>
          <p:cNvPr id="38" name="Graphic 37" descr="Map with pin with solid fill">
            <a:extLst>
              <a:ext uri="{FF2B5EF4-FFF2-40B4-BE49-F238E27FC236}">
                <a16:creationId xmlns:a16="http://schemas.microsoft.com/office/drawing/2014/main" id="{6925661C-07FE-E140-A0D0-95426126045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3747" y="6489839"/>
            <a:ext cx="914400" cy="914400"/>
          </a:xfrm>
          <a:prstGeom prst="rect">
            <a:avLst/>
          </a:prstGeom>
        </p:spPr>
      </p:pic>
      <p:pic>
        <p:nvPicPr>
          <p:cNvPr id="39" name="Graphic 38" descr="Zipper with solid fill">
            <a:extLst>
              <a:ext uri="{FF2B5EF4-FFF2-40B4-BE49-F238E27FC236}">
                <a16:creationId xmlns:a16="http://schemas.microsoft.com/office/drawing/2014/main" id="{DA88E945-8673-3B4F-9DE8-A1F93A0C4FE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63747" y="8153288"/>
            <a:ext cx="914400" cy="914400"/>
          </a:xfrm>
          <a:prstGeom prst="rect">
            <a:avLst/>
          </a:prstGeom>
        </p:spPr>
      </p:pic>
      <p:pic>
        <p:nvPicPr>
          <p:cNvPr id="40" name="Graphic 39" descr="Signpost with solid fill">
            <a:extLst>
              <a:ext uri="{FF2B5EF4-FFF2-40B4-BE49-F238E27FC236}">
                <a16:creationId xmlns:a16="http://schemas.microsoft.com/office/drawing/2014/main" id="{98FB4A68-0526-DC4D-97D2-DB58ABA7A5F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616262" y="1718146"/>
            <a:ext cx="914400" cy="914400"/>
          </a:xfrm>
          <a:prstGeom prst="rect">
            <a:avLst/>
          </a:prstGeom>
        </p:spPr>
      </p:pic>
      <p:pic>
        <p:nvPicPr>
          <p:cNvPr id="41" name="Graphic 40" descr="Clock with solid fill">
            <a:extLst>
              <a:ext uri="{FF2B5EF4-FFF2-40B4-BE49-F238E27FC236}">
                <a16:creationId xmlns:a16="http://schemas.microsoft.com/office/drawing/2014/main" id="{F7303ACD-E677-234E-82F7-60D3C811493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flipH="1">
            <a:off x="4616262" y="3292701"/>
            <a:ext cx="914400" cy="914400"/>
          </a:xfrm>
          <a:prstGeom prst="rect">
            <a:avLst/>
          </a:prstGeom>
        </p:spPr>
      </p:pic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158902EA-7712-3E44-99B0-EE0971E36999}"/>
              </a:ext>
            </a:extLst>
          </p:cNvPr>
          <p:cNvSpPr/>
          <p:nvPr/>
        </p:nvSpPr>
        <p:spPr>
          <a:xfrm>
            <a:off x="4528035" y="4688965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E81E50-838A-A54B-B0FE-CE1BE4AB707C}"/>
              </a:ext>
            </a:extLst>
          </p:cNvPr>
          <p:cNvSpPr txBox="1"/>
          <p:nvPr/>
        </p:nvSpPr>
        <p:spPr>
          <a:xfrm>
            <a:off x="5536940" y="4806083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8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7E4F344-DF11-E941-8EA5-9C42AB12BAE3}"/>
              </a:ext>
            </a:extLst>
          </p:cNvPr>
          <p:cNvSpPr txBox="1"/>
          <p:nvPr/>
        </p:nvSpPr>
        <p:spPr>
          <a:xfrm>
            <a:off x="5520497" y="5207081"/>
            <a:ext cx="266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Directly accessed services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0A23A837-8EC6-EE41-BEF2-F989FD7F7916}"/>
              </a:ext>
            </a:extLst>
          </p:cNvPr>
          <p:cNvSpPr/>
          <p:nvPr/>
        </p:nvSpPr>
        <p:spPr>
          <a:xfrm>
            <a:off x="4528035" y="6300790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428404A-0219-C246-9AC8-46B2F85EDCDE}"/>
              </a:ext>
            </a:extLst>
          </p:cNvPr>
          <p:cNvSpPr txBox="1"/>
          <p:nvPr/>
        </p:nvSpPr>
        <p:spPr>
          <a:xfrm>
            <a:off x="5536940" y="6417908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9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BFFCC0-1CFA-714E-8819-E2650C7F30AC}"/>
              </a:ext>
            </a:extLst>
          </p:cNvPr>
          <p:cNvSpPr txBox="1"/>
          <p:nvPr/>
        </p:nvSpPr>
        <p:spPr>
          <a:xfrm>
            <a:off x="5520497" y="6818906"/>
            <a:ext cx="2660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Integrated care for people with multiple care needs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2EDF9676-2A1B-A840-8DF4-615A4CC00524}"/>
              </a:ext>
            </a:extLst>
          </p:cNvPr>
          <p:cNvSpPr/>
          <p:nvPr/>
        </p:nvSpPr>
        <p:spPr>
          <a:xfrm>
            <a:off x="4528035" y="7931038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7930150-0D80-584A-956E-ECCBCC904B0D}"/>
              </a:ext>
            </a:extLst>
          </p:cNvPr>
          <p:cNvSpPr txBox="1"/>
          <p:nvPr/>
        </p:nvSpPr>
        <p:spPr>
          <a:xfrm>
            <a:off x="5536940" y="8048156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10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0B7430C-9DA9-9743-96CB-CF9631B47F51}"/>
              </a:ext>
            </a:extLst>
          </p:cNvPr>
          <p:cNvSpPr txBox="1"/>
          <p:nvPr/>
        </p:nvSpPr>
        <p:spPr>
          <a:xfrm>
            <a:off x="5520497" y="8449154"/>
            <a:ext cx="2660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Cluster estates &amp; facilities support multi-professional working</a:t>
            </a:r>
          </a:p>
        </p:txBody>
      </p:sp>
      <p:pic>
        <p:nvPicPr>
          <p:cNvPr id="54" name="Graphic 53" descr="Circle with left arrow with solid fill">
            <a:extLst>
              <a:ext uri="{FF2B5EF4-FFF2-40B4-BE49-F238E27FC236}">
                <a16:creationId xmlns:a16="http://schemas.microsoft.com/office/drawing/2014/main" id="{2FFDDB8C-C3AC-184F-B435-94113807B6C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flipH="1">
            <a:off x="4616262" y="4910634"/>
            <a:ext cx="914400" cy="914400"/>
          </a:xfrm>
          <a:prstGeom prst="rect">
            <a:avLst/>
          </a:prstGeom>
        </p:spPr>
      </p:pic>
      <p:pic>
        <p:nvPicPr>
          <p:cNvPr id="55" name="Graphic 54" descr="User network with solid fill">
            <a:extLst>
              <a:ext uri="{FF2B5EF4-FFF2-40B4-BE49-F238E27FC236}">
                <a16:creationId xmlns:a16="http://schemas.microsoft.com/office/drawing/2014/main" id="{9D409906-DAC7-6947-BBDA-FCC6D621695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616262" y="6495544"/>
            <a:ext cx="914400" cy="914400"/>
          </a:xfrm>
          <a:prstGeom prst="rect">
            <a:avLst/>
          </a:prstGeom>
        </p:spPr>
      </p:pic>
      <p:pic>
        <p:nvPicPr>
          <p:cNvPr id="56" name="Graphic 55" descr="Cheers with solid fill">
            <a:extLst>
              <a:ext uri="{FF2B5EF4-FFF2-40B4-BE49-F238E27FC236}">
                <a16:creationId xmlns:a16="http://schemas.microsoft.com/office/drawing/2014/main" id="{BF42E92F-DCA6-4A48-8352-60DD4183C47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4616262" y="8145842"/>
            <a:ext cx="914400" cy="914400"/>
          </a:xfrm>
          <a:prstGeom prst="rect">
            <a:avLst/>
          </a:prstGeom>
        </p:spPr>
      </p:pic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A9ABCFE-FD1D-904D-9733-8E3F05EE12E6}"/>
              </a:ext>
            </a:extLst>
          </p:cNvPr>
          <p:cNvSpPr/>
          <p:nvPr/>
        </p:nvSpPr>
        <p:spPr>
          <a:xfrm>
            <a:off x="8639576" y="1491566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EEB4988-2AE7-C343-A8B5-A311019C33AC}"/>
              </a:ext>
            </a:extLst>
          </p:cNvPr>
          <p:cNvSpPr txBox="1"/>
          <p:nvPr/>
        </p:nvSpPr>
        <p:spPr>
          <a:xfrm>
            <a:off x="9648482" y="1608684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11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309C16-E7AA-9842-B5DE-7EE8C2220B16}"/>
              </a:ext>
            </a:extLst>
          </p:cNvPr>
          <p:cNvSpPr txBox="1"/>
          <p:nvPr/>
        </p:nvSpPr>
        <p:spPr>
          <a:xfrm>
            <a:off x="9632038" y="2009681"/>
            <a:ext cx="2658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Cluster IT systems enable cluster communications &amp; data sharing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9DBAF21C-518E-0D44-B838-0A96C4C05982}"/>
              </a:ext>
            </a:extLst>
          </p:cNvPr>
          <p:cNvSpPr/>
          <p:nvPr/>
        </p:nvSpPr>
        <p:spPr>
          <a:xfrm>
            <a:off x="8639577" y="3097537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3A238FD-7106-C148-B883-F54E0C279684}"/>
              </a:ext>
            </a:extLst>
          </p:cNvPr>
          <p:cNvSpPr txBox="1"/>
          <p:nvPr/>
        </p:nvSpPr>
        <p:spPr>
          <a:xfrm>
            <a:off x="9648482" y="3214655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12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1C5139-3E60-CF42-B2E1-B409BFF89567}"/>
              </a:ext>
            </a:extLst>
          </p:cNvPr>
          <p:cNvSpPr txBox="1"/>
          <p:nvPr/>
        </p:nvSpPr>
        <p:spPr>
          <a:xfrm>
            <a:off x="9632039" y="3615653"/>
            <a:ext cx="2658560" cy="73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Ease of access to community diagnostics supporting high-quality care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0CB631C0-2DAC-5245-8398-289F818EF09A}"/>
              </a:ext>
            </a:extLst>
          </p:cNvPr>
          <p:cNvSpPr/>
          <p:nvPr/>
        </p:nvSpPr>
        <p:spPr>
          <a:xfrm>
            <a:off x="8639577" y="4688965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650E6F3-E52A-3F49-BA98-27B4E9168741}"/>
              </a:ext>
            </a:extLst>
          </p:cNvPr>
          <p:cNvSpPr txBox="1"/>
          <p:nvPr/>
        </p:nvSpPr>
        <p:spPr>
          <a:xfrm>
            <a:off x="9648482" y="4806083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PCMW outcome 13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4B6F4C-ABAC-E147-AD5F-FD03C1403CF9}"/>
              </a:ext>
            </a:extLst>
          </p:cNvPr>
          <p:cNvSpPr txBox="1"/>
          <p:nvPr/>
        </p:nvSpPr>
        <p:spPr>
          <a:xfrm>
            <a:off x="9632039" y="5207079"/>
            <a:ext cx="2658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Finance systems designed to drive whole-system transformative change</a:t>
            </a:r>
          </a:p>
        </p:txBody>
      </p:sp>
      <p:pic>
        <p:nvPicPr>
          <p:cNvPr id="69" name="Graphic 68" descr="Work from home desk with solid fill">
            <a:extLst>
              <a:ext uri="{FF2B5EF4-FFF2-40B4-BE49-F238E27FC236}">
                <a16:creationId xmlns:a16="http://schemas.microsoft.com/office/drawing/2014/main" id="{C688DB77-DBCA-8446-8D51-9EE6C1E57FF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8727802" y="1702480"/>
            <a:ext cx="914400" cy="914400"/>
          </a:xfrm>
          <a:prstGeom prst="rect">
            <a:avLst/>
          </a:prstGeom>
        </p:spPr>
      </p:pic>
      <p:pic>
        <p:nvPicPr>
          <p:cNvPr id="70" name="Graphic 69" descr="Target Audience with solid fill">
            <a:extLst>
              <a:ext uri="{FF2B5EF4-FFF2-40B4-BE49-F238E27FC236}">
                <a16:creationId xmlns:a16="http://schemas.microsoft.com/office/drawing/2014/main" id="{3F11FBA4-3D0C-9346-92A5-C6B5A845675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8727802" y="3318886"/>
            <a:ext cx="914400" cy="914400"/>
          </a:xfrm>
          <a:prstGeom prst="rect">
            <a:avLst/>
          </a:prstGeom>
        </p:spPr>
      </p:pic>
      <p:pic>
        <p:nvPicPr>
          <p:cNvPr id="71" name="Graphic 70" descr="Calculator with solid fill">
            <a:extLst>
              <a:ext uri="{FF2B5EF4-FFF2-40B4-BE49-F238E27FC236}">
                <a16:creationId xmlns:a16="http://schemas.microsoft.com/office/drawing/2014/main" id="{8E99AF2B-0AC7-104B-BA0F-EA61D9FA5EA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727802" y="4910634"/>
            <a:ext cx="914400" cy="914400"/>
          </a:xfrm>
          <a:prstGeom prst="rect">
            <a:avLst/>
          </a:prstGeom>
        </p:spPr>
      </p:pic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0244E394-03C9-9A43-BDB5-D42F85C3A7E4}"/>
              </a:ext>
            </a:extLst>
          </p:cNvPr>
          <p:cNvSpPr/>
          <p:nvPr/>
        </p:nvSpPr>
        <p:spPr>
          <a:xfrm>
            <a:off x="8584339" y="6280393"/>
            <a:ext cx="3780000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FE3FC4C0-B0CB-1D47-9901-5F5AE3E41DD6}"/>
              </a:ext>
            </a:extLst>
          </p:cNvPr>
          <p:cNvSpPr/>
          <p:nvPr/>
        </p:nvSpPr>
        <p:spPr>
          <a:xfrm>
            <a:off x="8579251" y="7923592"/>
            <a:ext cx="3780000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86F83CE0-438A-334F-8F2E-B67F9D0DA648}"/>
              </a:ext>
            </a:extLst>
          </p:cNvPr>
          <p:cNvSpPr/>
          <p:nvPr/>
        </p:nvSpPr>
        <p:spPr>
          <a:xfrm>
            <a:off x="8586999" y="7032263"/>
            <a:ext cx="3780000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55DBED0-09CE-D546-8008-44E2B8F091E9}"/>
              </a:ext>
            </a:extLst>
          </p:cNvPr>
          <p:cNvSpPr txBox="1"/>
          <p:nvPr/>
        </p:nvSpPr>
        <p:spPr>
          <a:xfrm>
            <a:off x="8727802" y="6555209"/>
            <a:ext cx="3416072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Working towards a whole system approach</a:t>
            </a:r>
          </a:p>
          <a:p>
            <a:endParaRPr lang="en-GB" sz="1400" dirty="0"/>
          </a:p>
          <a:p>
            <a:r>
              <a:rPr lang="en-GB" sz="1400" dirty="0"/>
              <a:t>The PCMW has been re-articulated as 13 transformational outcomes, against which clusters will need to provide evidence of maturity using three sets of criteria (foundation; developing; mature). Attaining Level 3 maturity should reflect integration within a whole-system approach (the model aspiration), whereas levels 1 and 2 reflect interim transformation of “health” services.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9450" y="9246574"/>
            <a:ext cx="7776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This document is available in Welsh / Mae’r ddogfen hon ar gael yn Gymraeg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541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2033</TotalTime>
  <Words>227</Words>
  <Application>Microsoft Office PowerPoint</Application>
  <PresentationFormat>A3 Paper (297x420 mm)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McKenzie</dc:creator>
  <cp:lastModifiedBy>Claire Miles (Public Health Wales - Matrix House)</cp:lastModifiedBy>
  <cp:revision>95</cp:revision>
  <dcterms:created xsi:type="dcterms:W3CDTF">2021-10-01T06:10:55Z</dcterms:created>
  <dcterms:modified xsi:type="dcterms:W3CDTF">2022-03-31T10:41:54Z</dcterms:modified>
</cp:coreProperties>
</file>