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73"/>
  </p:normalViewPr>
  <p:slideViewPr>
    <p:cSldViewPr snapToGrid="0" snapToObjects="1">
      <p:cViewPr varScale="1">
        <p:scale>
          <a:sx n="86" d="100"/>
          <a:sy n="86" d="100"/>
        </p:scale>
        <p:origin x="15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F311-6720-4A4B-B52D-4DD7751E2665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03F87-C376-4B41-B43A-B9A7EC3DD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5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03F87-C376-4B41-B43A-B9A7EC3DD2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31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1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1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01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3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0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0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77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93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4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6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7251-EBFE-5540-99A4-EE09AA3D6FA3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6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hyperlink" Target="mailto:SPPC@wales.nhs.uk" TargetMode="External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B2E41E1-8718-EA42-8482-0CAA6A0E2DCF}"/>
              </a:ext>
            </a:extLst>
          </p:cNvPr>
          <p:cNvSpPr/>
          <p:nvPr/>
        </p:nvSpPr>
        <p:spPr>
          <a:xfrm>
            <a:off x="404849" y="1510436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8FEA5-5393-8540-B680-C8B19B64FE05}"/>
              </a:ext>
            </a:extLst>
          </p:cNvPr>
          <p:cNvSpPr txBox="1"/>
          <p:nvPr/>
        </p:nvSpPr>
        <p:spPr>
          <a:xfrm>
            <a:off x="1413756" y="1627554"/>
            <a:ext cx="3619336" cy="743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Cluster Development Framework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437290-B1AA-A44E-B90E-C1EA5E39086B}"/>
              </a:ext>
            </a:extLst>
          </p:cNvPr>
          <p:cNvSpPr txBox="1"/>
          <p:nvPr/>
        </p:nvSpPr>
        <p:spPr>
          <a:xfrm>
            <a:off x="1397312" y="2028555"/>
            <a:ext cx="36357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CDF sets out standards &amp; maturity criteria expected for demonstrating implementation progress; it identifies evidence requirements</a:t>
            </a:r>
          </a:p>
        </p:txBody>
      </p:sp>
      <p:pic>
        <p:nvPicPr>
          <p:cNvPr id="7" name="Graphic 6" descr="Table with solid fill">
            <a:extLst>
              <a:ext uri="{FF2B5EF4-FFF2-40B4-BE49-F238E27FC236}">
                <a16:creationId xmlns:a16="http://schemas.microsoft.com/office/drawing/2014/main" id="{B6186A3C-8407-8446-8C29-5A98AF91B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9356" y="1732686"/>
            <a:ext cx="914400" cy="91440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E67529B-89B2-F343-B3EF-4C217025116E}"/>
              </a:ext>
            </a:extLst>
          </p:cNvPr>
          <p:cNvSpPr/>
          <p:nvPr/>
        </p:nvSpPr>
        <p:spPr>
          <a:xfrm>
            <a:off x="405254" y="3119350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222DD5-ADE6-7C41-9ABF-CE399F52B5AB}"/>
              </a:ext>
            </a:extLst>
          </p:cNvPr>
          <p:cNvSpPr txBox="1"/>
          <p:nvPr/>
        </p:nvSpPr>
        <p:spPr>
          <a:xfrm>
            <a:off x="1414161" y="3236468"/>
            <a:ext cx="3619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Cluster 360 Peer Review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CC8C8-5D36-9D47-B632-30D5D6F69031}"/>
              </a:ext>
            </a:extLst>
          </p:cNvPr>
          <p:cNvSpPr txBox="1"/>
          <p:nvPr/>
        </p:nvSpPr>
        <p:spPr>
          <a:xfrm>
            <a:off x="1397717" y="3637469"/>
            <a:ext cx="36357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360 process describes how clusters &amp; PCPGs will be involved in CDF-guided, peer-led developmental appraisal </a:t>
            </a:r>
            <a:r>
              <a:rPr lang="en-GB" sz="1400" b="1" dirty="0"/>
              <a:t>once per IMTP cycle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CB9738C-1860-984D-A436-A8034FDCA377}"/>
              </a:ext>
            </a:extLst>
          </p:cNvPr>
          <p:cNvSpPr/>
          <p:nvPr/>
        </p:nvSpPr>
        <p:spPr>
          <a:xfrm>
            <a:off x="404849" y="472826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319FBD-D07D-544C-B09D-46351285A1F7}"/>
              </a:ext>
            </a:extLst>
          </p:cNvPr>
          <p:cNvSpPr txBox="1"/>
          <p:nvPr/>
        </p:nvSpPr>
        <p:spPr>
          <a:xfrm>
            <a:off x="1413756" y="4845382"/>
            <a:ext cx="3619336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Self-Reflection Tool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109194-05E5-3B4F-8147-02B200FA6287}"/>
              </a:ext>
            </a:extLst>
          </p:cNvPr>
          <p:cNvSpPr txBox="1"/>
          <p:nvPr/>
        </p:nvSpPr>
        <p:spPr>
          <a:xfrm>
            <a:off x="1397312" y="5246383"/>
            <a:ext cx="36357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SRT is an </a:t>
            </a:r>
            <a:r>
              <a:rPr lang="en-GB" sz="1400" b="1" dirty="0"/>
              <a:t>annual</a:t>
            </a:r>
            <a:r>
              <a:rPr lang="en-GB" sz="1400" dirty="0"/>
              <a:t> online questionnaire asking clusters what went well, less well or could be done differently in relation to the CDF</a:t>
            </a:r>
          </a:p>
          <a:p>
            <a:endParaRPr lang="en-GB" sz="1400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3C61D8-B3E1-5F4B-9F33-B9E438431A7E}"/>
              </a:ext>
            </a:extLst>
          </p:cNvPr>
          <p:cNvSpPr/>
          <p:nvPr/>
        </p:nvSpPr>
        <p:spPr>
          <a:xfrm>
            <a:off x="404849" y="630941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25BA62-E453-F943-A352-EB3BF11F8AF1}"/>
              </a:ext>
            </a:extLst>
          </p:cNvPr>
          <p:cNvSpPr txBox="1"/>
          <p:nvPr/>
        </p:nvSpPr>
        <p:spPr>
          <a:xfrm>
            <a:off x="1413756" y="6426532"/>
            <a:ext cx="3619336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Key Indicator Dashboard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376970-BA99-F642-AC22-AF1C9BCE74C5}"/>
              </a:ext>
            </a:extLst>
          </p:cNvPr>
          <p:cNvSpPr txBox="1"/>
          <p:nvPr/>
        </p:nvSpPr>
        <p:spPr>
          <a:xfrm>
            <a:off x="1397312" y="6827533"/>
            <a:ext cx="36357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KID is a </a:t>
            </a:r>
            <a:r>
              <a:rPr lang="en-GB" sz="1400" b="1" dirty="0"/>
              <a:t>live</a:t>
            </a:r>
            <a:r>
              <a:rPr lang="en-GB" sz="1400" dirty="0"/>
              <a:t> online tile on the Primary Care Information Portal for reporting metrics around PCMW, ACD &amp; other primary care outcomes</a:t>
            </a:r>
          </a:p>
          <a:p>
            <a:endParaRPr lang="en-GB" sz="1400" dirty="0"/>
          </a:p>
        </p:txBody>
      </p:sp>
      <p:pic>
        <p:nvPicPr>
          <p:cNvPr id="21" name="Graphic 20" descr="Compass with solid fill">
            <a:extLst>
              <a:ext uri="{FF2B5EF4-FFF2-40B4-BE49-F238E27FC236}">
                <a16:creationId xmlns:a16="http://schemas.microsoft.com/office/drawing/2014/main" id="{79642385-1895-EF4A-B8B7-3298D9924E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507" y="3341600"/>
            <a:ext cx="914400" cy="914400"/>
          </a:xfrm>
          <a:prstGeom prst="rect">
            <a:avLst/>
          </a:prstGeom>
        </p:spPr>
      </p:pic>
      <p:pic>
        <p:nvPicPr>
          <p:cNvPr id="23" name="Graphic 22" descr="Gauge with solid fill">
            <a:extLst>
              <a:ext uri="{FF2B5EF4-FFF2-40B4-BE49-F238E27FC236}">
                <a16:creationId xmlns:a16="http://schemas.microsoft.com/office/drawing/2014/main" id="{565E7623-98B9-9D40-9756-59E09A47B5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82909" y="6531664"/>
            <a:ext cx="914400" cy="914400"/>
          </a:xfrm>
          <a:prstGeom prst="rect">
            <a:avLst/>
          </a:prstGeom>
        </p:spPr>
      </p:pic>
      <p:pic>
        <p:nvPicPr>
          <p:cNvPr id="25" name="Graphic 24" descr="Reflection with solid fill">
            <a:extLst>
              <a:ext uri="{FF2B5EF4-FFF2-40B4-BE49-F238E27FC236}">
                <a16:creationId xmlns:a16="http://schemas.microsoft.com/office/drawing/2014/main" id="{AC9F9787-662F-2443-B082-CFEBA478B4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9356" y="4950514"/>
            <a:ext cx="914400" cy="914400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963427D-3BE5-9443-A7F2-3019F9011EE4}"/>
              </a:ext>
            </a:extLst>
          </p:cNvPr>
          <p:cNvSpPr/>
          <p:nvPr/>
        </p:nvSpPr>
        <p:spPr>
          <a:xfrm>
            <a:off x="404849" y="7890564"/>
            <a:ext cx="4844145" cy="13589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D2EC59-8BB9-C148-BCA3-B4AB7D7A6EBA}"/>
              </a:ext>
            </a:extLst>
          </p:cNvPr>
          <p:cNvSpPr txBox="1"/>
          <p:nvPr/>
        </p:nvSpPr>
        <p:spPr>
          <a:xfrm>
            <a:off x="1413754" y="8007682"/>
            <a:ext cx="3619336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Other deliverables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A1EB0A-6C3E-B547-921A-699396735A2A}"/>
              </a:ext>
            </a:extLst>
          </p:cNvPr>
          <p:cNvSpPr txBox="1"/>
          <p:nvPr/>
        </p:nvSpPr>
        <p:spPr>
          <a:xfrm>
            <a:off x="1397310" y="8408680"/>
            <a:ext cx="36357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These comprise a monitoring &amp; evaluation plan; a national implementation progress report (annual) &amp; endpoint evaluation</a:t>
            </a:r>
          </a:p>
        </p:txBody>
      </p:sp>
      <p:pic>
        <p:nvPicPr>
          <p:cNvPr id="31" name="Graphic 30" descr="Miscellaneous with solid fill">
            <a:extLst>
              <a:ext uri="{FF2B5EF4-FFF2-40B4-BE49-F238E27FC236}">
                <a16:creationId xmlns:a16="http://schemas.microsoft.com/office/drawing/2014/main" id="{E069E731-A5E8-D14E-8C57-38A8F76B28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9354" y="8112814"/>
            <a:ext cx="914400" cy="914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F6DAAF5-D13B-0844-9081-1BF714E7A109}"/>
              </a:ext>
            </a:extLst>
          </p:cNvPr>
          <p:cNvSpPr txBox="1"/>
          <p:nvPr/>
        </p:nvSpPr>
        <p:spPr>
          <a:xfrm>
            <a:off x="326789" y="392152"/>
            <a:ext cx="12069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PCMW/ACD MONITORING &amp; EVALUATION: OUTLINE OF THE DRAFT APPROACH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D5755-7428-C94B-8220-48281C72037A}"/>
              </a:ext>
            </a:extLst>
          </p:cNvPr>
          <p:cNvSpPr txBox="1"/>
          <p:nvPr/>
        </p:nvSpPr>
        <p:spPr>
          <a:xfrm>
            <a:off x="326789" y="845235"/>
            <a:ext cx="12148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 set of tools will provide both quantitative measures and qualitative narrative on implementation progress across Wales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1BCE70A-8AFD-3A4C-A78D-9D1C24CEA802}"/>
              </a:ext>
            </a:extLst>
          </p:cNvPr>
          <p:cNvSpPr/>
          <p:nvPr/>
        </p:nvSpPr>
        <p:spPr>
          <a:xfrm>
            <a:off x="5530302" y="1510436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2016EEF-A399-FF41-864F-B493DDC893B7}"/>
              </a:ext>
            </a:extLst>
          </p:cNvPr>
          <p:cNvSpPr/>
          <p:nvPr/>
        </p:nvSpPr>
        <p:spPr>
          <a:xfrm>
            <a:off x="5530302" y="7088462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7EA8424-A6E0-9647-AE53-742C539D2490}"/>
              </a:ext>
            </a:extLst>
          </p:cNvPr>
          <p:cNvSpPr/>
          <p:nvPr/>
        </p:nvSpPr>
        <p:spPr>
          <a:xfrm>
            <a:off x="5530302" y="1627554"/>
            <a:ext cx="6866449" cy="6618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Graphic 40" descr="Questions with solid fill">
            <a:extLst>
              <a:ext uri="{FF2B5EF4-FFF2-40B4-BE49-F238E27FC236}">
                <a16:creationId xmlns:a16="http://schemas.microsoft.com/office/drawing/2014/main" id="{9492D5FA-E4CC-5F44-9F31-EF7DBBE2C64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609534" y="1732686"/>
            <a:ext cx="914400" cy="9144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AEA27AB-3252-6247-994F-1B1E2C79D68A}"/>
              </a:ext>
            </a:extLst>
          </p:cNvPr>
          <p:cNvSpPr txBox="1"/>
          <p:nvPr/>
        </p:nvSpPr>
        <p:spPr>
          <a:xfrm>
            <a:off x="6563943" y="1622705"/>
            <a:ext cx="5531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Seeking your views on the proposed approach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4825D42-3FD9-F942-B720-D33FC85B8336}"/>
              </a:ext>
            </a:extLst>
          </p:cNvPr>
          <p:cNvSpPr txBox="1"/>
          <p:nvPr/>
        </p:nvSpPr>
        <p:spPr>
          <a:xfrm>
            <a:off x="6547500" y="2023706"/>
            <a:ext cx="5548247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Q1</a:t>
            </a:r>
            <a:r>
              <a:rPr lang="en-GB" sz="1400" dirty="0"/>
              <a:t>: We propose to release a draft monitoring &amp; evaluation plan for stakeholder review. </a:t>
            </a:r>
            <a:r>
              <a:rPr lang="en-GB" sz="1400" i="1" dirty="0"/>
              <a:t>What are the key considerations you would like this to take account of?</a:t>
            </a:r>
          </a:p>
          <a:p>
            <a:endParaRPr lang="en-GB" sz="1400" dirty="0"/>
          </a:p>
          <a:p>
            <a:r>
              <a:rPr lang="en-GB" sz="1400" b="1" dirty="0"/>
              <a:t>Q2</a:t>
            </a:r>
            <a:r>
              <a:rPr lang="en-GB" sz="1400" dirty="0"/>
              <a:t>: We propose an initial focus on piloting the 360 peer review element. </a:t>
            </a:r>
            <a:r>
              <a:rPr lang="en-GB" sz="1400" i="1" dirty="0"/>
              <a:t>Do you anticipate any challenges in participating once per IMTP cycle in a process involving external peers (cluster, health board, RPB)?</a:t>
            </a:r>
          </a:p>
          <a:p>
            <a:endParaRPr lang="en-GB" sz="1400" dirty="0"/>
          </a:p>
          <a:p>
            <a:r>
              <a:rPr lang="en-GB" sz="1400" b="1" dirty="0"/>
              <a:t>Q3</a:t>
            </a:r>
            <a:r>
              <a:rPr lang="en-GB" sz="1400" dirty="0"/>
              <a:t>: The Cluster Development Framework will define the standard for each outcome, including any maturity criteria (foundation; developing; mature), against which clusters will submit evidence. The 360 panel will select a subset of standards/ evidence as the focus for panel discussion. </a:t>
            </a:r>
            <a:r>
              <a:rPr lang="en-GB" sz="1400" i="1" dirty="0"/>
              <a:t>Is this a pragmatic approach?</a:t>
            </a:r>
          </a:p>
          <a:p>
            <a:endParaRPr lang="en-GB" sz="1400" dirty="0"/>
          </a:p>
          <a:p>
            <a:r>
              <a:rPr lang="en-GB" sz="1400" b="1" dirty="0"/>
              <a:t>Q4</a:t>
            </a:r>
            <a:r>
              <a:rPr lang="en-GB" sz="1400" dirty="0"/>
              <a:t>: There are three sets of interested parties in the 360 process, one of whom is the cluster being reviewed. </a:t>
            </a:r>
            <a:r>
              <a:rPr lang="en-GB" sz="1400" i="1" dirty="0"/>
              <a:t>Any thoughts on which role(s) could best represent the cluster?</a:t>
            </a:r>
          </a:p>
          <a:p>
            <a:endParaRPr lang="en-GB" sz="1400" dirty="0"/>
          </a:p>
          <a:p>
            <a:r>
              <a:rPr lang="en-GB" sz="1400" b="1" dirty="0"/>
              <a:t>Q5</a:t>
            </a:r>
            <a:r>
              <a:rPr lang="en-GB" sz="1400" dirty="0"/>
              <a:t>: Panels would be constituted from peers outside of the cluster being reviewed. </a:t>
            </a:r>
            <a:r>
              <a:rPr lang="en-GB" sz="1400" i="1" dirty="0"/>
              <a:t>What type of roles/ positions should be represented, and who should chair the panel?</a:t>
            </a:r>
          </a:p>
          <a:p>
            <a:endParaRPr lang="en-GB" sz="1400" i="1" dirty="0"/>
          </a:p>
          <a:p>
            <a:r>
              <a:rPr lang="en-GB" sz="1400" b="1" dirty="0"/>
              <a:t>Q6</a:t>
            </a:r>
            <a:r>
              <a:rPr lang="en-GB" sz="1400" dirty="0"/>
              <a:t>: The 360 panel would provide outcome letters to receiving LHB/ RPB Execs, who would respond to both the panel and their participating clusters. </a:t>
            </a:r>
            <a:r>
              <a:rPr lang="en-GB" sz="1400" i="1" dirty="0"/>
              <a:t>Will this close the feedback loop to help mobilise regional resources/ support for issues raised during the process?</a:t>
            </a:r>
          </a:p>
          <a:p>
            <a:endParaRPr lang="en-GB" sz="1400" dirty="0"/>
          </a:p>
          <a:p>
            <a:r>
              <a:rPr lang="en-GB" sz="1400" dirty="0"/>
              <a:t>Please provide your feedback to </a:t>
            </a:r>
            <a:r>
              <a:rPr lang="en-GB" sz="1400" dirty="0">
                <a:hlinkClick r:id="rId15"/>
              </a:rPr>
              <a:t>SPPC@wales.nhs.uk</a:t>
            </a:r>
            <a:r>
              <a:rPr lang="en-GB" sz="1400" dirty="0"/>
              <a:t>. Thank you.</a:t>
            </a:r>
          </a:p>
          <a:p>
            <a:endParaRPr lang="en-GB" sz="1400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A809BE30-D62A-2641-88A1-C08D8DBBCF28}"/>
              </a:ext>
            </a:extLst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9554446" y="8703046"/>
            <a:ext cx="2920365" cy="64833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CED32EB-9D51-8A48-A28A-E8EBC572236B}"/>
              </a:ext>
            </a:extLst>
          </p:cNvPr>
          <p:cNvSpPr txBox="1"/>
          <p:nvPr/>
        </p:nvSpPr>
        <p:spPr>
          <a:xfrm>
            <a:off x="5530302" y="8941687"/>
            <a:ext cx="24066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SPPC </a:t>
            </a:r>
            <a:r>
              <a:rPr lang="en-GB" sz="1400" dirty="0"/>
              <a:t>WS6 | 3 Nov 2021 v1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656" y="8560004"/>
            <a:ext cx="961739" cy="9344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4426910" y="4731280"/>
            <a:ext cx="3279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Q U E S T I O N 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26789" y="9246574"/>
            <a:ext cx="7776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This document is available in Welsh / Mae’r ddogfen hon ar gael yn Gymraeg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864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2035</TotalTime>
  <Words>448</Words>
  <Application>Microsoft Office PowerPoint</Application>
  <PresentationFormat>A3 Paper (297x420 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</dc:creator>
  <cp:lastModifiedBy>Claire Miles (Public Health Wales - Matrix House)</cp:lastModifiedBy>
  <cp:revision>95</cp:revision>
  <dcterms:created xsi:type="dcterms:W3CDTF">2021-10-01T06:10:55Z</dcterms:created>
  <dcterms:modified xsi:type="dcterms:W3CDTF">2022-03-31T10:39:14Z</dcterms:modified>
</cp:coreProperties>
</file>