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53"/>
  </p:notesMasterIdLst>
  <p:sldIdLst>
    <p:sldId id="256" r:id="rId6"/>
    <p:sldId id="648" r:id="rId7"/>
    <p:sldId id="277" r:id="rId8"/>
    <p:sldId id="278" r:id="rId9"/>
    <p:sldId id="281" r:id="rId10"/>
    <p:sldId id="282" r:id="rId11"/>
    <p:sldId id="636" r:id="rId12"/>
    <p:sldId id="637" r:id="rId13"/>
    <p:sldId id="627" r:id="rId14"/>
    <p:sldId id="387" r:id="rId15"/>
    <p:sldId id="300" r:id="rId16"/>
    <p:sldId id="283" r:id="rId17"/>
    <p:sldId id="265" r:id="rId18"/>
    <p:sldId id="273" r:id="rId19"/>
    <p:sldId id="264" r:id="rId20"/>
    <p:sldId id="271" r:id="rId21"/>
    <p:sldId id="267" r:id="rId22"/>
    <p:sldId id="266" r:id="rId23"/>
    <p:sldId id="270" r:id="rId24"/>
    <p:sldId id="268" r:id="rId25"/>
    <p:sldId id="269" r:id="rId26"/>
    <p:sldId id="258" r:id="rId27"/>
    <p:sldId id="275" r:id="rId28"/>
    <p:sldId id="276" r:id="rId29"/>
    <p:sldId id="274" r:id="rId30"/>
    <p:sldId id="284" r:id="rId31"/>
    <p:sldId id="286" r:id="rId32"/>
    <p:sldId id="285" r:id="rId33"/>
    <p:sldId id="287" r:id="rId34"/>
    <p:sldId id="279" r:id="rId35"/>
    <p:sldId id="280" r:id="rId36"/>
    <p:sldId id="288" r:id="rId37"/>
    <p:sldId id="263" r:id="rId38"/>
    <p:sldId id="640" r:id="rId39"/>
    <p:sldId id="641" r:id="rId40"/>
    <p:sldId id="642" r:id="rId41"/>
    <p:sldId id="643" r:id="rId42"/>
    <p:sldId id="644" r:id="rId43"/>
    <p:sldId id="645" r:id="rId44"/>
    <p:sldId id="646" r:id="rId45"/>
    <p:sldId id="272" r:id="rId46"/>
    <p:sldId id="647" r:id="rId47"/>
    <p:sldId id="293" r:id="rId48"/>
    <p:sldId id="638" r:id="rId49"/>
    <p:sldId id="289" r:id="rId50"/>
    <p:sldId id="290" r:id="rId51"/>
    <p:sldId id="291"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864"/>
    <a:srgbClr val="5C64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660"/>
  </p:normalViewPr>
  <p:slideViewPr>
    <p:cSldViewPr snapToGrid="0">
      <p:cViewPr varScale="1">
        <p:scale>
          <a:sx n="90" d="100"/>
          <a:sy n="90" d="100"/>
        </p:scale>
        <p:origin x="427" y="29"/>
      </p:cViewPr>
      <p:guideLst/>
    </p:cSldViewPr>
  </p:slideViewPr>
  <p:notesTextViewPr>
    <p:cViewPr>
      <p:scale>
        <a:sx n="1" d="1"/>
        <a:sy n="1" d="1"/>
      </p:scale>
      <p:origin x="0" y="0"/>
    </p:cViewPr>
  </p:notesTextViewPr>
  <p:sorterViewPr>
    <p:cViewPr>
      <p:scale>
        <a:sx n="120" d="100"/>
        <a:sy n="120" d="100"/>
      </p:scale>
      <p:origin x="0" y="-337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84F360-1D4C-466C-A98F-C3C10DC2C3F1}"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GB"/>
        </a:p>
      </dgm:t>
    </dgm:pt>
    <dgm:pt modelId="{05A83D01-C80C-4871-B371-AF03D583CC98}">
      <dgm:prSet phldrT="[Text]"/>
      <dgm:spPr/>
      <dgm:t>
        <a:bodyPr/>
        <a:lstStyle/>
        <a:p>
          <a:r>
            <a:rPr lang="en-GB" dirty="0">
              <a:latin typeface="Arial" panose="020B0604020202020204" pitchFamily="34" charset="0"/>
              <a:cs typeface="Arial" panose="020B0604020202020204" pitchFamily="34" charset="0"/>
            </a:rPr>
            <a:t>Increasing  workload</a:t>
          </a:r>
        </a:p>
      </dgm:t>
    </dgm:pt>
    <dgm:pt modelId="{E4AF9D34-DD47-46DE-BE56-77FD1B8C7AC2}" type="parTrans" cxnId="{67A9578A-D4D3-4218-8A62-82BE70CE2370}">
      <dgm:prSet/>
      <dgm:spPr/>
      <dgm:t>
        <a:bodyPr/>
        <a:lstStyle/>
        <a:p>
          <a:endParaRPr lang="en-GB"/>
        </a:p>
      </dgm:t>
    </dgm:pt>
    <dgm:pt modelId="{20833AA9-9C97-41F3-9FD2-2E06DDE7EC2C}" type="sibTrans" cxnId="{67A9578A-D4D3-4218-8A62-82BE70CE2370}">
      <dgm:prSet/>
      <dgm:spPr/>
      <dgm:t>
        <a:bodyPr/>
        <a:lstStyle/>
        <a:p>
          <a:endParaRPr lang="en-GB"/>
        </a:p>
      </dgm:t>
    </dgm:pt>
    <dgm:pt modelId="{A5588D38-135B-4260-BA57-5228AC2DAAB0}">
      <dgm:prSet phldrT="[Text]"/>
      <dgm:spPr/>
      <dgm:t>
        <a:bodyPr/>
        <a:lstStyle/>
        <a:p>
          <a:r>
            <a:rPr lang="en-GB" dirty="0">
              <a:latin typeface="Arial" panose="020B0604020202020204" pitchFamily="34" charset="0"/>
              <a:cs typeface="Arial" panose="020B0604020202020204" pitchFamily="34" charset="0"/>
            </a:rPr>
            <a:t>More people needed in workforce</a:t>
          </a:r>
        </a:p>
      </dgm:t>
    </dgm:pt>
    <dgm:pt modelId="{0D76FDD1-BA10-410C-85A1-30E807E19A0D}" type="parTrans" cxnId="{AF57AF8B-B7A0-45A7-A66A-F765378307F5}">
      <dgm:prSet/>
      <dgm:spPr/>
      <dgm:t>
        <a:bodyPr/>
        <a:lstStyle/>
        <a:p>
          <a:endParaRPr lang="en-GB"/>
        </a:p>
      </dgm:t>
    </dgm:pt>
    <dgm:pt modelId="{E4FAB7AE-E20E-433B-AB37-51A26DE8A4A2}" type="sibTrans" cxnId="{AF57AF8B-B7A0-45A7-A66A-F765378307F5}">
      <dgm:prSet/>
      <dgm:spPr/>
      <dgm:t>
        <a:bodyPr/>
        <a:lstStyle/>
        <a:p>
          <a:endParaRPr lang="en-GB"/>
        </a:p>
      </dgm:t>
    </dgm:pt>
    <dgm:pt modelId="{8B12CCA0-98A9-4663-8C91-78AAE91B4668}">
      <dgm:prSet phldrT="[Text]"/>
      <dgm:spPr/>
      <dgm:t>
        <a:bodyPr/>
        <a:lstStyle/>
        <a:p>
          <a:r>
            <a:rPr lang="en-GB" dirty="0">
              <a:latin typeface="Arial" panose="020B0604020202020204" pitchFamily="34" charset="0"/>
              <a:cs typeface="Arial" panose="020B0604020202020204" pitchFamily="34" charset="0"/>
            </a:rPr>
            <a:t>Capacity for training limited</a:t>
          </a:r>
        </a:p>
      </dgm:t>
    </dgm:pt>
    <dgm:pt modelId="{592DBDE2-B31E-4977-8096-C21A6D6E842A}" type="parTrans" cxnId="{FDED7E4B-157D-43F9-966E-F71164396931}">
      <dgm:prSet/>
      <dgm:spPr/>
      <dgm:t>
        <a:bodyPr/>
        <a:lstStyle/>
        <a:p>
          <a:endParaRPr lang="en-GB"/>
        </a:p>
      </dgm:t>
    </dgm:pt>
    <dgm:pt modelId="{A8B843B0-2682-4D0A-BEE0-D48F9A9DE80E}" type="sibTrans" cxnId="{FDED7E4B-157D-43F9-966E-F71164396931}">
      <dgm:prSet/>
      <dgm:spPr/>
      <dgm:t>
        <a:bodyPr/>
        <a:lstStyle/>
        <a:p>
          <a:endParaRPr lang="en-GB"/>
        </a:p>
      </dgm:t>
    </dgm:pt>
    <dgm:pt modelId="{ED93BDB5-4AAD-4EEA-9515-D3F29837593D}">
      <dgm:prSet phldrT="[Text]"/>
      <dgm:spPr/>
      <dgm:t>
        <a:bodyPr/>
        <a:lstStyle/>
        <a:p>
          <a:r>
            <a:rPr lang="en-GB" dirty="0">
              <a:latin typeface="Arial" panose="020B0604020202020204" pitchFamily="34" charset="0"/>
              <a:cs typeface="Arial" panose="020B0604020202020204" pitchFamily="34" charset="0"/>
            </a:rPr>
            <a:t>Pressure on existing workforce</a:t>
          </a:r>
        </a:p>
      </dgm:t>
    </dgm:pt>
    <dgm:pt modelId="{77D7A3CE-4C28-4175-8FDF-93B2CE6237D0}" type="parTrans" cxnId="{05FE8EFC-B397-4CF4-A634-636FEFCD6045}">
      <dgm:prSet/>
      <dgm:spPr/>
      <dgm:t>
        <a:bodyPr/>
        <a:lstStyle/>
        <a:p>
          <a:endParaRPr lang="en-GB"/>
        </a:p>
      </dgm:t>
    </dgm:pt>
    <dgm:pt modelId="{6C4FC63A-3BC8-4A08-AFAE-691667E9EE86}" type="sibTrans" cxnId="{05FE8EFC-B397-4CF4-A634-636FEFCD6045}">
      <dgm:prSet/>
      <dgm:spPr/>
      <dgm:t>
        <a:bodyPr/>
        <a:lstStyle/>
        <a:p>
          <a:endParaRPr lang="en-GB"/>
        </a:p>
      </dgm:t>
    </dgm:pt>
    <dgm:pt modelId="{B94BEBA3-FEEC-4173-B815-FBFC9AD3470E}">
      <dgm:prSet phldrT="[Text]"/>
      <dgm:spPr/>
      <dgm:t>
        <a:bodyPr/>
        <a:lstStyle/>
        <a:p>
          <a:r>
            <a:rPr lang="en-GB" dirty="0">
              <a:latin typeface="Arial" panose="020B0604020202020204" pitchFamily="34" charset="0"/>
              <a:cs typeface="Arial" panose="020B0604020202020204" pitchFamily="34" charset="0"/>
            </a:rPr>
            <a:t>Impacts on retention</a:t>
          </a:r>
        </a:p>
      </dgm:t>
    </dgm:pt>
    <dgm:pt modelId="{3C765F0D-D099-4040-9428-E32462764B95}" type="parTrans" cxnId="{C772A3D7-862B-41C5-BE35-6F50ABDBCB4A}">
      <dgm:prSet/>
      <dgm:spPr/>
      <dgm:t>
        <a:bodyPr/>
        <a:lstStyle/>
        <a:p>
          <a:endParaRPr lang="en-GB"/>
        </a:p>
      </dgm:t>
    </dgm:pt>
    <dgm:pt modelId="{13C23BDB-7450-4A06-AC32-AABC1A5C8D53}" type="sibTrans" cxnId="{C772A3D7-862B-41C5-BE35-6F50ABDBCB4A}">
      <dgm:prSet/>
      <dgm:spPr/>
      <dgm:t>
        <a:bodyPr/>
        <a:lstStyle/>
        <a:p>
          <a:endParaRPr lang="en-GB"/>
        </a:p>
      </dgm:t>
    </dgm:pt>
    <dgm:pt modelId="{F726558C-5E9A-4002-81B2-2DA128768381}" type="pres">
      <dgm:prSet presAssocID="{B284F360-1D4C-466C-A98F-C3C10DC2C3F1}" presName="cycle" presStyleCnt="0">
        <dgm:presLayoutVars>
          <dgm:dir/>
          <dgm:resizeHandles val="exact"/>
        </dgm:presLayoutVars>
      </dgm:prSet>
      <dgm:spPr/>
      <dgm:t>
        <a:bodyPr/>
        <a:lstStyle/>
        <a:p>
          <a:endParaRPr lang="en-US"/>
        </a:p>
      </dgm:t>
    </dgm:pt>
    <dgm:pt modelId="{1CAEC30E-3F06-45F1-AFE8-EBA543C1E579}" type="pres">
      <dgm:prSet presAssocID="{05A83D01-C80C-4871-B371-AF03D583CC98}" presName="dummy" presStyleCnt="0"/>
      <dgm:spPr/>
    </dgm:pt>
    <dgm:pt modelId="{A7BB3BF7-D5BB-43E7-B717-5CF189475B35}" type="pres">
      <dgm:prSet presAssocID="{05A83D01-C80C-4871-B371-AF03D583CC98}" presName="node" presStyleLbl="revTx" presStyleIdx="0" presStyleCnt="5">
        <dgm:presLayoutVars>
          <dgm:bulletEnabled val="1"/>
        </dgm:presLayoutVars>
      </dgm:prSet>
      <dgm:spPr/>
      <dgm:t>
        <a:bodyPr/>
        <a:lstStyle/>
        <a:p>
          <a:endParaRPr lang="en-US"/>
        </a:p>
      </dgm:t>
    </dgm:pt>
    <dgm:pt modelId="{ABBD24CA-5FF5-4E4E-857B-592CE1840729}" type="pres">
      <dgm:prSet presAssocID="{20833AA9-9C97-41F3-9FD2-2E06DDE7EC2C}" presName="sibTrans" presStyleLbl="node1" presStyleIdx="0" presStyleCnt="5"/>
      <dgm:spPr/>
      <dgm:t>
        <a:bodyPr/>
        <a:lstStyle/>
        <a:p>
          <a:endParaRPr lang="en-US"/>
        </a:p>
      </dgm:t>
    </dgm:pt>
    <dgm:pt modelId="{8AF00688-9499-4329-BBDD-200F55AE502F}" type="pres">
      <dgm:prSet presAssocID="{A5588D38-135B-4260-BA57-5228AC2DAAB0}" presName="dummy" presStyleCnt="0"/>
      <dgm:spPr/>
    </dgm:pt>
    <dgm:pt modelId="{DB44C111-2AD2-4505-804F-1847ADA9E349}" type="pres">
      <dgm:prSet presAssocID="{A5588D38-135B-4260-BA57-5228AC2DAAB0}" presName="node" presStyleLbl="revTx" presStyleIdx="1" presStyleCnt="5">
        <dgm:presLayoutVars>
          <dgm:bulletEnabled val="1"/>
        </dgm:presLayoutVars>
      </dgm:prSet>
      <dgm:spPr/>
      <dgm:t>
        <a:bodyPr/>
        <a:lstStyle/>
        <a:p>
          <a:endParaRPr lang="en-US"/>
        </a:p>
      </dgm:t>
    </dgm:pt>
    <dgm:pt modelId="{DFB33C03-34FA-493F-BC47-798DEACCE6D3}" type="pres">
      <dgm:prSet presAssocID="{E4FAB7AE-E20E-433B-AB37-51A26DE8A4A2}" presName="sibTrans" presStyleLbl="node1" presStyleIdx="1" presStyleCnt="5"/>
      <dgm:spPr/>
      <dgm:t>
        <a:bodyPr/>
        <a:lstStyle/>
        <a:p>
          <a:endParaRPr lang="en-US"/>
        </a:p>
      </dgm:t>
    </dgm:pt>
    <dgm:pt modelId="{1B35B676-91BD-44F5-BE8E-546062868D6D}" type="pres">
      <dgm:prSet presAssocID="{8B12CCA0-98A9-4663-8C91-78AAE91B4668}" presName="dummy" presStyleCnt="0"/>
      <dgm:spPr/>
    </dgm:pt>
    <dgm:pt modelId="{0A8124E5-B3F6-4D93-AA67-AD15C08DC371}" type="pres">
      <dgm:prSet presAssocID="{8B12CCA0-98A9-4663-8C91-78AAE91B4668}" presName="node" presStyleLbl="revTx" presStyleIdx="2" presStyleCnt="5">
        <dgm:presLayoutVars>
          <dgm:bulletEnabled val="1"/>
        </dgm:presLayoutVars>
      </dgm:prSet>
      <dgm:spPr/>
      <dgm:t>
        <a:bodyPr/>
        <a:lstStyle/>
        <a:p>
          <a:endParaRPr lang="en-US"/>
        </a:p>
      </dgm:t>
    </dgm:pt>
    <dgm:pt modelId="{4426D3C6-9A1D-4F7E-9013-60F9AE113DA2}" type="pres">
      <dgm:prSet presAssocID="{A8B843B0-2682-4D0A-BEE0-D48F9A9DE80E}" presName="sibTrans" presStyleLbl="node1" presStyleIdx="2" presStyleCnt="5"/>
      <dgm:spPr/>
      <dgm:t>
        <a:bodyPr/>
        <a:lstStyle/>
        <a:p>
          <a:endParaRPr lang="en-US"/>
        </a:p>
      </dgm:t>
    </dgm:pt>
    <dgm:pt modelId="{F03178A4-497E-4266-9F54-C5FCA9A149B5}" type="pres">
      <dgm:prSet presAssocID="{ED93BDB5-4AAD-4EEA-9515-D3F29837593D}" presName="dummy" presStyleCnt="0"/>
      <dgm:spPr/>
    </dgm:pt>
    <dgm:pt modelId="{F9C28185-B4CA-4266-9DFB-EB0179C68C4F}" type="pres">
      <dgm:prSet presAssocID="{ED93BDB5-4AAD-4EEA-9515-D3F29837593D}" presName="node" presStyleLbl="revTx" presStyleIdx="3" presStyleCnt="5">
        <dgm:presLayoutVars>
          <dgm:bulletEnabled val="1"/>
        </dgm:presLayoutVars>
      </dgm:prSet>
      <dgm:spPr/>
      <dgm:t>
        <a:bodyPr/>
        <a:lstStyle/>
        <a:p>
          <a:endParaRPr lang="en-US"/>
        </a:p>
      </dgm:t>
    </dgm:pt>
    <dgm:pt modelId="{28FFB106-E0EE-4068-8552-EAD25DEEAC99}" type="pres">
      <dgm:prSet presAssocID="{6C4FC63A-3BC8-4A08-AFAE-691667E9EE86}" presName="sibTrans" presStyleLbl="node1" presStyleIdx="3" presStyleCnt="5"/>
      <dgm:spPr/>
      <dgm:t>
        <a:bodyPr/>
        <a:lstStyle/>
        <a:p>
          <a:endParaRPr lang="en-US"/>
        </a:p>
      </dgm:t>
    </dgm:pt>
    <dgm:pt modelId="{13251CEB-3F9E-4D40-9C54-59DD9097F2F6}" type="pres">
      <dgm:prSet presAssocID="{B94BEBA3-FEEC-4173-B815-FBFC9AD3470E}" presName="dummy" presStyleCnt="0"/>
      <dgm:spPr/>
    </dgm:pt>
    <dgm:pt modelId="{50F483CE-A3CE-40CE-8D69-3E254DD975E1}" type="pres">
      <dgm:prSet presAssocID="{B94BEBA3-FEEC-4173-B815-FBFC9AD3470E}" presName="node" presStyleLbl="revTx" presStyleIdx="4" presStyleCnt="5">
        <dgm:presLayoutVars>
          <dgm:bulletEnabled val="1"/>
        </dgm:presLayoutVars>
      </dgm:prSet>
      <dgm:spPr/>
      <dgm:t>
        <a:bodyPr/>
        <a:lstStyle/>
        <a:p>
          <a:endParaRPr lang="en-US"/>
        </a:p>
      </dgm:t>
    </dgm:pt>
    <dgm:pt modelId="{F689A183-B13F-421E-8024-2BDB34A198C8}" type="pres">
      <dgm:prSet presAssocID="{13C23BDB-7450-4A06-AC32-AABC1A5C8D53}" presName="sibTrans" presStyleLbl="node1" presStyleIdx="4" presStyleCnt="5"/>
      <dgm:spPr/>
      <dgm:t>
        <a:bodyPr/>
        <a:lstStyle/>
        <a:p>
          <a:endParaRPr lang="en-US"/>
        </a:p>
      </dgm:t>
    </dgm:pt>
  </dgm:ptLst>
  <dgm:cxnLst>
    <dgm:cxn modelId="{297F7C44-A7EE-496E-A3E5-66F3C24A310B}" type="presOf" srcId="{05A83D01-C80C-4871-B371-AF03D583CC98}" destId="{A7BB3BF7-D5BB-43E7-B717-5CF189475B35}" srcOrd="0" destOrd="0" presId="urn:microsoft.com/office/officeart/2005/8/layout/cycle1"/>
    <dgm:cxn modelId="{C772A3D7-862B-41C5-BE35-6F50ABDBCB4A}" srcId="{B284F360-1D4C-466C-A98F-C3C10DC2C3F1}" destId="{B94BEBA3-FEEC-4173-B815-FBFC9AD3470E}" srcOrd="4" destOrd="0" parTransId="{3C765F0D-D099-4040-9428-E32462764B95}" sibTransId="{13C23BDB-7450-4A06-AC32-AABC1A5C8D53}"/>
    <dgm:cxn modelId="{1B1BCB81-226D-497A-A878-8E35845F15FA}" type="presOf" srcId="{8B12CCA0-98A9-4663-8C91-78AAE91B4668}" destId="{0A8124E5-B3F6-4D93-AA67-AD15C08DC371}" srcOrd="0" destOrd="0" presId="urn:microsoft.com/office/officeart/2005/8/layout/cycle1"/>
    <dgm:cxn modelId="{40D313B6-6A5B-4BCA-BF82-2F2086BEADE4}" type="presOf" srcId="{ED93BDB5-4AAD-4EEA-9515-D3F29837593D}" destId="{F9C28185-B4CA-4266-9DFB-EB0179C68C4F}" srcOrd="0" destOrd="0" presId="urn:microsoft.com/office/officeart/2005/8/layout/cycle1"/>
    <dgm:cxn modelId="{E811D2EA-92B5-4F34-B0A4-A8998396313C}" type="presOf" srcId="{20833AA9-9C97-41F3-9FD2-2E06DDE7EC2C}" destId="{ABBD24CA-5FF5-4E4E-857B-592CE1840729}" srcOrd="0" destOrd="0" presId="urn:microsoft.com/office/officeart/2005/8/layout/cycle1"/>
    <dgm:cxn modelId="{EFE6D504-AEEE-4722-9B60-FA36D10026B6}" type="presOf" srcId="{6C4FC63A-3BC8-4A08-AFAE-691667E9EE86}" destId="{28FFB106-E0EE-4068-8552-EAD25DEEAC99}" srcOrd="0" destOrd="0" presId="urn:microsoft.com/office/officeart/2005/8/layout/cycle1"/>
    <dgm:cxn modelId="{DB7E6526-25FC-4C4D-BCEB-04F1E46A804F}" type="presOf" srcId="{A5588D38-135B-4260-BA57-5228AC2DAAB0}" destId="{DB44C111-2AD2-4505-804F-1847ADA9E349}" srcOrd="0" destOrd="0" presId="urn:microsoft.com/office/officeart/2005/8/layout/cycle1"/>
    <dgm:cxn modelId="{C011FC59-043D-452C-AFE5-5E5486396A15}" type="presOf" srcId="{B94BEBA3-FEEC-4173-B815-FBFC9AD3470E}" destId="{50F483CE-A3CE-40CE-8D69-3E254DD975E1}" srcOrd="0" destOrd="0" presId="urn:microsoft.com/office/officeart/2005/8/layout/cycle1"/>
    <dgm:cxn modelId="{CED4415A-2960-493F-8FF3-17E3E9F7CEF9}" type="presOf" srcId="{B284F360-1D4C-466C-A98F-C3C10DC2C3F1}" destId="{F726558C-5E9A-4002-81B2-2DA128768381}" srcOrd="0" destOrd="0" presId="urn:microsoft.com/office/officeart/2005/8/layout/cycle1"/>
    <dgm:cxn modelId="{3668DB5A-1C1F-4FF3-97CC-885663DE428F}" type="presOf" srcId="{A8B843B0-2682-4D0A-BEE0-D48F9A9DE80E}" destId="{4426D3C6-9A1D-4F7E-9013-60F9AE113DA2}" srcOrd="0" destOrd="0" presId="urn:microsoft.com/office/officeart/2005/8/layout/cycle1"/>
    <dgm:cxn modelId="{AF57AF8B-B7A0-45A7-A66A-F765378307F5}" srcId="{B284F360-1D4C-466C-A98F-C3C10DC2C3F1}" destId="{A5588D38-135B-4260-BA57-5228AC2DAAB0}" srcOrd="1" destOrd="0" parTransId="{0D76FDD1-BA10-410C-85A1-30E807E19A0D}" sibTransId="{E4FAB7AE-E20E-433B-AB37-51A26DE8A4A2}"/>
    <dgm:cxn modelId="{67A9578A-D4D3-4218-8A62-82BE70CE2370}" srcId="{B284F360-1D4C-466C-A98F-C3C10DC2C3F1}" destId="{05A83D01-C80C-4871-B371-AF03D583CC98}" srcOrd="0" destOrd="0" parTransId="{E4AF9D34-DD47-46DE-BE56-77FD1B8C7AC2}" sibTransId="{20833AA9-9C97-41F3-9FD2-2E06DDE7EC2C}"/>
    <dgm:cxn modelId="{FDED7E4B-157D-43F9-966E-F71164396931}" srcId="{B284F360-1D4C-466C-A98F-C3C10DC2C3F1}" destId="{8B12CCA0-98A9-4663-8C91-78AAE91B4668}" srcOrd="2" destOrd="0" parTransId="{592DBDE2-B31E-4977-8096-C21A6D6E842A}" sibTransId="{A8B843B0-2682-4D0A-BEE0-D48F9A9DE80E}"/>
    <dgm:cxn modelId="{957A1056-478F-4674-886D-4A81DB61D93B}" type="presOf" srcId="{13C23BDB-7450-4A06-AC32-AABC1A5C8D53}" destId="{F689A183-B13F-421E-8024-2BDB34A198C8}" srcOrd="0" destOrd="0" presId="urn:microsoft.com/office/officeart/2005/8/layout/cycle1"/>
    <dgm:cxn modelId="{76004FEE-2387-4F0A-9237-EA19A79B248C}" type="presOf" srcId="{E4FAB7AE-E20E-433B-AB37-51A26DE8A4A2}" destId="{DFB33C03-34FA-493F-BC47-798DEACCE6D3}" srcOrd="0" destOrd="0" presId="urn:microsoft.com/office/officeart/2005/8/layout/cycle1"/>
    <dgm:cxn modelId="{05FE8EFC-B397-4CF4-A634-636FEFCD6045}" srcId="{B284F360-1D4C-466C-A98F-C3C10DC2C3F1}" destId="{ED93BDB5-4AAD-4EEA-9515-D3F29837593D}" srcOrd="3" destOrd="0" parTransId="{77D7A3CE-4C28-4175-8FDF-93B2CE6237D0}" sibTransId="{6C4FC63A-3BC8-4A08-AFAE-691667E9EE86}"/>
    <dgm:cxn modelId="{57498CC4-07B4-4756-868F-53513A89765D}" type="presParOf" srcId="{F726558C-5E9A-4002-81B2-2DA128768381}" destId="{1CAEC30E-3F06-45F1-AFE8-EBA543C1E579}" srcOrd="0" destOrd="0" presId="urn:microsoft.com/office/officeart/2005/8/layout/cycle1"/>
    <dgm:cxn modelId="{7B1B0777-009A-402D-8D78-619D87D45E0F}" type="presParOf" srcId="{F726558C-5E9A-4002-81B2-2DA128768381}" destId="{A7BB3BF7-D5BB-43E7-B717-5CF189475B35}" srcOrd="1" destOrd="0" presId="urn:microsoft.com/office/officeart/2005/8/layout/cycle1"/>
    <dgm:cxn modelId="{0AFEF1D2-05E6-4C60-9280-04D7C1DF7ACC}" type="presParOf" srcId="{F726558C-5E9A-4002-81B2-2DA128768381}" destId="{ABBD24CA-5FF5-4E4E-857B-592CE1840729}" srcOrd="2" destOrd="0" presId="urn:microsoft.com/office/officeart/2005/8/layout/cycle1"/>
    <dgm:cxn modelId="{E34ECAD9-45A3-4CF3-A46E-3B9BE89C38DC}" type="presParOf" srcId="{F726558C-5E9A-4002-81B2-2DA128768381}" destId="{8AF00688-9499-4329-BBDD-200F55AE502F}" srcOrd="3" destOrd="0" presId="urn:microsoft.com/office/officeart/2005/8/layout/cycle1"/>
    <dgm:cxn modelId="{2AA5FC58-89EB-400F-AD35-5F1B037F115B}" type="presParOf" srcId="{F726558C-5E9A-4002-81B2-2DA128768381}" destId="{DB44C111-2AD2-4505-804F-1847ADA9E349}" srcOrd="4" destOrd="0" presId="urn:microsoft.com/office/officeart/2005/8/layout/cycle1"/>
    <dgm:cxn modelId="{53FE4673-702C-4208-B4AB-F35BF11082D8}" type="presParOf" srcId="{F726558C-5E9A-4002-81B2-2DA128768381}" destId="{DFB33C03-34FA-493F-BC47-798DEACCE6D3}" srcOrd="5" destOrd="0" presId="urn:microsoft.com/office/officeart/2005/8/layout/cycle1"/>
    <dgm:cxn modelId="{F2801AAC-145D-4A4B-B026-ECC2B0D491FE}" type="presParOf" srcId="{F726558C-5E9A-4002-81B2-2DA128768381}" destId="{1B35B676-91BD-44F5-BE8E-546062868D6D}" srcOrd="6" destOrd="0" presId="urn:microsoft.com/office/officeart/2005/8/layout/cycle1"/>
    <dgm:cxn modelId="{572249B9-DD65-4780-9826-FC003F3368BE}" type="presParOf" srcId="{F726558C-5E9A-4002-81B2-2DA128768381}" destId="{0A8124E5-B3F6-4D93-AA67-AD15C08DC371}" srcOrd="7" destOrd="0" presId="urn:microsoft.com/office/officeart/2005/8/layout/cycle1"/>
    <dgm:cxn modelId="{83E05841-830F-4119-8ECD-96AA1E6F79FA}" type="presParOf" srcId="{F726558C-5E9A-4002-81B2-2DA128768381}" destId="{4426D3C6-9A1D-4F7E-9013-60F9AE113DA2}" srcOrd="8" destOrd="0" presId="urn:microsoft.com/office/officeart/2005/8/layout/cycle1"/>
    <dgm:cxn modelId="{49B028C8-EF4A-4FA3-AD4C-AB0714C73655}" type="presParOf" srcId="{F726558C-5E9A-4002-81B2-2DA128768381}" destId="{F03178A4-497E-4266-9F54-C5FCA9A149B5}" srcOrd="9" destOrd="0" presId="urn:microsoft.com/office/officeart/2005/8/layout/cycle1"/>
    <dgm:cxn modelId="{77D61680-5C91-4F1A-8CE8-D35EF145D9C7}" type="presParOf" srcId="{F726558C-5E9A-4002-81B2-2DA128768381}" destId="{F9C28185-B4CA-4266-9DFB-EB0179C68C4F}" srcOrd="10" destOrd="0" presId="urn:microsoft.com/office/officeart/2005/8/layout/cycle1"/>
    <dgm:cxn modelId="{6A92386D-2B8C-49DC-A20E-091461E4717B}" type="presParOf" srcId="{F726558C-5E9A-4002-81B2-2DA128768381}" destId="{28FFB106-E0EE-4068-8552-EAD25DEEAC99}" srcOrd="11" destOrd="0" presId="urn:microsoft.com/office/officeart/2005/8/layout/cycle1"/>
    <dgm:cxn modelId="{5C583848-8ED7-4ED8-8AFC-FE02757A6837}" type="presParOf" srcId="{F726558C-5E9A-4002-81B2-2DA128768381}" destId="{13251CEB-3F9E-4D40-9C54-59DD9097F2F6}" srcOrd="12" destOrd="0" presId="urn:microsoft.com/office/officeart/2005/8/layout/cycle1"/>
    <dgm:cxn modelId="{926668B0-E0F4-4566-B104-CB2446B87D2B}" type="presParOf" srcId="{F726558C-5E9A-4002-81B2-2DA128768381}" destId="{50F483CE-A3CE-40CE-8D69-3E254DD975E1}" srcOrd="13" destOrd="0" presId="urn:microsoft.com/office/officeart/2005/8/layout/cycle1"/>
    <dgm:cxn modelId="{C2101D0B-1043-4176-B2B4-3BB21A15FA3F}" type="presParOf" srcId="{F726558C-5E9A-4002-81B2-2DA128768381}" destId="{F689A183-B13F-421E-8024-2BDB34A198C8}"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983E67-A626-4867-8D4A-B11E244BA1E1}" type="doc">
      <dgm:prSet loTypeId="urn:microsoft.com/office/officeart/2005/8/layout/rings+Icon" loCatId="relationship" qsTypeId="urn:microsoft.com/office/officeart/2005/8/quickstyle/simple1" qsCatId="simple" csTypeId="urn:microsoft.com/office/officeart/2005/8/colors/accent1_2" csCatId="accent1" phldr="1"/>
      <dgm:spPr/>
    </dgm:pt>
    <dgm:pt modelId="{B652C0A2-DC94-4672-9CA4-AD0EED705E18}">
      <dgm:prSet phldrT="[Text]"/>
      <dgm:spPr/>
      <dgm:t>
        <a:bodyPr/>
        <a:lstStyle/>
        <a:p>
          <a:r>
            <a:rPr lang="en-US" dirty="0"/>
            <a:t>Research &amp; Evaluation</a:t>
          </a:r>
        </a:p>
      </dgm:t>
    </dgm:pt>
    <dgm:pt modelId="{635B02FC-2B45-40A7-BA7F-A61E9D93B6B5}" type="parTrans" cxnId="{DDBBA377-DC04-4D36-954A-CB742131AF09}">
      <dgm:prSet/>
      <dgm:spPr/>
      <dgm:t>
        <a:bodyPr/>
        <a:lstStyle/>
        <a:p>
          <a:endParaRPr lang="en-US"/>
        </a:p>
      </dgm:t>
    </dgm:pt>
    <dgm:pt modelId="{2E64991C-232A-49F7-BDED-82738ECF4658}" type="sibTrans" cxnId="{DDBBA377-DC04-4D36-954A-CB742131AF09}">
      <dgm:prSet/>
      <dgm:spPr/>
      <dgm:t>
        <a:bodyPr/>
        <a:lstStyle/>
        <a:p>
          <a:endParaRPr lang="en-US"/>
        </a:p>
      </dgm:t>
    </dgm:pt>
    <dgm:pt modelId="{7AD53D9F-FC35-4CE4-9451-2859729AC5BE}">
      <dgm:prSet phldrT="[Text]"/>
      <dgm:spPr/>
      <dgm:t>
        <a:bodyPr/>
        <a:lstStyle/>
        <a:p>
          <a:r>
            <a:rPr lang="en-US" dirty="0"/>
            <a:t>Recruitment &amp; Retention</a:t>
          </a:r>
        </a:p>
      </dgm:t>
    </dgm:pt>
    <dgm:pt modelId="{1849D40D-E5ED-46BF-BA88-2B386B4B5762}" type="parTrans" cxnId="{8C47193E-B969-47E2-8BE6-8C43E4677780}">
      <dgm:prSet/>
      <dgm:spPr/>
      <dgm:t>
        <a:bodyPr/>
        <a:lstStyle/>
        <a:p>
          <a:endParaRPr lang="en-US"/>
        </a:p>
      </dgm:t>
    </dgm:pt>
    <dgm:pt modelId="{229DBCD9-DE54-404B-AC35-DE587EBF75AD}" type="sibTrans" cxnId="{8C47193E-B969-47E2-8BE6-8C43E4677780}">
      <dgm:prSet/>
      <dgm:spPr/>
      <dgm:t>
        <a:bodyPr/>
        <a:lstStyle/>
        <a:p>
          <a:endParaRPr lang="en-US"/>
        </a:p>
      </dgm:t>
    </dgm:pt>
    <dgm:pt modelId="{29E7BDAA-2983-440A-AF47-ED7946F55EE3}">
      <dgm:prSet phldrT="[Text]"/>
      <dgm:spPr/>
      <dgm:t>
        <a:bodyPr/>
        <a:lstStyle/>
        <a:p>
          <a:r>
            <a:rPr lang="en-US" dirty="0"/>
            <a:t>Education &amp; Training</a:t>
          </a:r>
        </a:p>
      </dgm:t>
    </dgm:pt>
    <dgm:pt modelId="{4DABF0B2-9FFE-4F8D-AB2F-BE409EBD8A26}" type="parTrans" cxnId="{C62224E7-B329-4FF2-B68D-828E3F417DA3}">
      <dgm:prSet/>
      <dgm:spPr/>
      <dgm:t>
        <a:bodyPr/>
        <a:lstStyle/>
        <a:p>
          <a:endParaRPr lang="en-US"/>
        </a:p>
      </dgm:t>
    </dgm:pt>
    <dgm:pt modelId="{2DED99B5-1F30-45A4-94C4-AD22756CEA60}" type="sibTrans" cxnId="{C62224E7-B329-4FF2-B68D-828E3F417DA3}">
      <dgm:prSet/>
      <dgm:spPr/>
      <dgm:t>
        <a:bodyPr/>
        <a:lstStyle/>
        <a:p>
          <a:endParaRPr lang="en-US"/>
        </a:p>
      </dgm:t>
    </dgm:pt>
    <dgm:pt modelId="{19CF08B6-8E3C-49B1-B7A1-8F6E75EF33DA}" type="pres">
      <dgm:prSet presAssocID="{1F983E67-A626-4867-8D4A-B11E244BA1E1}" presName="Name0" presStyleCnt="0">
        <dgm:presLayoutVars>
          <dgm:chMax val="7"/>
          <dgm:dir/>
          <dgm:resizeHandles val="exact"/>
        </dgm:presLayoutVars>
      </dgm:prSet>
      <dgm:spPr/>
    </dgm:pt>
    <dgm:pt modelId="{45A5CD25-E196-473C-AD0B-DE45CF39C9A0}" type="pres">
      <dgm:prSet presAssocID="{1F983E67-A626-4867-8D4A-B11E244BA1E1}" presName="ellipse1" presStyleLbl="vennNode1" presStyleIdx="0" presStyleCnt="3">
        <dgm:presLayoutVars>
          <dgm:bulletEnabled val="1"/>
        </dgm:presLayoutVars>
      </dgm:prSet>
      <dgm:spPr/>
      <dgm:t>
        <a:bodyPr/>
        <a:lstStyle/>
        <a:p>
          <a:endParaRPr lang="en-US"/>
        </a:p>
      </dgm:t>
    </dgm:pt>
    <dgm:pt modelId="{E6691F72-C9E8-4BBA-A6DB-05C5129ECE8F}" type="pres">
      <dgm:prSet presAssocID="{1F983E67-A626-4867-8D4A-B11E244BA1E1}" presName="ellipse2" presStyleLbl="vennNode1" presStyleIdx="1" presStyleCnt="3">
        <dgm:presLayoutVars>
          <dgm:bulletEnabled val="1"/>
        </dgm:presLayoutVars>
      </dgm:prSet>
      <dgm:spPr/>
      <dgm:t>
        <a:bodyPr/>
        <a:lstStyle/>
        <a:p>
          <a:endParaRPr lang="en-US"/>
        </a:p>
      </dgm:t>
    </dgm:pt>
    <dgm:pt modelId="{C2841020-C04F-4052-AA28-F90A52699C52}" type="pres">
      <dgm:prSet presAssocID="{1F983E67-A626-4867-8D4A-B11E244BA1E1}" presName="ellipse3" presStyleLbl="vennNode1" presStyleIdx="2" presStyleCnt="3">
        <dgm:presLayoutVars>
          <dgm:bulletEnabled val="1"/>
        </dgm:presLayoutVars>
      </dgm:prSet>
      <dgm:spPr/>
      <dgm:t>
        <a:bodyPr/>
        <a:lstStyle/>
        <a:p>
          <a:endParaRPr lang="en-US"/>
        </a:p>
      </dgm:t>
    </dgm:pt>
  </dgm:ptLst>
  <dgm:cxnLst>
    <dgm:cxn modelId="{DDBBA377-DC04-4D36-954A-CB742131AF09}" srcId="{1F983E67-A626-4867-8D4A-B11E244BA1E1}" destId="{B652C0A2-DC94-4672-9CA4-AD0EED705E18}" srcOrd="0" destOrd="0" parTransId="{635B02FC-2B45-40A7-BA7F-A61E9D93B6B5}" sibTransId="{2E64991C-232A-49F7-BDED-82738ECF4658}"/>
    <dgm:cxn modelId="{31827EF5-EDBE-4744-9567-122172308F70}" type="presOf" srcId="{1F983E67-A626-4867-8D4A-B11E244BA1E1}" destId="{19CF08B6-8E3C-49B1-B7A1-8F6E75EF33DA}" srcOrd="0" destOrd="0" presId="urn:microsoft.com/office/officeart/2005/8/layout/rings+Icon"/>
    <dgm:cxn modelId="{555FA3B5-697C-4B4B-982E-353FFFF5EF24}" type="presOf" srcId="{29E7BDAA-2983-440A-AF47-ED7946F55EE3}" destId="{C2841020-C04F-4052-AA28-F90A52699C52}" srcOrd="0" destOrd="0" presId="urn:microsoft.com/office/officeart/2005/8/layout/rings+Icon"/>
    <dgm:cxn modelId="{8C47193E-B969-47E2-8BE6-8C43E4677780}" srcId="{1F983E67-A626-4867-8D4A-B11E244BA1E1}" destId="{7AD53D9F-FC35-4CE4-9451-2859729AC5BE}" srcOrd="1" destOrd="0" parTransId="{1849D40D-E5ED-46BF-BA88-2B386B4B5762}" sibTransId="{229DBCD9-DE54-404B-AC35-DE587EBF75AD}"/>
    <dgm:cxn modelId="{C62224E7-B329-4FF2-B68D-828E3F417DA3}" srcId="{1F983E67-A626-4867-8D4A-B11E244BA1E1}" destId="{29E7BDAA-2983-440A-AF47-ED7946F55EE3}" srcOrd="2" destOrd="0" parTransId="{4DABF0B2-9FFE-4F8D-AB2F-BE409EBD8A26}" sibTransId="{2DED99B5-1F30-45A4-94C4-AD22756CEA60}"/>
    <dgm:cxn modelId="{C190B06C-DC69-49E2-B7F2-4C68975CFAE4}" type="presOf" srcId="{B652C0A2-DC94-4672-9CA4-AD0EED705E18}" destId="{45A5CD25-E196-473C-AD0B-DE45CF39C9A0}" srcOrd="0" destOrd="0" presId="urn:microsoft.com/office/officeart/2005/8/layout/rings+Icon"/>
    <dgm:cxn modelId="{13295791-62EF-4F69-A253-C1B86EC0DAAE}" type="presOf" srcId="{7AD53D9F-FC35-4CE4-9451-2859729AC5BE}" destId="{E6691F72-C9E8-4BBA-A6DB-05C5129ECE8F}" srcOrd="0" destOrd="0" presId="urn:microsoft.com/office/officeart/2005/8/layout/rings+Icon"/>
    <dgm:cxn modelId="{BEFCE9A0-FA8A-4CB3-9454-FD84CE813D23}" type="presParOf" srcId="{19CF08B6-8E3C-49B1-B7A1-8F6E75EF33DA}" destId="{45A5CD25-E196-473C-AD0B-DE45CF39C9A0}" srcOrd="0" destOrd="0" presId="urn:microsoft.com/office/officeart/2005/8/layout/rings+Icon"/>
    <dgm:cxn modelId="{8DFFD82B-1DD5-4AC5-93FD-782FBE87C35C}" type="presParOf" srcId="{19CF08B6-8E3C-49B1-B7A1-8F6E75EF33DA}" destId="{E6691F72-C9E8-4BBA-A6DB-05C5129ECE8F}" srcOrd="1" destOrd="0" presId="urn:microsoft.com/office/officeart/2005/8/layout/rings+Icon"/>
    <dgm:cxn modelId="{E1860EB3-1898-401E-9566-5BDC67A5B12B}" type="presParOf" srcId="{19CF08B6-8E3C-49B1-B7A1-8F6E75EF33DA}" destId="{C2841020-C04F-4052-AA28-F90A52699C52}" srcOrd="2" destOrd="0" presId="urn:microsoft.com/office/officeart/2005/8/layout/rings+Icon"/>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B3BF7-D5BB-43E7-B717-5CF189475B35}">
      <dsp:nvSpPr>
        <dsp:cNvPr id="0" name=""/>
        <dsp:cNvSpPr/>
      </dsp:nvSpPr>
      <dsp:spPr>
        <a:xfrm>
          <a:off x="2267526" y="19862"/>
          <a:ext cx="692074" cy="692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latin typeface="Arial" panose="020B0604020202020204" pitchFamily="34" charset="0"/>
              <a:cs typeface="Arial" panose="020B0604020202020204" pitchFamily="34" charset="0"/>
            </a:rPr>
            <a:t>Increasing  workload</a:t>
          </a:r>
        </a:p>
      </dsp:txBody>
      <dsp:txXfrm>
        <a:off x="2267526" y="19862"/>
        <a:ext cx="692074" cy="692074"/>
      </dsp:txXfrm>
    </dsp:sp>
    <dsp:sp modelId="{ABBD24CA-5FF5-4E4E-857B-592CE1840729}">
      <dsp:nvSpPr>
        <dsp:cNvPr id="0" name=""/>
        <dsp:cNvSpPr/>
      </dsp:nvSpPr>
      <dsp:spPr>
        <a:xfrm>
          <a:off x="637858" y="-358"/>
          <a:ext cx="2596875" cy="2596875"/>
        </a:xfrm>
        <a:prstGeom prst="circularArrow">
          <a:avLst>
            <a:gd name="adj1" fmla="val 5197"/>
            <a:gd name="adj2" fmla="val 335669"/>
            <a:gd name="adj3" fmla="val 21294237"/>
            <a:gd name="adj4" fmla="val 19765367"/>
            <a:gd name="adj5" fmla="val 606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44C111-2AD2-4505-804F-1847ADA9E349}">
      <dsp:nvSpPr>
        <dsp:cNvPr id="0" name=""/>
        <dsp:cNvSpPr/>
      </dsp:nvSpPr>
      <dsp:spPr>
        <a:xfrm>
          <a:off x="2686101" y="1308102"/>
          <a:ext cx="692074" cy="692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latin typeface="Arial" panose="020B0604020202020204" pitchFamily="34" charset="0"/>
              <a:cs typeface="Arial" panose="020B0604020202020204" pitchFamily="34" charset="0"/>
            </a:rPr>
            <a:t>More people needed in workforce</a:t>
          </a:r>
        </a:p>
      </dsp:txBody>
      <dsp:txXfrm>
        <a:off x="2686101" y="1308102"/>
        <a:ext cx="692074" cy="692074"/>
      </dsp:txXfrm>
    </dsp:sp>
    <dsp:sp modelId="{DFB33C03-34FA-493F-BC47-798DEACCE6D3}">
      <dsp:nvSpPr>
        <dsp:cNvPr id="0" name=""/>
        <dsp:cNvSpPr/>
      </dsp:nvSpPr>
      <dsp:spPr>
        <a:xfrm>
          <a:off x="637858" y="-358"/>
          <a:ext cx="2596875" cy="2596875"/>
        </a:xfrm>
        <a:prstGeom prst="circularArrow">
          <a:avLst>
            <a:gd name="adj1" fmla="val 5197"/>
            <a:gd name="adj2" fmla="val 335669"/>
            <a:gd name="adj3" fmla="val 4015730"/>
            <a:gd name="adj4" fmla="val 2252485"/>
            <a:gd name="adj5" fmla="val 606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8124E5-B3F6-4D93-AA67-AD15C08DC371}">
      <dsp:nvSpPr>
        <dsp:cNvPr id="0" name=""/>
        <dsp:cNvSpPr/>
      </dsp:nvSpPr>
      <dsp:spPr>
        <a:xfrm>
          <a:off x="1590258" y="2104278"/>
          <a:ext cx="692074" cy="692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latin typeface="Arial" panose="020B0604020202020204" pitchFamily="34" charset="0"/>
              <a:cs typeface="Arial" panose="020B0604020202020204" pitchFamily="34" charset="0"/>
            </a:rPr>
            <a:t>Capacity for training limited</a:t>
          </a:r>
        </a:p>
      </dsp:txBody>
      <dsp:txXfrm>
        <a:off x="1590258" y="2104278"/>
        <a:ext cx="692074" cy="692074"/>
      </dsp:txXfrm>
    </dsp:sp>
    <dsp:sp modelId="{4426D3C6-9A1D-4F7E-9013-60F9AE113DA2}">
      <dsp:nvSpPr>
        <dsp:cNvPr id="0" name=""/>
        <dsp:cNvSpPr/>
      </dsp:nvSpPr>
      <dsp:spPr>
        <a:xfrm>
          <a:off x="637858" y="-358"/>
          <a:ext cx="2596875" cy="2596875"/>
        </a:xfrm>
        <a:prstGeom prst="circularArrow">
          <a:avLst>
            <a:gd name="adj1" fmla="val 5197"/>
            <a:gd name="adj2" fmla="val 335669"/>
            <a:gd name="adj3" fmla="val 8211846"/>
            <a:gd name="adj4" fmla="val 6448602"/>
            <a:gd name="adj5" fmla="val 606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C28185-B4CA-4266-9DFB-EB0179C68C4F}">
      <dsp:nvSpPr>
        <dsp:cNvPr id="0" name=""/>
        <dsp:cNvSpPr/>
      </dsp:nvSpPr>
      <dsp:spPr>
        <a:xfrm>
          <a:off x="494416" y="1308102"/>
          <a:ext cx="692074" cy="692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latin typeface="Arial" panose="020B0604020202020204" pitchFamily="34" charset="0"/>
              <a:cs typeface="Arial" panose="020B0604020202020204" pitchFamily="34" charset="0"/>
            </a:rPr>
            <a:t>Pressure on existing workforce</a:t>
          </a:r>
        </a:p>
      </dsp:txBody>
      <dsp:txXfrm>
        <a:off x="494416" y="1308102"/>
        <a:ext cx="692074" cy="692074"/>
      </dsp:txXfrm>
    </dsp:sp>
    <dsp:sp modelId="{28FFB106-E0EE-4068-8552-EAD25DEEAC99}">
      <dsp:nvSpPr>
        <dsp:cNvPr id="0" name=""/>
        <dsp:cNvSpPr/>
      </dsp:nvSpPr>
      <dsp:spPr>
        <a:xfrm>
          <a:off x="637858" y="-358"/>
          <a:ext cx="2596875" cy="2596875"/>
        </a:xfrm>
        <a:prstGeom prst="circularArrow">
          <a:avLst>
            <a:gd name="adj1" fmla="val 5197"/>
            <a:gd name="adj2" fmla="val 335669"/>
            <a:gd name="adj3" fmla="val 12298964"/>
            <a:gd name="adj4" fmla="val 10770094"/>
            <a:gd name="adj5" fmla="val 606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F483CE-A3CE-40CE-8D69-3E254DD975E1}">
      <dsp:nvSpPr>
        <dsp:cNvPr id="0" name=""/>
        <dsp:cNvSpPr/>
      </dsp:nvSpPr>
      <dsp:spPr>
        <a:xfrm>
          <a:off x="912990" y="19862"/>
          <a:ext cx="692074" cy="692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GB" sz="1100" kern="1200" dirty="0">
              <a:latin typeface="Arial" panose="020B0604020202020204" pitchFamily="34" charset="0"/>
              <a:cs typeface="Arial" panose="020B0604020202020204" pitchFamily="34" charset="0"/>
            </a:rPr>
            <a:t>Impacts on retention</a:t>
          </a:r>
        </a:p>
      </dsp:txBody>
      <dsp:txXfrm>
        <a:off x="912990" y="19862"/>
        <a:ext cx="692074" cy="692074"/>
      </dsp:txXfrm>
    </dsp:sp>
    <dsp:sp modelId="{F689A183-B13F-421E-8024-2BDB34A198C8}">
      <dsp:nvSpPr>
        <dsp:cNvPr id="0" name=""/>
        <dsp:cNvSpPr/>
      </dsp:nvSpPr>
      <dsp:spPr>
        <a:xfrm>
          <a:off x="637858" y="-358"/>
          <a:ext cx="2596875" cy="2596875"/>
        </a:xfrm>
        <a:prstGeom prst="circularArrow">
          <a:avLst>
            <a:gd name="adj1" fmla="val 5197"/>
            <a:gd name="adj2" fmla="val 335669"/>
            <a:gd name="adj3" fmla="val 16866715"/>
            <a:gd name="adj4" fmla="val 15197616"/>
            <a:gd name="adj5" fmla="val 606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5CD25-E196-473C-AD0B-DE45CF39C9A0}">
      <dsp:nvSpPr>
        <dsp:cNvPr id="0" name=""/>
        <dsp:cNvSpPr/>
      </dsp:nvSpPr>
      <dsp:spPr>
        <a:xfrm>
          <a:off x="1485706" y="0"/>
          <a:ext cx="3065944" cy="30659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Research &amp; Evaluation</a:t>
          </a:r>
        </a:p>
      </dsp:txBody>
      <dsp:txXfrm>
        <a:off x="1934703" y="448991"/>
        <a:ext cx="2167950" cy="2167918"/>
      </dsp:txXfrm>
    </dsp:sp>
    <dsp:sp modelId="{E6691F72-C9E8-4BBA-A6DB-05C5129ECE8F}">
      <dsp:nvSpPr>
        <dsp:cNvPr id="0" name=""/>
        <dsp:cNvSpPr/>
      </dsp:nvSpPr>
      <dsp:spPr>
        <a:xfrm>
          <a:off x="3063775" y="2044785"/>
          <a:ext cx="3065944" cy="30659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Recruitment &amp; Retention</a:t>
          </a:r>
        </a:p>
      </dsp:txBody>
      <dsp:txXfrm>
        <a:off x="3512772" y="2493776"/>
        <a:ext cx="2167950" cy="2167918"/>
      </dsp:txXfrm>
    </dsp:sp>
    <dsp:sp modelId="{C2841020-C04F-4052-AA28-F90A52699C52}">
      <dsp:nvSpPr>
        <dsp:cNvPr id="0" name=""/>
        <dsp:cNvSpPr/>
      </dsp:nvSpPr>
      <dsp:spPr>
        <a:xfrm>
          <a:off x="4639978" y="0"/>
          <a:ext cx="3065944" cy="30659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a:t>Education &amp; Training</a:t>
          </a:r>
        </a:p>
      </dsp:txBody>
      <dsp:txXfrm>
        <a:off x="5088975" y="448991"/>
        <a:ext cx="2167950" cy="2167918"/>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4F8A20-7A65-4BE2-8D07-DC80CD20F51B}" type="datetimeFigureOut">
              <a:rPr lang="en-GB" smtClean="0"/>
              <a:t>07/09/2023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E14D15-FCAD-4E37-8756-3A20A85C98FB}" type="slidenum">
              <a:rPr lang="en-GB" smtClean="0"/>
              <a:t>‹#›</a:t>
            </a:fld>
            <a:endParaRPr lang="en-GB"/>
          </a:p>
        </p:txBody>
      </p:sp>
    </p:spTree>
    <p:extLst>
      <p:ext uri="{BB962C8B-B14F-4D97-AF65-F5344CB8AC3E}">
        <p14:creationId xmlns:p14="http://schemas.microsoft.com/office/powerpoint/2010/main" val="2050565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261D80-7231-40A7-82C3-5B3C6E7EF81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2796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dirty="0">
                <a:solidFill>
                  <a:srgbClr val="1B2E4A"/>
                </a:solidFill>
                <a:latin typeface="Gotham Book"/>
              </a:rPr>
              <a:t>Have confidence in the Primary Care Model for Wales, promote this more assertively and share Welsh achievements.</a:t>
            </a:r>
          </a:p>
          <a:p>
            <a:pPr algn="l" rtl="0" fontAlgn="base"/>
            <a:r>
              <a:rPr lang="en-US" dirty="0">
                <a:solidFill>
                  <a:srgbClr val="1B2E4A"/>
                </a:solidFill>
                <a:latin typeface="Gotham Book"/>
              </a:rPr>
              <a:t> </a:t>
            </a:r>
            <a:r>
              <a:rPr lang="en-GB" dirty="0">
                <a:solidFill>
                  <a:srgbClr val="1B2E4A"/>
                </a:solidFill>
                <a:latin typeface="Gotham Book"/>
              </a:rPr>
              <a:t>​</a:t>
            </a:r>
          </a:p>
          <a:p>
            <a:pPr algn="l" rtl="0" fontAlgn="base">
              <a:buFont typeface="Arial" panose="020B0604020202020204" pitchFamily="34" charset="0"/>
              <a:buChar char="•"/>
            </a:pPr>
            <a:r>
              <a:rPr lang="en-GB" dirty="0">
                <a:solidFill>
                  <a:srgbClr val="1B2E4A"/>
                </a:solidFill>
                <a:latin typeface="Gotham Book"/>
              </a:rPr>
              <a:t>Simplify and streamline existing pathways, being vigilant for unnecessary bureaucracy. </a:t>
            </a:r>
            <a:r>
              <a:rPr lang="en-US" dirty="0">
                <a:solidFill>
                  <a:srgbClr val="1B2E4A"/>
                </a:solidFill>
                <a:latin typeface="Gotham Book"/>
              </a:rPr>
              <a:t>​</a:t>
            </a:r>
          </a:p>
          <a:p>
            <a:pPr algn="l" rtl="0" fontAlgn="base"/>
            <a:endParaRPr lang="en-US" dirty="0">
              <a:solidFill>
                <a:srgbClr val="1B2E4A"/>
              </a:solidFill>
              <a:latin typeface="Gotham Book"/>
            </a:endParaRPr>
          </a:p>
          <a:p>
            <a:pPr algn="l" rtl="0" fontAlgn="base">
              <a:buFont typeface="Arial" panose="020B0604020202020204" pitchFamily="34" charset="0"/>
              <a:buChar char="•"/>
            </a:pPr>
            <a:r>
              <a:rPr lang="en-GB" dirty="0">
                <a:solidFill>
                  <a:srgbClr val="1B2E4A"/>
                </a:solidFill>
                <a:latin typeface="Gotham Book"/>
              </a:rPr>
              <a:t>Use digital support to streamline services and support the ‘no wrong door’ message, improving clinician wellbeing, patient journey, data capture and  integration of systems to avoid duplication and error​.</a:t>
            </a:r>
          </a:p>
          <a:p>
            <a:pPr algn="l" rtl="0" fontAlgn="base">
              <a:buFont typeface="Arial" panose="020B0604020202020204" pitchFamily="34" charset="0"/>
              <a:buChar char="•"/>
            </a:pPr>
            <a:endParaRPr lang="en-GB" dirty="0">
              <a:solidFill>
                <a:srgbClr val="1B2E4A"/>
              </a:solidFill>
              <a:latin typeface="Gotham Book"/>
            </a:endParaRPr>
          </a:p>
          <a:p>
            <a:pPr algn="l" rtl="0" fontAlgn="base">
              <a:buFont typeface="Arial" panose="020B0604020202020204" pitchFamily="34" charset="0"/>
              <a:buChar char="•"/>
            </a:pPr>
            <a:r>
              <a:rPr lang="en-US" dirty="0">
                <a:solidFill>
                  <a:srgbClr val="1B2E4A"/>
                </a:solidFill>
                <a:latin typeface="Gotham Book"/>
              </a:rPr>
              <a:t>Encourage opportunities to present work, to reinforce confidence and further develop ideas.</a:t>
            </a:r>
          </a:p>
          <a:p>
            <a:pPr algn="l" rtl="0" fontAlgn="base"/>
            <a:r>
              <a:rPr lang="en-GB" dirty="0">
                <a:solidFill>
                  <a:srgbClr val="1B2E4A"/>
                </a:solidFill>
                <a:latin typeface="Gotham Book"/>
              </a:rPr>
              <a:t>​</a:t>
            </a:r>
          </a:p>
          <a:p>
            <a:pPr algn="l" rtl="0" fontAlgn="base">
              <a:buFont typeface="Arial" panose="020B0604020202020204" pitchFamily="34" charset="0"/>
              <a:buChar char="•"/>
            </a:pPr>
            <a:r>
              <a:rPr lang="en-US" dirty="0">
                <a:solidFill>
                  <a:srgbClr val="1B2E4A"/>
                </a:solidFill>
                <a:latin typeface="Gotham Book"/>
              </a:rPr>
              <a:t>Engage all professional groups in identifying needs and designing local solutions.</a:t>
            </a:r>
            <a:r>
              <a:rPr lang="en-GB" dirty="0">
                <a:solidFill>
                  <a:srgbClr val="1B2E4A"/>
                </a:solidFill>
                <a:latin typeface="Gotham Book"/>
              </a:rPr>
              <a:t>​</a:t>
            </a:r>
          </a:p>
          <a:p>
            <a:pPr algn="l" rtl="0" fontAlgn="base">
              <a:buFont typeface="Arial" panose="020B0604020202020204" pitchFamily="34" charset="0"/>
              <a:buChar char="•"/>
            </a:pPr>
            <a:endParaRPr lang="en-GB" dirty="0">
              <a:solidFill>
                <a:srgbClr val="1B2E4A"/>
              </a:solidFill>
              <a:latin typeface="Gotham Book"/>
            </a:endParaRPr>
          </a:p>
          <a:p>
            <a:pPr algn="l" rtl="0" fontAlgn="base">
              <a:buFont typeface="Arial" panose="020B0604020202020204" pitchFamily="34" charset="0"/>
              <a:buChar char="•"/>
            </a:pPr>
            <a:r>
              <a:rPr lang="en-US" dirty="0">
                <a:solidFill>
                  <a:srgbClr val="1B2E4A"/>
                </a:solidFill>
                <a:latin typeface="Gotham Book"/>
              </a:rPr>
              <a:t>Use group consultations to support holistic care and build effective teams.</a:t>
            </a:r>
          </a:p>
          <a:p>
            <a:pPr algn="l" rtl="0" fontAlgn="base">
              <a:buFont typeface="Arial" panose="020B0604020202020204" pitchFamily="34" charset="0"/>
              <a:buChar char="•"/>
            </a:pPr>
            <a:endParaRPr lang="en-US" dirty="0">
              <a:solidFill>
                <a:srgbClr val="1B2E4A"/>
              </a:solidFill>
              <a:latin typeface="Gotham Book"/>
            </a:endParaRPr>
          </a:p>
          <a:p>
            <a:pPr algn="l" rtl="0" fontAlgn="base">
              <a:buFont typeface="Arial" panose="020B0604020202020204" pitchFamily="34" charset="0"/>
              <a:buChar char="•"/>
            </a:pPr>
            <a:r>
              <a:rPr lang="en-US" dirty="0">
                <a:solidFill>
                  <a:srgbClr val="1B2E4A"/>
                </a:solidFill>
                <a:latin typeface="Gotham Book"/>
              </a:rPr>
              <a:t>Develop the process to mainstream successful Cluster projects at pace and scale.</a:t>
            </a:r>
          </a:p>
          <a:p>
            <a:pPr algn="l" rtl="0" fontAlgn="base"/>
            <a:r>
              <a:rPr lang="en-US" dirty="0">
                <a:solidFill>
                  <a:srgbClr val="1B2E4A"/>
                </a:solidFill>
                <a:latin typeface="Gotham Book"/>
              </a:rPr>
              <a:t> ​</a:t>
            </a:r>
          </a:p>
          <a:p>
            <a:pPr algn="l" rtl="0" fontAlgn="base">
              <a:buFont typeface="Arial" panose="020B0604020202020204" pitchFamily="34" charset="0"/>
              <a:buChar char="•"/>
            </a:pPr>
            <a:r>
              <a:rPr lang="en-US" dirty="0">
                <a:solidFill>
                  <a:srgbClr val="1B2E4A"/>
                </a:solidFill>
                <a:latin typeface="Gotham Book"/>
              </a:rPr>
              <a:t>Use a Population Health Management (PHM) pro-active approach at the community level to reduce inequities. </a:t>
            </a:r>
            <a:r>
              <a:rPr lang="en-GB" dirty="0">
                <a:solidFill>
                  <a:srgbClr val="1B2E4A"/>
                </a:solidFill>
                <a:latin typeface="Gotham Book"/>
              </a:rPr>
              <a:t>​</a:t>
            </a:r>
          </a:p>
          <a:p>
            <a:pPr algn="l" rtl="0" fontAlgn="base"/>
            <a:endParaRPr lang="en-GB" dirty="0">
              <a:solidFill>
                <a:srgbClr val="1B2E4A"/>
              </a:solidFill>
              <a:latin typeface="Gotham Book"/>
            </a:endParaRPr>
          </a:p>
          <a:p>
            <a:pPr algn="l" rtl="0" fontAlgn="base">
              <a:buFont typeface="Arial" panose="020B0604020202020204" pitchFamily="34" charset="0"/>
              <a:buChar char="•"/>
            </a:pPr>
            <a:r>
              <a:rPr lang="en-GB" dirty="0">
                <a:solidFill>
                  <a:srgbClr val="1B2E4A"/>
                </a:solidFill>
                <a:latin typeface="Gotham Book"/>
              </a:rPr>
              <a:t>Plan estates alongside workforce and training strategies. </a:t>
            </a:r>
            <a:r>
              <a:rPr lang="en-US" dirty="0">
                <a:solidFill>
                  <a:srgbClr val="1B2E4A"/>
                </a:solidFill>
                <a:latin typeface="Gotham Book"/>
              </a:rPr>
              <a: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5CA0E8-6381-4C6A-B899-C44C1235A51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2247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261D80-7231-40A7-82C3-5B3C6E7EF81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2356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261D80-7231-40A7-82C3-5B3C6E7EF81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0508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D742E5-6CFC-4154-96DD-5E71108276B5}" type="slidenum">
              <a:rPr lang="en-GB" smtClean="0"/>
              <a:t>13</a:t>
            </a:fld>
            <a:endParaRPr lang="en-GB"/>
          </a:p>
        </p:txBody>
      </p:sp>
    </p:spTree>
    <p:extLst>
      <p:ext uri="{BB962C8B-B14F-4D97-AF65-F5344CB8AC3E}">
        <p14:creationId xmlns:p14="http://schemas.microsoft.com/office/powerpoint/2010/main" val="548882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22757E-1CF9-470E-8E8D-210CD1693CDA}" type="slidenum">
              <a:rPr lang="en-GB" smtClean="0"/>
              <a:t>15</a:t>
            </a:fld>
            <a:endParaRPr lang="en-GB"/>
          </a:p>
        </p:txBody>
      </p:sp>
    </p:spTree>
    <p:extLst>
      <p:ext uri="{BB962C8B-B14F-4D97-AF65-F5344CB8AC3E}">
        <p14:creationId xmlns:p14="http://schemas.microsoft.com/office/powerpoint/2010/main" val="2246907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People told us that they enjoy working in multi-professional teams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Egg-yolk </a:t>
            </a:r>
            <a:r>
              <a:rPr lang="en-GB" sz="1200" dirty="0" err="1"/>
              <a:t>analagu</a:t>
            </a:r>
            <a:r>
              <a:rPr lang="en-GB" sz="1200" dirty="0"/>
              <a:t> </a:t>
            </a:r>
          </a:p>
          <a:p>
            <a:endParaRPr lang="en-GB" dirty="0"/>
          </a:p>
        </p:txBody>
      </p:sp>
      <p:sp>
        <p:nvSpPr>
          <p:cNvPr id="4" name="Slide Number Placeholder 3"/>
          <p:cNvSpPr>
            <a:spLocks noGrp="1"/>
          </p:cNvSpPr>
          <p:nvPr>
            <p:ph type="sldNum" sz="quarter" idx="5"/>
          </p:nvPr>
        </p:nvSpPr>
        <p:spPr/>
        <p:txBody>
          <a:bodyPr/>
          <a:lstStyle/>
          <a:p>
            <a:fld id="{54D742E5-6CFC-4154-96DD-5E71108276B5}" type="slidenum">
              <a:rPr lang="en-GB" smtClean="0"/>
              <a:t>18</a:t>
            </a:fld>
            <a:endParaRPr lang="en-GB"/>
          </a:p>
        </p:txBody>
      </p:sp>
    </p:spTree>
    <p:extLst>
      <p:ext uri="{BB962C8B-B14F-4D97-AF65-F5344CB8AC3E}">
        <p14:creationId xmlns:p14="http://schemas.microsoft.com/office/powerpoint/2010/main" val="1160900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BMJ Open 2022 – survey of 783 doctors in training – 75% said they may want to work less than full time</a:t>
            </a:r>
          </a:p>
          <a:p>
            <a:endParaRPr lang="en-GB" dirty="0"/>
          </a:p>
          <a:p>
            <a:r>
              <a:rPr lang="en-GB" dirty="0"/>
              <a:t>Disease burden – 1 in 2 people will have cancer; significant increase in diabetes; more frail people and impact on mental health</a:t>
            </a:r>
          </a:p>
          <a:p>
            <a:endParaRPr lang="en-GB" dirty="0"/>
          </a:p>
          <a:p>
            <a:r>
              <a:rPr lang="en-GB" dirty="0"/>
              <a:t>Population changes – significant growth in SE region – driving more pressure onto primary care </a:t>
            </a:r>
            <a:r>
              <a:rPr lang="en-GB" dirty="0" err="1"/>
              <a:t>num</a:t>
            </a:r>
            <a:endParaRPr lang="en-GB" dirty="0"/>
          </a:p>
          <a:p>
            <a:endParaRPr lang="en-GB" dirty="0"/>
          </a:p>
          <a:p>
            <a:r>
              <a:rPr lang="en-GB" dirty="0"/>
              <a:t>More stable in terms of numbers in other parts of Wales but significant issues in terms of the age structure and dependency ratio – Powys/HD and BCU will a higher dependency ratio – where will workforce come from </a:t>
            </a:r>
          </a:p>
          <a:p>
            <a:endParaRPr lang="en-GB" dirty="0"/>
          </a:p>
        </p:txBody>
      </p:sp>
      <p:sp>
        <p:nvSpPr>
          <p:cNvPr id="4" name="Slide Number Placeholder 3"/>
          <p:cNvSpPr>
            <a:spLocks noGrp="1"/>
          </p:cNvSpPr>
          <p:nvPr>
            <p:ph type="sldNum" sz="quarter" idx="5"/>
          </p:nvPr>
        </p:nvSpPr>
        <p:spPr/>
        <p:txBody>
          <a:bodyPr/>
          <a:lstStyle/>
          <a:p>
            <a:fld id="{54D742E5-6CFC-4154-96DD-5E71108276B5}" type="slidenum">
              <a:rPr lang="en-GB" smtClean="0"/>
              <a:t>22</a:t>
            </a:fld>
            <a:endParaRPr lang="en-GB"/>
          </a:p>
        </p:txBody>
      </p:sp>
    </p:spTree>
    <p:extLst>
      <p:ext uri="{BB962C8B-B14F-4D97-AF65-F5344CB8AC3E}">
        <p14:creationId xmlns:p14="http://schemas.microsoft.com/office/powerpoint/2010/main" val="1331054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 badge shows which session you have been allocated to; please stay in your allocated groups so that we can get a balance across workshops</a:t>
            </a:r>
          </a:p>
          <a:p>
            <a:endParaRPr lang="en-GB" dirty="0"/>
          </a:p>
          <a:p>
            <a:r>
              <a:rPr lang="en-GB" dirty="0"/>
              <a:t>Lunch will be served in the foyer at 12.15 – the team will let you know when its ready</a:t>
            </a:r>
          </a:p>
          <a:p>
            <a:endParaRPr lang="en-GB" dirty="0"/>
          </a:p>
          <a:p>
            <a:r>
              <a:rPr lang="en-GB" dirty="0"/>
              <a:t>Second workshop will start promptly at 1pm</a:t>
            </a:r>
          </a:p>
          <a:p>
            <a:endParaRPr lang="en-GB" dirty="0"/>
          </a:p>
          <a:p>
            <a:r>
              <a:rPr lang="en-GB" dirty="0"/>
              <a:t>After that you will return to the main auditorium</a:t>
            </a:r>
          </a:p>
          <a:p>
            <a:endParaRPr lang="en-GB" dirty="0"/>
          </a:p>
          <a:p>
            <a:r>
              <a:rPr lang="en-GB" dirty="0"/>
              <a:t>Any issues in finding out where you need to go, our support team are all wearing red lanyards!</a:t>
            </a:r>
          </a:p>
          <a:p>
            <a:endParaRPr lang="en-GB" dirty="0"/>
          </a:p>
          <a:p>
            <a:r>
              <a:rPr lang="en-GB" dirty="0"/>
              <a:t>Please make your way to your workshop; look forward to seeing you all later this afternoon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4D742E5-6CFC-4154-96DD-5E71108276B5}" type="slidenum">
              <a:rPr lang="en-GB" smtClean="0"/>
              <a:t>25</a:t>
            </a:fld>
            <a:endParaRPr lang="en-GB"/>
          </a:p>
        </p:txBody>
      </p:sp>
    </p:spTree>
    <p:extLst>
      <p:ext uri="{BB962C8B-B14F-4D97-AF65-F5344CB8AC3E}">
        <p14:creationId xmlns:p14="http://schemas.microsoft.com/office/powerpoint/2010/main" val="3806330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5CA0E8-6381-4C6A-B899-C44C1235A51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4768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B5C66-CA57-1574-2D77-A75DA9A946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ED81DEC-A48A-7DC3-B32D-16AC2C1BC6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F931196-8C52-FE3C-9133-9BC26C94B0F3}"/>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A9E8380B-F6D5-EC48-4DD3-35225F7048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1A50AD5-BD1A-34F5-AB1F-1EAAACC2483B}"/>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2221586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81831-72B2-FA46-1B79-287B9B36805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70C0FF-BF58-CF0D-E69E-8868A083A1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12C186-D39C-D9EA-3069-6D695994C43F}"/>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E84611FE-C050-0B4E-0AFA-6913AA0C73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52C3A4-2D7A-7FAC-9FBB-7A5BDA597192}"/>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680515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600935-40FD-C70A-A0D2-74BD9BF38D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E0FA449-F423-79F3-C59E-D1C9939F4D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2CE4FF-2FAD-6641-B764-F25E0C271992}"/>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64ACE92E-8497-91B2-B893-FF3A9E0E40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38F8E4-3468-133C-9D8D-D4B6077B7E54}"/>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1202293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Cover slide">
    <p:spTree>
      <p:nvGrpSpPr>
        <p:cNvPr id="1" name=""/>
        <p:cNvGrpSpPr/>
        <p:nvPr/>
      </p:nvGrpSpPr>
      <p:grpSpPr>
        <a:xfrm>
          <a:off x="0" y="0"/>
          <a:ext cx="0" cy="0"/>
          <a:chOff x="0" y="0"/>
          <a:chExt cx="0" cy="0"/>
        </a:xfrm>
      </p:grpSpPr>
      <p:pic>
        <p:nvPicPr>
          <p:cNvPr id="5" name="Picture 4" descr="A picture containing graphical user interface&#10;&#10;Description automatically generated">
            <a:extLst>
              <a:ext uri="{FF2B5EF4-FFF2-40B4-BE49-F238E27FC236}">
                <a16:creationId xmlns:a16="http://schemas.microsoft.com/office/drawing/2014/main" id="{663856E0-0E81-CC4F-9B2E-4AB96558DCB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DD65CA0-AEAC-3F43-974B-F896474D7E80}"/>
              </a:ext>
            </a:extLst>
          </p:cNvPr>
          <p:cNvSpPr>
            <a:spLocks noGrp="1"/>
          </p:cNvSpPr>
          <p:nvPr>
            <p:ph type="ctrTitle"/>
          </p:nvPr>
        </p:nvSpPr>
        <p:spPr>
          <a:xfrm>
            <a:off x="754708" y="2325932"/>
            <a:ext cx="9144000" cy="2387600"/>
          </a:xfrm>
        </p:spPr>
        <p:txBody>
          <a:bodyPr anchor="b">
            <a:normAutofit/>
          </a:bodyPr>
          <a:lstStyle>
            <a:lvl1pPr algn="l">
              <a:defRPr sz="3200" b="0" i="0">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81618370-12F0-EE44-B0DE-0D737D4E041C}"/>
              </a:ext>
            </a:extLst>
          </p:cNvPr>
          <p:cNvSpPr>
            <a:spLocks noGrp="1"/>
          </p:cNvSpPr>
          <p:nvPr>
            <p:ph type="subTitle" idx="1"/>
          </p:nvPr>
        </p:nvSpPr>
        <p:spPr>
          <a:xfrm>
            <a:off x="754708" y="4821238"/>
            <a:ext cx="9144000" cy="1655762"/>
          </a:xfrm>
          <a:prstGeom prst="rect">
            <a:avLst/>
          </a:prstGeom>
        </p:spPr>
        <p:txBody>
          <a:bodyPr>
            <a:normAutofit/>
          </a:bodyPr>
          <a:lstStyle>
            <a:lvl1pPr marL="0" indent="0" algn="l">
              <a:buNone/>
              <a:defRPr sz="1600" b="1"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484873597"/>
      </p:ext>
    </p:extLst>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C45E37F-5D25-3444-BC73-196E0D23503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565CB7E-9A46-5C44-8247-87417DFBA91E}"/>
              </a:ext>
            </a:extLst>
          </p:cNvPr>
          <p:cNvSpPr>
            <a:spLocks noGrp="1"/>
          </p:cNvSpPr>
          <p:nvPr>
            <p:ph type="title"/>
          </p:nvPr>
        </p:nvSpPr>
        <p:spPr>
          <a:xfrm>
            <a:off x="831850" y="576264"/>
            <a:ext cx="10515600" cy="1010260"/>
          </a:xfrm>
        </p:spPr>
        <p:txBody>
          <a:bodyPr anchor="b">
            <a:normAutofit/>
          </a:bodyPr>
          <a:lstStyle>
            <a:lvl1pPr>
              <a:defRPr sz="32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BF13F80-1CC6-EE48-A7C9-C55B04614A6D}"/>
              </a:ext>
            </a:extLst>
          </p:cNvPr>
          <p:cNvSpPr>
            <a:spLocks noGrp="1"/>
          </p:cNvSpPr>
          <p:nvPr>
            <p:ph type="body" idx="1"/>
          </p:nvPr>
        </p:nvSpPr>
        <p:spPr>
          <a:xfrm>
            <a:off x="831850" y="1736848"/>
            <a:ext cx="10515600" cy="1500187"/>
          </a:xfrm>
          <a:prstGeom prst="rect">
            <a:avLst/>
          </a:prstGeom>
        </p:spPr>
        <p:txBody>
          <a:bodyPr>
            <a:normAutofit/>
          </a:bodyPr>
          <a:lstStyle>
            <a:lvl1pPr marL="0" indent="0">
              <a:buNone/>
              <a:defRPr sz="1800">
                <a:solidFill>
                  <a:srgbClr val="5ABEC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3502768404"/>
      </p:ext>
    </p:extLst>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9" name="Picture 8" descr="Rectangle&#10;&#10;Description automatically generated">
            <a:extLst>
              <a:ext uri="{FF2B5EF4-FFF2-40B4-BE49-F238E27FC236}">
                <a16:creationId xmlns:a16="http://schemas.microsoft.com/office/drawing/2014/main" id="{096CC9AC-161D-FD4D-AADA-4E2C5DCFB3A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1565CB7E-9A46-5C44-8247-87417DFBA91E}"/>
              </a:ext>
            </a:extLst>
          </p:cNvPr>
          <p:cNvSpPr>
            <a:spLocks noGrp="1"/>
          </p:cNvSpPr>
          <p:nvPr>
            <p:ph type="title"/>
          </p:nvPr>
        </p:nvSpPr>
        <p:spPr>
          <a:xfrm>
            <a:off x="831850" y="576264"/>
            <a:ext cx="10515600" cy="1010260"/>
          </a:xfrm>
        </p:spPr>
        <p:txBody>
          <a:bodyPr anchor="b">
            <a:normAutofit/>
          </a:bodyPr>
          <a:lstStyle>
            <a:lvl1pPr>
              <a:defRPr sz="32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BF13F80-1CC6-EE48-A7C9-C55B04614A6D}"/>
              </a:ext>
            </a:extLst>
          </p:cNvPr>
          <p:cNvSpPr>
            <a:spLocks noGrp="1"/>
          </p:cNvSpPr>
          <p:nvPr>
            <p:ph type="body" idx="1"/>
          </p:nvPr>
        </p:nvSpPr>
        <p:spPr>
          <a:xfrm>
            <a:off x="831850" y="1736848"/>
            <a:ext cx="10515600" cy="1500187"/>
          </a:xfrm>
          <a:prstGeom prst="rect">
            <a:avLst/>
          </a:prstGeom>
        </p:spPr>
        <p:txBody>
          <a:bodyPr>
            <a:normAutofit/>
          </a:bodyPr>
          <a:lstStyle>
            <a:lvl1pPr marL="0" indent="0">
              <a:buNone/>
              <a:defRPr sz="1800">
                <a:solidFill>
                  <a:srgbClr val="5ABEC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1106542579"/>
      </p:ext>
    </p:extLst>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5CB7E-9A46-5C44-8247-87417DFBA91E}"/>
              </a:ext>
            </a:extLst>
          </p:cNvPr>
          <p:cNvSpPr>
            <a:spLocks noGrp="1"/>
          </p:cNvSpPr>
          <p:nvPr>
            <p:ph type="title"/>
          </p:nvPr>
        </p:nvSpPr>
        <p:spPr>
          <a:xfrm>
            <a:off x="831850" y="576264"/>
            <a:ext cx="10515600" cy="1010260"/>
          </a:xfrm>
        </p:spPr>
        <p:txBody>
          <a:bodyPr anchor="b">
            <a:normAutofit/>
          </a:bodyPr>
          <a:lstStyle>
            <a:lvl1pPr>
              <a:defRPr sz="32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BF13F80-1CC6-EE48-A7C9-C55B04614A6D}"/>
              </a:ext>
            </a:extLst>
          </p:cNvPr>
          <p:cNvSpPr>
            <a:spLocks noGrp="1"/>
          </p:cNvSpPr>
          <p:nvPr>
            <p:ph type="body" idx="1"/>
          </p:nvPr>
        </p:nvSpPr>
        <p:spPr>
          <a:xfrm>
            <a:off x="831850" y="1736848"/>
            <a:ext cx="10515600" cy="1500187"/>
          </a:xfrm>
          <a:prstGeom prst="rect">
            <a:avLst/>
          </a:prstGeom>
        </p:spPr>
        <p:txBody>
          <a:bodyPr>
            <a:normAutofit/>
          </a:bodyPr>
          <a:lstStyle>
            <a:lvl1pPr marL="0" indent="0">
              <a:buNone/>
              <a:defRPr sz="1800">
                <a:solidFill>
                  <a:srgbClr val="5ABEC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234052820"/>
      </p:ext>
    </p:extLst>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ner slide">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D87E5F4D-F0C1-C04D-9F41-F5AF46EB18D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55503B3F-5BE1-3246-B25A-B9F8AC6A16AE}"/>
              </a:ext>
            </a:extLst>
          </p:cNvPr>
          <p:cNvSpPr>
            <a:spLocks noGrp="1"/>
          </p:cNvSpPr>
          <p:nvPr>
            <p:ph type="title"/>
          </p:nvPr>
        </p:nvSpPr>
        <p:spPr>
          <a:xfrm>
            <a:off x="838200" y="365125"/>
            <a:ext cx="10515600" cy="1325563"/>
          </a:xfrm>
        </p:spPr>
        <p:txBody>
          <a:bodyPr/>
          <a:lstStyle/>
          <a:p>
            <a:r>
              <a:rPr lang="en-GB" dirty="0"/>
              <a:t>Click to edit Master title style</a:t>
            </a:r>
            <a:endParaRPr lang="en-US" dirty="0"/>
          </a:p>
        </p:txBody>
      </p:sp>
      <p:sp>
        <p:nvSpPr>
          <p:cNvPr id="8" name="Content Placeholder 2">
            <a:extLst>
              <a:ext uri="{FF2B5EF4-FFF2-40B4-BE49-F238E27FC236}">
                <a16:creationId xmlns:a16="http://schemas.microsoft.com/office/drawing/2014/main" id="{4A103A0F-B897-8542-A62D-28B76CA5824C}"/>
              </a:ext>
            </a:extLst>
          </p:cNvPr>
          <p:cNvSpPr>
            <a:spLocks noGrp="1"/>
          </p:cNvSpPr>
          <p:nvPr>
            <p:ph idx="1"/>
          </p:nvPr>
        </p:nvSpPr>
        <p:spPr>
          <a:xfrm>
            <a:off x="838200" y="1825625"/>
            <a:ext cx="10515600" cy="4129698"/>
          </a:xfrm>
          <a:prstGeom prst="rect">
            <a:avLst/>
          </a:prstGeom>
        </p:spPr>
        <p:txBody>
          <a:bodyPr/>
          <a:lstStyle>
            <a:lvl1pPr>
              <a:defRPr sz="1800">
                <a:solidFill>
                  <a:srgbClr val="1B2E4A"/>
                </a:solidFill>
              </a:defRPr>
            </a:lvl1pPr>
            <a:lvl2pPr>
              <a:defRPr sz="1800"/>
            </a:lvl2pPr>
            <a:lvl3pPr>
              <a:defRPr sz="1800"/>
            </a:lvl3pPr>
            <a:lvl4pPr>
              <a:defRPr sz="1600"/>
            </a:lvl4pPr>
            <a:lvl5pP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91771254"/>
      </p:ext>
    </p:extLst>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ner slide 2">
    <p:spTree>
      <p:nvGrpSpPr>
        <p:cNvPr id="1" name=""/>
        <p:cNvGrpSpPr/>
        <p:nvPr/>
      </p:nvGrpSpPr>
      <p:grpSpPr>
        <a:xfrm>
          <a:off x="0" y="0"/>
          <a:ext cx="0" cy="0"/>
          <a:chOff x="0" y="0"/>
          <a:chExt cx="0" cy="0"/>
        </a:xfrm>
      </p:grpSpPr>
      <p:pic>
        <p:nvPicPr>
          <p:cNvPr id="7" name="Picture 6" descr="Rectangle&#10;&#10;Description automatically generated">
            <a:extLst>
              <a:ext uri="{FF2B5EF4-FFF2-40B4-BE49-F238E27FC236}">
                <a16:creationId xmlns:a16="http://schemas.microsoft.com/office/drawing/2014/main" id="{B20264D2-A319-E141-BF48-BD435F70C1A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a:extLst>
              <a:ext uri="{FF2B5EF4-FFF2-40B4-BE49-F238E27FC236}">
                <a16:creationId xmlns:a16="http://schemas.microsoft.com/office/drawing/2014/main" id="{4680DAA5-334F-C548-8322-B4D212C0FC99}"/>
              </a:ext>
            </a:extLst>
          </p:cNvPr>
          <p:cNvSpPr>
            <a:spLocks noGrp="1"/>
          </p:cNvSpPr>
          <p:nvPr>
            <p:ph type="title"/>
          </p:nvPr>
        </p:nvSpPr>
        <p:spPr>
          <a:xfrm>
            <a:off x="838200" y="365125"/>
            <a:ext cx="10515600" cy="1325563"/>
          </a:xfrm>
        </p:spPr>
        <p:txBody>
          <a:bodyPr/>
          <a:lstStyle/>
          <a:p>
            <a:r>
              <a:rPr lang="en-GB" dirty="0"/>
              <a:t>Click to edit Master title style</a:t>
            </a:r>
            <a:endParaRPr lang="en-US" dirty="0"/>
          </a:p>
        </p:txBody>
      </p:sp>
      <p:sp>
        <p:nvSpPr>
          <p:cNvPr id="10" name="Content Placeholder 2">
            <a:extLst>
              <a:ext uri="{FF2B5EF4-FFF2-40B4-BE49-F238E27FC236}">
                <a16:creationId xmlns:a16="http://schemas.microsoft.com/office/drawing/2014/main" id="{02025009-A816-5F46-AE73-545650879849}"/>
              </a:ext>
            </a:extLst>
          </p:cNvPr>
          <p:cNvSpPr>
            <a:spLocks noGrp="1"/>
          </p:cNvSpPr>
          <p:nvPr>
            <p:ph idx="1"/>
          </p:nvPr>
        </p:nvSpPr>
        <p:spPr>
          <a:xfrm>
            <a:off x="838200" y="1825625"/>
            <a:ext cx="10515600" cy="4129698"/>
          </a:xfrm>
          <a:prstGeom prst="rect">
            <a:avLst/>
          </a:prstGeom>
        </p:spPr>
        <p:txBody>
          <a:bodyPr/>
          <a:lstStyle>
            <a:lvl1pPr>
              <a:defRPr sz="1800">
                <a:solidFill>
                  <a:srgbClr val="1B2E4A"/>
                </a:solidFill>
              </a:defRPr>
            </a:lvl1pPr>
            <a:lvl2pPr>
              <a:defRPr sz="1800"/>
            </a:lvl2pPr>
            <a:lvl3pPr>
              <a:defRPr sz="1800"/>
            </a:lvl3pPr>
            <a:lvl4pPr>
              <a:defRPr sz="1600"/>
            </a:lvl4pPr>
            <a:lvl5pP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70292299"/>
      </p:ext>
    </p:extLst>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ner slide 3">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680DAA5-334F-C548-8322-B4D212C0FC99}"/>
              </a:ext>
            </a:extLst>
          </p:cNvPr>
          <p:cNvSpPr>
            <a:spLocks noGrp="1"/>
          </p:cNvSpPr>
          <p:nvPr>
            <p:ph type="title"/>
          </p:nvPr>
        </p:nvSpPr>
        <p:spPr>
          <a:xfrm>
            <a:off x="838200" y="365125"/>
            <a:ext cx="10515600" cy="1325563"/>
          </a:xfrm>
        </p:spPr>
        <p:txBody>
          <a:bodyPr/>
          <a:lstStyle/>
          <a:p>
            <a:r>
              <a:rPr lang="en-GB" dirty="0"/>
              <a:t>Click to edit Master title style</a:t>
            </a:r>
            <a:endParaRPr lang="en-US" dirty="0"/>
          </a:p>
        </p:txBody>
      </p:sp>
      <p:sp>
        <p:nvSpPr>
          <p:cNvPr id="10" name="Content Placeholder 2">
            <a:extLst>
              <a:ext uri="{FF2B5EF4-FFF2-40B4-BE49-F238E27FC236}">
                <a16:creationId xmlns:a16="http://schemas.microsoft.com/office/drawing/2014/main" id="{02025009-A816-5F46-AE73-545650879849}"/>
              </a:ext>
            </a:extLst>
          </p:cNvPr>
          <p:cNvSpPr>
            <a:spLocks noGrp="1"/>
          </p:cNvSpPr>
          <p:nvPr>
            <p:ph idx="1"/>
          </p:nvPr>
        </p:nvSpPr>
        <p:spPr>
          <a:xfrm>
            <a:off x="838200" y="1825625"/>
            <a:ext cx="10515600" cy="4129698"/>
          </a:xfrm>
          <a:prstGeom prst="rect">
            <a:avLst/>
          </a:prstGeom>
        </p:spPr>
        <p:txBody>
          <a:bodyPr/>
          <a:lstStyle>
            <a:lvl1pPr>
              <a:defRPr sz="1800">
                <a:solidFill>
                  <a:srgbClr val="1B2E4A"/>
                </a:solidFill>
              </a:defRPr>
            </a:lvl1pPr>
            <a:lvl2pPr>
              <a:defRPr sz="1800"/>
            </a:lvl2pPr>
            <a:lvl3pPr>
              <a:defRPr sz="1800"/>
            </a:lvl3pPr>
            <a:lvl4pPr>
              <a:defRPr sz="1600"/>
            </a:lvl4pPr>
            <a:lvl5pPr>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297919342"/>
      </p:ext>
    </p:extLst>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ck cover slide">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4CCE83C4-8F8F-B746-A497-12F79CEA6AD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ext Placeholder 2">
            <a:extLst>
              <a:ext uri="{FF2B5EF4-FFF2-40B4-BE49-F238E27FC236}">
                <a16:creationId xmlns:a16="http://schemas.microsoft.com/office/drawing/2014/main" id="{809D0EBB-40C7-3040-8897-CC7A6B635FCB}"/>
              </a:ext>
            </a:extLst>
          </p:cNvPr>
          <p:cNvSpPr>
            <a:spLocks noGrp="1"/>
          </p:cNvSpPr>
          <p:nvPr>
            <p:ph type="body" idx="1"/>
          </p:nvPr>
        </p:nvSpPr>
        <p:spPr>
          <a:xfrm>
            <a:off x="831850" y="5408245"/>
            <a:ext cx="4232519" cy="1078523"/>
          </a:xfrm>
          <a:prstGeom prst="rect">
            <a:avLst/>
          </a:prstGeom>
        </p:spPr>
        <p:txBody>
          <a:bodyPr>
            <a:normAutofit/>
          </a:bodyPr>
          <a:lstStyle>
            <a:lvl1pPr marL="0" indent="0">
              <a:buNone/>
              <a:defRPr sz="1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2375251215"/>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2CF3F-5492-0AC6-B848-AF80A52A9B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E861BA-1093-34DA-D710-97852EC285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981EA4-F6DA-028F-4C5D-8E1A5888F138}"/>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13AAE943-17E2-4766-F7BA-8F21CC1396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E9365A-81D2-6B38-8AA9-594FD70AF064}"/>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223180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A718F-C82F-1EC6-903E-1C2CCC2882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40D374-A4D1-8E39-5969-62B6AEAADF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1D25B8-939F-7BAB-7713-12A5F1FE10B1}"/>
              </a:ext>
            </a:extLst>
          </p:cNvPr>
          <p:cNvSpPr>
            <a:spLocks noGrp="1"/>
          </p:cNvSpPr>
          <p:nvPr>
            <p:ph type="dt" sz="half" idx="10"/>
          </p:nvPr>
        </p:nvSpPr>
        <p:spPr/>
        <p:txBody>
          <a:bodyPr/>
          <a:lstStyle/>
          <a:p>
            <a:fld id="{5879F3DE-1C5A-4226-BDB8-FA61B11ABC62}" type="datetimeFigureOut">
              <a:rPr lang="en-GB" smtClean="0"/>
              <a:t>07/09/2023</a:t>
            </a:fld>
            <a:endParaRPr lang="en-GB"/>
          </a:p>
        </p:txBody>
      </p:sp>
      <p:sp>
        <p:nvSpPr>
          <p:cNvPr id="5" name="Footer Placeholder 4">
            <a:extLst>
              <a:ext uri="{FF2B5EF4-FFF2-40B4-BE49-F238E27FC236}">
                <a16:creationId xmlns:a16="http://schemas.microsoft.com/office/drawing/2014/main" id="{9764CD31-FE0F-709B-DAEA-82C15B3838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02513F-88DB-2300-D73D-0A415DDA3CD1}"/>
              </a:ext>
            </a:extLst>
          </p:cNvPr>
          <p:cNvSpPr>
            <a:spLocks noGrp="1"/>
          </p:cNvSpPr>
          <p:nvPr>
            <p:ph type="sldNum" sz="quarter" idx="12"/>
          </p:nvPr>
        </p:nvSpPr>
        <p:spPr/>
        <p:txBody>
          <a:bodyPr/>
          <a:lstStyle/>
          <a:p>
            <a:fld id="{24D78860-EB66-4A29-AB33-4C8E0478321A}" type="slidenum">
              <a:rPr lang="en-GB" smtClean="0"/>
              <a:t>‹#›</a:t>
            </a:fld>
            <a:endParaRPr lang="en-GB"/>
          </a:p>
        </p:txBody>
      </p:sp>
    </p:spTree>
    <p:extLst>
      <p:ext uri="{BB962C8B-B14F-4D97-AF65-F5344CB8AC3E}">
        <p14:creationId xmlns:p14="http://schemas.microsoft.com/office/powerpoint/2010/main" val="794538703"/>
      </p:ext>
    </p:extLst>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105633-1DCD-B92B-79BB-36417AAB9141}"/>
              </a:ext>
            </a:extLst>
          </p:cNvPr>
          <p:cNvSpPr>
            <a:spLocks noGrp="1"/>
          </p:cNvSpPr>
          <p:nvPr>
            <p:ph type="dt" sz="half" idx="10"/>
          </p:nvPr>
        </p:nvSpPr>
        <p:spPr/>
        <p:txBody>
          <a:bodyPr/>
          <a:lstStyle/>
          <a:p>
            <a:fld id="{5879F3DE-1C5A-4226-BDB8-FA61B11ABC62}" type="datetimeFigureOut">
              <a:rPr lang="en-GB" smtClean="0"/>
              <a:t>07/09/2023</a:t>
            </a:fld>
            <a:endParaRPr lang="en-GB"/>
          </a:p>
        </p:txBody>
      </p:sp>
      <p:sp>
        <p:nvSpPr>
          <p:cNvPr id="3" name="Footer Placeholder 2">
            <a:extLst>
              <a:ext uri="{FF2B5EF4-FFF2-40B4-BE49-F238E27FC236}">
                <a16:creationId xmlns:a16="http://schemas.microsoft.com/office/drawing/2014/main" id="{AE51AFAE-60B5-A0D5-1845-CDEF569858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655427B-A622-2863-A770-5337967BDA7D}"/>
              </a:ext>
            </a:extLst>
          </p:cNvPr>
          <p:cNvSpPr>
            <a:spLocks noGrp="1"/>
          </p:cNvSpPr>
          <p:nvPr>
            <p:ph type="sldNum" sz="quarter" idx="12"/>
          </p:nvPr>
        </p:nvSpPr>
        <p:spPr/>
        <p:txBody>
          <a:bodyPr/>
          <a:lstStyle/>
          <a:p>
            <a:fld id="{24D78860-EB66-4A29-AB33-4C8E0478321A}" type="slidenum">
              <a:rPr lang="en-GB" smtClean="0"/>
              <a:t>‹#›</a:t>
            </a:fld>
            <a:endParaRPr lang="en-GB"/>
          </a:p>
        </p:txBody>
      </p:sp>
    </p:spTree>
    <p:extLst>
      <p:ext uri="{BB962C8B-B14F-4D97-AF65-F5344CB8AC3E}">
        <p14:creationId xmlns:p14="http://schemas.microsoft.com/office/powerpoint/2010/main" val="1742610864"/>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914D7-60AF-1EE2-BEA6-BE9D9E2B55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52D106C-98A6-854A-4376-16401B382C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65106C-FEE0-BCB1-EF74-7BBD64660D4B}"/>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EEEE2F08-C261-2C12-A8F5-7717EB8F56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BFDDD9-34E4-F808-9CB2-8180E01696D1}"/>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1162193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397F1-1A90-4030-71D5-ECC0EEB712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B9B6F2-C5AD-DCE4-5020-1A7A64BA89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49F8E56-49A6-11E9-F413-5F2C855279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B1686CC-822B-C530-9748-6E44CEBCBCDF}"/>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6" name="Footer Placeholder 5">
            <a:extLst>
              <a:ext uri="{FF2B5EF4-FFF2-40B4-BE49-F238E27FC236}">
                <a16:creationId xmlns:a16="http://schemas.microsoft.com/office/drawing/2014/main" id="{C86FC0D2-AE30-61C2-FEA0-30E9307BAB3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D33E21-9708-1E70-B024-240DFEB6DB69}"/>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1944987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6A515-7E35-CF24-F1B0-1E96450168C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910FF89-7ED7-A78F-3051-57D06DF055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D73402-ED25-A93C-3EC9-FF9CAFD4CF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C060854-9B92-4636-E0F6-42702F1CA5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0A3592-C295-0536-9D7D-608EEF71BD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C2F3D18-C480-1D2D-DB85-10AC18A957A8}"/>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8" name="Footer Placeholder 7">
            <a:extLst>
              <a:ext uri="{FF2B5EF4-FFF2-40B4-BE49-F238E27FC236}">
                <a16:creationId xmlns:a16="http://schemas.microsoft.com/office/drawing/2014/main" id="{3094E697-1A48-684B-DED9-DFF0D874B8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19C10F-FD8D-F283-F3B1-102B99B4EFE9}"/>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3914257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F1A79-C247-613A-9E7E-96D2DDB49F8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4D687E5-2D39-D63C-D353-2672E4F0DFEB}"/>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4" name="Footer Placeholder 3">
            <a:extLst>
              <a:ext uri="{FF2B5EF4-FFF2-40B4-BE49-F238E27FC236}">
                <a16:creationId xmlns:a16="http://schemas.microsoft.com/office/drawing/2014/main" id="{AB4DF41C-9491-80CB-9769-EB805FC73EC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7251D7E-45C4-9290-3AF1-107FC32A97C3}"/>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4292954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4DD379B-CDC6-0BD1-4198-5704AE4A66B5}"/>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3" name="Footer Placeholder 2">
            <a:extLst>
              <a:ext uri="{FF2B5EF4-FFF2-40B4-BE49-F238E27FC236}">
                <a16:creationId xmlns:a16="http://schemas.microsoft.com/office/drawing/2014/main" id="{A5C17979-0976-6930-E2DF-A802C62B84A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DF30BF1-1A07-83C7-2388-1672F16B2539}"/>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548491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C0C32-0262-692B-D982-C54A82EB84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65495E1-C2AC-EEE3-E9D4-552118DF67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68F951E-8537-C0B1-A921-464C89B3AF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BF352F-35B7-04E2-65E4-DA7A30213022}"/>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6" name="Footer Placeholder 5">
            <a:extLst>
              <a:ext uri="{FF2B5EF4-FFF2-40B4-BE49-F238E27FC236}">
                <a16:creationId xmlns:a16="http://schemas.microsoft.com/office/drawing/2014/main" id="{CD7EDDC4-1F22-CB49-3704-E7424245542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0C055D-2B53-2239-F189-7E066062BC2A}"/>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3690785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241A6-7CA0-4069-F6BC-93399626D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088C777-FBEF-F2A1-BEE4-47835888A1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45CC8CE-1856-4778-8173-6F82877109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91E087-B410-259E-7E47-4E8ACB0BB793}"/>
              </a:ext>
            </a:extLst>
          </p:cNvPr>
          <p:cNvSpPr>
            <a:spLocks noGrp="1"/>
          </p:cNvSpPr>
          <p:nvPr>
            <p:ph type="dt" sz="half" idx="10"/>
          </p:nvPr>
        </p:nvSpPr>
        <p:spPr/>
        <p:txBody>
          <a:bodyPr/>
          <a:lstStyle/>
          <a:p>
            <a:fld id="{87A51CE5-8863-49A5-848F-899C589CE0E4}" type="datetimeFigureOut">
              <a:rPr lang="en-GB" smtClean="0"/>
              <a:t>07/09/2023</a:t>
            </a:fld>
            <a:endParaRPr lang="en-GB"/>
          </a:p>
        </p:txBody>
      </p:sp>
      <p:sp>
        <p:nvSpPr>
          <p:cNvPr id="6" name="Footer Placeholder 5">
            <a:extLst>
              <a:ext uri="{FF2B5EF4-FFF2-40B4-BE49-F238E27FC236}">
                <a16:creationId xmlns:a16="http://schemas.microsoft.com/office/drawing/2014/main" id="{08531666-C48A-E190-A6B8-BBF03A38C6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AFE647-E8EF-A3A4-40D5-BFA51EBABE90}"/>
              </a:ext>
            </a:extLst>
          </p:cNvPr>
          <p:cNvSpPr>
            <a:spLocks noGrp="1"/>
          </p:cNvSpPr>
          <p:nvPr>
            <p:ph type="sldNum" sz="quarter" idx="12"/>
          </p:nvPr>
        </p:nvSpPr>
        <p:spPr/>
        <p:txBody>
          <a:bodyPr/>
          <a:lstStyle/>
          <a:p>
            <a:fld id="{C2A43405-94CF-4C69-A962-90B2B6C1FD35}" type="slidenum">
              <a:rPr lang="en-GB" smtClean="0"/>
              <a:t>‹#›</a:t>
            </a:fld>
            <a:endParaRPr lang="en-GB"/>
          </a:p>
        </p:txBody>
      </p:sp>
    </p:spTree>
    <p:extLst>
      <p:ext uri="{BB962C8B-B14F-4D97-AF65-F5344CB8AC3E}">
        <p14:creationId xmlns:p14="http://schemas.microsoft.com/office/powerpoint/2010/main" val="2917043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6E31FA-44DC-0764-E858-5031DD6202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74B991-55F2-5C9D-E2AB-A60A67FB97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40E52E-CC38-680C-36D8-9003E9BFD5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51CE5-8863-49A5-848F-899C589CE0E4}" type="datetimeFigureOut">
              <a:rPr lang="en-GB" smtClean="0"/>
              <a:t>07/09/2023</a:t>
            </a:fld>
            <a:endParaRPr lang="en-GB"/>
          </a:p>
        </p:txBody>
      </p:sp>
      <p:sp>
        <p:nvSpPr>
          <p:cNvPr id="5" name="Footer Placeholder 4">
            <a:extLst>
              <a:ext uri="{FF2B5EF4-FFF2-40B4-BE49-F238E27FC236}">
                <a16:creationId xmlns:a16="http://schemas.microsoft.com/office/drawing/2014/main" id="{4F3C4362-1345-9AC3-8440-AC83514E93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E3920BD-3BBC-5A90-F2BF-8D89E1E080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A43405-94CF-4C69-A962-90B2B6C1FD35}" type="slidenum">
              <a:rPr lang="en-GB" smtClean="0"/>
              <a:t>‹#›</a:t>
            </a:fld>
            <a:endParaRPr lang="en-GB"/>
          </a:p>
        </p:txBody>
      </p:sp>
    </p:spTree>
    <p:extLst>
      <p:ext uri="{BB962C8B-B14F-4D97-AF65-F5344CB8AC3E}">
        <p14:creationId xmlns:p14="http://schemas.microsoft.com/office/powerpoint/2010/main" val="1575420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C92584-906C-C94C-878E-94C98C9B1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4" name="Date Placeholder 3">
            <a:extLst>
              <a:ext uri="{FF2B5EF4-FFF2-40B4-BE49-F238E27FC236}">
                <a16:creationId xmlns:a16="http://schemas.microsoft.com/office/drawing/2014/main" id="{773395E7-0016-B04A-BC56-FA65B42B43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12D69-7BC4-C84F-8858-B6D29D089380}" type="datetimeFigureOut">
              <a:rPr lang="en-US" smtClean="0"/>
              <a:t>9/7/2023</a:t>
            </a:fld>
            <a:endParaRPr lang="en-US"/>
          </a:p>
        </p:txBody>
      </p:sp>
      <p:sp>
        <p:nvSpPr>
          <p:cNvPr id="5" name="Footer Placeholder 4">
            <a:extLst>
              <a:ext uri="{FF2B5EF4-FFF2-40B4-BE49-F238E27FC236}">
                <a16:creationId xmlns:a16="http://schemas.microsoft.com/office/drawing/2014/main" id="{8334BF4C-A81F-9A4D-9A4D-914723BBBA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D5ED13-CF17-4144-AC2F-657FB85ED3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2DD82-EDB8-4A4B-A06E-BB49D5BE6AAC}" type="slidenum">
              <a:rPr lang="en-US" smtClean="0"/>
              <a:t>‹#›</a:t>
            </a:fld>
            <a:endParaRPr lang="en-US"/>
          </a:p>
        </p:txBody>
      </p:sp>
    </p:spTree>
    <p:extLst>
      <p:ext uri="{BB962C8B-B14F-4D97-AF65-F5344CB8AC3E}">
        <p14:creationId xmlns:p14="http://schemas.microsoft.com/office/powerpoint/2010/main" val="1384521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spd="slow">
    <p:wipe dir="r"/>
  </p:transition>
  <p:txStyles>
    <p:titleStyle>
      <a:lvl1pPr algn="l" defTabSz="914400" rtl="0" eaLnBrk="1" latinLnBrk="0" hangingPunct="1">
        <a:lnSpc>
          <a:spcPct val="90000"/>
        </a:lnSpc>
        <a:spcBef>
          <a:spcPct val="0"/>
        </a:spcBef>
        <a:buNone/>
        <a:defRPr sz="3200" b="0" i="0" kern="1200">
          <a:solidFill>
            <a:srgbClr val="1B2E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5ABEC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hyperlink" Target="https://heiw.nhs.wales/files/pcws-strategy-map-eng/"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8.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5.jpe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29.png"/><Relationship Id="rId13" Type="http://schemas.microsoft.com/office/2007/relationships/diagramDrawing" Target="../diagrams/drawing2.xml"/><Relationship Id="rId3" Type="http://schemas.openxmlformats.org/officeDocument/2006/relationships/slideLayout" Target="../slideLayouts/slideLayout7.xml"/><Relationship Id="rId7" Type="http://schemas.openxmlformats.org/officeDocument/2006/relationships/image" Target="../media/image25.jpeg"/><Relationship Id="rId12" Type="http://schemas.openxmlformats.org/officeDocument/2006/relationships/diagramColors" Target="../diagrams/colors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5.png"/><Relationship Id="rId11" Type="http://schemas.openxmlformats.org/officeDocument/2006/relationships/diagramQuickStyle" Target="../diagrams/quickStyle2.xml"/><Relationship Id="rId5" Type="http://schemas.openxmlformats.org/officeDocument/2006/relationships/image" Target="../media/image6.PNG"/><Relationship Id="rId15" Type="http://schemas.openxmlformats.org/officeDocument/2006/relationships/image" Target="../media/image31.png"/><Relationship Id="rId10" Type="http://schemas.openxmlformats.org/officeDocument/2006/relationships/diagramLayout" Target="../diagrams/layout2.xml"/><Relationship Id="rId4" Type="http://schemas.openxmlformats.org/officeDocument/2006/relationships/notesSlide" Target="../notesSlides/notesSlide9.xml"/><Relationship Id="rId9" Type="http://schemas.openxmlformats.org/officeDocument/2006/relationships/diagramData" Target="../diagrams/data2.xml"/><Relationship Id="rId14" Type="http://schemas.openxmlformats.org/officeDocument/2006/relationships/image" Target="../media/image30.png"/></Relationships>
</file>

<file path=ppt/slides/_rels/slide4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5.jpeg"/><Relationship Id="rId7" Type="http://schemas.openxmlformats.org/officeDocument/2006/relationships/image" Target="../media/image34.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25.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22F15A2D-2324-487D-A02A-BF46C5C580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Shape 81">
            <a:extLst>
              <a:ext uri="{FF2B5EF4-FFF2-40B4-BE49-F238E27FC236}">
                <a16:creationId xmlns:a16="http://schemas.microsoft.com/office/drawing/2014/main" id="{17A7F34E-D418-47E2-9F86-2C45BBC312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Image result for heiw nantgarw">
            <a:extLst>
              <a:ext uri="{FF2B5EF4-FFF2-40B4-BE49-F238E27FC236}">
                <a16:creationId xmlns:a16="http://schemas.microsoft.com/office/drawing/2014/main" id="{8BE213DD-1035-08D9-65A3-F6B45F817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163" y="2408853"/>
            <a:ext cx="6246003" cy="1998719"/>
          </a:xfrm>
          <a:prstGeom prst="rect">
            <a:avLst/>
          </a:prstGeom>
        </p:spPr>
      </p:pic>
      <p:sp>
        <p:nvSpPr>
          <p:cNvPr id="84" name="Right Triangle 83">
            <a:extLst>
              <a:ext uri="{FF2B5EF4-FFF2-40B4-BE49-F238E27FC236}">
                <a16:creationId xmlns:a16="http://schemas.microsoft.com/office/drawing/2014/main" id="{2AEAFA59-923A-4F54-8B49-44C970BCC3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picture containing text, font, logo, circle&#10;&#10;Description automatically generated">
            <a:extLst>
              <a:ext uri="{FF2B5EF4-FFF2-40B4-BE49-F238E27FC236}">
                <a16:creationId xmlns:a16="http://schemas.microsoft.com/office/drawing/2014/main" id="{E26DDCC2-8010-A2D5-2CC4-EE821465D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606" y="955623"/>
            <a:ext cx="3217333" cy="3217333"/>
          </a:xfrm>
          <a:prstGeom prst="rect">
            <a:avLst/>
          </a:prstGeom>
        </p:spPr>
      </p:pic>
    </p:spTree>
    <p:extLst>
      <p:ext uri="{BB962C8B-B14F-4D97-AF65-F5344CB8AC3E}">
        <p14:creationId xmlns:p14="http://schemas.microsoft.com/office/powerpoint/2010/main" val="2084954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4E20C38-3B0F-B703-076F-8FDC6ED1585E}"/>
              </a:ext>
            </a:extLst>
          </p:cNvPr>
          <p:cNvGrpSpPr/>
          <p:nvPr/>
        </p:nvGrpSpPr>
        <p:grpSpPr>
          <a:xfrm>
            <a:off x="170335" y="1087069"/>
            <a:ext cx="11854355" cy="4935352"/>
            <a:chOff x="1046068" y="3307"/>
            <a:chExt cx="10741757" cy="6233106"/>
          </a:xfrm>
        </p:grpSpPr>
        <p:grpSp>
          <p:nvGrpSpPr>
            <p:cNvPr id="3" name="Group 2">
              <a:extLst>
                <a:ext uri="{FF2B5EF4-FFF2-40B4-BE49-F238E27FC236}">
                  <a16:creationId xmlns:a16="http://schemas.microsoft.com/office/drawing/2014/main" id="{9A95B30A-A947-366F-7368-BEBE791E509F}"/>
                </a:ext>
              </a:extLst>
            </p:cNvPr>
            <p:cNvGrpSpPr/>
            <p:nvPr/>
          </p:nvGrpSpPr>
          <p:grpSpPr>
            <a:xfrm>
              <a:off x="1046068" y="932753"/>
              <a:ext cx="10741757" cy="5117065"/>
              <a:chOff x="845634" y="1256603"/>
              <a:chExt cx="10741757" cy="4798757"/>
            </a:xfrm>
          </p:grpSpPr>
          <p:grpSp>
            <p:nvGrpSpPr>
              <p:cNvPr id="10" name="Group 9">
                <a:extLst>
                  <a:ext uri="{FF2B5EF4-FFF2-40B4-BE49-F238E27FC236}">
                    <a16:creationId xmlns:a16="http://schemas.microsoft.com/office/drawing/2014/main" id="{8489DB6E-12AA-C659-1109-46217709A31D}"/>
                  </a:ext>
                </a:extLst>
              </p:cNvPr>
              <p:cNvGrpSpPr/>
              <p:nvPr/>
            </p:nvGrpSpPr>
            <p:grpSpPr>
              <a:xfrm>
                <a:off x="845634" y="2076530"/>
                <a:ext cx="10678348" cy="2409746"/>
                <a:chOff x="845634" y="2076530"/>
                <a:chExt cx="10678348" cy="2409746"/>
              </a:xfrm>
            </p:grpSpPr>
            <p:sp>
              <p:nvSpPr>
                <p:cNvPr id="16" name="Rectangle 15">
                  <a:extLst>
                    <a:ext uri="{FF2B5EF4-FFF2-40B4-BE49-F238E27FC236}">
                      <a16:creationId xmlns:a16="http://schemas.microsoft.com/office/drawing/2014/main" id="{3BF9B6A0-CC42-6157-F84F-A1240589FEFD}"/>
                    </a:ext>
                  </a:extLst>
                </p:cNvPr>
                <p:cNvSpPr/>
                <p:nvPr/>
              </p:nvSpPr>
              <p:spPr>
                <a:xfrm>
                  <a:off x="845634" y="2076530"/>
                  <a:ext cx="1645920" cy="1650274"/>
                </a:xfrm>
                <a:prstGeom prst="rect">
                  <a:avLst/>
                </a:prstGeom>
                <a:solidFill>
                  <a:schemeClr val="bg1"/>
                </a:solidFill>
                <a:ln w="57150">
                  <a:solidFill>
                    <a:schemeClr val="accent1">
                      <a:lumMod val="75000"/>
                    </a:schemeClr>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PHASE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Initiation: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Initial horizon scanning / research </a:t>
                  </a:r>
                </a:p>
              </p:txBody>
            </p:sp>
            <p:sp>
              <p:nvSpPr>
                <p:cNvPr id="17" name="Rectangle 16">
                  <a:extLst>
                    <a:ext uri="{FF2B5EF4-FFF2-40B4-BE49-F238E27FC236}">
                      <a16:creationId xmlns:a16="http://schemas.microsoft.com/office/drawing/2014/main" id="{8AC65900-5AC2-3635-65DE-9B1764E3D78F}"/>
                    </a:ext>
                  </a:extLst>
                </p:cNvPr>
                <p:cNvSpPr/>
                <p:nvPr/>
              </p:nvSpPr>
              <p:spPr>
                <a:xfrm>
                  <a:off x="2679700" y="2086429"/>
                  <a:ext cx="1645920" cy="1650274"/>
                </a:xfrm>
                <a:prstGeom prst="rect">
                  <a:avLst/>
                </a:prstGeom>
                <a:solidFill>
                  <a:schemeClr val="bg1"/>
                </a:solidFill>
                <a:ln w="57150">
                  <a:solidFill>
                    <a:srgbClr val="FD15C0"/>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PHASE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325083"/>
                      </a:solidFill>
                      <a:effectLst/>
                      <a:uLnTx/>
                      <a:uFillTx/>
                      <a:latin typeface="Arial" panose="020B0604020202020204" pitchFamily="34" charset="0"/>
                      <a:ea typeface="+mn-ea"/>
                      <a:cs typeface="Arial" panose="020B0604020202020204" pitchFamily="34" charset="0"/>
                    </a:rPr>
                    <a:t>Engagement &amp; Data </a:t>
                  </a:r>
                </a:p>
              </p:txBody>
            </p:sp>
            <p:sp>
              <p:nvSpPr>
                <p:cNvPr id="18" name="Rectangle 17">
                  <a:extLst>
                    <a:ext uri="{FF2B5EF4-FFF2-40B4-BE49-F238E27FC236}">
                      <a16:creationId xmlns:a16="http://schemas.microsoft.com/office/drawing/2014/main" id="{5C3C8E67-3EB3-635E-98A9-4902EB00A21A}"/>
                    </a:ext>
                  </a:extLst>
                </p:cNvPr>
                <p:cNvSpPr/>
                <p:nvPr/>
              </p:nvSpPr>
              <p:spPr>
                <a:xfrm>
                  <a:off x="9761222" y="2078955"/>
                  <a:ext cx="1762760" cy="1639241"/>
                </a:xfrm>
                <a:prstGeom prst="rect">
                  <a:avLst/>
                </a:prstGeom>
                <a:solidFill>
                  <a:schemeClr val="bg1"/>
                </a:solidFill>
                <a:ln w="57150">
                  <a:solidFill>
                    <a:srgbClr val="FFFF00"/>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PHASE 6</a:t>
                  </a: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Implementation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Planning  </a:t>
                  </a:r>
                </a:p>
              </p:txBody>
            </p:sp>
            <p:sp>
              <p:nvSpPr>
                <p:cNvPr id="19" name="Rectangle 18">
                  <a:extLst>
                    <a:ext uri="{FF2B5EF4-FFF2-40B4-BE49-F238E27FC236}">
                      <a16:creationId xmlns:a16="http://schemas.microsoft.com/office/drawing/2014/main" id="{7F76CF72-66DE-F626-9C1F-82F4349FB7C1}"/>
                    </a:ext>
                  </a:extLst>
                </p:cNvPr>
                <p:cNvSpPr/>
                <p:nvPr/>
              </p:nvSpPr>
              <p:spPr>
                <a:xfrm>
                  <a:off x="6220462" y="2086428"/>
                  <a:ext cx="1645920" cy="1650274"/>
                </a:xfrm>
                <a:prstGeom prst="rect">
                  <a:avLst/>
                </a:prstGeom>
                <a:solidFill>
                  <a:schemeClr val="bg1"/>
                </a:solidFill>
                <a:ln w="57150">
                  <a:solidFill>
                    <a:srgbClr val="FFC000"/>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PHASE 4</a:t>
                  </a: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Testing with stakeholders (consultation)</a:t>
                  </a:r>
                </a:p>
              </p:txBody>
            </p:sp>
            <p:sp>
              <p:nvSpPr>
                <p:cNvPr id="20" name="Rectangle 19">
                  <a:extLst>
                    <a:ext uri="{FF2B5EF4-FFF2-40B4-BE49-F238E27FC236}">
                      <a16:creationId xmlns:a16="http://schemas.microsoft.com/office/drawing/2014/main" id="{74584A5C-3C83-75C7-0BA4-4FA02300AB36}"/>
                    </a:ext>
                  </a:extLst>
                </p:cNvPr>
                <p:cNvSpPr/>
                <p:nvPr/>
              </p:nvSpPr>
              <p:spPr>
                <a:xfrm>
                  <a:off x="4450080" y="2086429"/>
                  <a:ext cx="1645920" cy="1650274"/>
                </a:xfrm>
                <a:prstGeom prst="rect">
                  <a:avLst/>
                </a:prstGeom>
                <a:solidFill>
                  <a:schemeClr val="bg1"/>
                </a:solidFill>
                <a:ln w="57150">
                  <a:solidFill>
                    <a:srgbClr val="00B0F0"/>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PHASE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5083"/>
                      </a:solidFill>
                      <a:effectLst/>
                      <a:uLnTx/>
                      <a:uFillTx/>
                      <a:latin typeface="Arial" panose="020B0604020202020204" pitchFamily="34" charset="0"/>
                      <a:ea typeface="+mn-ea"/>
                      <a:cs typeface="Arial" panose="020B0604020202020204" pitchFamily="34" charset="0"/>
                    </a:rPr>
                    <a:t>Shaping the plan</a:t>
                  </a:r>
                </a:p>
              </p:txBody>
            </p:sp>
            <p:sp>
              <p:nvSpPr>
                <p:cNvPr id="21" name="Rectangle 20">
                  <a:extLst>
                    <a:ext uri="{FF2B5EF4-FFF2-40B4-BE49-F238E27FC236}">
                      <a16:creationId xmlns:a16="http://schemas.microsoft.com/office/drawing/2014/main" id="{E4A71F72-9E57-A185-7533-7F1393084B82}"/>
                    </a:ext>
                  </a:extLst>
                </p:cNvPr>
                <p:cNvSpPr/>
                <p:nvPr/>
              </p:nvSpPr>
              <p:spPr>
                <a:xfrm>
                  <a:off x="7990840" y="2078955"/>
                  <a:ext cx="1645920" cy="1650274"/>
                </a:xfrm>
                <a:prstGeom prst="rect">
                  <a:avLst/>
                </a:prstGeom>
                <a:solidFill>
                  <a:schemeClr val="bg1"/>
                </a:solidFill>
                <a:ln w="57150">
                  <a:solidFill>
                    <a:srgbClr val="C64CA0"/>
                  </a:solidFill>
                  <a:prstDash val="sys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PHASE 5</a:t>
                  </a:r>
                  <a:r>
                    <a:rPr kumimoji="0" lang="en-GB" sz="1600" b="1" i="0" u="none" strike="noStrike" kern="1200" cap="none" spc="0" normalizeH="0" baseline="0" noProof="0">
                      <a:ln>
                        <a:noFill/>
                      </a:ln>
                      <a:solidFill>
                        <a:srgbClr val="325083"/>
                      </a:solidFill>
                      <a:effectLst/>
                      <a:uLnTx/>
                      <a:uFillTx/>
                      <a:latin typeface="Arial" panose="020B0604020202020204" pitchFamily="34" charset="0"/>
                      <a:ea typeface="+mn-ea"/>
                      <a:cs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325083"/>
                      </a:solidFill>
                      <a:effectLst/>
                      <a:uLnTx/>
                      <a:uFillTx/>
                      <a:latin typeface="Arial" panose="020B0604020202020204" pitchFamily="34" charset="0"/>
                      <a:ea typeface="+mn-ea"/>
                      <a:cs typeface="Arial" panose="020B0604020202020204" pitchFamily="34" charset="0"/>
                    </a:rPr>
                    <a:t>Finalisation &amp; Approval </a:t>
                  </a:r>
                </a:p>
              </p:txBody>
            </p:sp>
            <p:sp>
              <p:nvSpPr>
                <p:cNvPr id="28" name="Rectangle: Folded Corner 27">
                  <a:extLst>
                    <a:ext uri="{FF2B5EF4-FFF2-40B4-BE49-F238E27FC236}">
                      <a16:creationId xmlns:a16="http://schemas.microsoft.com/office/drawing/2014/main" id="{9F1EDB21-5ED9-8E9B-AAE2-66D3C43CCDC7}"/>
                    </a:ext>
                  </a:extLst>
                </p:cNvPr>
                <p:cNvSpPr/>
                <p:nvPr/>
              </p:nvSpPr>
              <p:spPr>
                <a:xfrm>
                  <a:off x="925743" y="3942790"/>
                  <a:ext cx="1470117" cy="520298"/>
                </a:xfrm>
                <a:custGeom>
                  <a:avLst/>
                  <a:gdLst>
                    <a:gd name="connsiteX0" fmla="*/ 0 w 1470117"/>
                    <a:gd name="connsiteY0" fmla="*/ 0 h 520298"/>
                    <a:gd name="connsiteX1" fmla="*/ 475338 w 1470117"/>
                    <a:gd name="connsiteY1" fmla="*/ 0 h 520298"/>
                    <a:gd name="connsiteX2" fmla="*/ 935974 w 1470117"/>
                    <a:gd name="connsiteY2" fmla="*/ 0 h 520298"/>
                    <a:gd name="connsiteX3" fmla="*/ 1470117 w 1470117"/>
                    <a:gd name="connsiteY3" fmla="*/ 0 h 520298"/>
                    <a:gd name="connsiteX4" fmla="*/ 1470117 w 1470117"/>
                    <a:gd name="connsiteY4" fmla="*/ 433580 h 520298"/>
                    <a:gd name="connsiteX5" fmla="*/ 1383399 w 1470117"/>
                    <a:gd name="connsiteY5" fmla="*/ 520298 h 520298"/>
                    <a:gd name="connsiteX6" fmla="*/ 719367 w 1470117"/>
                    <a:gd name="connsiteY6" fmla="*/ 520298 h 520298"/>
                    <a:gd name="connsiteX7" fmla="*/ 0 w 1470117"/>
                    <a:gd name="connsiteY7" fmla="*/ 520298 h 520298"/>
                    <a:gd name="connsiteX8" fmla="*/ 0 w 1470117"/>
                    <a:gd name="connsiteY8" fmla="*/ 0 h 520298"/>
                    <a:gd name="connsiteX0" fmla="*/ 1383399 w 1470117"/>
                    <a:gd name="connsiteY0" fmla="*/ 520298 h 520298"/>
                    <a:gd name="connsiteX1" fmla="*/ 1400743 w 1470117"/>
                    <a:gd name="connsiteY1" fmla="*/ 450924 h 520298"/>
                    <a:gd name="connsiteX2" fmla="*/ 1470117 w 1470117"/>
                    <a:gd name="connsiteY2" fmla="*/ 433580 h 520298"/>
                    <a:gd name="connsiteX3" fmla="*/ 1383399 w 1470117"/>
                    <a:gd name="connsiteY3" fmla="*/ 520298 h 520298"/>
                    <a:gd name="connsiteX0" fmla="*/ 1383399 w 1470117"/>
                    <a:gd name="connsiteY0" fmla="*/ 520298 h 520298"/>
                    <a:gd name="connsiteX1" fmla="*/ 1400743 w 1470117"/>
                    <a:gd name="connsiteY1" fmla="*/ 450924 h 520298"/>
                    <a:gd name="connsiteX2" fmla="*/ 1470117 w 1470117"/>
                    <a:gd name="connsiteY2" fmla="*/ 433580 h 520298"/>
                    <a:gd name="connsiteX3" fmla="*/ 1383399 w 1470117"/>
                    <a:gd name="connsiteY3" fmla="*/ 520298 h 520298"/>
                    <a:gd name="connsiteX4" fmla="*/ 719367 w 1470117"/>
                    <a:gd name="connsiteY4" fmla="*/ 520298 h 520298"/>
                    <a:gd name="connsiteX5" fmla="*/ 0 w 1470117"/>
                    <a:gd name="connsiteY5" fmla="*/ 520298 h 520298"/>
                    <a:gd name="connsiteX6" fmla="*/ 0 w 1470117"/>
                    <a:gd name="connsiteY6" fmla="*/ 0 h 520298"/>
                    <a:gd name="connsiteX7" fmla="*/ 519441 w 1470117"/>
                    <a:gd name="connsiteY7" fmla="*/ 0 h 520298"/>
                    <a:gd name="connsiteX8" fmla="*/ 965377 w 1470117"/>
                    <a:gd name="connsiteY8" fmla="*/ 0 h 520298"/>
                    <a:gd name="connsiteX9" fmla="*/ 1470117 w 1470117"/>
                    <a:gd name="connsiteY9" fmla="*/ 0 h 520298"/>
                    <a:gd name="connsiteX10" fmla="*/ 1470117 w 1470117"/>
                    <a:gd name="connsiteY10" fmla="*/ 433580 h 52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0117" h="520298" stroke="0" extrusionOk="0">
                      <a:moveTo>
                        <a:pt x="0" y="0"/>
                      </a:moveTo>
                      <a:cubicBezTo>
                        <a:pt x="105731" y="-15796"/>
                        <a:pt x="242469" y="-17482"/>
                        <a:pt x="475338" y="0"/>
                      </a:cubicBezTo>
                      <a:cubicBezTo>
                        <a:pt x="708207" y="17482"/>
                        <a:pt x="766454" y="18766"/>
                        <a:pt x="935974" y="0"/>
                      </a:cubicBezTo>
                      <a:cubicBezTo>
                        <a:pt x="1105494" y="-18766"/>
                        <a:pt x="1273775" y="-3437"/>
                        <a:pt x="1470117" y="0"/>
                      </a:cubicBezTo>
                      <a:cubicBezTo>
                        <a:pt x="1467171" y="145147"/>
                        <a:pt x="1489356" y="281748"/>
                        <a:pt x="1470117" y="433580"/>
                      </a:cubicBezTo>
                      <a:cubicBezTo>
                        <a:pt x="1442163" y="461508"/>
                        <a:pt x="1407688" y="501540"/>
                        <a:pt x="1383399" y="520298"/>
                      </a:cubicBezTo>
                      <a:cubicBezTo>
                        <a:pt x="1081959" y="522267"/>
                        <a:pt x="949645" y="492979"/>
                        <a:pt x="719367" y="520298"/>
                      </a:cubicBezTo>
                      <a:cubicBezTo>
                        <a:pt x="489089" y="547617"/>
                        <a:pt x="215311" y="540383"/>
                        <a:pt x="0" y="520298"/>
                      </a:cubicBezTo>
                      <a:cubicBezTo>
                        <a:pt x="-277" y="402823"/>
                        <a:pt x="23950" y="158658"/>
                        <a:pt x="0" y="0"/>
                      </a:cubicBezTo>
                      <a:close/>
                    </a:path>
                    <a:path w="1470117" h="520298" fill="darkenLess" stroke="0" extrusionOk="0">
                      <a:moveTo>
                        <a:pt x="1383399" y="520298"/>
                      </a:moveTo>
                      <a:cubicBezTo>
                        <a:pt x="1389227" y="496906"/>
                        <a:pt x="1391870" y="479711"/>
                        <a:pt x="1400743" y="450924"/>
                      </a:cubicBezTo>
                      <a:cubicBezTo>
                        <a:pt x="1415227" y="449275"/>
                        <a:pt x="1450964" y="434929"/>
                        <a:pt x="1470117" y="433580"/>
                      </a:cubicBezTo>
                      <a:cubicBezTo>
                        <a:pt x="1451517" y="458724"/>
                        <a:pt x="1403820" y="495618"/>
                        <a:pt x="1383399" y="520298"/>
                      </a:cubicBezTo>
                      <a:close/>
                    </a:path>
                    <a:path w="1470117" h="520298" fill="none" extrusionOk="0">
                      <a:moveTo>
                        <a:pt x="1383399" y="520298"/>
                      </a:moveTo>
                      <a:cubicBezTo>
                        <a:pt x="1388205" y="497777"/>
                        <a:pt x="1392922" y="475318"/>
                        <a:pt x="1400743" y="450924"/>
                      </a:cubicBezTo>
                      <a:cubicBezTo>
                        <a:pt x="1428859" y="442464"/>
                        <a:pt x="1450212" y="437167"/>
                        <a:pt x="1470117" y="433580"/>
                      </a:cubicBezTo>
                      <a:cubicBezTo>
                        <a:pt x="1445297" y="454600"/>
                        <a:pt x="1419761" y="484606"/>
                        <a:pt x="1383399" y="520298"/>
                      </a:cubicBezTo>
                      <a:cubicBezTo>
                        <a:pt x="1144071" y="553045"/>
                        <a:pt x="969615" y="544296"/>
                        <a:pt x="719367" y="520298"/>
                      </a:cubicBezTo>
                      <a:cubicBezTo>
                        <a:pt x="469119" y="496300"/>
                        <a:pt x="271376" y="515038"/>
                        <a:pt x="0" y="520298"/>
                      </a:cubicBezTo>
                      <a:cubicBezTo>
                        <a:pt x="20165" y="321592"/>
                        <a:pt x="-18379" y="196890"/>
                        <a:pt x="0" y="0"/>
                      </a:cubicBezTo>
                      <a:cubicBezTo>
                        <a:pt x="126195" y="17276"/>
                        <a:pt x="367596" y="14624"/>
                        <a:pt x="519441" y="0"/>
                      </a:cubicBezTo>
                      <a:cubicBezTo>
                        <a:pt x="671286" y="-14624"/>
                        <a:pt x="755549" y="3364"/>
                        <a:pt x="965377" y="0"/>
                      </a:cubicBezTo>
                      <a:cubicBezTo>
                        <a:pt x="1175205" y="-3364"/>
                        <a:pt x="1232060" y="-14131"/>
                        <a:pt x="1470117" y="0"/>
                      </a:cubicBezTo>
                      <a:cubicBezTo>
                        <a:pt x="1469477" y="106127"/>
                        <a:pt x="1461342" y="240387"/>
                        <a:pt x="1470117" y="433580"/>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r>
                  <a:b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b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Nov – Feb</a:t>
                  </a:r>
                  <a:endParaRPr kumimoji="0" lang="en-GB" sz="1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Folded Corner 28">
                  <a:extLst>
                    <a:ext uri="{FF2B5EF4-FFF2-40B4-BE49-F238E27FC236}">
                      <a16:creationId xmlns:a16="http://schemas.microsoft.com/office/drawing/2014/main" id="{4C2B9FB9-4CFE-7FC9-F450-90F9C7C17600}"/>
                    </a:ext>
                  </a:extLst>
                </p:cNvPr>
                <p:cNvSpPr/>
                <p:nvPr/>
              </p:nvSpPr>
              <p:spPr>
                <a:xfrm>
                  <a:off x="2815724" y="3885920"/>
                  <a:ext cx="1470115" cy="600356"/>
                </a:xfrm>
                <a:custGeom>
                  <a:avLst/>
                  <a:gdLst>
                    <a:gd name="connsiteX0" fmla="*/ 0 w 1470115"/>
                    <a:gd name="connsiteY0" fmla="*/ 0 h 600356"/>
                    <a:gd name="connsiteX1" fmla="*/ 475337 w 1470115"/>
                    <a:gd name="connsiteY1" fmla="*/ 0 h 600356"/>
                    <a:gd name="connsiteX2" fmla="*/ 935973 w 1470115"/>
                    <a:gd name="connsiteY2" fmla="*/ 0 h 600356"/>
                    <a:gd name="connsiteX3" fmla="*/ 1470115 w 1470115"/>
                    <a:gd name="connsiteY3" fmla="*/ 0 h 600356"/>
                    <a:gd name="connsiteX4" fmla="*/ 1470115 w 1470115"/>
                    <a:gd name="connsiteY4" fmla="*/ 500295 h 600356"/>
                    <a:gd name="connsiteX5" fmla="*/ 1370054 w 1470115"/>
                    <a:gd name="connsiteY5" fmla="*/ 600356 h 600356"/>
                    <a:gd name="connsiteX6" fmla="*/ 712428 w 1470115"/>
                    <a:gd name="connsiteY6" fmla="*/ 600356 h 600356"/>
                    <a:gd name="connsiteX7" fmla="*/ 0 w 1470115"/>
                    <a:gd name="connsiteY7" fmla="*/ 600356 h 600356"/>
                    <a:gd name="connsiteX8" fmla="*/ 0 w 1470115"/>
                    <a:gd name="connsiteY8" fmla="*/ 0 h 600356"/>
                    <a:gd name="connsiteX0" fmla="*/ 1370054 w 1470115"/>
                    <a:gd name="connsiteY0" fmla="*/ 600356 h 600356"/>
                    <a:gd name="connsiteX1" fmla="*/ 1390066 w 1470115"/>
                    <a:gd name="connsiteY1" fmla="*/ 520307 h 600356"/>
                    <a:gd name="connsiteX2" fmla="*/ 1470115 w 1470115"/>
                    <a:gd name="connsiteY2" fmla="*/ 500295 h 600356"/>
                    <a:gd name="connsiteX3" fmla="*/ 1370054 w 1470115"/>
                    <a:gd name="connsiteY3" fmla="*/ 600356 h 600356"/>
                    <a:gd name="connsiteX0" fmla="*/ 1370054 w 1470115"/>
                    <a:gd name="connsiteY0" fmla="*/ 600356 h 600356"/>
                    <a:gd name="connsiteX1" fmla="*/ 1390066 w 1470115"/>
                    <a:gd name="connsiteY1" fmla="*/ 520307 h 600356"/>
                    <a:gd name="connsiteX2" fmla="*/ 1470115 w 1470115"/>
                    <a:gd name="connsiteY2" fmla="*/ 500295 h 600356"/>
                    <a:gd name="connsiteX3" fmla="*/ 1370054 w 1470115"/>
                    <a:gd name="connsiteY3" fmla="*/ 600356 h 600356"/>
                    <a:gd name="connsiteX4" fmla="*/ 712428 w 1470115"/>
                    <a:gd name="connsiteY4" fmla="*/ 600356 h 600356"/>
                    <a:gd name="connsiteX5" fmla="*/ 0 w 1470115"/>
                    <a:gd name="connsiteY5" fmla="*/ 600356 h 600356"/>
                    <a:gd name="connsiteX6" fmla="*/ 0 w 1470115"/>
                    <a:gd name="connsiteY6" fmla="*/ 0 h 600356"/>
                    <a:gd name="connsiteX7" fmla="*/ 519441 w 1470115"/>
                    <a:gd name="connsiteY7" fmla="*/ 0 h 600356"/>
                    <a:gd name="connsiteX8" fmla="*/ 965376 w 1470115"/>
                    <a:gd name="connsiteY8" fmla="*/ 0 h 600356"/>
                    <a:gd name="connsiteX9" fmla="*/ 1470115 w 1470115"/>
                    <a:gd name="connsiteY9" fmla="*/ 0 h 600356"/>
                    <a:gd name="connsiteX10" fmla="*/ 1470115 w 1470115"/>
                    <a:gd name="connsiteY10" fmla="*/ 500295 h 600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0115" h="600356" stroke="0" extrusionOk="0">
                      <a:moveTo>
                        <a:pt x="0" y="0"/>
                      </a:moveTo>
                      <a:cubicBezTo>
                        <a:pt x="111311" y="-13667"/>
                        <a:pt x="246279" y="-14848"/>
                        <a:pt x="475337" y="0"/>
                      </a:cubicBezTo>
                      <a:cubicBezTo>
                        <a:pt x="704395" y="14848"/>
                        <a:pt x="766453" y="18766"/>
                        <a:pt x="935973" y="0"/>
                      </a:cubicBezTo>
                      <a:cubicBezTo>
                        <a:pt x="1105493" y="-18766"/>
                        <a:pt x="1274127" y="3097"/>
                        <a:pt x="1470115" y="0"/>
                      </a:cubicBezTo>
                      <a:cubicBezTo>
                        <a:pt x="1485848" y="231684"/>
                        <a:pt x="1481333" y="304826"/>
                        <a:pt x="1470115" y="500295"/>
                      </a:cubicBezTo>
                      <a:cubicBezTo>
                        <a:pt x="1442570" y="529036"/>
                        <a:pt x="1402570" y="571125"/>
                        <a:pt x="1370054" y="600356"/>
                      </a:cubicBezTo>
                      <a:cubicBezTo>
                        <a:pt x="1062755" y="610861"/>
                        <a:pt x="982362" y="612084"/>
                        <a:pt x="712428" y="600356"/>
                      </a:cubicBezTo>
                      <a:cubicBezTo>
                        <a:pt x="442494" y="588628"/>
                        <a:pt x="274735" y="583871"/>
                        <a:pt x="0" y="600356"/>
                      </a:cubicBezTo>
                      <a:cubicBezTo>
                        <a:pt x="-9683" y="394679"/>
                        <a:pt x="15212" y="189831"/>
                        <a:pt x="0" y="0"/>
                      </a:cubicBezTo>
                      <a:close/>
                    </a:path>
                    <a:path w="1470115" h="600356" fill="darkenLess" stroke="0" extrusionOk="0">
                      <a:moveTo>
                        <a:pt x="1370054" y="600356"/>
                      </a:moveTo>
                      <a:cubicBezTo>
                        <a:pt x="1378486" y="571176"/>
                        <a:pt x="1382026" y="559284"/>
                        <a:pt x="1390066" y="520307"/>
                      </a:cubicBezTo>
                      <a:cubicBezTo>
                        <a:pt x="1425283" y="515420"/>
                        <a:pt x="1451148" y="502085"/>
                        <a:pt x="1470115" y="500295"/>
                      </a:cubicBezTo>
                      <a:cubicBezTo>
                        <a:pt x="1447070" y="529949"/>
                        <a:pt x="1395459" y="583512"/>
                        <a:pt x="1370054" y="600356"/>
                      </a:cubicBezTo>
                      <a:close/>
                    </a:path>
                    <a:path w="1470115" h="600356" fill="none" extrusionOk="0">
                      <a:moveTo>
                        <a:pt x="1370054" y="600356"/>
                      </a:moveTo>
                      <a:cubicBezTo>
                        <a:pt x="1373575" y="570507"/>
                        <a:pt x="1379718" y="555672"/>
                        <a:pt x="1390066" y="520307"/>
                      </a:cubicBezTo>
                      <a:cubicBezTo>
                        <a:pt x="1417282" y="514405"/>
                        <a:pt x="1438552" y="507525"/>
                        <a:pt x="1470115" y="500295"/>
                      </a:cubicBezTo>
                      <a:cubicBezTo>
                        <a:pt x="1445229" y="528558"/>
                        <a:pt x="1394081" y="568468"/>
                        <a:pt x="1370054" y="600356"/>
                      </a:cubicBezTo>
                      <a:cubicBezTo>
                        <a:pt x="1218698" y="581881"/>
                        <a:pt x="877621" y="619215"/>
                        <a:pt x="712428" y="600356"/>
                      </a:cubicBezTo>
                      <a:cubicBezTo>
                        <a:pt x="547235" y="581497"/>
                        <a:pt x="195293" y="635562"/>
                        <a:pt x="0" y="600356"/>
                      </a:cubicBezTo>
                      <a:cubicBezTo>
                        <a:pt x="12381" y="300192"/>
                        <a:pt x="27981" y="168496"/>
                        <a:pt x="0" y="0"/>
                      </a:cubicBezTo>
                      <a:cubicBezTo>
                        <a:pt x="126195" y="17276"/>
                        <a:pt x="367596" y="14624"/>
                        <a:pt x="519441" y="0"/>
                      </a:cubicBezTo>
                      <a:cubicBezTo>
                        <a:pt x="671286" y="-14624"/>
                        <a:pt x="762130" y="4695"/>
                        <a:pt x="965376" y="0"/>
                      </a:cubicBezTo>
                      <a:cubicBezTo>
                        <a:pt x="1168623" y="-4695"/>
                        <a:pt x="1238503" y="-14076"/>
                        <a:pt x="1470115" y="0"/>
                      </a:cubicBezTo>
                      <a:cubicBezTo>
                        <a:pt x="1457005" y="178260"/>
                        <a:pt x="1449833" y="271627"/>
                        <a:pt x="1470115" y="500295"/>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r>
                  <a:br>
                    <a:rPr kumimoji="0" lang="en-GB"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b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March - June</a:t>
                  </a:r>
                  <a:endParaRPr kumimoji="0" lang="en-GB" sz="1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Rectangle: Folded Corner 29">
                  <a:extLst>
                    <a:ext uri="{FF2B5EF4-FFF2-40B4-BE49-F238E27FC236}">
                      <a16:creationId xmlns:a16="http://schemas.microsoft.com/office/drawing/2014/main" id="{10F9F3F6-5D2D-65D9-3E02-716A6E3B590B}"/>
                    </a:ext>
                  </a:extLst>
                </p:cNvPr>
                <p:cNvSpPr/>
                <p:nvPr/>
              </p:nvSpPr>
              <p:spPr>
                <a:xfrm>
                  <a:off x="4537982" y="3931839"/>
                  <a:ext cx="1470115" cy="520298"/>
                </a:xfrm>
                <a:custGeom>
                  <a:avLst/>
                  <a:gdLst>
                    <a:gd name="connsiteX0" fmla="*/ 0 w 1470115"/>
                    <a:gd name="connsiteY0" fmla="*/ 0 h 520298"/>
                    <a:gd name="connsiteX1" fmla="*/ 475337 w 1470115"/>
                    <a:gd name="connsiteY1" fmla="*/ 0 h 520298"/>
                    <a:gd name="connsiteX2" fmla="*/ 935973 w 1470115"/>
                    <a:gd name="connsiteY2" fmla="*/ 0 h 520298"/>
                    <a:gd name="connsiteX3" fmla="*/ 1470115 w 1470115"/>
                    <a:gd name="connsiteY3" fmla="*/ 0 h 520298"/>
                    <a:gd name="connsiteX4" fmla="*/ 1470115 w 1470115"/>
                    <a:gd name="connsiteY4" fmla="*/ 433580 h 520298"/>
                    <a:gd name="connsiteX5" fmla="*/ 1383397 w 1470115"/>
                    <a:gd name="connsiteY5" fmla="*/ 520298 h 520298"/>
                    <a:gd name="connsiteX6" fmla="*/ 719366 w 1470115"/>
                    <a:gd name="connsiteY6" fmla="*/ 520298 h 520298"/>
                    <a:gd name="connsiteX7" fmla="*/ 0 w 1470115"/>
                    <a:gd name="connsiteY7" fmla="*/ 520298 h 520298"/>
                    <a:gd name="connsiteX8" fmla="*/ 0 w 1470115"/>
                    <a:gd name="connsiteY8" fmla="*/ 0 h 520298"/>
                    <a:gd name="connsiteX0" fmla="*/ 1383397 w 1470115"/>
                    <a:gd name="connsiteY0" fmla="*/ 520298 h 520298"/>
                    <a:gd name="connsiteX1" fmla="*/ 1400741 w 1470115"/>
                    <a:gd name="connsiteY1" fmla="*/ 450924 h 520298"/>
                    <a:gd name="connsiteX2" fmla="*/ 1470115 w 1470115"/>
                    <a:gd name="connsiteY2" fmla="*/ 433580 h 520298"/>
                    <a:gd name="connsiteX3" fmla="*/ 1383397 w 1470115"/>
                    <a:gd name="connsiteY3" fmla="*/ 520298 h 520298"/>
                    <a:gd name="connsiteX0" fmla="*/ 1383397 w 1470115"/>
                    <a:gd name="connsiteY0" fmla="*/ 520298 h 520298"/>
                    <a:gd name="connsiteX1" fmla="*/ 1400741 w 1470115"/>
                    <a:gd name="connsiteY1" fmla="*/ 450924 h 520298"/>
                    <a:gd name="connsiteX2" fmla="*/ 1470115 w 1470115"/>
                    <a:gd name="connsiteY2" fmla="*/ 433580 h 520298"/>
                    <a:gd name="connsiteX3" fmla="*/ 1383397 w 1470115"/>
                    <a:gd name="connsiteY3" fmla="*/ 520298 h 520298"/>
                    <a:gd name="connsiteX4" fmla="*/ 719366 w 1470115"/>
                    <a:gd name="connsiteY4" fmla="*/ 520298 h 520298"/>
                    <a:gd name="connsiteX5" fmla="*/ 0 w 1470115"/>
                    <a:gd name="connsiteY5" fmla="*/ 520298 h 520298"/>
                    <a:gd name="connsiteX6" fmla="*/ 0 w 1470115"/>
                    <a:gd name="connsiteY6" fmla="*/ 0 h 520298"/>
                    <a:gd name="connsiteX7" fmla="*/ 519441 w 1470115"/>
                    <a:gd name="connsiteY7" fmla="*/ 0 h 520298"/>
                    <a:gd name="connsiteX8" fmla="*/ 965376 w 1470115"/>
                    <a:gd name="connsiteY8" fmla="*/ 0 h 520298"/>
                    <a:gd name="connsiteX9" fmla="*/ 1470115 w 1470115"/>
                    <a:gd name="connsiteY9" fmla="*/ 0 h 520298"/>
                    <a:gd name="connsiteX10" fmla="*/ 1470115 w 1470115"/>
                    <a:gd name="connsiteY10" fmla="*/ 433580 h 52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0115" h="520298" stroke="0" extrusionOk="0">
                      <a:moveTo>
                        <a:pt x="0" y="0"/>
                      </a:moveTo>
                      <a:cubicBezTo>
                        <a:pt x="111311" y="-13667"/>
                        <a:pt x="246279" y="-14848"/>
                        <a:pt x="475337" y="0"/>
                      </a:cubicBezTo>
                      <a:cubicBezTo>
                        <a:pt x="704395" y="14848"/>
                        <a:pt x="766453" y="18766"/>
                        <a:pt x="935973" y="0"/>
                      </a:cubicBezTo>
                      <a:cubicBezTo>
                        <a:pt x="1105493" y="-18766"/>
                        <a:pt x="1274127" y="3097"/>
                        <a:pt x="1470115" y="0"/>
                      </a:cubicBezTo>
                      <a:cubicBezTo>
                        <a:pt x="1467169" y="145147"/>
                        <a:pt x="1489354" y="281748"/>
                        <a:pt x="1470115" y="433580"/>
                      </a:cubicBezTo>
                      <a:cubicBezTo>
                        <a:pt x="1442161" y="461508"/>
                        <a:pt x="1407686" y="501540"/>
                        <a:pt x="1383397" y="520298"/>
                      </a:cubicBezTo>
                      <a:cubicBezTo>
                        <a:pt x="1076843" y="516263"/>
                        <a:pt x="943367" y="552951"/>
                        <a:pt x="719366" y="520298"/>
                      </a:cubicBezTo>
                      <a:cubicBezTo>
                        <a:pt x="495365" y="487645"/>
                        <a:pt x="213656" y="538006"/>
                        <a:pt x="0" y="520298"/>
                      </a:cubicBezTo>
                      <a:cubicBezTo>
                        <a:pt x="-277" y="402823"/>
                        <a:pt x="23950" y="158658"/>
                        <a:pt x="0" y="0"/>
                      </a:cubicBezTo>
                      <a:close/>
                    </a:path>
                    <a:path w="1470115" h="520298" fill="darkenLess" stroke="0" extrusionOk="0">
                      <a:moveTo>
                        <a:pt x="1383397" y="520298"/>
                      </a:moveTo>
                      <a:cubicBezTo>
                        <a:pt x="1389225" y="496906"/>
                        <a:pt x="1391868" y="479711"/>
                        <a:pt x="1400741" y="450924"/>
                      </a:cubicBezTo>
                      <a:cubicBezTo>
                        <a:pt x="1415225" y="449275"/>
                        <a:pt x="1450962" y="434929"/>
                        <a:pt x="1470115" y="433580"/>
                      </a:cubicBezTo>
                      <a:cubicBezTo>
                        <a:pt x="1451515" y="458724"/>
                        <a:pt x="1403818" y="495618"/>
                        <a:pt x="1383397" y="520298"/>
                      </a:cubicBezTo>
                      <a:close/>
                    </a:path>
                    <a:path w="1470115" h="520298" fill="none" extrusionOk="0">
                      <a:moveTo>
                        <a:pt x="1383397" y="520298"/>
                      </a:moveTo>
                      <a:cubicBezTo>
                        <a:pt x="1388203" y="497777"/>
                        <a:pt x="1392920" y="475318"/>
                        <a:pt x="1400741" y="450924"/>
                      </a:cubicBezTo>
                      <a:cubicBezTo>
                        <a:pt x="1428857" y="442464"/>
                        <a:pt x="1450210" y="437167"/>
                        <a:pt x="1470115" y="433580"/>
                      </a:cubicBezTo>
                      <a:cubicBezTo>
                        <a:pt x="1445295" y="454600"/>
                        <a:pt x="1419759" y="484606"/>
                        <a:pt x="1383397" y="520298"/>
                      </a:cubicBezTo>
                      <a:cubicBezTo>
                        <a:pt x="1142020" y="551343"/>
                        <a:pt x="968646" y="541369"/>
                        <a:pt x="719366" y="520298"/>
                      </a:cubicBezTo>
                      <a:cubicBezTo>
                        <a:pt x="470086" y="499227"/>
                        <a:pt x="270441" y="509654"/>
                        <a:pt x="0" y="520298"/>
                      </a:cubicBezTo>
                      <a:cubicBezTo>
                        <a:pt x="20165" y="321592"/>
                        <a:pt x="-18379" y="196890"/>
                        <a:pt x="0" y="0"/>
                      </a:cubicBezTo>
                      <a:cubicBezTo>
                        <a:pt x="126195" y="17276"/>
                        <a:pt x="367596" y="14624"/>
                        <a:pt x="519441" y="0"/>
                      </a:cubicBezTo>
                      <a:cubicBezTo>
                        <a:pt x="671286" y="-14624"/>
                        <a:pt x="762130" y="4695"/>
                        <a:pt x="965376" y="0"/>
                      </a:cubicBezTo>
                      <a:cubicBezTo>
                        <a:pt x="1168623" y="-4695"/>
                        <a:pt x="1238503" y="-14076"/>
                        <a:pt x="1470115" y="0"/>
                      </a:cubicBezTo>
                      <a:cubicBezTo>
                        <a:pt x="1469475" y="106127"/>
                        <a:pt x="1461340" y="240387"/>
                        <a:pt x="1470115" y="433580"/>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r>
                  <a:b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br>
                  <a:r>
                    <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June - July</a:t>
                  </a:r>
                  <a:endParaRPr kumimoji="0" lang="en-GB" sz="1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1" name="Rectangle: Folded Corner 30">
                  <a:extLst>
                    <a:ext uri="{FF2B5EF4-FFF2-40B4-BE49-F238E27FC236}">
                      <a16:creationId xmlns:a16="http://schemas.microsoft.com/office/drawing/2014/main" id="{C506A5A4-FA8F-8E6A-C004-A1D4FB23BBA2}"/>
                    </a:ext>
                  </a:extLst>
                </p:cNvPr>
                <p:cNvSpPr/>
                <p:nvPr/>
              </p:nvSpPr>
              <p:spPr>
                <a:xfrm>
                  <a:off x="6323343" y="3924331"/>
                  <a:ext cx="1528021" cy="520298"/>
                </a:xfrm>
                <a:custGeom>
                  <a:avLst/>
                  <a:gdLst>
                    <a:gd name="connsiteX0" fmla="*/ 0 w 1528021"/>
                    <a:gd name="connsiteY0" fmla="*/ 0 h 520298"/>
                    <a:gd name="connsiteX1" fmla="*/ 494060 w 1528021"/>
                    <a:gd name="connsiteY1" fmla="*/ 0 h 520298"/>
                    <a:gd name="connsiteX2" fmla="*/ 972840 w 1528021"/>
                    <a:gd name="connsiteY2" fmla="*/ 0 h 520298"/>
                    <a:gd name="connsiteX3" fmla="*/ 1528021 w 1528021"/>
                    <a:gd name="connsiteY3" fmla="*/ 0 h 520298"/>
                    <a:gd name="connsiteX4" fmla="*/ 1528021 w 1528021"/>
                    <a:gd name="connsiteY4" fmla="*/ 433580 h 520298"/>
                    <a:gd name="connsiteX5" fmla="*/ 1441303 w 1528021"/>
                    <a:gd name="connsiteY5" fmla="*/ 520298 h 520298"/>
                    <a:gd name="connsiteX6" fmla="*/ 989695 w 1528021"/>
                    <a:gd name="connsiteY6" fmla="*/ 520298 h 520298"/>
                    <a:gd name="connsiteX7" fmla="*/ 552499 w 1528021"/>
                    <a:gd name="connsiteY7" fmla="*/ 520298 h 520298"/>
                    <a:gd name="connsiteX8" fmla="*/ 0 w 1528021"/>
                    <a:gd name="connsiteY8" fmla="*/ 520298 h 520298"/>
                    <a:gd name="connsiteX9" fmla="*/ 0 w 1528021"/>
                    <a:gd name="connsiteY9" fmla="*/ 0 h 520298"/>
                    <a:gd name="connsiteX0" fmla="*/ 1441303 w 1528021"/>
                    <a:gd name="connsiteY0" fmla="*/ 520298 h 520298"/>
                    <a:gd name="connsiteX1" fmla="*/ 1458647 w 1528021"/>
                    <a:gd name="connsiteY1" fmla="*/ 450924 h 520298"/>
                    <a:gd name="connsiteX2" fmla="*/ 1528021 w 1528021"/>
                    <a:gd name="connsiteY2" fmla="*/ 433580 h 520298"/>
                    <a:gd name="connsiteX3" fmla="*/ 1441303 w 1528021"/>
                    <a:gd name="connsiteY3" fmla="*/ 520298 h 520298"/>
                    <a:gd name="connsiteX0" fmla="*/ 1441303 w 1528021"/>
                    <a:gd name="connsiteY0" fmla="*/ 520298 h 520298"/>
                    <a:gd name="connsiteX1" fmla="*/ 1458647 w 1528021"/>
                    <a:gd name="connsiteY1" fmla="*/ 450924 h 520298"/>
                    <a:gd name="connsiteX2" fmla="*/ 1528021 w 1528021"/>
                    <a:gd name="connsiteY2" fmla="*/ 433580 h 520298"/>
                    <a:gd name="connsiteX3" fmla="*/ 1441303 w 1528021"/>
                    <a:gd name="connsiteY3" fmla="*/ 520298 h 520298"/>
                    <a:gd name="connsiteX4" fmla="*/ 960869 w 1528021"/>
                    <a:gd name="connsiteY4" fmla="*/ 520298 h 520298"/>
                    <a:gd name="connsiteX5" fmla="*/ 523673 w 1528021"/>
                    <a:gd name="connsiteY5" fmla="*/ 520298 h 520298"/>
                    <a:gd name="connsiteX6" fmla="*/ 0 w 1528021"/>
                    <a:gd name="connsiteY6" fmla="*/ 520298 h 520298"/>
                    <a:gd name="connsiteX7" fmla="*/ 0 w 1528021"/>
                    <a:gd name="connsiteY7" fmla="*/ 0 h 520298"/>
                    <a:gd name="connsiteX8" fmla="*/ 539901 w 1528021"/>
                    <a:gd name="connsiteY8" fmla="*/ 0 h 520298"/>
                    <a:gd name="connsiteX9" fmla="*/ 1018681 w 1528021"/>
                    <a:gd name="connsiteY9" fmla="*/ 0 h 520298"/>
                    <a:gd name="connsiteX10" fmla="*/ 1528021 w 1528021"/>
                    <a:gd name="connsiteY10" fmla="*/ 0 h 520298"/>
                    <a:gd name="connsiteX11" fmla="*/ 1528021 w 1528021"/>
                    <a:gd name="connsiteY11" fmla="*/ 433580 h 520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28021" h="520298" stroke="0" extrusionOk="0">
                      <a:moveTo>
                        <a:pt x="0" y="0"/>
                      </a:moveTo>
                      <a:cubicBezTo>
                        <a:pt x="146344" y="2261"/>
                        <a:pt x="345718" y="22556"/>
                        <a:pt x="494060" y="0"/>
                      </a:cubicBezTo>
                      <a:cubicBezTo>
                        <a:pt x="642402" y="-22556"/>
                        <a:pt x="807296" y="9041"/>
                        <a:pt x="972840" y="0"/>
                      </a:cubicBezTo>
                      <a:cubicBezTo>
                        <a:pt x="1138384" y="-9041"/>
                        <a:pt x="1387631" y="-18692"/>
                        <a:pt x="1528021" y="0"/>
                      </a:cubicBezTo>
                      <a:cubicBezTo>
                        <a:pt x="1525075" y="145147"/>
                        <a:pt x="1547260" y="281748"/>
                        <a:pt x="1528021" y="433580"/>
                      </a:cubicBezTo>
                      <a:cubicBezTo>
                        <a:pt x="1500067" y="461508"/>
                        <a:pt x="1465592" y="501540"/>
                        <a:pt x="1441303" y="520298"/>
                      </a:cubicBezTo>
                      <a:cubicBezTo>
                        <a:pt x="1258125" y="528021"/>
                        <a:pt x="1097393" y="513704"/>
                        <a:pt x="989695" y="520298"/>
                      </a:cubicBezTo>
                      <a:cubicBezTo>
                        <a:pt x="881997" y="526892"/>
                        <a:pt x="657184" y="536408"/>
                        <a:pt x="552499" y="520298"/>
                      </a:cubicBezTo>
                      <a:cubicBezTo>
                        <a:pt x="447814" y="504188"/>
                        <a:pt x="168881" y="517175"/>
                        <a:pt x="0" y="520298"/>
                      </a:cubicBezTo>
                      <a:cubicBezTo>
                        <a:pt x="18564" y="390570"/>
                        <a:pt x="9259" y="247132"/>
                        <a:pt x="0" y="0"/>
                      </a:cubicBezTo>
                      <a:close/>
                    </a:path>
                    <a:path w="1528021" h="520298" fill="darkenLess" stroke="0" extrusionOk="0">
                      <a:moveTo>
                        <a:pt x="1441303" y="520298"/>
                      </a:moveTo>
                      <a:cubicBezTo>
                        <a:pt x="1446734" y="487171"/>
                        <a:pt x="1451867" y="485930"/>
                        <a:pt x="1458647" y="450924"/>
                      </a:cubicBezTo>
                      <a:cubicBezTo>
                        <a:pt x="1478172" y="446063"/>
                        <a:pt x="1511841" y="437464"/>
                        <a:pt x="1528021" y="433580"/>
                      </a:cubicBezTo>
                      <a:cubicBezTo>
                        <a:pt x="1495490" y="473198"/>
                        <a:pt x="1483788" y="480725"/>
                        <a:pt x="1441303" y="520298"/>
                      </a:cubicBezTo>
                      <a:close/>
                    </a:path>
                    <a:path w="1528021" h="520298" fill="none" extrusionOk="0">
                      <a:moveTo>
                        <a:pt x="1441303" y="520298"/>
                      </a:moveTo>
                      <a:cubicBezTo>
                        <a:pt x="1447302" y="485896"/>
                        <a:pt x="1452273" y="470696"/>
                        <a:pt x="1458647" y="450924"/>
                      </a:cubicBezTo>
                      <a:cubicBezTo>
                        <a:pt x="1490383" y="440361"/>
                        <a:pt x="1510370" y="435759"/>
                        <a:pt x="1528021" y="433580"/>
                      </a:cubicBezTo>
                      <a:cubicBezTo>
                        <a:pt x="1494881" y="458117"/>
                        <a:pt x="1462522" y="501578"/>
                        <a:pt x="1441303" y="520298"/>
                      </a:cubicBezTo>
                      <a:cubicBezTo>
                        <a:pt x="1223203" y="497816"/>
                        <a:pt x="1089119" y="522305"/>
                        <a:pt x="960869" y="520298"/>
                      </a:cubicBezTo>
                      <a:cubicBezTo>
                        <a:pt x="832619" y="518291"/>
                        <a:pt x="719326" y="504739"/>
                        <a:pt x="523673" y="520298"/>
                      </a:cubicBezTo>
                      <a:cubicBezTo>
                        <a:pt x="328020" y="535857"/>
                        <a:pt x="167500" y="537431"/>
                        <a:pt x="0" y="520298"/>
                      </a:cubicBezTo>
                      <a:cubicBezTo>
                        <a:pt x="-18760" y="329427"/>
                        <a:pt x="23577" y="240851"/>
                        <a:pt x="0" y="0"/>
                      </a:cubicBezTo>
                      <a:cubicBezTo>
                        <a:pt x="150617" y="-12096"/>
                        <a:pt x="272983" y="-9617"/>
                        <a:pt x="539901" y="0"/>
                      </a:cubicBezTo>
                      <a:cubicBezTo>
                        <a:pt x="806819" y="9617"/>
                        <a:pt x="816552" y="4344"/>
                        <a:pt x="1018681" y="0"/>
                      </a:cubicBezTo>
                      <a:cubicBezTo>
                        <a:pt x="1220810" y="-4344"/>
                        <a:pt x="1320486" y="14927"/>
                        <a:pt x="1528021" y="0"/>
                      </a:cubicBezTo>
                      <a:cubicBezTo>
                        <a:pt x="1511406" y="190946"/>
                        <a:pt x="1507500" y="303033"/>
                        <a:pt x="1528021" y="433580"/>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
                  </a:r>
                  <a:b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br>
                  <a:r>
                    <a:rPr kumimoji="0" lang="en-GB" sz="1400" b="0" i="0" u="none" strike="noStrike" kern="1200" cap="none" spc="0" normalizeH="0" baseline="0" noProof="0">
                      <a:ln>
                        <a:noFill/>
                      </a:ln>
                      <a:solidFill>
                        <a:srgbClr val="000000"/>
                      </a:solidFill>
                      <a:effectLst/>
                      <a:uLnTx/>
                      <a:uFillTx/>
                      <a:latin typeface="Arial"/>
                      <a:ea typeface="+mn-ea"/>
                      <a:cs typeface="Arial"/>
                    </a:rPr>
                    <a:t>July – Aug  </a:t>
                  </a:r>
                  <a:endParaRPr kumimoji="0" lang="en-GB" sz="1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Rectangle: Folded Corner 31">
                  <a:extLst>
                    <a:ext uri="{FF2B5EF4-FFF2-40B4-BE49-F238E27FC236}">
                      <a16:creationId xmlns:a16="http://schemas.microsoft.com/office/drawing/2014/main" id="{E5BE98B7-BB38-35CC-E45E-1FD4115D4881}"/>
                    </a:ext>
                  </a:extLst>
                </p:cNvPr>
                <p:cNvSpPr/>
                <p:nvPr/>
              </p:nvSpPr>
              <p:spPr>
                <a:xfrm>
                  <a:off x="8049789" y="3924330"/>
                  <a:ext cx="1528021" cy="520299"/>
                </a:xfrm>
                <a:custGeom>
                  <a:avLst/>
                  <a:gdLst>
                    <a:gd name="connsiteX0" fmla="*/ 0 w 1528021"/>
                    <a:gd name="connsiteY0" fmla="*/ 0 h 520299"/>
                    <a:gd name="connsiteX1" fmla="*/ 494060 w 1528021"/>
                    <a:gd name="connsiteY1" fmla="*/ 0 h 520299"/>
                    <a:gd name="connsiteX2" fmla="*/ 972840 w 1528021"/>
                    <a:gd name="connsiteY2" fmla="*/ 0 h 520299"/>
                    <a:gd name="connsiteX3" fmla="*/ 1528021 w 1528021"/>
                    <a:gd name="connsiteY3" fmla="*/ 0 h 520299"/>
                    <a:gd name="connsiteX4" fmla="*/ 1528021 w 1528021"/>
                    <a:gd name="connsiteY4" fmla="*/ 433581 h 520299"/>
                    <a:gd name="connsiteX5" fmla="*/ 1441303 w 1528021"/>
                    <a:gd name="connsiteY5" fmla="*/ 520299 h 520299"/>
                    <a:gd name="connsiteX6" fmla="*/ 989695 w 1528021"/>
                    <a:gd name="connsiteY6" fmla="*/ 520299 h 520299"/>
                    <a:gd name="connsiteX7" fmla="*/ 552499 w 1528021"/>
                    <a:gd name="connsiteY7" fmla="*/ 520299 h 520299"/>
                    <a:gd name="connsiteX8" fmla="*/ 0 w 1528021"/>
                    <a:gd name="connsiteY8" fmla="*/ 520299 h 520299"/>
                    <a:gd name="connsiteX9" fmla="*/ 0 w 1528021"/>
                    <a:gd name="connsiteY9" fmla="*/ 0 h 520299"/>
                    <a:gd name="connsiteX0" fmla="*/ 1441303 w 1528021"/>
                    <a:gd name="connsiteY0" fmla="*/ 520299 h 520299"/>
                    <a:gd name="connsiteX1" fmla="*/ 1458646 w 1528021"/>
                    <a:gd name="connsiteY1" fmla="*/ 450924 h 520299"/>
                    <a:gd name="connsiteX2" fmla="*/ 1528021 w 1528021"/>
                    <a:gd name="connsiteY2" fmla="*/ 433581 h 520299"/>
                    <a:gd name="connsiteX3" fmla="*/ 1441303 w 1528021"/>
                    <a:gd name="connsiteY3" fmla="*/ 520299 h 520299"/>
                    <a:gd name="connsiteX0" fmla="*/ 1441303 w 1528021"/>
                    <a:gd name="connsiteY0" fmla="*/ 520299 h 520299"/>
                    <a:gd name="connsiteX1" fmla="*/ 1458646 w 1528021"/>
                    <a:gd name="connsiteY1" fmla="*/ 450924 h 520299"/>
                    <a:gd name="connsiteX2" fmla="*/ 1528021 w 1528021"/>
                    <a:gd name="connsiteY2" fmla="*/ 433581 h 520299"/>
                    <a:gd name="connsiteX3" fmla="*/ 1441303 w 1528021"/>
                    <a:gd name="connsiteY3" fmla="*/ 520299 h 520299"/>
                    <a:gd name="connsiteX4" fmla="*/ 960869 w 1528021"/>
                    <a:gd name="connsiteY4" fmla="*/ 520299 h 520299"/>
                    <a:gd name="connsiteX5" fmla="*/ 523673 w 1528021"/>
                    <a:gd name="connsiteY5" fmla="*/ 520299 h 520299"/>
                    <a:gd name="connsiteX6" fmla="*/ 0 w 1528021"/>
                    <a:gd name="connsiteY6" fmla="*/ 520299 h 520299"/>
                    <a:gd name="connsiteX7" fmla="*/ 0 w 1528021"/>
                    <a:gd name="connsiteY7" fmla="*/ 0 h 520299"/>
                    <a:gd name="connsiteX8" fmla="*/ 539901 w 1528021"/>
                    <a:gd name="connsiteY8" fmla="*/ 0 h 520299"/>
                    <a:gd name="connsiteX9" fmla="*/ 1018681 w 1528021"/>
                    <a:gd name="connsiteY9" fmla="*/ 0 h 520299"/>
                    <a:gd name="connsiteX10" fmla="*/ 1528021 w 1528021"/>
                    <a:gd name="connsiteY10" fmla="*/ 0 h 520299"/>
                    <a:gd name="connsiteX11" fmla="*/ 1528021 w 1528021"/>
                    <a:gd name="connsiteY11" fmla="*/ 433581 h 52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28021" h="520299" stroke="0" extrusionOk="0">
                      <a:moveTo>
                        <a:pt x="0" y="0"/>
                      </a:moveTo>
                      <a:cubicBezTo>
                        <a:pt x="146344" y="2261"/>
                        <a:pt x="345718" y="22556"/>
                        <a:pt x="494060" y="0"/>
                      </a:cubicBezTo>
                      <a:cubicBezTo>
                        <a:pt x="642402" y="-22556"/>
                        <a:pt x="807296" y="9041"/>
                        <a:pt x="972840" y="0"/>
                      </a:cubicBezTo>
                      <a:cubicBezTo>
                        <a:pt x="1138384" y="-9041"/>
                        <a:pt x="1387631" y="-18692"/>
                        <a:pt x="1528021" y="0"/>
                      </a:cubicBezTo>
                      <a:cubicBezTo>
                        <a:pt x="1534562" y="139668"/>
                        <a:pt x="1511534" y="272360"/>
                        <a:pt x="1528021" y="433581"/>
                      </a:cubicBezTo>
                      <a:cubicBezTo>
                        <a:pt x="1500067" y="461509"/>
                        <a:pt x="1465592" y="501541"/>
                        <a:pt x="1441303" y="520299"/>
                      </a:cubicBezTo>
                      <a:cubicBezTo>
                        <a:pt x="1258125" y="528022"/>
                        <a:pt x="1097393" y="513705"/>
                        <a:pt x="989695" y="520299"/>
                      </a:cubicBezTo>
                      <a:cubicBezTo>
                        <a:pt x="881997" y="526893"/>
                        <a:pt x="657184" y="536409"/>
                        <a:pt x="552499" y="520299"/>
                      </a:cubicBezTo>
                      <a:cubicBezTo>
                        <a:pt x="447814" y="504189"/>
                        <a:pt x="168881" y="517176"/>
                        <a:pt x="0" y="520299"/>
                      </a:cubicBezTo>
                      <a:cubicBezTo>
                        <a:pt x="14450" y="397860"/>
                        <a:pt x="6743" y="255117"/>
                        <a:pt x="0" y="0"/>
                      </a:cubicBezTo>
                      <a:close/>
                    </a:path>
                    <a:path w="1528021" h="520299" fill="darkenLess" stroke="0" extrusionOk="0">
                      <a:moveTo>
                        <a:pt x="1441303" y="520299"/>
                      </a:moveTo>
                      <a:cubicBezTo>
                        <a:pt x="1448450" y="506255"/>
                        <a:pt x="1452833" y="479632"/>
                        <a:pt x="1458646" y="450924"/>
                      </a:cubicBezTo>
                      <a:cubicBezTo>
                        <a:pt x="1480713" y="446418"/>
                        <a:pt x="1498281" y="443162"/>
                        <a:pt x="1528021" y="433581"/>
                      </a:cubicBezTo>
                      <a:cubicBezTo>
                        <a:pt x="1495490" y="473199"/>
                        <a:pt x="1483788" y="480726"/>
                        <a:pt x="1441303" y="520299"/>
                      </a:cubicBezTo>
                      <a:close/>
                    </a:path>
                    <a:path w="1528021" h="520299" fill="none" extrusionOk="0">
                      <a:moveTo>
                        <a:pt x="1441303" y="520299"/>
                      </a:moveTo>
                      <a:cubicBezTo>
                        <a:pt x="1447281" y="501009"/>
                        <a:pt x="1454357" y="475355"/>
                        <a:pt x="1458646" y="450924"/>
                      </a:cubicBezTo>
                      <a:cubicBezTo>
                        <a:pt x="1478770" y="449567"/>
                        <a:pt x="1502243" y="441322"/>
                        <a:pt x="1528021" y="433581"/>
                      </a:cubicBezTo>
                      <a:cubicBezTo>
                        <a:pt x="1494881" y="458118"/>
                        <a:pt x="1462522" y="501579"/>
                        <a:pt x="1441303" y="520299"/>
                      </a:cubicBezTo>
                      <a:cubicBezTo>
                        <a:pt x="1223203" y="497817"/>
                        <a:pt x="1089119" y="522306"/>
                        <a:pt x="960869" y="520299"/>
                      </a:cubicBezTo>
                      <a:cubicBezTo>
                        <a:pt x="832619" y="518292"/>
                        <a:pt x="719326" y="504740"/>
                        <a:pt x="523673" y="520299"/>
                      </a:cubicBezTo>
                      <a:cubicBezTo>
                        <a:pt x="328020" y="535858"/>
                        <a:pt x="167500" y="537432"/>
                        <a:pt x="0" y="520299"/>
                      </a:cubicBezTo>
                      <a:cubicBezTo>
                        <a:pt x="-21921" y="332396"/>
                        <a:pt x="22305" y="243351"/>
                        <a:pt x="0" y="0"/>
                      </a:cubicBezTo>
                      <a:cubicBezTo>
                        <a:pt x="150617" y="-12096"/>
                        <a:pt x="272983" y="-9617"/>
                        <a:pt x="539901" y="0"/>
                      </a:cubicBezTo>
                      <a:cubicBezTo>
                        <a:pt x="806819" y="9617"/>
                        <a:pt x="816552" y="4344"/>
                        <a:pt x="1018681" y="0"/>
                      </a:cubicBezTo>
                      <a:cubicBezTo>
                        <a:pt x="1220810" y="-4344"/>
                        <a:pt x="1320486" y="14927"/>
                        <a:pt x="1528021" y="0"/>
                      </a:cubicBezTo>
                      <a:cubicBezTo>
                        <a:pt x="1512964" y="188780"/>
                        <a:pt x="1507617" y="294490"/>
                        <a:pt x="1528021" y="433581"/>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
                  </a:r>
                  <a:br>
                    <a:rPr kumimoji="0" lang="en-GB"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br>
                  <a:r>
                    <a:rPr kumimoji="0" lang="en-GB" sz="1400" b="0" i="0" u="none" strike="noStrike" kern="1200" cap="none" spc="0" normalizeH="0" baseline="0" noProof="0" dirty="0">
                      <a:ln>
                        <a:noFill/>
                      </a:ln>
                      <a:solidFill>
                        <a:srgbClr val="000000"/>
                      </a:solidFill>
                      <a:effectLst/>
                      <a:uLnTx/>
                      <a:uFillTx/>
                      <a:latin typeface="Arial"/>
                      <a:ea typeface="+mn-ea"/>
                      <a:cs typeface="Arial"/>
                    </a:rPr>
                    <a:t>Sept – Nov</a:t>
                  </a:r>
                  <a:endParaRPr kumimoji="0" lang="en-GB" sz="1400" b="0" i="0" u="none" strike="noStrike" kern="1200" cap="none" spc="0" normalizeH="0" baseline="0" noProof="0" dirty="0">
                    <a:ln>
                      <a:noFill/>
                    </a:ln>
                    <a:solidFill>
                      <a:srgbClr val="FFFFFF"/>
                    </a:solidFill>
                    <a:effectLst/>
                    <a:uLnTx/>
                    <a:uFillTx/>
                    <a:latin typeface="Arial"/>
                    <a:ea typeface="+mn-ea"/>
                    <a:cs typeface="Arial"/>
                  </a:endParaRPr>
                </a:p>
              </p:txBody>
            </p:sp>
          </p:grpSp>
          <p:cxnSp>
            <p:nvCxnSpPr>
              <p:cNvPr id="11" name="Straight Connector 10">
                <a:extLst>
                  <a:ext uri="{FF2B5EF4-FFF2-40B4-BE49-F238E27FC236}">
                    <a16:creationId xmlns:a16="http://schemas.microsoft.com/office/drawing/2014/main" id="{5FDFD3BC-6501-C618-711E-750A06F1BD98}"/>
                  </a:ext>
                </a:extLst>
              </p:cNvPr>
              <p:cNvCxnSpPr>
                <a:cxnSpLocks/>
              </p:cNvCxnSpPr>
              <p:nvPr/>
            </p:nvCxnSpPr>
            <p:spPr>
              <a:xfrm>
                <a:off x="2579456" y="1256603"/>
                <a:ext cx="0" cy="3500754"/>
              </a:xfrm>
              <a:prstGeom prst="line">
                <a:avLst/>
              </a:prstGeom>
              <a:ln w="34925">
                <a:solidFill>
                  <a:schemeClr val="tx1"/>
                </a:solidFill>
                <a:prstDash val="sysDot"/>
              </a:ln>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5CB1EB42-C848-BB8A-3950-981C9ACFE63D}"/>
                  </a:ext>
                </a:extLst>
              </p:cNvPr>
              <p:cNvSpPr/>
              <p:nvPr/>
            </p:nvSpPr>
            <p:spPr>
              <a:xfrm>
                <a:off x="2696280" y="1453152"/>
                <a:ext cx="1015092" cy="476586"/>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304E82"/>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2023</a:t>
                </a:r>
                <a:endParaRPr kumimoji="0" lang="en-GB" sz="1600" b="0" i="0" u="none" strike="noStrike" kern="1200" cap="none" spc="0" normalizeH="0" baseline="0" noProof="0">
                  <a:ln>
                    <a:noFill/>
                  </a:ln>
                  <a:solidFill>
                    <a:srgbClr val="304E82"/>
                  </a:solidFill>
                  <a:effectLst/>
                  <a:uLnTx/>
                  <a:uFillTx/>
                  <a:latin typeface="Arial" panose="020B0604020202020204" pitchFamily="34" charset="0"/>
                  <a:ea typeface="+mn-ea"/>
                  <a:cs typeface="Arial" panose="020B0604020202020204" pitchFamily="34" charset="0"/>
                </a:endParaRPr>
              </a:p>
            </p:txBody>
          </p:sp>
          <p:sp>
            <p:nvSpPr>
              <p:cNvPr id="13" name="Rectangle 12">
                <a:extLst>
                  <a:ext uri="{FF2B5EF4-FFF2-40B4-BE49-F238E27FC236}">
                    <a16:creationId xmlns:a16="http://schemas.microsoft.com/office/drawing/2014/main" id="{108A1722-4B0A-A9DF-BF7D-A1BAE15DC5A2}"/>
                  </a:ext>
                </a:extLst>
              </p:cNvPr>
              <p:cNvSpPr/>
              <p:nvPr/>
            </p:nvSpPr>
            <p:spPr>
              <a:xfrm>
                <a:off x="1681233" y="1467329"/>
                <a:ext cx="743372" cy="437865"/>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304E82"/>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2022</a:t>
                </a:r>
                <a:endParaRPr kumimoji="0" lang="en-GB" sz="1600" b="0" i="0" u="none" strike="noStrike" kern="1200" cap="none" spc="0" normalizeH="0" baseline="0" noProof="0">
                  <a:ln>
                    <a:noFill/>
                  </a:ln>
                  <a:solidFill>
                    <a:srgbClr val="304E82"/>
                  </a:solidFill>
                  <a:effectLst/>
                  <a:uLnTx/>
                  <a:uFillTx/>
                  <a:latin typeface="Arial" panose="020B0604020202020204" pitchFamily="34" charset="0"/>
                  <a:ea typeface="+mn-ea"/>
                  <a:cs typeface="Arial" panose="020B0604020202020204" pitchFamily="34" charset="0"/>
                </a:endParaRPr>
              </a:p>
            </p:txBody>
          </p:sp>
          <p:cxnSp>
            <p:nvCxnSpPr>
              <p:cNvPr id="14" name="Straight Connector 13">
                <a:extLst>
                  <a:ext uri="{FF2B5EF4-FFF2-40B4-BE49-F238E27FC236}">
                    <a16:creationId xmlns:a16="http://schemas.microsoft.com/office/drawing/2014/main" id="{316B254A-DE58-5ABD-1FB8-9AEDB9B215E3}"/>
                  </a:ext>
                </a:extLst>
              </p:cNvPr>
              <p:cNvCxnSpPr>
                <a:cxnSpLocks/>
              </p:cNvCxnSpPr>
              <p:nvPr/>
            </p:nvCxnSpPr>
            <p:spPr>
              <a:xfrm>
                <a:off x="9694633" y="1527281"/>
                <a:ext cx="0" cy="4528079"/>
              </a:xfrm>
              <a:prstGeom prst="line">
                <a:avLst/>
              </a:prstGeom>
              <a:ln w="34925">
                <a:solidFill>
                  <a:schemeClr val="tx1"/>
                </a:solidFill>
                <a:prstDash val="sysDot"/>
              </a:ln>
            </p:spPr>
            <p:style>
              <a:lnRef idx="1">
                <a:schemeClr val="dk1"/>
              </a:lnRef>
              <a:fillRef idx="0">
                <a:schemeClr val="dk1"/>
              </a:fillRef>
              <a:effectRef idx="0">
                <a:schemeClr val="dk1"/>
              </a:effectRef>
              <a:fontRef idx="minor">
                <a:schemeClr val="tx1"/>
              </a:fontRef>
            </p:style>
          </p:cxnSp>
          <p:sp>
            <p:nvSpPr>
              <p:cNvPr id="15" name="Rectangle 14">
                <a:extLst>
                  <a:ext uri="{FF2B5EF4-FFF2-40B4-BE49-F238E27FC236}">
                    <a16:creationId xmlns:a16="http://schemas.microsoft.com/office/drawing/2014/main" id="{18C7509E-75A0-2C85-558F-BE4553FA4176}"/>
                  </a:ext>
                </a:extLst>
              </p:cNvPr>
              <p:cNvSpPr/>
              <p:nvPr/>
            </p:nvSpPr>
            <p:spPr>
              <a:xfrm>
                <a:off x="9824631" y="3885919"/>
                <a:ext cx="1762760" cy="871438"/>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Align with IMTP  Planning 2024/2025</a:t>
                </a:r>
                <a:endParaRPr kumimoji="0" lang="en-GB" sz="1600" b="0" i="0" u="none" strike="noStrike" kern="1200" cap="none" spc="0" normalizeH="0" baseline="0" noProof="0">
                  <a:ln>
                    <a:noFill/>
                  </a:ln>
                  <a:solidFill>
                    <a:srgbClr val="00B050"/>
                  </a:solidFill>
                  <a:effectLst/>
                  <a:uLnTx/>
                  <a:uFillTx/>
                  <a:latin typeface="Arial" panose="020B0604020202020204" pitchFamily="34" charset="0"/>
                  <a:ea typeface="+mn-ea"/>
                  <a:cs typeface="Arial" panose="020B0604020202020204" pitchFamily="34" charset="0"/>
                </a:endParaRPr>
              </a:p>
            </p:txBody>
          </p:sp>
        </p:grpSp>
        <p:sp>
          <p:nvSpPr>
            <p:cNvPr id="4" name="Rectangle 3">
              <a:extLst>
                <a:ext uri="{FF2B5EF4-FFF2-40B4-BE49-F238E27FC236}">
                  <a16:creationId xmlns:a16="http://schemas.microsoft.com/office/drawing/2014/main" id="{B17DCE7C-E740-2B5E-50C7-8DEA4B3BF403}"/>
                </a:ext>
              </a:extLst>
            </p:cNvPr>
            <p:cNvSpPr/>
            <p:nvPr/>
          </p:nvSpPr>
          <p:spPr>
            <a:xfrm>
              <a:off x="6401634" y="3307"/>
              <a:ext cx="1746163" cy="1123118"/>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WE ARE HERE</a:t>
              </a:r>
              <a:endParaRPr kumimoji="0" lang="en-GB" sz="16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5" name="Arrow: Up-Down 4">
              <a:extLst>
                <a:ext uri="{FF2B5EF4-FFF2-40B4-BE49-F238E27FC236}">
                  <a16:creationId xmlns:a16="http://schemas.microsoft.com/office/drawing/2014/main" id="{3BC016F1-1411-F8B7-E96F-AFF9E45FE6FD}"/>
                </a:ext>
              </a:extLst>
            </p:cNvPr>
            <p:cNvSpPr/>
            <p:nvPr/>
          </p:nvSpPr>
          <p:spPr>
            <a:xfrm>
              <a:off x="7206180" y="1230464"/>
              <a:ext cx="68534" cy="420074"/>
            </a:xfrm>
            <a:prstGeom prst="upDownArrow">
              <a:avLst/>
            </a:prstGeom>
            <a:solidFill>
              <a:srgbClr val="A3195B"/>
            </a:solidFill>
            <a:ln w="127000">
              <a:solidFill>
                <a:srgbClr val="0A91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Arrow: Up-Down 5">
              <a:extLst>
                <a:ext uri="{FF2B5EF4-FFF2-40B4-BE49-F238E27FC236}">
                  <a16:creationId xmlns:a16="http://schemas.microsoft.com/office/drawing/2014/main" id="{280992A0-A40F-381F-52C9-24CB4EEB0FA9}"/>
                </a:ext>
              </a:extLst>
            </p:cNvPr>
            <p:cNvSpPr/>
            <p:nvPr/>
          </p:nvSpPr>
          <p:spPr>
            <a:xfrm>
              <a:off x="7257849" y="4483574"/>
              <a:ext cx="68535" cy="503330"/>
            </a:xfrm>
            <a:prstGeom prst="upDownArrow">
              <a:avLst/>
            </a:prstGeom>
            <a:solidFill>
              <a:srgbClr val="A3195B"/>
            </a:solidFill>
            <a:ln w="127000">
              <a:solidFill>
                <a:srgbClr val="0A91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9DB77C8-3969-B3BA-BCBF-884E45BD7292}"/>
                </a:ext>
              </a:extLst>
            </p:cNvPr>
            <p:cNvSpPr/>
            <p:nvPr/>
          </p:nvSpPr>
          <p:spPr>
            <a:xfrm>
              <a:off x="6523776" y="5113295"/>
              <a:ext cx="1645921" cy="1123118"/>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Actions and priorities </a:t>
              </a: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8" name="Rectangle 7">
              <a:extLst>
                <a:ext uri="{FF2B5EF4-FFF2-40B4-BE49-F238E27FC236}">
                  <a16:creationId xmlns:a16="http://schemas.microsoft.com/office/drawing/2014/main" id="{56FF62B9-EDA2-3E8A-F1E6-2510CD8D7E12}"/>
                </a:ext>
              </a:extLst>
            </p:cNvPr>
            <p:cNvSpPr/>
            <p:nvPr/>
          </p:nvSpPr>
          <p:spPr>
            <a:xfrm>
              <a:off x="4650515" y="5113295"/>
              <a:ext cx="1743264" cy="1123118"/>
            </a:xfrm>
            <a:prstGeom prst="rect">
              <a:avLst/>
            </a:prstGeom>
            <a:solidFill>
              <a:schemeClr val="bg1"/>
            </a:solidFill>
            <a:ln w="12700" cmpd="dbl">
              <a:solidFill>
                <a:srgbClr val="489CC9"/>
              </a:solidFill>
              <a:prstDash val="solid"/>
              <a:extLst>
                <a:ext uri="{C807C97D-BFC1-408E-A445-0C87EB9F89A2}">
                  <ask:lineSketchStyleProps xmlns:ask="http://schemas.microsoft.com/office/drawing/2018/sketchyshapes" xmlns="" sd="333870983">
                    <a:custGeom>
                      <a:avLst/>
                      <a:gdLst>
                        <a:gd name="connsiteX0" fmla="*/ 0 w 2021840"/>
                        <a:gd name="connsiteY0" fmla="*/ 0 h 765100"/>
                        <a:gd name="connsiteX1" fmla="*/ 2021840 w 2021840"/>
                        <a:gd name="connsiteY1" fmla="*/ 0 h 765100"/>
                        <a:gd name="connsiteX2" fmla="*/ 2021840 w 2021840"/>
                        <a:gd name="connsiteY2" fmla="*/ 765100 h 765100"/>
                        <a:gd name="connsiteX3" fmla="*/ 0 w 2021840"/>
                        <a:gd name="connsiteY3" fmla="*/ 765100 h 765100"/>
                        <a:gd name="connsiteX4" fmla="*/ 0 w 2021840"/>
                        <a:gd name="connsiteY4" fmla="*/ 0 h 7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840" h="765100" fill="none" extrusionOk="0">
                          <a:moveTo>
                            <a:pt x="0" y="0"/>
                          </a:moveTo>
                          <a:cubicBezTo>
                            <a:pt x="412034" y="22041"/>
                            <a:pt x="1559330" y="84734"/>
                            <a:pt x="2021840" y="0"/>
                          </a:cubicBezTo>
                          <a:cubicBezTo>
                            <a:pt x="2011927" y="296165"/>
                            <a:pt x="1959040" y="531544"/>
                            <a:pt x="2021840" y="765100"/>
                          </a:cubicBezTo>
                          <a:cubicBezTo>
                            <a:pt x="1469869" y="928303"/>
                            <a:pt x="622197" y="637595"/>
                            <a:pt x="0" y="765100"/>
                          </a:cubicBezTo>
                          <a:cubicBezTo>
                            <a:pt x="51198" y="571518"/>
                            <a:pt x="-43577" y="160844"/>
                            <a:pt x="0" y="0"/>
                          </a:cubicBezTo>
                          <a:close/>
                        </a:path>
                        <a:path w="2021840" h="765100" stroke="0" extrusionOk="0">
                          <a:moveTo>
                            <a:pt x="0" y="0"/>
                          </a:moveTo>
                          <a:cubicBezTo>
                            <a:pt x="690728" y="17620"/>
                            <a:pt x="1491378" y="112784"/>
                            <a:pt x="2021840" y="0"/>
                          </a:cubicBezTo>
                          <a:cubicBezTo>
                            <a:pt x="1981768" y="291158"/>
                            <a:pt x="1968156" y="617985"/>
                            <a:pt x="2021840" y="765100"/>
                          </a:cubicBezTo>
                          <a:cubicBezTo>
                            <a:pt x="1277157" y="807949"/>
                            <a:pt x="209631" y="921485"/>
                            <a:pt x="0" y="765100"/>
                          </a:cubicBezTo>
                          <a:cubicBezTo>
                            <a:pt x="14419" y="615904"/>
                            <a:pt x="-44279" y="371728"/>
                            <a:pt x="0" y="0"/>
                          </a:cubicBezTo>
                          <a:close/>
                        </a:path>
                      </a:pathLst>
                    </a:custGeom>
                    <ask:type>
                      <ask:lineSketchNone/>
                    </ask:type>
                  </ask:lineSketchStyleProps>
                </a:ext>
              </a:extLst>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Ongoing dialogue – testing key themes</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9" name="Arrow: Up-Down 8">
              <a:extLst>
                <a:ext uri="{FF2B5EF4-FFF2-40B4-BE49-F238E27FC236}">
                  <a16:creationId xmlns:a16="http://schemas.microsoft.com/office/drawing/2014/main" id="{F9BC5B27-7F79-9C78-994F-6646953D3648}"/>
                </a:ext>
              </a:extLst>
            </p:cNvPr>
            <p:cNvSpPr/>
            <p:nvPr/>
          </p:nvSpPr>
          <p:spPr>
            <a:xfrm>
              <a:off x="5455060" y="4480398"/>
              <a:ext cx="68535" cy="503330"/>
            </a:xfrm>
            <a:prstGeom prst="upDownArrow">
              <a:avLst/>
            </a:prstGeom>
            <a:solidFill>
              <a:schemeClr val="accent2">
                <a:lumMod val="40000"/>
                <a:lumOff val="60000"/>
              </a:schemeClr>
            </a:solidFill>
            <a:ln w="127000">
              <a:solidFill>
                <a:srgbClr val="0A91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37" name="TextBox 36">
            <a:extLst>
              <a:ext uri="{FF2B5EF4-FFF2-40B4-BE49-F238E27FC236}">
                <a16:creationId xmlns:a16="http://schemas.microsoft.com/office/drawing/2014/main" id="{868032DD-A455-4D75-9B32-C1642E8D1099}"/>
              </a:ext>
            </a:extLst>
          </p:cNvPr>
          <p:cNvSpPr txBox="1"/>
          <p:nvPr/>
        </p:nvSpPr>
        <p:spPr>
          <a:xfrm>
            <a:off x="3332897" y="89159"/>
            <a:ext cx="473178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Timeline of Action</a:t>
            </a:r>
          </a:p>
        </p:txBody>
      </p:sp>
      <p:pic>
        <p:nvPicPr>
          <p:cNvPr id="22" name="Picture 21" descr="Image result for heiw nantgarw">
            <a:extLst>
              <a:ext uri="{FF2B5EF4-FFF2-40B4-BE49-F238E27FC236}">
                <a16:creationId xmlns:a16="http://schemas.microsoft.com/office/drawing/2014/main" id="{6F129752-26D1-335A-7717-401AD539DD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23" name="Picture 22" descr="A picture containing text, font, logo, circle&#10;&#10;Description automatically generated">
            <a:extLst>
              <a:ext uri="{FF2B5EF4-FFF2-40B4-BE49-F238E27FC236}">
                <a16:creationId xmlns:a16="http://schemas.microsoft.com/office/drawing/2014/main" id="{BE997F39-0B4D-2600-60B0-2F8347259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spTree>
    <p:extLst>
      <p:ext uri="{BB962C8B-B14F-4D97-AF65-F5344CB8AC3E}">
        <p14:creationId xmlns:p14="http://schemas.microsoft.com/office/powerpoint/2010/main" val="1860482210"/>
      </p:ext>
    </p:extLst>
  </p:cSld>
  <p:clrMapOvr>
    <a:masterClrMapping/>
  </p:clrMapOvr>
  <p:transition spd="slow">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636D3066-5AA1-2C88-7BBE-0EC753031877}"/>
              </a:ext>
            </a:extLst>
          </p:cNvPr>
          <p:cNvSpPr txBox="1"/>
          <p:nvPr/>
        </p:nvSpPr>
        <p:spPr>
          <a:xfrm>
            <a:off x="293527" y="960526"/>
            <a:ext cx="9008975" cy="3462486"/>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1600" b="1" i="0" u="sng"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Engagement</a:t>
            </a:r>
            <a:endParaRPr kumimoji="0" lang="en-GB" sz="1600" b="1" i="0" u="sng" strike="noStrike" kern="1200" cap="none" spc="0" normalizeH="0" baseline="0" noProof="0" dirty="0">
              <a:ln>
                <a:noFill/>
              </a:ln>
              <a:solidFill>
                <a:srgbClr val="002060"/>
              </a:solidFill>
              <a:effectLst/>
              <a:uLnTx/>
              <a:uFillTx/>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90000"/>
              </a:lnSpc>
              <a:spcBef>
                <a:spcPts val="1000"/>
              </a:spcBef>
              <a:spcAft>
                <a:spcPts val="0"/>
              </a:spcAft>
              <a:buClrTx/>
              <a:buSzTx/>
              <a:buFont typeface="Arial"/>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Completed 7 Health Board engagement events – 7 minute briefs on website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a:cs typeface="Arial" panose="020B0604020202020204" pitchFamily="34" charset="0"/>
              </a:rPr>
              <a:t>National event – today!</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a:cs typeface="Arial" panose="020B0604020202020204" pitchFamily="34" charset="0"/>
              </a:rPr>
              <a:t>Ongoing stakeholder engagement with key groups </a:t>
            </a:r>
            <a:r>
              <a:rPr kumimoji="0" lang="en-GB" sz="1600" b="1" i="0" u="none" strike="noStrike" kern="1200" cap="none" spc="0" normalizeH="0" baseline="0" noProof="0" dirty="0" err="1">
                <a:ln>
                  <a:noFill/>
                </a:ln>
                <a:solidFill>
                  <a:srgbClr val="002060"/>
                </a:solidFill>
                <a:effectLst/>
                <a:uLnTx/>
                <a:uFillTx/>
                <a:latin typeface="Arial" panose="020B0604020202020204" pitchFamily="34" charset="0"/>
                <a:ea typeface="Calibri" panose="020F0502020204030204"/>
                <a:cs typeface="Arial" panose="020B0604020202020204" pitchFamily="34" charset="0"/>
              </a:rPr>
              <a:t>e.g</a:t>
            </a: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  104 GP trainees (ST3)</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Established a Focus Group  </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p:txBody>
      </p:sp>
      <p:sp>
        <p:nvSpPr>
          <p:cNvPr id="38" name="TextBox 37">
            <a:extLst>
              <a:ext uri="{FF2B5EF4-FFF2-40B4-BE49-F238E27FC236}">
                <a16:creationId xmlns:a16="http://schemas.microsoft.com/office/drawing/2014/main" id="{879C851B-666A-B1B9-EA53-CB1905B93E9A}"/>
              </a:ext>
            </a:extLst>
          </p:cNvPr>
          <p:cNvSpPr txBox="1"/>
          <p:nvPr/>
        </p:nvSpPr>
        <p:spPr>
          <a:xfrm>
            <a:off x="1891553" y="-29784"/>
            <a:ext cx="7410949" cy="1077218"/>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a:ea typeface="+mn-ea"/>
                <a:cs typeface="Arial"/>
              </a:rPr>
              <a:t>Where are we now?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a:ea typeface="+mn-ea"/>
                <a:cs typeface="Arial"/>
              </a:rPr>
              <a:t>Phase 3 Shaping the Plan</a:t>
            </a:r>
            <a:endPar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grpSp>
        <p:nvGrpSpPr>
          <p:cNvPr id="7" name="Group 6">
            <a:extLst>
              <a:ext uri="{FF2B5EF4-FFF2-40B4-BE49-F238E27FC236}">
                <a16:creationId xmlns:a16="http://schemas.microsoft.com/office/drawing/2014/main" id="{D83ACC5F-A797-4D45-80A6-731A83A9FF8C}"/>
              </a:ext>
            </a:extLst>
          </p:cNvPr>
          <p:cNvGrpSpPr/>
          <p:nvPr/>
        </p:nvGrpSpPr>
        <p:grpSpPr>
          <a:xfrm>
            <a:off x="3334495" y="2826884"/>
            <a:ext cx="2481783" cy="1397621"/>
            <a:chOff x="9379958" y="3158919"/>
            <a:chExt cx="2481783" cy="1631215"/>
          </a:xfrm>
        </p:grpSpPr>
        <p:sp>
          <p:nvSpPr>
            <p:cNvPr id="3" name="Cloud 2">
              <a:extLst>
                <a:ext uri="{FF2B5EF4-FFF2-40B4-BE49-F238E27FC236}">
                  <a16:creationId xmlns:a16="http://schemas.microsoft.com/office/drawing/2014/main" id="{63B7C3CE-981F-D5EE-CE85-8D78B85AA717}"/>
                </a:ext>
              </a:extLst>
            </p:cNvPr>
            <p:cNvSpPr/>
            <p:nvPr/>
          </p:nvSpPr>
          <p:spPr>
            <a:xfrm>
              <a:off x="9379958" y="3158919"/>
              <a:ext cx="2481783" cy="1631215"/>
            </a:xfrm>
            <a:prstGeom prst="cloud">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4A1F35B7-9D5C-A65B-722A-E68702F9CFA0}"/>
                </a:ext>
              </a:extLst>
            </p:cNvPr>
            <p:cNvSpPr txBox="1"/>
            <p:nvPr/>
          </p:nvSpPr>
          <p:spPr>
            <a:xfrm>
              <a:off x="9779415" y="3511258"/>
              <a:ext cx="1889163" cy="738664"/>
            </a:xfrm>
            <a:prstGeom prst="rect">
              <a:avLst/>
            </a:prstGeom>
            <a:solidFill>
              <a:schemeClr val="accent4"/>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We have delivered </a:t>
              </a:r>
              <a:r>
                <a:rPr kumimoji="0" lang="en-GB" sz="1400" b="1" i="0" u="sng" strike="noStrike" kern="1200" cap="none" spc="0" normalizeH="0" baseline="0" noProof="0" dirty="0">
                  <a:ln>
                    <a:noFill/>
                  </a:ln>
                  <a:solidFill>
                    <a:srgbClr val="000000"/>
                  </a:solidFill>
                  <a:effectLst/>
                  <a:uLnTx/>
                  <a:uFillTx/>
                  <a:latin typeface="Calibri" panose="020F0502020204030204"/>
                  <a:ea typeface="+mn-ea"/>
                  <a:cs typeface="+mn-cs"/>
                </a:rPr>
                <a:t>12</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 dedicated engagement events to date </a:t>
              </a:r>
            </a:p>
          </p:txBody>
        </p:sp>
      </p:grpSp>
      <p:grpSp>
        <p:nvGrpSpPr>
          <p:cNvPr id="14" name="Group 13">
            <a:extLst>
              <a:ext uri="{FF2B5EF4-FFF2-40B4-BE49-F238E27FC236}">
                <a16:creationId xmlns:a16="http://schemas.microsoft.com/office/drawing/2014/main" id="{1589F8CC-AED6-F56D-2252-5E48D1F7BA03}"/>
              </a:ext>
            </a:extLst>
          </p:cNvPr>
          <p:cNvGrpSpPr/>
          <p:nvPr/>
        </p:nvGrpSpPr>
        <p:grpSpPr>
          <a:xfrm>
            <a:off x="6241835" y="2732314"/>
            <a:ext cx="2743199" cy="1586759"/>
            <a:chOff x="9446083" y="2165883"/>
            <a:chExt cx="1809750" cy="1838025"/>
          </a:xfrm>
        </p:grpSpPr>
        <p:sp>
          <p:nvSpPr>
            <p:cNvPr id="12" name="Cloud 11">
              <a:extLst>
                <a:ext uri="{FF2B5EF4-FFF2-40B4-BE49-F238E27FC236}">
                  <a16:creationId xmlns:a16="http://schemas.microsoft.com/office/drawing/2014/main" id="{2B549A6A-53AF-47E3-C26E-A484E21B0BF4}"/>
                </a:ext>
              </a:extLst>
            </p:cNvPr>
            <p:cNvSpPr/>
            <p:nvPr/>
          </p:nvSpPr>
          <p:spPr>
            <a:xfrm>
              <a:off x="9446083" y="2165883"/>
              <a:ext cx="1809750" cy="1838025"/>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2FD81AEC-D69E-6C8E-A30A-FC99EB5D082B}"/>
                </a:ext>
              </a:extLst>
            </p:cNvPr>
            <p:cNvSpPr txBox="1"/>
            <p:nvPr/>
          </p:nvSpPr>
          <p:spPr>
            <a:xfrm>
              <a:off x="9581252" y="2575607"/>
              <a:ext cx="1458422" cy="110519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We have attended over </a:t>
              </a:r>
              <a:r>
                <a:rPr kumimoji="0" lang="en-GB" sz="1400" b="1" i="0" u="sng" strike="noStrike" kern="1200" cap="none" spc="0" normalizeH="0" baseline="0" noProof="0" dirty="0">
                  <a:ln>
                    <a:noFill/>
                  </a:ln>
                  <a:solidFill>
                    <a:srgbClr val="000000"/>
                  </a:solidFill>
                  <a:effectLst/>
                  <a:uLnTx/>
                  <a:uFillTx/>
                  <a:latin typeface="Calibri" panose="020F0502020204030204"/>
                  <a:ea typeface="+mn-ea"/>
                  <a:cs typeface="+mn-cs"/>
                </a:rPr>
                <a:t>75 </a:t>
              </a: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different stakeholder groups over the past 6 months</a:t>
              </a:r>
            </a:p>
          </p:txBody>
        </p:sp>
      </p:grpSp>
      <p:grpSp>
        <p:nvGrpSpPr>
          <p:cNvPr id="2" name="Group 1">
            <a:extLst>
              <a:ext uri="{FF2B5EF4-FFF2-40B4-BE49-F238E27FC236}">
                <a16:creationId xmlns:a16="http://schemas.microsoft.com/office/drawing/2014/main" id="{0674BED7-1927-372E-BE1B-E49F974D39A3}"/>
              </a:ext>
            </a:extLst>
          </p:cNvPr>
          <p:cNvGrpSpPr/>
          <p:nvPr/>
        </p:nvGrpSpPr>
        <p:grpSpPr>
          <a:xfrm>
            <a:off x="415673" y="2849745"/>
            <a:ext cx="2559239" cy="1351900"/>
            <a:chOff x="9372600" y="2391075"/>
            <a:chExt cx="1809750" cy="1838025"/>
          </a:xfrm>
        </p:grpSpPr>
        <p:sp>
          <p:nvSpPr>
            <p:cNvPr id="4" name="Cloud 3">
              <a:extLst>
                <a:ext uri="{FF2B5EF4-FFF2-40B4-BE49-F238E27FC236}">
                  <a16:creationId xmlns:a16="http://schemas.microsoft.com/office/drawing/2014/main" id="{9BE4EAAE-3015-1990-FC7E-3CEF991DA999}"/>
                </a:ext>
              </a:extLst>
            </p:cNvPr>
            <p:cNvSpPr/>
            <p:nvPr/>
          </p:nvSpPr>
          <p:spPr>
            <a:xfrm>
              <a:off x="9372600" y="2391075"/>
              <a:ext cx="1809750" cy="1838025"/>
            </a:xfrm>
            <a:prstGeom prst="cloud">
              <a:avLst/>
            </a:prstGeom>
            <a:solidFill>
              <a:srgbClr val="F71B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CC0C3780-BE8E-6E13-DA53-FCB4D224B45B}"/>
                </a:ext>
              </a:extLst>
            </p:cNvPr>
            <p:cNvSpPr txBox="1"/>
            <p:nvPr/>
          </p:nvSpPr>
          <p:spPr>
            <a:xfrm>
              <a:off x="9661735" y="2753272"/>
              <a:ext cx="1258933" cy="100427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Calibri" panose="020F0502020204030204"/>
                  <a:ea typeface="+mn-ea"/>
                  <a:cs typeface="+mn-cs"/>
                </a:rPr>
                <a:t>330 people provided detailed feedback via a poll on our website</a:t>
              </a:r>
            </a:p>
          </p:txBody>
        </p:sp>
      </p:grpSp>
      <p:sp>
        <p:nvSpPr>
          <p:cNvPr id="16" name="TextBox 15">
            <a:extLst>
              <a:ext uri="{FF2B5EF4-FFF2-40B4-BE49-F238E27FC236}">
                <a16:creationId xmlns:a16="http://schemas.microsoft.com/office/drawing/2014/main" id="{8258C9B9-6F46-47DB-B441-B39731263EAF}"/>
              </a:ext>
            </a:extLst>
          </p:cNvPr>
          <p:cNvSpPr txBox="1"/>
          <p:nvPr/>
        </p:nvSpPr>
        <p:spPr>
          <a:xfrm>
            <a:off x="293527" y="4368615"/>
            <a:ext cx="9893605" cy="171329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1600" b="1" i="0" u="sng"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Workforce Intelligence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Started to review available workforce intelligence (NB significant data lag in WNWRS data)</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GB" sz="1600" b="1" i="0" u="sng"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Strategy Mapping</a:t>
            </a: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rPr>
              <a:t>Updated strategy mapping with latest research </a:t>
            </a: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mn-lt"/>
                <a:cs typeface="Arial" panose="020B0604020202020204" pitchFamily="34" charset="0"/>
              </a:rPr>
              <a:t> </a:t>
            </a: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hlinkClick r:id="rId3"/>
              </a:rPr>
              <a:t>heiw.nhs.wales/files/</a:t>
            </a:r>
            <a:r>
              <a:rPr kumimoji="0" lang="en-GB" sz="1600" b="0" i="0" u="none" strike="noStrike" kern="1200" cap="none" spc="0" normalizeH="0" baseline="0" noProof="0" dirty="0" err="1">
                <a:ln>
                  <a:noFill/>
                </a:ln>
                <a:solidFill>
                  <a:srgbClr val="000000"/>
                </a:solidFill>
                <a:effectLst/>
                <a:uLnTx/>
                <a:uFillTx/>
                <a:latin typeface="Arial" panose="020B0604020202020204" pitchFamily="34" charset="0"/>
                <a:ea typeface="+mn-lt"/>
                <a:cs typeface="Arial" panose="020B0604020202020204" pitchFamily="34" charset="0"/>
                <a:hlinkClick r:id="rId3"/>
              </a:rPr>
              <a:t>pcws</a:t>
            </a: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hlinkClick r:id="rId3"/>
              </a:rPr>
              <a:t>-strategy-map-</a:t>
            </a:r>
            <a:r>
              <a:rPr kumimoji="0" lang="en-GB" sz="1600" b="0" i="0" u="none" strike="noStrike" kern="1200" cap="none" spc="0" normalizeH="0" baseline="0" noProof="0" dirty="0" err="1">
                <a:ln>
                  <a:noFill/>
                </a:ln>
                <a:solidFill>
                  <a:srgbClr val="000000"/>
                </a:solidFill>
                <a:effectLst/>
                <a:uLnTx/>
                <a:uFillTx/>
                <a:latin typeface="Arial" panose="020B0604020202020204" pitchFamily="34" charset="0"/>
                <a:ea typeface="+mn-lt"/>
                <a:cs typeface="Arial" panose="020B0604020202020204" pitchFamily="34" charset="0"/>
                <a:hlinkClick r:id="rId3"/>
              </a:rPr>
              <a:t>eng</a:t>
            </a: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hlinkClick r:id="rId3"/>
              </a:rPr>
              <a:t>/</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mn-lt"/>
                <a:cs typeface="Arial" panose="020B0604020202020204" pitchFamily="34" charset="0"/>
              </a:rPr>
              <a:t>NHS Long Term Workforce Plan, NHS England (June 2023)</a:t>
            </a:r>
            <a:endParaRPr kumimoji="0" lang="en-GB" sz="1600" b="1"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a:cs typeface="Arial" panose="020B0604020202020204" pitchFamily="34" charset="0"/>
            </a:endParaRPr>
          </a:p>
        </p:txBody>
      </p:sp>
      <p:pic>
        <p:nvPicPr>
          <p:cNvPr id="8" name="Picture 7" descr="Image result for heiw nantgarw">
            <a:extLst>
              <a:ext uri="{FF2B5EF4-FFF2-40B4-BE49-F238E27FC236}">
                <a16:creationId xmlns:a16="http://schemas.microsoft.com/office/drawing/2014/main" id="{D964A89C-120E-F52F-A8B4-6CF69E946A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9" name="Picture 8" descr="A picture containing text, font, logo, circle&#10;&#10;Description automatically generated">
            <a:extLst>
              <a:ext uri="{FF2B5EF4-FFF2-40B4-BE49-F238E27FC236}">
                <a16:creationId xmlns:a16="http://schemas.microsoft.com/office/drawing/2014/main" id="{07522E27-317F-5299-E0FF-88714CA797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grpSp>
        <p:nvGrpSpPr>
          <p:cNvPr id="10" name="Group 9">
            <a:extLst>
              <a:ext uri="{FF2B5EF4-FFF2-40B4-BE49-F238E27FC236}">
                <a16:creationId xmlns:a16="http://schemas.microsoft.com/office/drawing/2014/main" id="{D7F94077-E13C-4151-E00A-7C6F7CD205D1}"/>
              </a:ext>
            </a:extLst>
          </p:cNvPr>
          <p:cNvGrpSpPr/>
          <p:nvPr/>
        </p:nvGrpSpPr>
        <p:grpSpPr>
          <a:xfrm>
            <a:off x="9089601" y="1536051"/>
            <a:ext cx="3099000" cy="2241839"/>
            <a:chOff x="8766988" y="-563709"/>
            <a:chExt cx="1809750" cy="1838025"/>
          </a:xfrm>
          <a:solidFill>
            <a:srgbClr val="00B0F0"/>
          </a:solidFill>
        </p:grpSpPr>
        <p:sp>
          <p:nvSpPr>
            <p:cNvPr id="11" name="Cloud 10">
              <a:extLst>
                <a:ext uri="{FF2B5EF4-FFF2-40B4-BE49-F238E27FC236}">
                  <a16:creationId xmlns:a16="http://schemas.microsoft.com/office/drawing/2014/main" id="{E57AA0D8-CBD2-ACD7-75DC-FB09A4C21F49}"/>
                </a:ext>
              </a:extLst>
            </p:cNvPr>
            <p:cNvSpPr/>
            <p:nvPr/>
          </p:nvSpPr>
          <p:spPr>
            <a:xfrm>
              <a:off x="8766988" y="-563709"/>
              <a:ext cx="1809750" cy="1838025"/>
            </a:xfrm>
            <a:prstGeom prst="cloud">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4A7C6E72-3E14-128D-9EAA-8734E32619CE}"/>
                </a:ext>
              </a:extLst>
            </p:cNvPr>
            <p:cNvSpPr txBox="1"/>
            <p:nvPr/>
          </p:nvSpPr>
          <p:spPr>
            <a:xfrm>
              <a:off x="8987957" y="-147057"/>
              <a:ext cx="1367811" cy="832715"/>
            </a:xfrm>
            <a:prstGeom prst="rect">
              <a:avLst/>
            </a:prstGeom>
            <a:grpFill/>
          </p:spPr>
          <p:txBody>
            <a:bodyPr wrap="square" rtlCol="0">
              <a:spAutoFit/>
            </a:bodyPr>
            <a:lstStyle/>
            <a:p>
              <a:pPr algn="ctr"/>
              <a:r>
                <a:rPr lang="en-GB" sz="2000" b="1" dirty="0"/>
                <a:t>We have heard from over </a:t>
              </a:r>
              <a:r>
                <a:rPr lang="en-GB" sz="2000" b="1" u="sng" dirty="0"/>
                <a:t>1,300</a:t>
              </a:r>
              <a:r>
                <a:rPr lang="en-GB" sz="2000" b="1" dirty="0"/>
                <a:t> people across Primary Care</a:t>
              </a:r>
            </a:p>
          </p:txBody>
        </p:sp>
      </p:grpSp>
    </p:spTree>
    <p:extLst>
      <p:ext uri="{BB962C8B-B14F-4D97-AF65-F5344CB8AC3E}">
        <p14:creationId xmlns:p14="http://schemas.microsoft.com/office/powerpoint/2010/main" val="170976291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768626" y="2238089"/>
            <a:ext cx="10474762" cy="2327625"/>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Calibri" panose="020F0502020204030204" pitchFamily="34" charset="0"/>
              </a:rPr>
              <a:t>Future Vision and Key Themes from the Engagement Phase  </a:t>
            </a: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r>
              <a:rPr lang="en-GB" sz="2400" b="1" dirty="0">
                <a:solidFill>
                  <a:srgbClr val="44546A"/>
                </a:solidFill>
                <a:effectLst/>
                <a:latin typeface="Gotham Book"/>
                <a:ea typeface="Calibri" panose="020F0502020204030204" pitchFamily="34" charset="0"/>
              </a:rPr>
              <a:t>Dorothy Edwards</a:t>
            </a:r>
            <a:endParaRPr lang="en-GB" sz="2400" b="1" dirty="0">
              <a:solidFill>
                <a:srgbClr val="44546A"/>
              </a:solidFill>
              <a:latin typeface="Gotham Book"/>
              <a:ea typeface="Calibri" panose="020F0502020204030204" pitchFamily="34" charset="0"/>
            </a:endParaRPr>
          </a:p>
          <a:p>
            <a:pPr algn="ctr"/>
            <a:r>
              <a:rPr lang="en-GB" sz="2400" dirty="0">
                <a:solidFill>
                  <a:srgbClr val="44546A"/>
                </a:solidFill>
                <a:effectLst/>
                <a:latin typeface="Gotham Book"/>
                <a:ea typeface="Calibri" panose="020F0502020204030204" pitchFamily="34" charset="0"/>
              </a:rPr>
              <a:t> Programme Director National Programmes</a:t>
            </a:r>
          </a:p>
          <a:p>
            <a:pPr algn="ctr"/>
            <a:r>
              <a:rPr lang="en-GB" sz="2400" dirty="0">
                <a:solidFill>
                  <a:srgbClr val="44546A"/>
                </a:solidFill>
                <a:effectLst/>
                <a:latin typeface="Gotham Book"/>
                <a:ea typeface="Calibri" panose="020F0502020204030204" pitchFamily="34" charset="0"/>
              </a:rPr>
              <a:t>Health Education and Improvement Wales (HEIW)</a:t>
            </a:r>
            <a:endParaRPr lang="en-GB" sz="2400" b="0" i="0" dirty="0">
              <a:solidFill>
                <a:srgbClr val="242424"/>
              </a:solidFill>
              <a:effectLst/>
              <a:latin typeface="Gotham Book"/>
            </a:endParaRPr>
          </a:p>
        </p:txBody>
      </p:sp>
    </p:spTree>
    <p:extLst>
      <p:ext uri="{BB962C8B-B14F-4D97-AF65-F5344CB8AC3E}">
        <p14:creationId xmlns:p14="http://schemas.microsoft.com/office/powerpoint/2010/main" val="170905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0BD7-1A1A-9AB2-8BC2-328337656A12}"/>
              </a:ext>
            </a:extLst>
          </p:cNvPr>
          <p:cNvSpPr>
            <a:spLocks noGrp="1"/>
          </p:cNvSpPr>
          <p:nvPr>
            <p:ph type="ctrTitle"/>
          </p:nvPr>
        </p:nvSpPr>
        <p:spPr>
          <a:xfrm>
            <a:off x="727421" y="124460"/>
            <a:ext cx="11008274" cy="1089956"/>
          </a:xfrm>
        </p:spPr>
        <p:txBody>
          <a:bodyPr>
            <a:normAutofit fontScale="90000"/>
          </a:bodyPr>
          <a:lstStyle/>
          <a:p>
            <a:pPr algn="ctr">
              <a:lnSpc>
                <a:spcPct val="90000"/>
              </a:lnSpc>
              <a:spcBef>
                <a:spcPts val="1000"/>
              </a:spcBef>
              <a:defRPr/>
            </a:pPr>
            <a:r>
              <a:rPr lang="en-GB" sz="3200" b="1" dirty="0">
                <a:solidFill>
                  <a:srgbClr val="E52E7D"/>
                </a:solidFill>
                <a:latin typeface="Arial" panose="020B0604020202020204" pitchFamily="34" charset="0"/>
                <a:cs typeface="Arial" panose="020B0604020202020204" pitchFamily="34" charset="0"/>
              </a:rPr>
              <a:t>The next 10 years: Our vision for the Primary Care Workforce</a:t>
            </a:r>
            <a:r>
              <a:rPr lang="en-GB" sz="3600" b="1" dirty="0">
                <a:solidFill>
                  <a:srgbClr val="E52E7D"/>
                </a:solidFill>
                <a:latin typeface="Arial" panose="020B0604020202020204" pitchFamily="34" charset="0"/>
                <a:cs typeface="Arial" panose="020B0604020202020204" pitchFamily="34" charset="0"/>
              </a:rPr>
              <a:t/>
            </a:r>
            <a:br>
              <a:rPr lang="en-GB" sz="3600" b="1" dirty="0">
                <a:solidFill>
                  <a:srgbClr val="E52E7D"/>
                </a:solidFill>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Our vision is to support primary care teams to deliver excellent care and to optimise the wellbeing of people living in Wales: </a:t>
            </a:r>
            <a:endParaRPr lang="en-GB" sz="3200" b="1"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CDE44D69-9710-EAB8-C3A8-D2D64E783085}"/>
              </a:ext>
            </a:extLst>
          </p:cNvPr>
          <p:cNvSpPr>
            <a:spLocks noGrp="1"/>
          </p:cNvSpPr>
          <p:nvPr>
            <p:ph type="subTitle" idx="1"/>
          </p:nvPr>
        </p:nvSpPr>
        <p:spPr>
          <a:xfrm>
            <a:off x="1050718" y="1399126"/>
            <a:ext cx="11008274" cy="540000"/>
          </a:xfrm>
          <a:solidFill>
            <a:srgbClr val="E52E7D">
              <a:alpha val="16000"/>
            </a:srgbClr>
          </a:solidFill>
          <a:ln w="12700">
            <a:solidFill>
              <a:schemeClr val="tx1"/>
            </a:solidFill>
          </a:ln>
        </p:spPr>
        <p:txBody>
          <a:bodyPr anchor="t">
            <a:noAutofit/>
          </a:bodyPr>
          <a:lstStyle/>
          <a:p>
            <a:r>
              <a:rPr lang="en-GB" sz="1800" dirty="0">
                <a:solidFill>
                  <a:prstClr val="black"/>
                </a:solidFill>
                <a:latin typeface="Arial" panose="020B0604020202020204" pitchFamily="34" charset="0"/>
                <a:cs typeface="Arial" panose="020B0604020202020204" pitchFamily="34" charset="0"/>
              </a:rPr>
              <a:t>People will be supported by multi-professional teams working together to deliver holistic and integrated care</a:t>
            </a:r>
          </a:p>
          <a:p>
            <a:endParaRPr lang="en-GB" sz="1800" dirty="0"/>
          </a:p>
        </p:txBody>
      </p:sp>
      <p:sp>
        <p:nvSpPr>
          <p:cNvPr id="4" name="Subtitle 2">
            <a:extLst>
              <a:ext uri="{FF2B5EF4-FFF2-40B4-BE49-F238E27FC236}">
                <a16:creationId xmlns:a16="http://schemas.microsoft.com/office/drawing/2014/main" id="{38EA1EF4-1B9E-F5BA-10C1-E492B269045B}"/>
              </a:ext>
            </a:extLst>
          </p:cNvPr>
          <p:cNvSpPr txBox="1">
            <a:spLocks/>
          </p:cNvSpPr>
          <p:nvPr/>
        </p:nvSpPr>
        <p:spPr>
          <a:xfrm>
            <a:off x="855278" y="2016291"/>
            <a:ext cx="11087099" cy="370871"/>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5" name="Subtitle 2">
            <a:extLst>
              <a:ext uri="{FF2B5EF4-FFF2-40B4-BE49-F238E27FC236}">
                <a16:creationId xmlns:a16="http://schemas.microsoft.com/office/drawing/2014/main" id="{28F65545-0F2E-9ED8-D70C-3C01E4F565B5}"/>
              </a:ext>
            </a:extLst>
          </p:cNvPr>
          <p:cNvSpPr txBox="1">
            <a:spLocks/>
          </p:cNvSpPr>
          <p:nvPr/>
        </p:nvSpPr>
        <p:spPr>
          <a:xfrm>
            <a:off x="1050717" y="2159853"/>
            <a:ext cx="11008274" cy="540240"/>
          </a:xfrm>
          <a:prstGeom prst="rect">
            <a:avLst/>
          </a:prstGeom>
          <a:solidFill>
            <a:srgbClr val="D2E6F1"/>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a:solidFill>
                  <a:prstClr val="black"/>
                </a:solidFill>
                <a:latin typeface="Arial" panose="020B0604020202020204" pitchFamily="34" charset="0"/>
                <a:cs typeface="Arial" panose="020B0604020202020204" pitchFamily="34" charset="0"/>
              </a:rPr>
              <a:t>People will benefit from a consistent range of services available in primary care, with the size and shape of the workforce reflecting local population health needs delivering equitable outcomes</a:t>
            </a:r>
          </a:p>
          <a:p>
            <a:pPr algn="l"/>
            <a:endParaRPr lang="en-GB" sz="1800" dirty="0"/>
          </a:p>
        </p:txBody>
      </p:sp>
      <p:sp>
        <p:nvSpPr>
          <p:cNvPr id="6" name="Subtitle 2">
            <a:extLst>
              <a:ext uri="{FF2B5EF4-FFF2-40B4-BE49-F238E27FC236}">
                <a16:creationId xmlns:a16="http://schemas.microsoft.com/office/drawing/2014/main" id="{02643EF7-6942-4C81-F77F-98F25FBA4437}"/>
              </a:ext>
            </a:extLst>
          </p:cNvPr>
          <p:cNvSpPr txBox="1">
            <a:spLocks/>
          </p:cNvSpPr>
          <p:nvPr/>
        </p:nvSpPr>
        <p:spPr>
          <a:xfrm>
            <a:off x="1050717" y="2877067"/>
            <a:ext cx="11008274" cy="540240"/>
          </a:xfrm>
          <a:prstGeom prst="rect">
            <a:avLst/>
          </a:prstGeom>
          <a:solidFill>
            <a:srgbClr val="D9EFEC"/>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a:solidFill>
                  <a:prstClr val="black"/>
                </a:solidFill>
                <a:latin typeface="Arial" panose="020B0604020202020204" pitchFamily="34" charset="0"/>
                <a:cs typeface="Arial" panose="020B0604020202020204" pitchFamily="34" charset="0"/>
              </a:rPr>
              <a:t>Technology and the use of data will play a bigger role and will help to deliver accessible, high quality care that is targeted at the needs of local people</a:t>
            </a:r>
          </a:p>
          <a:p>
            <a:pPr algn="l"/>
            <a:endParaRPr lang="en-GB" sz="1800" dirty="0">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40EFF50C-681F-04F3-50EE-2F6D76FC2D10}"/>
              </a:ext>
            </a:extLst>
          </p:cNvPr>
          <p:cNvSpPr txBox="1">
            <a:spLocks/>
          </p:cNvSpPr>
          <p:nvPr/>
        </p:nvSpPr>
        <p:spPr>
          <a:xfrm>
            <a:off x="1050717" y="3594281"/>
            <a:ext cx="11008274" cy="540240"/>
          </a:xfrm>
          <a:prstGeom prst="rect">
            <a:avLst/>
          </a:prstGeom>
          <a:solidFill>
            <a:srgbClr val="FAE2C0"/>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a:solidFill>
                  <a:prstClr val="black"/>
                </a:solidFill>
                <a:latin typeface="Arial" panose="020B0604020202020204" pitchFamily="34" charset="0"/>
                <a:cs typeface="Arial" panose="020B0604020202020204" pitchFamily="34" charset="0"/>
              </a:rPr>
              <a:t>People will be attracted to work in primary care and will have choice and flexibility to develop along their career pathway with access to high quality education and training</a:t>
            </a:r>
          </a:p>
          <a:p>
            <a:pPr algn="l"/>
            <a:endParaRPr lang="en-GB" sz="1800" dirty="0">
              <a:latin typeface="Arial" panose="020B0604020202020204" pitchFamily="34" charset="0"/>
              <a:cs typeface="Arial" panose="020B0604020202020204" pitchFamily="34" charset="0"/>
            </a:endParaRPr>
          </a:p>
        </p:txBody>
      </p:sp>
      <p:sp>
        <p:nvSpPr>
          <p:cNvPr id="8" name="Subtitle 2">
            <a:extLst>
              <a:ext uri="{FF2B5EF4-FFF2-40B4-BE49-F238E27FC236}">
                <a16:creationId xmlns:a16="http://schemas.microsoft.com/office/drawing/2014/main" id="{6D6569DF-9AE0-9CB3-F9E3-28D6CE00053E}"/>
              </a:ext>
            </a:extLst>
          </p:cNvPr>
          <p:cNvSpPr txBox="1">
            <a:spLocks/>
          </p:cNvSpPr>
          <p:nvPr/>
        </p:nvSpPr>
        <p:spPr>
          <a:xfrm>
            <a:off x="1050717" y="4311495"/>
            <a:ext cx="11008274" cy="540240"/>
          </a:xfrm>
          <a:prstGeom prst="rect">
            <a:avLst/>
          </a:prstGeom>
          <a:solidFill>
            <a:srgbClr val="FBE0EC"/>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90000"/>
              </a:lnSpc>
              <a:spcBef>
                <a:spcPts val="1000"/>
              </a:spcBef>
              <a:defRPr/>
            </a:pPr>
            <a:r>
              <a:rPr lang="en-GB" sz="1800" dirty="0">
                <a:solidFill>
                  <a:prstClr val="black"/>
                </a:solidFill>
                <a:latin typeface="Arial" panose="020B0604020202020204" pitchFamily="34" charset="0"/>
                <a:cs typeface="Arial" panose="020B0604020202020204" pitchFamily="34" charset="0"/>
              </a:rPr>
              <a:t>Our workforce will deliver care that applies a broad and holistic perspective to people’s needs focusing on prevention, care and treatment </a:t>
            </a:r>
          </a:p>
          <a:p>
            <a:pPr algn="l"/>
            <a:endParaRPr lang="en-GB" sz="1800" dirty="0">
              <a:latin typeface="Arial" panose="020B0604020202020204" pitchFamily="34" charset="0"/>
              <a:cs typeface="Arial" panose="020B0604020202020204" pitchFamily="34" charset="0"/>
            </a:endParaRPr>
          </a:p>
        </p:txBody>
      </p:sp>
      <p:sp>
        <p:nvSpPr>
          <p:cNvPr id="9" name="Subtitle 2">
            <a:extLst>
              <a:ext uri="{FF2B5EF4-FFF2-40B4-BE49-F238E27FC236}">
                <a16:creationId xmlns:a16="http://schemas.microsoft.com/office/drawing/2014/main" id="{DC089DC9-7D01-0328-B556-6C4ABA8BB49D}"/>
              </a:ext>
            </a:extLst>
          </p:cNvPr>
          <p:cNvSpPr txBox="1">
            <a:spLocks/>
          </p:cNvSpPr>
          <p:nvPr/>
        </p:nvSpPr>
        <p:spPr>
          <a:xfrm>
            <a:off x="1050717" y="5056583"/>
            <a:ext cx="11008274" cy="540240"/>
          </a:xfrm>
          <a:prstGeom prst="rect">
            <a:avLst/>
          </a:prstGeom>
          <a:solidFill>
            <a:srgbClr val="D2E6F1"/>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90000"/>
              </a:lnSpc>
              <a:spcBef>
                <a:spcPts val="1000"/>
              </a:spcBef>
              <a:defRPr/>
            </a:pPr>
            <a:r>
              <a:rPr lang="en-GB" sz="1800" dirty="0">
                <a:solidFill>
                  <a:prstClr val="black"/>
                </a:solidFill>
                <a:latin typeface="Arial" panose="020B0604020202020204" pitchFamily="34" charset="0"/>
                <a:cs typeface="Arial" panose="020B0604020202020204" pitchFamily="34" charset="0"/>
              </a:rPr>
              <a:t>Our workforce will have a greater range of skills available </a:t>
            </a:r>
            <a:r>
              <a:rPr lang="en-GB" sz="1800">
                <a:solidFill>
                  <a:prstClr val="black"/>
                </a:solidFill>
                <a:latin typeface="Arial" panose="020B0604020202020204" pitchFamily="34" charset="0"/>
                <a:cs typeface="Arial" panose="020B0604020202020204" pitchFamily="34" charset="0"/>
              </a:rPr>
              <a:t>and will be </a:t>
            </a:r>
            <a:r>
              <a:rPr lang="en-GB" sz="1800" dirty="0">
                <a:solidFill>
                  <a:prstClr val="black"/>
                </a:solidFill>
                <a:latin typeface="Arial" panose="020B0604020202020204" pitchFamily="34" charset="0"/>
                <a:cs typeface="Arial" panose="020B0604020202020204" pitchFamily="34" charset="0"/>
              </a:rPr>
              <a:t>supported to develop their skills to meet the needs of their communities</a:t>
            </a:r>
          </a:p>
          <a:p>
            <a:pPr algn="l"/>
            <a:endParaRPr lang="en-GB" sz="1800" dirty="0">
              <a:latin typeface="Arial" panose="020B0604020202020204" pitchFamily="34" charset="0"/>
              <a:cs typeface="Arial" panose="020B0604020202020204" pitchFamily="34" charset="0"/>
            </a:endParaRPr>
          </a:p>
        </p:txBody>
      </p:sp>
      <p:sp>
        <p:nvSpPr>
          <p:cNvPr id="10" name="Subtitle 2">
            <a:extLst>
              <a:ext uri="{FF2B5EF4-FFF2-40B4-BE49-F238E27FC236}">
                <a16:creationId xmlns:a16="http://schemas.microsoft.com/office/drawing/2014/main" id="{545DFAF6-A905-2E2A-6043-9067C2C678B5}"/>
              </a:ext>
            </a:extLst>
          </p:cNvPr>
          <p:cNvSpPr txBox="1">
            <a:spLocks/>
          </p:cNvSpPr>
          <p:nvPr/>
        </p:nvSpPr>
        <p:spPr>
          <a:xfrm>
            <a:off x="1050717" y="5801671"/>
            <a:ext cx="11008274" cy="540240"/>
          </a:xfrm>
          <a:prstGeom prst="rect">
            <a:avLst/>
          </a:prstGeom>
          <a:solidFill>
            <a:srgbClr val="D9EFEC"/>
          </a:solidFill>
          <a:ln w="12700">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90000"/>
              </a:lnSpc>
              <a:spcBef>
                <a:spcPts val="1000"/>
              </a:spcBef>
              <a:defRPr/>
            </a:pPr>
            <a:r>
              <a:rPr lang="en-GB" sz="1800" dirty="0">
                <a:solidFill>
                  <a:prstClr val="black"/>
                </a:solidFill>
                <a:latin typeface="Arial" panose="020B0604020202020204" pitchFamily="34" charset="0"/>
                <a:cs typeface="Arial" panose="020B0604020202020204" pitchFamily="34" charset="0"/>
              </a:rPr>
              <a:t>Our workforce will be supported to deploy their extended skills across a range of settings, blending work and lifestyle choices </a:t>
            </a:r>
          </a:p>
          <a:p>
            <a:pPr algn="l"/>
            <a:endParaRPr lang="en-GB" sz="1800" dirty="0">
              <a:latin typeface="Arial" panose="020B0604020202020204" pitchFamily="34" charset="0"/>
              <a:cs typeface="Arial" panose="020B0604020202020204" pitchFamily="34" charset="0"/>
            </a:endParaRPr>
          </a:p>
        </p:txBody>
      </p:sp>
      <p:pic>
        <p:nvPicPr>
          <p:cNvPr id="12" name="Picture 11" descr="A picture containing symbol, circle, graphics, font&#10;&#10;Description automatically generated">
            <a:extLst>
              <a:ext uri="{FF2B5EF4-FFF2-40B4-BE49-F238E27FC236}">
                <a16:creationId xmlns:a16="http://schemas.microsoft.com/office/drawing/2014/main" id="{4CAB8385-826C-AC30-E064-5AF67AEE535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15552" y="1309421"/>
            <a:ext cx="540000" cy="540000"/>
          </a:xfrm>
          <a:prstGeom prst="rect">
            <a:avLst/>
          </a:prstGeom>
        </p:spPr>
      </p:pic>
      <p:pic>
        <p:nvPicPr>
          <p:cNvPr id="14" name="Picture 13" descr="A picture containing screenshot, graphics, symbol&#10;&#10;Description automatically generated">
            <a:extLst>
              <a:ext uri="{FF2B5EF4-FFF2-40B4-BE49-F238E27FC236}">
                <a16:creationId xmlns:a16="http://schemas.microsoft.com/office/drawing/2014/main" id="{17AE1DB7-9F8B-7930-F1EE-F11716985D1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43277" y="5056823"/>
            <a:ext cx="540000" cy="540000"/>
          </a:xfrm>
          <a:prstGeom prst="rect">
            <a:avLst/>
          </a:prstGeom>
        </p:spPr>
      </p:pic>
      <p:pic>
        <p:nvPicPr>
          <p:cNvPr id="16" name="Picture 15" descr="A finger pressing a red button&#10;&#10;Description automatically generated with low confidence">
            <a:extLst>
              <a:ext uri="{FF2B5EF4-FFF2-40B4-BE49-F238E27FC236}">
                <a16:creationId xmlns:a16="http://schemas.microsoft.com/office/drawing/2014/main" id="{5C88CDFB-7A70-8859-9525-A9D8201EFD20}"/>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96755" y="2846322"/>
            <a:ext cx="540000" cy="540000"/>
          </a:xfrm>
          <a:prstGeom prst="rect">
            <a:avLst/>
          </a:prstGeom>
        </p:spPr>
      </p:pic>
      <p:pic>
        <p:nvPicPr>
          <p:cNvPr id="18" name="Picture 17" descr="A picture containing clipart, animated cartoon, cartoon, animation&#10;&#10;Description automatically generated">
            <a:extLst>
              <a:ext uri="{FF2B5EF4-FFF2-40B4-BE49-F238E27FC236}">
                <a16:creationId xmlns:a16="http://schemas.microsoft.com/office/drawing/2014/main" id="{36E588D2-176A-3602-D1A4-9DFB7ACC4ED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31277" y="3636939"/>
            <a:ext cx="540000" cy="540000"/>
          </a:xfrm>
          <a:prstGeom prst="rect">
            <a:avLst/>
          </a:prstGeom>
        </p:spPr>
      </p:pic>
      <p:pic>
        <p:nvPicPr>
          <p:cNvPr id="20" name="Picture 19" descr="A light bulb with a black background&#10;&#10;Description automatically generated with low confidence">
            <a:extLst>
              <a:ext uri="{FF2B5EF4-FFF2-40B4-BE49-F238E27FC236}">
                <a16:creationId xmlns:a16="http://schemas.microsoft.com/office/drawing/2014/main" id="{703883B6-D052-A8F4-ECB0-647A1C5EE3D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243277" y="5808845"/>
            <a:ext cx="540000" cy="540000"/>
          </a:xfrm>
          <a:prstGeom prst="rect">
            <a:avLst/>
          </a:prstGeom>
        </p:spPr>
      </p:pic>
      <p:pic>
        <p:nvPicPr>
          <p:cNvPr id="22" name="Picture 21" descr="A picture containing symbol, design, art&#10;&#10;Description automatically generated">
            <a:extLst>
              <a:ext uri="{FF2B5EF4-FFF2-40B4-BE49-F238E27FC236}">
                <a16:creationId xmlns:a16="http://schemas.microsoft.com/office/drawing/2014/main" id="{013C0F3D-3E9E-A4F7-B224-52552B698FBE}"/>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98213" y="2077871"/>
            <a:ext cx="540000" cy="540000"/>
          </a:xfrm>
          <a:prstGeom prst="rect">
            <a:avLst/>
          </a:prstGeom>
        </p:spPr>
      </p:pic>
      <p:pic>
        <p:nvPicPr>
          <p:cNvPr id="24" name="Picture 23" descr="A logo of a person with arms raised&#10;&#10;Description automatically generated with low confidence">
            <a:extLst>
              <a:ext uri="{FF2B5EF4-FFF2-40B4-BE49-F238E27FC236}">
                <a16:creationId xmlns:a16="http://schemas.microsoft.com/office/drawing/2014/main" id="{7C367DAD-E479-C044-39C9-79F23DED22D1}"/>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231277" y="4311495"/>
            <a:ext cx="540000" cy="540000"/>
          </a:xfrm>
          <a:prstGeom prst="rect">
            <a:avLst/>
          </a:prstGeom>
        </p:spPr>
      </p:pic>
    </p:spTree>
    <p:extLst>
      <p:ext uri="{BB962C8B-B14F-4D97-AF65-F5344CB8AC3E}">
        <p14:creationId xmlns:p14="http://schemas.microsoft.com/office/powerpoint/2010/main" val="4233845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Speech Bubble: Rectangle 3072">
            <a:extLst>
              <a:ext uri="{FF2B5EF4-FFF2-40B4-BE49-F238E27FC236}">
                <a16:creationId xmlns:a16="http://schemas.microsoft.com/office/drawing/2014/main" id="{94BC860B-2B29-62A4-C88C-6362594B929E}"/>
              </a:ext>
            </a:extLst>
          </p:cNvPr>
          <p:cNvSpPr/>
          <p:nvPr/>
        </p:nvSpPr>
        <p:spPr>
          <a:xfrm>
            <a:off x="4771951" y="5712032"/>
            <a:ext cx="6351270" cy="93173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Speech Bubble: Rectangle with Corners Rounded 30">
            <a:extLst>
              <a:ext uri="{FF2B5EF4-FFF2-40B4-BE49-F238E27FC236}">
                <a16:creationId xmlns:a16="http://schemas.microsoft.com/office/drawing/2014/main" id="{2449E838-8670-88D0-05CC-FE2C0C410667}"/>
              </a:ext>
            </a:extLst>
          </p:cNvPr>
          <p:cNvSpPr/>
          <p:nvPr/>
        </p:nvSpPr>
        <p:spPr>
          <a:xfrm>
            <a:off x="5764446" y="3810156"/>
            <a:ext cx="6215362" cy="151523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picture containing text, font, logo, circle&#10;&#10;Description automatically generated">
            <a:extLst>
              <a:ext uri="{FF2B5EF4-FFF2-40B4-BE49-F238E27FC236}">
                <a16:creationId xmlns:a16="http://schemas.microsoft.com/office/drawing/2014/main" id="{03AF2BB6-9C50-0EC7-0422-53CDEEB117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24092" y="154862"/>
            <a:ext cx="1332000" cy="1332000"/>
          </a:xfrm>
          <a:prstGeom prst="rect">
            <a:avLst/>
          </a:prstGeom>
        </p:spPr>
      </p:pic>
      <p:pic>
        <p:nvPicPr>
          <p:cNvPr id="5" name="Picture 4" descr="Image result for heiw nantgarw">
            <a:extLst>
              <a:ext uri="{FF2B5EF4-FFF2-40B4-BE49-F238E27FC236}">
                <a16:creationId xmlns:a16="http://schemas.microsoft.com/office/drawing/2014/main" id="{97D3AD3D-54EE-05BB-3E66-8B2FBD3519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3074" name="Picture 2" descr="15 Must-Use Words in Your Headlines [+Examples] | Writtent">
            <a:extLst>
              <a:ext uri="{FF2B5EF4-FFF2-40B4-BE49-F238E27FC236}">
                <a16:creationId xmlns:a16="http://schemas.microsoft.com/office/drawing/2014/main" id="{E12BFAA1-BE4B-84AF-BC94-6CCE436A77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1" y="-177579"/>
            <a:ext cx="4274820" cy="1332000"/>
          </a:xfrm>
          <a:prstGeom prst="rect">
            <a:avLst/>
          </a:prstGeom>
          <a:noFill/>
          <a:extLst>
            <a:ext uri="{909E8E84-426E-40DD-AFC4-6F175D3DCCD1}">
              <a14:hiddenFill xmlns:a14="http://schemas.microsoft.com/office/drawing/2010/main">
                <a:solidFill>
                  <a:srgbClr val="FFFFFF"/>
                </a:solidFill>
              </a14:hiddenFill>
            </a:ext>
          </a:extLst>
        </p:spPr>
      </p:pic>
      <p:sp>
        <p:nvSpPr>
          <p:cNvPr id="10" name="Speech Bubble: Rectangle with Corners Rounded 9">
            <a:extLst>
              <a:ext uri="{FF2B5EF4-FFF2-40B4-BE49-F238E27FC236}">
                <a16:creationId xmlns:a16="http://schemas.microsoft.com/office/drawing/2014/main" id="{0F5220CF-AD06-A84A-A2C5-47614288090B}"/>
              </a:ext>
            </a:extLst>
          </p:cNvPr>
          <p:cNvSpPr/>
          <p:nvPr/>
        </p:nvSpPr>
        <p:spPr>
          <a:xfrm>
            <a:off x="355245" y="2111507"/>
            <a:ext cx="3211830" cy="121158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Arial" panose="020B0604020202020204" pitchFamily="34" charset="0"/>
                <a:cs typeface="Arial" panose="020B0604020202020204" pitchFamily="34" charset="0"/>
              </a:rPr>
              <a:t>“Time to practice, time to learn, time to teach”</a:t>
            </a:r>
          </a:p>
        </p:txBody>
      </p:sp>
      <p:sp>
        <p:nvSpPr>
          <p:cNvPr id="17" name="TextBox 16">
            <a:extLst>
              <a:ext uri="{FF2B5EF4-FFF2-40B4-BE49-F238E27FC236}">
                <a16:creationId xmlns:a16="http://schemas.microsoft.com/office/drawing/2014/main" id="{67E83268-BF6A-1D4E-6A36-904811BA7AC0}"/>
              </a:ext>
            </a:extLst>
          </p:cNvPr>
          <p:cNvSpPr txBox="1"/>
          <p:nvPr/>
        </p:nvSpPr>
        <p:spPr>
          <a:xfrm>
            <a:off x="4771951" y="5762398"/>
            <a:ext cx="6097904" cy="830997"/>
          </a:xfrm>
          <a:prstGeom prst="rect">
            <a:avLst/>
          </a:prstGeom>
          <a:noFill/>
        </p:spPr>
        <p:txBody>
          <a:bodyPr wrap="square">
            <a:spAutoFit/>
          </a:bodyPr>
          <a:lstStyle/>
          <a:p>
            <a:r>
              <a:rPr lang="en-GB" sz="1600" b="0" i="0" dirty="0">
                <a:solidFill>
                  <a:schemeClr val="bg1"/>
                </a:solidFill>
                <a:effectLst/>
                <a:latin typeface="Arial" panose="020B0604020202020204" pitchFamily="34" charset="0"/>
                <a:cs typeface="Arial" panose="020B0604020202020204" pitchFamily="34" charset="0"/>
              </a:rPr>
              <a:t>“Staff engagement is sometimes a barrier and this goes hand in hand with change management. It takes some time to implement change and we need to be creative in order to get staff onboard!”</a:t>
            </a:r>
            <a:endParaRPr lang="en-GB" sz="1600" dirty="0">
              <a:solidFill>
                <a:schemeClr val="bg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26666CFE-4C61-4683-0C50-CD961B308C83}"/>
              </a:ext>
            </a:extLst>
          </p:cNvPr>
          <p:cNvSpPr txBox="1"/>
          <p:nvPr/>
        </p:nvSpPr>
        <p:spPr>
          <a:xfrm>
            <a:off x="6096000" y="4029165"/>
            <a:ext cx="5795010" cy="1077218"/>
          </a:xfrm>
          <a:prstGeom prst="rect">
            <a:avLst/>
          </a:prstGeom>
          <a:noFill/>
        </p:spPr>
        <p:txBody>
          <a:bodyPr wrap="square">
            <a:spAutoFit/>
          </a:bodyPr>
          <a:lstStyle/>
          <a:p>
            <a:r>
              <a:rPr lang="en-GB" sz="1600" b="0" i="0" dirty="0">
                <a:solidFill>
                  <a:schemeClr val="bg1"/>
                </a:solidFill>
                <a:effectLst/>
                <a:latin typeface="Arial" panose="020B0604020202020204" pitchFamily="34" charset="0"/>
                <a:cs typeface="Arial" panose="020B0604020202020204" pitchFamily="34" charset="0"/>
              </a:rPr>
              <a:t>“I think there is still a lack of understanding of each others' backgrounds, training, skill, and scopes of practice. This needs to be overcome to allow better multi professional working and to avoid silos forming”</a:t>
            </a:r>
            <a:endParaRPr lang="en-GB" sz="1600" dirty="0">
              <a:solidFill>
                <a:schemeClr val="bg1"/>
              </a:solidFill>
              <a:latin typeface="Arial" panose="020B0604020202020204" pitchFamily="34" charset="0"/>
              <a:cs typeface="Arial" panose="020B0604020202020204" pitchFamily="34" charset="0"/>
            </a:endParaRPr>
          </a:p>
        </p:txBody>
      </p:sp>
      <p:sp>
        <p:nvSpPr>
          <p:cNvPr id="30" name="Speech Bubble: Rectangle with Corners Rounded 29">
            <a:extLst>
              <a:ext uri="{FF2B5EF4-FFF2-40B4-BE49-F238E27FC236}">
                <a16:creationId xmlns:a16="http://schemas.microsoft.com/office/drawing/2014/main" id="{0B6863EE-89E8-2553-0B0B-1C020AAACABE}"/>
              </a:ext>
            </a:extLst>
          </p:cNvPr>
          <p:cNvSpPr/>
          <p:nvPr/>
        </p:nvSpPr>
        <p:spPr>
          <a:xfrm>
            <a:off x="327660" y="3985718"/>
            <a:ext cx="5212080" cy="1559902"/>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latin typeface="Arial" panose="020B0604020202020204" pitchFamily="34" charset="0"/>
                <a:cs typeface="Arial" panose="020B0604020202020204" pitchFamily="34" charset="0"/>
              </a:rPr>
              <a:t>“Workforce is utterly exhausted, complexity and extent of demand does not match our staffing profiles and this is causing moral injury to staff through impeding their ability to provide the care and service they wish to give”</a:t>
            </a:r>
          </a:p>
          <a:p>
            <a:pPr algn="ctr"/>
            <a:endParaRPr lang="en-GB" sz="1600" dirty="0">
              <a:latin typeface="Arial" panose="020B0604020202020204" pitchFamily="34" charset="0"/>
              <a:cs typeface="Arial" panose="020B0604020202020204" pitchFamily="34" charset="0"/>
            </a:endParaRPr>
          </a:p>
        </p:txBody>
      </p:sp>
      <p:sp>
        <p:nvSpPr>
          <p:cNvPr id="3072" name="Speech Bubble: Rectangle with Corners Rounded 3071">
            <a:extLst>
              <a:ext uri="{FF2B5EF4-FFF2-40B4-BE49-F238E27FC236}">
                <a16:creationId xmlns:a16="http://schemas.microsoft.com/office/drawing/2014/main" id="{DFD17316-62B4-FC98-6FC0-A5AE9A02560F}"/>
              </a:ext>
            </a:extLst>
          </p:cNvPr>
          <p:cNvSpPr/>
          <p:nvPr/>
        </p:nvSpPr>
        <p:spPr>
          <a:xfrm>
            <a:off x="4058417" y="1918919"/>
            <a:ext cx="7778338" cy="159675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bg1"/>
                </a:solidFill>
                <a:latin typeface="Arial" panose="020B0604020202020204" pitchFamily="34" charset="0"/>
                <a:cs typeface="Arial" panose="020B0604020202020204" pitchFamily="34" charset="0"/>
              </a:rPr>
              <a:t>“Clear career progression and mixed job plans with strong governance arrangements - primary and community care is not about a siloed specialist pathway but where most directly accessible support should be as where most of our population are - needs to be whole health and care system approach”</a:t>
            </a:r>
          </a:p>
          <a:p>
            <a:pPr algn="ctr"/>
            <a:endParaRPr lang="en-GB" sz="1600" dirty="0">
              <a:latin typeface="Arial" panose="020B0604020202020204" pitchFamily="34" charset="0"/>
              <a:cs typeface="Arial" panose="020B0604020202020204" pitchFamily="34" charset="0"/>
            </a:endParaRPr>
          </a:p>
        </p:txBody>
      </p:sp>
      <p:sp>
        <p:nvSpPr>
          <p:cNvPr id="3079" name="Oval 3078">
            <a:extLst>
              <a:ext uri="{FF2B5EF4-FFF2-40B4-BE49-F238E27FC236}">
                <a16:creationId xmlns:a16="http://schemas.microsoft.com/office/drawing/2014/main" id="{5C0409FD-04BA-E861-D782-94B855AD7FB0}"/>
              </a:ext>
            </a:extLst>
          </p:cNvPr>
          <p:cNvSpPr/>
          <p:nvPr/>
        </p:nvSpPr>
        <p:spPr>
          <a:xfrm>
            <a:off x="1045029" y="938151"/>
            <a:ext cx="3013388" cy="783771"/>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Arial" panose="020B0604020202020204" pitchFamily="34" charset="0"/>
                <a:cs typeface="Arial" panose="020B0604020202020204" pitchFamily="34" charset="0"/>
              </a:rPr>
              <a:t>Workload</a:t>
            </a:r>
          </a:p>
        </p:txBody>
      </p:sp>
      <p:sp>
        <p:nvSpPr>
          <p:cNvPr id="3080" name="Oval 3079">
            <a:extLst>
              <a:ext uri="{FF2B5EF4-FFF2-40B4-BE49-F238E27FC236}">
                <a16:creationId xmlns:a16="http://schemas.microsoft.com/office/drawing/2014/main" id="{6D59D196-E68C-90E9-5F60-A724EC94EBDF}"/>
              </a:ext>
            </a:extLst>
          </p:cNvPr>
          <p:cNvSpPr/>
          <p:nvPr/>
        </p:nvSpPr>
        <p:spPr>
          <a:xfrm>
            <a:off x="4377866" y="900126"/>
            <a:ext cx="3013388" cy="783771"/>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Arial" panose="020B0604020202020204" pitchFamily="34" charset="0"/>
                <a:cs typeface="Arial" panose="020B0604020202020204" pitchFamily="34" charset="0"/>
              </a:rPr>
              <a:t>Premises</a:t>
            </a:r>
          </a:p>
        </p:txBody>
      </p:sp>
      <p:sp>
        <p:nvSpPr>
          <p:cNvPr id="3081" name="Oval 3080">
            <a:extLst>
              <a:ext uri="{FF2B5EF4-FFF2-40B4-BE49-F238E27FC236}">
                <a16:creationId xmlns:a16="http://schemas.microsoft.com/office/drawing/2014/main" id="{EF414475-6380-327D-F7B2-F5D6193CCF37}"/>
              </a:ext>
            </a:extLst>
          </p:cNvPr>
          <p:cNvSpPr/>
          <p:nvPr/>
        </p:nvSpPr>
        <p:spPr>
          <a:xfrm>
            <a:off x="7710704" y="840667"/>
            <a:ext cx="3013388" cy="783771"/>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latin typeface="Arial" panose="020B0604020202020204" pitchFamily="34" charset="0"/>
                <a:cs typeface="Arial" panose="020B0604020202020204" pitchFamily="34" charset="0"/>
              </a:rPr>
              <a:t>Skills</a:t>
            </a:r>
          </a:p>
        </p:txBody>
      </p:sp>
    </p:spTree>
    <p:extLst>
      <p:ext uri="{BB962C8B-B14F-4D97-AF65-F5344CB8AC3E}">
        <p14:creationId xmlns:p14="http://schemas.microsoft.com/office/powerpoint/2010/main" val="330840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172200" y="59279"/>
            <a:ext cx="10773578" cy="1175005"/>
          </a:xfrm>
        </p:spPr>
        <p:txBody>
          <a:bodyPr>
            <a:normAutofit/>
          </a:bodyPr>
          <a:lstStyle/>
          <a:p>
            <a:pPr algn="ctr"/>
            <a:r>
              <a:rPr lang="en-GB" sz="2800" b="1" dirty="0">
                <a:effectLst/>
                <a:latin typeface="+mn-lt"/>
                <a:ea typeface="Calibri" panose="020F0502020204030204" pitchFamily="34" charset="0"/>
                <a:cs typeface="Arial" panose="020B0604020202020204" pitchFamily="34" charset="0"/>
              </a:rPr>
              <a:t>Ein Strategaeth Gweithlu ar </a:t>
            </a:r>
            <a:r>
              <a:rPr lang="en-GB" sz="2800" b="1" dirty="0">
                <a:latin typeface="+mn-lt"/>
                <a:ea typeface="Calibri" panose="020F0502020204030204" pitchFamily="34" charset="0"/>
                <a:cs typeface="Arial" panose="020B0604020202020204" pitchFamily="34" charset="0"/>
              </a:rPr>
              <a:t>g</a:t>
            </a:r>
            <a:r>
              <a:rPr lang="en-GB" sz="2800" b="1" dirty="0">
                <a:effectLst/>
                <a:latin typeface="+mn-lt"/>
                <a:ea typeface="Calibri" panose="020F0502020204030204" pitchFamily="34" charset="0"/>
                <a:cs typeface="Arial" panose="020B0604020202020204" pitchFamily="34" charset="0"/>
              </a:rPr>
              <a:t>yfer Iechyd a Gofal Cymdeithasol</a:t>
            </a:r>
            <a:br>
              <a:rPr lang="en-GB" sz="2800" b="1" dirty="0">
                <a:effectLst/>
                <a:latin typeface="+mn-lt"/>
                <a:ea typeface="Calibri" panose="020F0502020204030204" pitchFamily="34" charset="0"/>
                <a:cs typeface="Arial" panose="020B0604020202020204" pitchFamily="34" charset="0"/>
              </a:rPr>
            </a:br>
            <a:r>
              <a:rPr lang="en-GB" sz="2800" b="1" dirty="0">
                <a:solidFill>
                  <a:schemeClr val="accent5">
                    <a:lumMod val="75000"/>
                  </a:schemeClr>
                </a:solidFill>
                <a:latin typeface="+mn-lt"/>
                <a:cs typeface="Arial" panose="020B0604020202020204" pitchFamily="34" charset="0"/>
              </a:rPr>
              <a:t>Our Workforce Strategy for Health and Social Care</a:t>
            </a:r>
            <a:endParaRPr lang="en-GB" sz="2800" b="1" dirty="0">
              <a:latin typeface="+mn-lt"/>
              <a:cs typeface="Arial" panose="020B0604020202020204" pitchFamily="34" charset="0"/>
            </a:endParaRPr>
          </a:p>
        </p:txBody>
      </p:sp>
      <p:pic>
        <p:nvPicPr>
          <p:cNvPr id="5" name="Picture 4">
            <a:extLst>
              <a:ext uri="{FF2B5EF4-FFF2-40B4-BE49-F238E27FC236}">
                <a16:creationId xmlns:a16="http://schemas.microsoft.com/office/drawing/2014/main" id="{644E3CF5-CBB3-48D2-84CD-5B83D6F91FAA}"/>
              </a:ext>
            </a:extLst>
          </p:cNvPr>
          <p:cNvPicPr>
            <a:picLocks noChangeAspect="1"/>
          </p:cNvPicPr>
          <p:nvPr/>
        </p:nvPicPr>
        <p:blipFill>
          <a:blip r:embed="rId3"/>
          <a:stretch>
            <a:fillRect/>
          </a:stretch>
        </p:blipFill>
        <p:spPr>
          <a:xfrm rot="1173710">
            <a:off x="930999" y="1422845"/>
            <a:ext cx="2497740" cy="3847514"/>
          </a:xfrm>
          <a:prstGeom prst="rect">
            <a:avLst/>
          </a:prstGeom>
          <a:ln>
            <a:solidFill>
              <a:srgbClr val="0070C0"/>
            </a:solidFill>
          </a:ln>
        </p:spPr>
      </p:pic>
      <p:pic>
        <p:nvPicPr>
          <p:cNvPr id="6" name="Content Placeholder 9">
            <a:extLst>
              <a:ext uri="{FF2B5EF4-FFF2-40B4-BE49-F238E27FC236}">
                <a16:creationId xmlns:a16="http://schemas.microsoft.com/office/drawing/2014/main" id="{316252F9-7F8A-43A1-8EFD-4331B3ACE7B7}"/>
              </a:ext>
            </a:extLst>
          </p:cNvPr>
          <p:cNvPicPr>
            <a:picLocks noChangeAspect="1"/>
          </p:cNvPicPr>
          <p:nvPr/>
        </p:nvPicPr>
        <p:blipFill>
          <a:blip r:embed="rId4"/>
          <a:stretch>
            <a:fillRect/>
          </a:stretch>
        </p:blipFill>
        <p:spPr>
          <a:xfrm>
            <a:off x="2706903" y="2290736"/>
            <a:ext cx="2587746" cy="3647297"/>
          </a:xfrm>
          <a:prstGeom prst="rect">
            <a:avLst/>
          </a:prstGeom>
          <a:ln>
            <a:solidFill>
              <a:srgbClr val="0070C0"/>
            </a:solidFill>
          </a:ln>
        </p:spPr>
      </p:pic>
      <p:pic>
        <p:nvPicPr>
          <p:cNvPr id="7" name="Picture 6">
            <a:extLst>
              <a:ext uri="{FF2B5EF4-FFF2-40B4-BE49-F238E27FC236}">
                <a16:creationId xmlns:a16="http://schemas.microsoft.com/office/drawing/2014/main" id="{811884AB-3AE2-4F7B-9F6B-D918147A249A}"/>
              </a:ext>
            </a:extLst>
          </p:cNvPr>
          <p:cNvPicPr>
            <a:picLocks noChangeAspect="1"/>
          </p:cNvPicPr>
          <p:nvPr/>
        </p:nvPicPr>
        <p:blipFill>
          <a:blip r:embed="rId5"/>
          <a:stretch>
            <a:fillRect/>
          </a:stretch>
        </p:blipFill>
        <p:spPr>
          <a:xfrm>
            <a:off x="5691883" y="1440618"/>
            <a:ext cx="6081017" cy="3930520"/>
          </a:xfrm>
          <a:prstGeom prst="rect">
            <a:avLst/>
          </a:prstGeom>
          <a:blipFill dpi="0" rotWithShape="1">
            <a:blip r:embed="rId6">
              <a:alphaModFix amt="42000"/>
            </a:blip>
            <a:srcRect/>
            <a:stretch>
              <a:fillRect/>
            </a:stretch>
          </a:blipFill>
        </p:spPr>
      </p:pic>
      <p:sp>
        <p:nvSpPr>
          <p:cNvPr id="2" name="TextBox 1">
            <a:extLst>
              <a:ext uri="{FF2B5EF4-FFF2-40B4-BE49-F238E27FC236}">
                <a16:creationId xmlns:a16="http://schemas.microsoft.com/office/drawing/2014/main" id="{7453841A-DEDB-4AA3-8C99-763793144A85}"/>
              </a:ext>
            </a:extLst>
          </p:cNvPr>
          <p:cNvSpPr txBox="1"/>
          <p:nvPr/>
        </p:nvSpPr>
        <p:spPr>
          <a:xfrm>
            <a:off x="5111089" y="5577472"/>
            <a:ext cx="6878199" cy="369332"/>
          </a:xfrm>
          <a:prstGeom prst="rect">
            <a:avLst/>
          </a:prstGeom>
          <a:noFill/>
        </p:spPr>
        <p:txBody>
          <a:bodyPr wrap="square" rtlCol="0">
            <a:spAutoFit/>
          </a:bodyPr>
          <a:lstStyle/>
          <a:p>
            <a:pPr algn="ctr"/>
            <a:r>
              <a:rPr lang="en-GB" b="1" dirty="0"/>
              <a:t>Golden Threads:  Wellbeing, inclusion and Welsh language</a:t>
            </a:r>
          </a:p>
        </p:txBody>
      </p:sp>
      <p:pic>
        <p:nvPicPr>
          <p:cNvPr id="3" name="Picture 2" descr="A picture containing text, font, logo, circle&#10;&#10;Description automatically generated">
            <a:extLst>
              <a:ext uri="{FF2B5EF4-FFF2-40B4-BE49-F238E27FC236}">
                <a16:creationId xmlns:a16="http://schemas.microsoft.com/office/drawing/2014/main" id="{720583D2-7646-7AB4-65F6-6A7B07FE21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24092" y="154862"/>
            <a:ext cx="1332000" cy="1332000"/>
          </a:xfrm>
          <a:prstGeom prst="rect">
            <a:avLst/>
          </a:prstGeom>
        </p:spPr>
      </p:pic>
      <p:pic>
        <p:nvPicPr>
          <p:cNvPr id="4" name="Picture 3" descr="Image result for heiw nantgarw">
            <a:extLst>
              <a:ext uri="{FF2B5EF4-FFF2-40B4-BE49-F238E27FC236}">
                <a16:creationId xmlns:a16="http://schemas.microsoft.com/office/drawing/2014/main" id="{87FE9440-8920-957E-2572-054778FD06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Tree>
    <p:extLst>
      <p:ext uri="{BB962C8B-B14F-4D97-AF65-F5344CB8AC3E}">
        <p14:creationId xmlns:p14="http://schemas.microsoft.com/office/powerpoint/2010/main" val="1335180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CF377B-C56B-460C-4C91-11293DD12379}"/>
              </a:ext>
            </a:extLst>
          </p:cNvPr>
          <p:cNvSpPr txBox="1"/>
          <p:nvPr/>
        </p:nvSpPr>
        <p:spPr>
          <a:xfrm>
            <a:off x="2205037" y="117476"/>
            <a:ext cx="7781925" cy="461665"/>
          </a:xfrm>
          <a:prstGeom prst="rect">
            <a:avLst/>
          </a:prstGeom>
          <a:solidFill>
            <a:srgbClr val="FF0000"/>
          </a:solidFill>
          <a:ln w="19050">
            <a:solidFill>
              <a:schemeClr val="tx1"/>
            </a:solidFill>
          </a:ln>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Theme 1: An engaged, healthy &amp; motivated workforce</a:t>
            </a:r>
          </a:p>
        </p:txBody>
      </p:sp>
      <p:sp>
        <p:nvSpPr>
          <p:cNvPr id="4" name="TextBox 3">
            <a:extLst>
              <a:ext uri="{FF2B5EF4-FFF2-40B4-BE49-F238E27FC236}">
                <a16:creationId xmlns:a16="http://schemas.microsoft.com/office/drawing/2014/main" id="{E9CDB6CD-87EE-815A-531D-6A1EBA4C66C7}"/>
              </a:ext>
            </a:extLst>
          </p:cNvPr>
          <p:cNvSpPr txBox="1"/>
          <p:nvPr/>
        </p:nvSpPr>
        <p:spPr>
          <a:xfrm>
            <a:off x="166749" y="749959"/>
            <a:ext cx="8086918"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the primary care workforce will feel valued, fairly rewarded and supported wherever they work</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558193" y="1447846"/>
            <a:ext cx="8403351" cy="3349250"/>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No consistent way of measuring workforce engagement in primary care </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Unmanageable workload is impacting on the health and wellbeing of staff working in primary care</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No consistent or equitable health and well being service for primary care</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Staff are jaded and this is impacting on morale and people’s willingness to stay in their chosen profession</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Other factors:</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Career opportunities</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Terms and conditions (reward and recognition)</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Access to CPD</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A supportive work environment</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Good leadership/inclusive culture</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Flexible working</a:t>
            </a:r>
          </a:p>
          <a:p>
            <a:pPr marL="742950" lvl="1" indent="-285750">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Feeling valued by the public and other professionals</a:t>
            </a:r>
            <a:endParaRPr lang="en-GB"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AA8055E-5F8E-0495-B9AE-5AB24A498BB7}"/>
              </a:ext>
            </a:extLst>
          </p:cNvPr>
          <p:cNvSpPr txBox="1"/>
          <p:nvPr/>
        </p:nvSpPr>
        <p:spPr>
          <a:xfrm>
            <a:off x="395207" y="4894882"/>
            <a:ext cx="8403351" cy="1200329"/>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How could we better understand and measure staff experience</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What are the wider conditions we need</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Exploring national and local actions</a:t>
            </a:r>
          </a:p>
          <a:p>
            <a:endParaRPr lang="en-GB" sz="800" b="1" dirty="0">
              <a:solidFill>
                <a:schemeClr val="bg1"/>
              </a:solidFill>
              <a:latin typeface="Arial" panose="020B0604020202020204" pitchFamily="34" charset="0"/>
              <a:cs typeface="Arial" panose="020B0604020202020204" pitchFamily="34" charset="0"/>
            </a:endParaRPr>
          </a:p>
        </p:txBody>
      </p:sp>
      <p:sp>
        <p:nvSpPr>
          <p:cNvPr id="11" name="Cloud 10">
            <a:extLst>
              <a:ext uri="{FF2B5EF4-FFF2-40B4-BE49-F238E27FC236}">
                <a16:creationId xmlns:a16="http://schemas.microsoft.com/office/drawing/2014/main" id="{DC1A0857-B619-30D3-3701-D0A404268C94}"/>
              </a:ext>
            </a:extLst>
          </p:cNvPr>
          <p:cNvSpPr/>
          <p:nvPr/>
        </p:nvSpPr>
        <p:spPr>
          <a:xfrm>
            <a:off x="8841039" y="5102228"/>
            <a:ext cx="3350960" cy="1234077"/>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Cloud 18">
            <a:extLst>
              <a:ext uri="{FF2B5EF4-FFF2-40B4-BE49-F238E27FC236}">
                <a16:creationId xmlns:a16="http://schemas.microsoft.com/office/drawing/2014/main" id="{213366AD-AC73-5437-8251-A00A548E31C4}"/>
              </a:ext>
            </a:extLst>
          </p:cNvPr>
          <p:cNvSpPr/>
          <p:nvPr/>
        </p:nvSpPr>
        <p:spPr>
          <a:xfrm>
            <a:off x="166749" y="1538357"/>
            <a:ext cx="3247931" cy="1647673"/>
          </a:xfrm>
          <a:prstGeom prst="clou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Arial" panose="020B0604020202020204" pitchFamily="34" charset="0"/>
                <a:cs typeface="Arial" panose="020B0604020202020204" pitchFamily="34" charset="0"/>
              </a:rPr>
              <a:t>Staff tell us they don’t always feel valued – by patients, colleagues or the wider NHS</a:t>
            </a:r>
          </a:p>
        </p:txBody>
      </p:sp>
      <p:grpSp>
        <p:nvGrpSpPr>
          <p:cNvPr id="22" name="Group 21">
            <a:extLst>
              <a:ext uri="{FF2B5EF4-FFF2-40B4-BE49-F238E27FC236}">
                <a16:creationId xmlns:a16="http://schemas.microsoft.com/office/drawing/2014/main" id="{CEB6AC63-0D42-8396-0354-0292C5C990A6}"/>
              </a:ext>
            </a:extLst>
          </p:cNvPr>
          <p:cNvGrpSpPr/>
          <p:nvPr/>
        </p:nvGrpSpPr>
        <p:grpSpPr>
          <a:xfrm>
            <a:off x="230455" y="3433496"/>
            <a:ext cx="3072814" cy="1368096"/>
            <a:chOff x="9285441" y="2559160"/>
            <a:chExt cx="1939617" cy="1838025"/>
          </a:xfrm>
        </p:grpSpPr>
        <p:sp>
          <p:nvSpPr>
            <p:cNvPr id="23" name="Cloud 22">
              <a:extLst>
                <a:ext uri="{FF2B5EF4-FFF2-40B4-BE49-F238E27FC236}">
                  <a16:creationId xmlns:a16="http://schemas.microsoft.com/office/drawing/2014/main" id="{2CC3510D-EF8F-B43C-2085-C5D0A279C1BE}"/>
                </a:ext>
              </a:extLst>
            </p:cNvPr>
            <p:cNvSpPr/>
            <p:nvPr/>
          </p:nvSpPr>
          <p:spPr>
            <a:xfrm>
              <a:off x="9285441" y="2559160"/>
              <a:ext cx="1939617" cy="1838025"/>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“we don’t need more resilience training we need  people to help us do the work”</a:t>
              </a:r>
            </a:p>
          </p:txBody>
        </p:sp>
        <p:sp>
          <p:nvSpPr>
            <p:cNvPr id="24" name="TextBox 23">
              <a:extLst>
                <a:ext uri="{FF2B5EF4-FFF2-40B4-BE49-F238E27FC236}">
                  <a16:creationId xmlns:a16="http://schemas.microsoft.com/office/drawing/2014/main" id="{9E749268-E4C1-CA9E-BFD4-96646C9E44A7}"/>
                </a:ext>
              </a:extLst>
            </p:cNvPr>
            <p:cNvSpPr txBox="1"/>
            <p:nvPr/>
          </p:nvSpPr>
          <p:spPr>
            <a:xfrm>
              <a:off x="9661735" y="2582629"/>
              <a:ext cx="1258933" cy="413496"/>
            </a:xfrm>
            <a:prstGeom prst="rect">
              <a:avLst/>
            </a:prstGeom>
            <a:noFill/>
          </p:spPr>
          <p:txBody>
            <a:bodyPr wrap="square" rtlCol="0">
              <a:spAutoFit/>
            </a:bodyPr>
            <a:lstStyle/>
            <a:p>
              <a:pPr algn="ctr"/>
              <a:endParaRPr lang="en-GB" sz="1400" b="1" dirty="0">
                <a:latin typeface="Arial" panose="020B0604020202020204" pitchFamily="34" charset="0"/>
                <a:cs typeface="Arial" panose="020B0604020202020204" pitchFamily="34" charset="0"/>
              </a:endParaRPr>
            </a:p>
          </p:txBody>
        </p:sp>
      </p:grpSp>
      <p:sp>
        <p:nvSpPr>
          <p:cNvPr id="12" name="TextBox 11">
            <a:extLst>
              <a:ext uri="{FF2B5EF4-FFF2-40B4-BE49-F238E27FC236}">
                <a16:creationId xmlns:a16="http://schemas.microsoft.com/office/drawing/2014/main" id="{36F7C44D-EC88-03BC-C21B-ABD3986862C5}"/>
              </a:ext>
            </a:extLst>
          </p:cNvPr>
          <p:cNvSpPr txBox="1"/>
          <p:nvPr/>
        </p:nvSpPr>
        <p:spPr>
          <a:xfrm>
            <a:off x="9029013" y="5246708"/>
            <a:ext cx="2932531" cy="738664"/>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Joint publication by Royal Colleges in Wales to mark NHS @75 “the people who care”</a:t>
            </a:r>
          </a:p>
        </p:txBody>
      </p:sp>
      <p:pic>
        <p:nvPicPr>
          <p:cNvPr id="2" name="Picture 1" descr="Image result for heiw nantgarw">
            <a:extLst>
              <a:ext uri="{FF2B5EF4-FFF2-40B4-BE49-F238E27FC236}">
                <a16:creationId xmlns:a16="http://schemas.microsoft.com/office/drawing/2014/main" id="{E0A17557-945F-66E5-6AF4-8DA4DD22B5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53228"/>
            <a:ext cx="2377440" cy="701203"/>
          </a:xfrm>
          <a:prstGeom prst="rect">
            <a:avLst/>
          </a:prstGeom>
        </p:spPr>
      </p:pic>
      <p:pic>
        <p:nvPicPr>
          <p:cNvPr id="7" name="Picture 6" descr="A picture containing text, font, logo, circle&#10;&#10;Description automatically generated">
            <a:extLst>
              <a:ext uri="{FF2B5EF4-FFF2-40B4-BE49-F238E27FC236}">
                <a16:creationId xmlns:a16="http://schemas.microsoft.com/office/drawing/2014/main" id="{47DE69B8-A27F-96C3-8728-38BBABA885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spTree>
    <p:extLst>
      <p:ext uri="{BB962C8B-B14F-4D97-AF65-F5344CB8AC3E}">
        <p14:creationId xmlns:p14="http://schemas.microsoft.com/office/powerpoint/2010/main" val="3432787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CF377B-C56B-460C-4C91-11293DD12379}"/>
              </a:ext>
            </a:extLst>
          </p:cNvPr>
          <p:cNvSpPr txBox="1"/>
          <p:nvPr/>
        </p:nvSpPr>
        <p:spPr>
          <a:xfrm>
            <a:off x="2017572" y="150298"/>
            <a:ext cx="7781925" cy="461665"/>
          </a:xfrm>
          <a:prstGeom prst="rect">
            <a:avLst/>
          </a:prstGeom>
          <a:solidFill>
            <a:srgbClr val="E8AD18"/>
          </a:solidFill>
          <a:ln w="19050">
            <a:solidFill>
              <a:schemeClr val="tx1"/>
            </a:solidFill>
          </a:ln>
        </p:spPr>
        <p:txBody>
          <a:bodyPr wrap="square" rtlCol="0">
            <a:spAutoFit/>
          </a:bodyPr>
          <a:lstStyle/>
          <a:p>
            <a:pPr algn="ctr"/>
            <a:r>
              <a:rPr lang="en-GB" sz="2400" dirty="0">
                <a:latin typeface="Arial" panose="020B0604020202020204" pitchFamily="34" charset="0"/>
                <a:cs typeface="Arial" panose="020B0604020202020204" pitchFamily="34" charset="0"/>
              </a:rPr>
              <a:t>Theme 2: Attraction &amp; Recruitment</a:t>
            </a:r>
          </a:p>
        </p:txBody>
      </p:sp>
      <p:sp>
        <p:nvSpPr>
          <p:cNvPr id="4" name="TextBox 3">
            <a:extLst>
              <a:ext uri="{FF2B5EF4-FFF2-40B4-BE49-F238E27FC236}">
                <a16:creationId xmlns:a16="http://schemas.microsoft.com/office/drawing/2014/main" id="{E9CDB6CD-87EE-815A-531D-6A1EBA4C66C7}"/>
              </a:ext>
            </a:extLst>
          </p:cNvPr>
          <p:cNvSpPr txBox="1"/>
          <p:nvPr/>
        </p:nvSpPr>
        <p:spPr>
          <a:xfrm>
            <a:off x="412648" y="830573"/>
            <a:ext cx="7881257"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the healthcare workforce within primary care will be well established as a strong and recognisable brand</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256164" y="1790465"/>
            <a:ext cx="8317861" cy="2657715"/>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People don’t understand the range of careers that are available in primary care; there are limited formalised work experience opportunities for younger people in particular</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There are limited formalised training pathways into primary care</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Capacity is needed to be able to place a larger number of students &amp; trainees in primary care as part of their education journey at both undergraduate and postgraduate levels</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Incentives to train in ‘harder to recruit’ areas in Wales have proved effective in both attracting and retaining trainees</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There are examples of good </a:t>
            </a:r>
            <a:r>
              <a:rPr lang="en-GB" sz="1400" dirty="0">
                <a:latin typeface="Arial" panose="020B0604020202020204" pitchFamily="34" charset="0"/>
                <a:ea typeface="Calibri" panose="020F0502020204030204" pitchFamily="34" charset="0"/>
                <a:cs typeface="Arial" panose="020B0604020202020204" pitchFamily="34" charset="0"/>
              </a:rPr>
              <a:t>apprenticeship development </a:t>
            </a:r>
            <a:r>
              <a:rPr lang="en-GB" sz="1400" dirty="0">
                <a:effectLst/>
                <a:latin typeface="Arial" panose="020B0604020202020204" pitchFamily="34" charset="0"/>
                <a:ea typeface="Calibri" panose="020F0502020204030204" pitchFamily="34" charset="0"/>
                <a:cs typeface="Arial" panose="020B0604020202020204" pitchFamily="34" charset="0"/>
              </a:rPr>
              <a:t>but these need to be scaled up and more healthcare apprenticeships offered </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More ‘entry’ routes into primary care different educational levels and career stages</a:t>
            </a:r>
            <a:endParaRPr lang="en-GB" sz="11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AA8055E-5F8E-0495-B9AE-5AB24A498BB7}"/>
              </a:ext>
            </a:extLst>
          </p:cNvPr>
          <p:cNvSpPr txBox="1"/>
          <p:nvPr/>
        </p:nvSpPr>
        <p:spPr>
          <a:xfrm>
            <a:off x="684204" y="4776905"/>
            <a:ext cx="7272073" cy="1292662"/>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What can we do to improve awareness of careers in primary care?</a:t>
            </a:r>
          </a:p>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How can we increase education and training placements?</a:t>
            </a:r>
          </a:p>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What careers pathways do we need to develop in primary care?</a:t>
            </a:r>
          </a:p>
          <a:p>
            <a:endParaRPr lang="en-GB" sz="800" b="1"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7BD4F200-2280-6939-5BBF-DE259E013B0F}"/>
              </a:ext>
            </a:extLst>
          </p:cNvPr>
          <p:cNvGrpSpPr/>
          <p:nvPr/>
        </p:nvGrpSpPr>
        <p:grpSpPr>
          <a:xfrm>
            <a:off x="226910" y="2908198"/>
            <a:ext cx="3011932" cy="1656486"/>
            <a:chOff x="9372600" y="2391075"/>
            <a:chExt cx="1809750" cy="1838025"/>
          </a:xfrm>
        </p:grpSpPr>
        <p:sp>
          <p:nvSpPr>
            <p:cNvPr id="11" name="Cloud 10">
              <a:extLst>
                <a:ext uri="{FF2B5EF4-FFF2-40B4-BE49-F238E27FC236}">
                  <a16:creationId xmlns:a16="http://schemas.microsoft.com/office/drawing/2014/main" id="{DC1A0857-B619-30D3-3701-D0A404268C94}"/>
                </a:ext>
              </a:extLst>
            </p:cNvPr>
            <p:cNvSpPr/>
            <p:nvPr/>
          </p:nvSpPr>
          <p:spPr>
            <a:xfrm>
              <a:off x="9372600" y="2391075"/>
              <a:ext cx="1809750" cy="1838025"/>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C0B94406-C61D-BC1B-7394-A7F718D9B430}"/>
                </a:ext>
              </a:extLst>
            </p:cNvPr>
            <p:cNvSpPr txBox="1"/>
            <p:nvPr/>
          </p:nvSpPr>
          <p:spPr>
            <a:xfrm>
              <a:off x="9661735" y="2582630"/>
              <a:ext cx="1258933" cy="323315"/>
            </a:xfrm>
            <a:prstGeom prst="rect">
              <a:avLst/>
            </a:prstGeom>
            <a:noFill/>
          </p:spPr>
          <p:txBody>
            <a:bodyPr wrap="square" rtlCol="0">
              <a:spAutoFit/>
            </a:bodyPr>
            <a:lstStyle/>
            <a:p>
              <a:pPr algn="ctr"/>
              <a:endParaRPr lang="en-GB" sz="1400" b="1" dirty="0"/>
            </a:p>
          </p:txBody>
        </p:sp>
      </p:grpSp>
      <p:sp>
        <p:nvSpPr>
          <p:cNvPr id="13" name="TextBox 12">
            <a:extLst>
              <a:ext uri="{FF2B5EF4-FFF2-40B4-BE49-F238E27FC236}">
                <a16:creationId xmlns:a16="http://schemas.microsoft.com/office/drawing/2014/main" id="{96415FC6-7AC1-24AE-3C2B-D84D16FDF545}"/>
              </a:ext>
            </a:extLst>
          </p:cNvPr>
          <p:cNvSpPr txBox="1"/>
          <p:nvPr/>
        </p:nvSpPr>
        <p:spPr>
          <a:xfrm>
            <a:off x="503839" y="3267615"/>
            <a:ext cx="2332508" cy="95410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#TrainWorkLive campaign has been successful in attracting trainees to work in rural areas</a:t>
            </a:r>
          </a:p>
        </p:txBody>
      </p:sp>
      <p:sp>
        <p:nvSpPr>
          <p:cNvPr id="15" name="Cloud 14">
            <a:extLst>
              <a:ext uri="{FF2B5EF4-FFF2-40B4-BE49-F238E27FC236}">
                <a16:creationId xmlns:a16="http://schemas.microsoft.com/office/drawing/2014/main" id="{C1A4C537-81FA-B94A-95DB-A1DC5A8296AC}"/>
              </a:ext>
            </a:extLst>
          </p:cNvPr>
          <p:cNvSpPr/>
          <p:nvPr/>
        </p:nvSpPr>
        <p:spPr>
          <a:xfrm>
            <a:off x="244232" y="1559287"/>
            <a:ext cx="2788920" cy="1348911"/>
          </a:xfrm>
          <a:prstGeom prst="cloud">
            <a:avLst/>
          </a:prstGeom>
          <a:solidFill>
            <a:srgbClr val="E8AD1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loud 15">
            <a:extLst>
              <a:ext uri="{FF2B5EF4-FFF2-40B4-BE49-F238E27FC236}">
                <a16:creationId xmlns:a16="http://schemas.microsoft.com/office/drawing/2014/main" id="{46ADDF48-AEDA-AC36-897A-C47695B7D272}"/>
              </a:ext>
            </a:extLst>
          </p:cNvPr>
          <p:cNvSpPr/>
          <p:nvPr/>
        </p:nvSpPr>
        <p:spPr>
          <a:xfrm>
            <a:off x="8675005" y="4776905"/>
            <a:ext cx="3011932" cy="1555315"/>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0321D3FC-2F53-153B-347B-13D1183B6B9A}"/>
              </a:ext>
            </a:extLst>
          </p:cNvPr>
          <p:cNvSpPr txBox="1"/>
          <p:nvPr/>
        </p:nvSpPr>
        <p:spPr>
          <a:xfrm>
            <a:off x="8966959" y="5227470"/>
            <a:ext cx="2530730" cy="95410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Only 5% of GP practices in Wales are able to offer a placement to nursing students</a:t>
            </a:r>
          </a:p>
        </p:txBody>
      </p:sp>
      <p:pic>
        <p:nvPicPr>
          <p:cNvPr id="2" name="Picture 1" descr="A picture containing text, font, logo, circle&#10;&#10;Description automatically generated">
            <a:extLst>
              <a:ext uri="{FF2B5EF4-FFF2-40B4-BE49-F238E27FC236}">
                <a16:creationId xmlns:a16="http://schemas.microsoft.com/office/drawing/2014/main" id="{5E1E403D-BD01-0F5C-D2D3-DA432C6A17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pic>
        <p:nvPicPr>
          <p:cNvPr id="7" name="Picture 6" descr="Image result for heiw nantgarw">
            <a:extLst>
              <a:ext uri="{FF2B5EF4-FFF2-40B4-BE49-F238E27FC236}">
                <a16:creationId xmlns:a16="http://schemas.microsoft.com/office/drawing/2014/main" id="{41C4B4F7-081C-C61A-467A-E1F6E6D5FF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8" name="TextBox 7">
            <a:extLst>
              <a:ext uri="{FF2B5EF4-FFF2-40B4-BE49-F238E27FC236}">
                <a16:creationId xmlns:a16="http://schemas.microsoft.com/office/drawing/2014/main" id="{19ADFF15-4103-62D6-CE7F-A05020C2B237}"/>
              </a:ext>
            </a:extLst>
          </p:cNvPr>
          <p:cNvSpPr txBox="1"/>
          <p:nvPr/>
        </p:nvSpPr>
        <p:spPr>
          <a:xfrm>
            <a:off x="453211" y="1774756"/>
            <a:ext cx="2332508" cy="95410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Terms &amp; conditions has been a key theme throughout the engagement</a:t>
            </a:r>
          </a:p>
        </p:txBody>
      </p:sp>
    </p:spTree>
    <p:extLst>
      <p:ext uri="{BB962C8B-B14F-4D97-AF65-F5344CB8AC3E}">
        <p14:creationId xmlns:p14="http://schemas.microsoft.com/office/powerpoint/2010/main" val="2649521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CF377B-C56B-460C-4C91-11293DD12379}"/>
              </a:ext>
            </a:extLst>
          </p:cNvPr>
          <p:cNvSpPr txBox="1"/>
          <p:nvPr/>
        </p:nvSpPr>
        <p:spPr>
          <a:xfrm>
            <a:off x="2127852" y="171566"/>
            <a:ext cx="7781925" cy="461665"/>
          </a:xfrm>
          <a:prstGeom prst="rect">
            <a:avLst/>
          </a:prstGeom>
          <a:solidFill>
            <a:srgbClr val="FFFF00"/>
          </a:solidFill>
          <a:ln w="19050">
            <a:solidFill>
              <a:schemeClr val="tx1"/>
            </a:solidFill>
          </a:ln>
        </p:spPr>
        <p:txBody>
          <a:bodyPr wrap="square" rtlCol="0">
            <a:spAutoFit/>
          </a:bodyPr>
          <a:lstStyle/>
          <a:p>
            <a:pPr algn="ctr"/>
            <a:r>
              <a:rPr lang="en-GB" sz="2400" dirty="0">
                <a:latin typeface="Arial" panose="020B0604020202020204" pitchFamily="34" charset="0"/>
                <a:cs typeface="Arial" panose="020B0604020202020204" pitchFamily="34" charset="0"/>
              </a:rPr>
              <a:t>Theme 3: Seamless Workforce Models</a:t>
            </a:r>
          </a:p>
        </p:txBody>
      </p:sp>
      <p:sp>
        <p:nvSpPr>
          <p:cNvPr id="4" name="TextBox 3">
            <a:extLst>
              <a:ext uri="{FF2B5EF4-FFF2-40B4-BE49-F238E27FC236}">
                <a16:creationId xmlns:a16="http://schemas.microsoft.com/office/drawing/2014/main" id="{E9CDB6CD-87EE-815A-531D-6A1EBA4C66C7}"/>
              </a:ext>
            </a:extLst>
          </p:cNvPr>
          <p:cNvSpPr txBox="1"/>
          <p:nvPr/>
        </p:nvSpPr>
        <p:spPr>
          <a:xfrm>
            <a:off x="412648" y="695286"/>
            <a:ext cx="7881257"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multi-professional and multi-agency models will be the norm across primary care</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268837" y="1630520"/>
            <a:ext cx="8317861" cy="2299284"/>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Developing the workforce that can deliver the preventative models that we need</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Support and enthusiasm for multi-professional models across primary care </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Time to supervise </a:t>
            </a:r>
            <a:r>
              <a:rPr lang="en-GB" sz="1400" dirty="0">
                <a:latin typeface="Arial" panose="020B0604020202020204" pitchFamily="34" charset="0"/>
                <a:ea typeface="Calibri" panose="020F0502020204030204" pitchFamily="34" charset="0"/>
                <a:cs typeface="Arial" panose="020B0604020202020204" pitchFamily="34" charset="0"/>
              </a:rPr>
              <a:t>is a key issue</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Need to balance top of license working with rewarding and fulfilling careers</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Lack of understanding of different roles and scopes of practice</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Continuity of care </a:t>
            </a:r>
          </a:p>
          <a:p>
            <a:pPr marL="342900" indent="-342900">
              <a:lnSpc>
                <a:spcPct val="107000"/>
              </a:lnSpc>
              <a:spcAft>
                <a:spcPts val="800"/>
              </a:spcAft>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Lack of protected time for multi-professional team development</a:t>
            </a:r>
          </a:p>
          <a:p>
            <a:pPr>
              <a:lnSpc>
                <a:spcPct val="107000"/>
              </a:lnSpc>
              <a:spcAft>
                <a:spcPts val="800"/>
              </a:spcAft>
            </a:pPr>
            <a:endParaRPr lang="en-GB"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AAA8055E-5F8E-0495-B9AE-5AB24A498BB7}"/>
              </a:ext>
            </a:extLst>
          </p:cNvPr>
          <p:cNvSpPr txBox="1"/>
          <p:nvPr/>
        </p:nvSpPr>
        <p:spPr>
          <a:xfrm>
            <a:off x="194892" y="4586180"/>
            <a:ext cx="11164359" cy="1415772"/>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What workforce do we need to shift towards a preventative model of health care and build a common purpose around this?</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What skills do we need?</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How do we address the professional governance issues recognising that our supervision and professional development models need to adjust to a new world?</a:t>
            </a:r>
          </a:p>
          <a:p>
            <a:endParaRPr lang="en-GB" sz="800" b="1"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4FA4A54B-1435-06CE-54B3-BA50B5315466}"/>
              </a:ext>
            </a:extLst>
          </p:cNvPr>
          <p:cNvGrpSpPr/>
          <p:nvPr/>
        </p:nvGrpSpPr>
        <p:grpSpPr>
          <a:xfrm>
            <a:off x="117530" y="1450322"/>
            <a:ext cx="2392502" cy="1219704"/>
            <a:chOff x="9285441" y="2559160"/>
            <a:chExt cx="1809750" cy="1838025"/>
          </a:xfrm>
        </p:grpSpPr>
        <p:sp>
          <p:nvSpPr>
            <p:cNvPr id="19" name="Cloud 18">
              <a:extLst>
                <a:ext uri="{FF2B5EF4-FFF2-40B4-BE49-F238E27FC236}">
                  <a16:creationId xmlns:a16="http://schemas.microsoft.com/office/drawing/2014/main" id="{213366AD-AC73-5437-8251-A00A548E31C4}"/>
                </a:ext>
              </a:extLst>
            </p:cNvPr>
            <p:cNvSpPr/>
            <p:nvPr/>
          </p:nvSpPr>
          <p:spPr>
            <a:xfrm>
              <a:off x="9285441" y="2559160"/>
              <a:ext cx="1809750" cy="1838025"/>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highlight>
                  <a:srgbClr val="FFFF00"/>
                </a:highlight>
              </a:endParaRPr>
            </a:p>
          </p:txBody>
        </p:sp>
        <p:sp>
          <p:nvSpPr>
            <p:cNvPr id="20" name="TextBox 19">
              <a:extLst>
                <a:ext uri="{FF2B5EF4-FFF2-40B4-BE49-F238E27FC236}">
                  <a16:creationId xmlns:a16="http://schemas.microsoft.com/office/drawing/2014/main" id="{E844A3E3-DDC4-32A5-23B6-98486F7801B2}"/>
                </a:ext>
              </a:extLst>
            </p:cNvPr>
            <p:cNvSpPr txBox="1"/>
            <p:nvPr/>
          </p:nvSpPr>
          <p:spPr>
            <a:xfrm>
              <a:off x="9661735" y="2582631"/>
              <a:ext cx="1258933" cy="463803"/>
            </a:xfrm>
            <a:prstGeom prst="rect">
              <a:avLst/>
            </a:prstGeom>
            <a:noFill/>
          </p:spPr>
          <p:txBody>
            <a:bodyPr wrap="square" rtlCol="0">
              <a:spAutoFit/>
            </a:bodyPr>
            <a:lstStyle/>
            <a:p>
              <a:pPr algn="ctr"/>
              <a:endParaRPr lang="en-GB" sz="1400" b="1" dirty="0">
                <a:highlight>
                  <a:srgbClr val="FFFF00"/>
                </a:highlight>
              </a:endParaRPr>
            </a:p>
          </p:txBody>
        </p:sp>
      </p:grpSp>
      <p:grpSp>
        <p:nvGrpSpPr>
          <p:cNvPr id="22" name="Group 21">
            <a:extLst>
              <a:ext uri="{FF2B5EF4-FFF2-40B4-BE49-F238E27FC236}">
                <a16:creationId xmlns:a16="http://schemas.microsoft.com/office/drawing/2014/main" id="{CEB6AC63-0D42-8396-0354-0292C5C990A6}"/>
              </a:ext>
            </a:extLst>
          </p:cNvPr>
          <p:cNvGrpSpPr/>
          <p:nvPr/>
        </p:nvGrpSpPr>
        <p:grpSpPr>
          <a:xfrm>
            <a:off x="412648" y="2944055"/>
            <a:ext cx="2590444" cy="1368096"/>
            <a:chOff x="9285441" y="2559160"/>
            <a:chExt cx="1809750" cy="1838025"/>
          </a:xfrm>
        </p:grpSpPr>
        <p:sp>
          <p:nvSpPr>
            <p:cNvPr id="23" name="Cloud 22">
              <a:extLst>
                <a:ext uri="{FF2B5EF4-FFF2-40B4-BE49-F238E27FC236}">
                  <a16:creationId xmlns:a16="http://schemas.microsoft.com/office/drawing/2014/main" id="{2CC3510D-EF8F-B43C-2085-C5D0A279C1BE}"/>
                </a:ext>
              </a:extLst>
            </p:cNvPr>
            <p:cNvSpPr/>
            <p:nvPr/>
          </p:nvSpPr>
          <p:spPr>
            <a:xfrm>
              <a:off x="9285441" y="2559160"/>
              <a:ext cx="1809750" cy="1838025"/>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9E749268-E4C1-CA9E-BFD4-96646C9E44A7}"/>
                </a:ext>
              </a:extLst>
            </p:cNvPr>
            <p:cNvSpPr txBox="1"/>
            <p:nvPr/>
          </p:nvSpPr>
          <p:spPr>
            <a:xfrm>
              <a:off x="9661735" y="2582630"/>
              <a:ext cx="1258933" cy="323315"/>
            </a:xfrm>
            <a:prstGeom prst="rect">
              <a:avLst/>
            </a:prstGeom>
            <a:noFill/>
          </p:spPr>
          <p:txBody>
            <a:bodyPr wrap="square" rtlCol="0">
              <a:spAutoFit/>
            </a:bodyPr>
            <a:lstStyle/>
            <a:p>
              <a:pPr algn="ctr"/>
              <a:endParaRPr lang="en-GB" sz="1400" b="1" dirty="0"/>
            </a:p>
          </p:txBody>
        </p:sp>
      </p:grpSp>
      <p:sp>
        <p:nvSpPr>
          <p:cNvPr id="2" name="TextBox 1">
            <a:extLst>
              <a:ext uri="{FF2B5EF4-FFF2-40B4-BE49-F238E27FC236}">
                <a16:creationId xmlns:a16="http://schemas.microsoft.com/office/drawing/2014/main" id="{DD3612A0-05D9-3818-05BD-9DCB3999D138}"/>
              </a:ext>
            </a:extLst>
          </p:cNvPr>
          <p:cNvSpPr txBox="1"/>
          <p:nvPr/>
        </p:nvSpPr>
        <p:spPr>
          <a:xfrm>
            <a:off x="349248" y="1697786"/>
            <a:ext cx="1778604" cy="584775"/>
          </a:xfrm>
          <a:prstGeom prst="rect">
            <a:avLst/>
          </a:prstGeom>
          <a:noFill/>
        </p:spPr>
        <p:txBody>
          <a:bodyPr wrap="square" rtlCol="0">
            <a:spAutoFit/>
          </a:bodyPr>
          <a:lstStyle/>
          <a:p>
            <a:pPr algn="ctr"/>
            <a:r>
              <a:rPr lang="en-GB" sz="1600" dirty="0">
                <a:latin typeface="Arial" panose="020B0604020202020204" pitchFamily="34" charset="0"/>
                <a:cs typeface="Arial" panose="020B0604020202020204" pitchFamily="34" charset="0"/>
              </a:rPr>
              <a:t>Premises are a real constraint</a:t>
            </a:r>
          </a:p>
        </p:txBody>
      </p:sp>
      <p:sp>
        <p:nvSpPr>
          <p:cNvPr id="8" name="TextBox 7">
            <a:extLst>
              <a:ext uri="{FF2B5EF4-FFF2-40B4-BE49-F238E27FC236}">
                <a16:creationId xmlns:a16="http://schemas.microsoft.com/office/drawing/2014/main" id="{5A2D68C8-6BA0-D33C-79A9-94C91BA48C51}"/>
              </a:ext>
            </a:extLst>
          </p:cNvPr>
          <p:cNvSpPr txBox="1"/>
          <p:nvPr/>
        </p:nvSpPr>
        <p:spPr>
          <a:xfrm>
            <a:off x="605302" y="3219646"/>
            <a:ext cx="2271664" cy="738664"/>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More public education about roles and our messaging is important! </a:t>
            </a:r>
          </a:p>
        </p:txBody>
      </p:sp>
      <p:pic>
        <p:nvPicPr>
          <p:cNvPr id="7" name="Picture 6" descr="A picture containing text, font, logo, circle&#10;&#10;Description automatically generated">
            <a:extLst>
              <a:ext uri="{FF2B5EF4-FFF2-40B4-BE49-F238E27FC236}">
                <a16:creationId xmlns:a16="http://schemas.microsoft.com/office/drawing/2014/main" id="{D488777D-9FCE-8780-15AC-73D763300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pic>
        <p:nvPicPr>
          <p:cNvPr id="14" name="Picture 13" descr="Image result for heiw nantgarw">
            <a:extLst>
              <a:ext uri="{FF2B5EF4-FFF2-40B4-BE49-F238E27FC236}">
                <a16:creationId xmlns:a16="http://schemas.microsoft.com/office/drawing/2014/main" id="{F051E92B-20BF-1FBD-E645-FC1054FD7F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Tree>
    <p:extLst>
      <p:ext uri="{BB962C8B-B14F-4D97-AF65-F5344CB8AC3E}">
        <p14:creationId xmlns:p14="http://schemas.microsoft.com/office/powerpoint/2010/main" val="4070760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loud 12">
            <a:extLst>
              <a:ext uri="{FF2B5EF4-FFF2-40B4-BE49-F238E27FC236}">
                <a16:creationId xmlns:a16="http://schemas.microsoft.com/office/drawing/2014/main" id="{6A16B8CD-306A-9E09-2CC7-C628ADA14703}"/>
              </a:ext>
            </a:extLst>
          </p:cNvPr>
          <p:cNvSpPr/>
          <p:nvPr/>
        </p:nvSpPr>
        <p:spPr>
          <a:xfrm>
            <a:off x="194360" y="3063240"/>
            <a:ext cx="2780023" cy="1595679"/>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54CF377B-C56B-460C-4C91-11293DD12379}"/>
              </a:ext>
            </a:extLst>
          </p:cNvPr>
          <p:cNvSpPr txBox="1"/>
          <p:nvPr/>
        </p:nvSpPr>
        <p:spPr>
          <a:xfrm>
            <a:off x="2017572" y="150298"/>
            <a:ext cx="7781925" cy="461665"/>
          </a:xfrm>
          <a:prstGeom prst="rect">
            <a:avLst/>
          </a:prstGeom>
          <a:solidFill>
            <a:srgbClr val="92D050"/>
          </a:solidFill>
          <a:ln w="19050">
            <a:solidFill>
              <a:schemeClr val="tx1"/>
            </a:solidFill>
          </a:ln>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Theme 4: Building a Digitally Ready Workforce</a:t>
            </a:r>
          </a:p>
        </p:txBody>
      </p:sp>
      <p:sp>
        <p:nvSpPr>
          <p:cNvPr id="4" name="TextBox 3">
            <a:extLst>
              <a:ext uri="{FF2B5EF4-FFF2-40B4-BE49-F238E27FC236}">
                <a16:creationId xmlns:a16="http://schemas.microsoft.com/office/drawing/2014/main" id="{E9CDB6CD-87EE-815A-531D-6A1EBA4C66C7}"/>
              </a:ext>
            </a:extLst>
          </p:cNvPr>
          <p:cNvSpPr txBox="1"/>
          <p:nvPr/>
        </p:nvSpPr>
        <p:spPr>
          <a:xfrm>
            <a:off x="490607" y="745147"/>
            <a:ext cx="8152427"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we will have a digitally capable workforce in primary care which will be using technology and data to help the best possible care for people</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025067" y="1467561"/>
            <a:ext cx="8317861" cy="2858090"/>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GB" sz="1400" dirty="0">
                <a:effectLst/>
                <a:latin typeface="Arial" panose="020B0604020202020204" pitchFamily="34" charset="0"/>
                <a:ea typeface="Calibri" panose="020F0502020204030204" pitchFamily="34" charset="0"/>
                <a:cs typeface="Arial" panose="020B0604020202020204" pitchFamily="34" charset="0"/>
              </a:rPr>
              <a:t>Fear of new systems - managing change and overcoming resistance to new systems; particularly reference to older generations not adapting well; technological phobia etc</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Time &amp; training</a:t>
            </a:r>
            <a:r>
              <a:rPr lang="en-GB" sz="1400" dirty="0">
                <a:latin typeface="Arial" panose="020B0604020202020204" pitchFamily="34" charset="0"/>
                <a:ea typeface="Calibri" panose="020F0502020204030204" pitchFamily="34" charset="0"/>
                <a:cs typeface="Arial" panose="020B0604020202020204" pitchFamily="34" charset="0"/>
              </a:rPr>
              <a:t> (individual and team)</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Don’t neglect basic skills</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Recognition that AI could change </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Data analysis in primary care not well developed </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Information governance and GDPR </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Game changes in primary care: </a:t>
            </a:r>
            <a:r>
              <a:rPr lang="en-GB" sz="1400" dirty="0">
                <a:effectLst/>
                <a:latin typeface="Arial" panose="020B0604020202020204" pitchFamily="34" charset="0"/>
                <a:ea typeface="Calibri" panose="020F0502020204030204" pitchFamily="34" charset="0"/>
                <a:cs typeface="Arial" panose="020B0604020202020204" pitchFamily="34" charset="0"/>
              </a:rPr>
              <a:t> </a:t>
            </a:r>
          </a:p>
          <a:p>
            <a:pPr marL="742950" lvl="1" indent="-285750">
              <a:lnSpc>
                <a:spcPct val="107000"/>
              </a:lnSpc>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Telehealth/telecare –triage; medicines management; remote patient monitoring and prevention activities</a:t>
            </a:r>
          </a:p>
          <a:p>
            <a:pPr marL="742950" lvl="1" indent="-285750">
              <a:lnSpc>
                <a:spcPct val="107000"/>
              </a:lnSpc>
              <a:spcAft>
                <a:spcPts val="800"/>
              </a:spcAft>
              <a:buFont typeface="Courier New" panose="02070309020205020404" pitchFamily="49" charset="0"/>
              <a:buChar char="o"/>
            </a:pPr>
            <a:r>
              <a:rPr lang="en-GB" sz="1400" dirty="0">
                <a:effectLst/>
                <a:latin typeface="Arial" panose="020B0604020202020204" pitchFamily="34" charset="0"/>
                <a:ea typeface="Calibri" panose="020F0502020204030204" pitchFamily="34" charset="0"/>
                <a:cs typeface="Arial" panose="020B0604020202020204" pitchFamily="34" charset="0"/>
              </a:rPr>
              <a:t>Automation – automated documentation; empowering patients; time saving &amp; productivity </a:t>
            </a:r>
            <a:endParaRPr lang="en-GB"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AA8055E-5F8E-0495-B9AE-5AB24A498BB7}"/>
              </a:ext>
            </a:extLst>
          </p:cNvPr>
          <p:cNvSpPr txBox="1"/>
          <p:nvPr/>
        </p:nvSpPr>
        <p:spPr>
          <a:xfrm>
            <a:off x="231680" y="4826344"/>
            <a:ext cx="8403351" cy="1200329"/>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b="1" dirty="0">
                <a:latin typeface="Arial" panose="020B0604020202020204" pitchFamily="34" charset="0"/>
                <a:cs typeface="Arial" panose="020B0604020202020204" pitchFamily="34" charset="0"/>
              </a:rPr>
              <a:t>How do we embed a ‘digital first’ mindset in our primary care workforce?</a:t>
            </a:r>
          </a:p>
          <a:p>
            <a:pPr marL="285750" indent="-285750">
              <a:buFont typeface="Wingdings" panose="05000000000000000000" pitchFamily="2" charset="2"/>
              <a:buChar char="Ø"/>
            </a:pPr>
            <a:r>
              <a:rPr lang="en-GB" sz="1400" b="1" dirty="0">
                <a:latin typeface="Arial" panose="020B0604020202020204" pitchFamily="34" charset="0"/>
                <a:cs typeface="Arial" panose="020B0604020202020204" pitchFamily="34" charset="0"/>
              </a:rPr>
              <a:t>How should we maximise the significant datasets within primary to improve patient care</a:t>
            </a:r>
          </a:p>
          <a:p>
            <a:pPr marL="285750" indent="-285750">
              <a:buFont typeface="Wingdings" panose="05000000000000000000" pitchFamily="2" charset="2"/>
              <a:buChar char="Ø"/>
            </a:pPr>
            <a:r>
              <a:rPr lang="en-GB" sz="1400" b="1" dirty="0">
                <a:latin typeface="Arial" panose="020B0604020202020204" pitchFamily="34" charset="0"/>
                <a:cs typeface="Arial" panose="020B0604020202020204" pitchFamily="34" charset="0"/>
              </a:rPr>
              <a:t>What roles do we need to realise the benefits of digital transformation?</a:t>
            </a:r>
          </a:p>
          <a:p>
            <a:endParaRPr lang="en-GB" sz="800" b="1" dirty="0">
              <a:latin typeface="Arial" panose="020B0604020202020204" pitchFamily="34" charset="0"/>
              <a:cs typeface="Arial" panose="020B0604020202020204" pitchFamily="34" charset="0"/>
            </a:endParaRPr>
          </a:p>
        </p:txBody>
      </p:sp>
      <p:sp>
        <p:nvSpPr>
          <p:cNvPr id="15" name="Cloud 14">
            <a:extLst>
              <a:ext uri="{FF2B5EF4-FFF2-40B4-BE49-F238E27FC236}">
                <a16:creationId xmlns:a16="http://schemas.microsoft.com/office/drawing/2014/main" id="{C1A4C537-81FA-B94A-95DB-A1DC5A8296AC}"/>
              </a:ext>
            </a:extLst>
          </p:cNvPr>
          <p:cNvSpPr/>
          <p:nvPr/>
        </p:nvSpPr>
        <p:spPr>
          <a:xfrm>
            <a:off x="8858505" y="4826344"/>
            <a:ext cx="3101815" cy="1511932"/>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loud 18">
            <a:extLst>
              <a:ext uri="{FF2B5EF4-FFF2-40B4-BE49-F238E27FC236}">
                <a16:creationId xmlns:a16="http://schemas.microsoft.com/office/drawing/2014/main" id="{213366AD-AC73-5437-8251-A00A548E31C4}"/>
              </a:ext>
            </a:extLst>
          </p:cNvPr>
          <p:cNvSpPr/>
          <p:nvPr/>
        </p:nvSpPr>
        <p:spPr>
          <a:xfrm>
            <a:off x="160070" y="1467561"/>
            <a:ext cx="2780023" cy="1595679"/>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C9C4F141-A6B4-07FA-9BA2-907C9487CB9E}"/>
              </a:ext>
            </a:extLst>
          </p:cNvPr>
          <p:cNvSpPr txBox="1"/>
          <p:nvPr/>
        </p:nvSpPr>
        <p:spPr>
          <a:xfrm>
            <a:off x="296448" y="3373342"/>
            <a:ext cx="2372414" cy="95410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Pilot digital capability framework to help individuals self assess their digital competency</a:t>
            </a:r>
          </a:p>
        </p:txBody>
      </p:sp>
      <p:sp>
        <p:nvSpPr>
          <p:cNvPr id="8" name="TextBox 7">
            <a:extLst>
              <a:ext uri="{FF2B5EF4-FFF2-40B4-BE49-F238E27FC236}">
                <a16:creationId xmlns:a16="http://schemas.microsoft.com/office/drawing/2014/main" id="{9FFFA9F6-2CA5-B8ED-8C7C-499413BA7842}"/>
              </a:ext>
            </a:extLst>
          </p:cNvPr>
          <p:cNvSpPr txBox="1"/>
          <p:nvPr/>
        </p:nvSpPr>
        <p:spPr>
          <a:xfrm>
            <a:off x="9028418" y="5164898"/>
            <a:ext cx="2627136" cy="830997"/>
          </a:xfrm>
          <a:prstGeom prst="rect">
            <a:avLst/>
          </a:prstGeom>
          <a:noFill/>
        </p:spPr>
        <p:txBody>
          <a:bodyPr wrap="square" rtlCol="0">
            <a:spAutoFit/>
          </a:bodyPr>
          <a:lstStyle/>
          <a:p>
            <a:pPr algn="ctr"/>
            <a:r>
              <a:rPr lang="en-GB" sz="1200" dirty="0">
                <a:solidFill>
                  <a:schemeClr val="bg1"/>
                </a:solidFill>
                <a:latin typeface="Arial" panose="020B0604020202020204" pitchFamily="34" charset="0"/>
                <a:cs typeface="Arial" panose="020B0604020202020204" pitchFamily="34" charset="0"/>
              </a:rPr>
              <a:t>Y Ty </a:t>
            </a:r>
            <a:r>
              <a:rPr lang="en-GB" sz="1200" dirty="0" err="1">
                <a:solidFill>
                  <a:schemeClr val="bg1"/>
                </a:solidFill>
                <a:latin typeface="Arial" panose="020B0604020202020204" pitchFamily="34" charset="0"/>
                <a:cs typeface="Arial" panose="020B0604020202020204" pitchFamily="34" charset="0"/>
              </a:rPr>
              <a:t>Dysgu</a:t>
            </a:r>
            <a:r>
              <a:rPr lang="en-GB" sz="1200" dirty="0">
                <a:solidFill>
                  <a:schemeClr val="bg1"/>
                </a:solidFill>
                <a:latin typeface="Arial" panose="020B0604020202020204" pitchFamily="34" charset="0"/>
                <a:cs typeface="Arial" panose="020B0604020202020204" pitchFamily="34" charset="0"/>
              </a:rPr>
              <a:t> is our Learning Management System hosting  learning resources &amp; programmes for health &amp; care staff across Wales </a:t>
            </a:r>
          </a:p>
        </p:txBody>
      </p:sp>
      <p:sp>
        <p:nvSpPr>
          <p:cNvPr id="10" name="TextBox 9">
            <a:extLst>
              <a:ext uri="{FF2B5EF4-FFF2-40B4-BE49-F238E27FC236}">
                <a16:creationId xmlns:a16="http://schemas.microsoft.com/office/drawing/2014/main" id="{94B896B1-0AF5-3206-F692-1844B44D066F}"/>
              </a:ext>
            </a:extLst>
          </p:cNvPr>
          <p:cNvSpPr txBox="1"/>
          <p:nvPr/>
        </p:nvSpPr>
        <p:spPr>
          <a:xfrm>
            <a:off x="331127" y="1792836"/>
            <a:ext cx="2303056" cy="95410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It is estimated that AI could have a significant impact in automating tasks in primary care</a:t>
            </a:r>
            <a:endParaRPr lang="en-GB" sz="1200" dirty="0">
              <a:latin typeface="Arial" panose="020B0604020202020204" pitchFamily="34" charset="0"/>
              <a:cs typeface="Arial" panose="020B0604020202020204" pitchFamily="34" charset="0"/>
            </a:endParaRPr>
          </a:p>
        </p:txBody>
      </p:sp>
      <p:pic>
        <p:nvPicPr>
          <p:cNvPr id="2" name="Picture 1" descr="A picture containing text, font, logo, circle&#10;&#10;Description automatically generated">
            <a:extLst>
              <a:ext uri="{FF2B5EF4-FFF2-40B4-BE49-F238E27FC236}">
                <a16:creationId xmlns:a16="http://schemas.microsoft.com/office/drawing/2014/main" id="{4428234F-A9C4-EDA7-96C1-65ADFB42BD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pic>
        <p:nvPicPr>
          <p:cNvPr id="9" name="Picture 8" descr="Image result for heiw nantgarw">
            <a:extLst>
              <a:ext uri="{FF2B5EF4-FFF2-40B4-BE49-F238E27FC236}">
                <a16:creationId xmlns:a16="http://schemas.microsoft.com/office/drawing/2014/main" id="{506FA1BF-7610-9EC9-BBE5-27D613D006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12853"/>
            <a:ext cx="2377440" cy="760780"/>
          </a:xfrm>
          <a:prstGeom prst="rect">
            <a:avLst/>
          </a:prstGeom>
        </p:spPr>
      </p:pic>
    </p:spTree>
    <p:extLst>
      <p:ext uri="{BB962C8B-B14F-4D97-AF65-F5344CB8AC3E}">
        <p14:creationId xmlns:p14="http://schemas.microsoft.com/office/powerpoint/2010/main" val="1663962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DA391099-0AEE-4629-A346-ED4A8CF9AD2B}"/>
              </a:ext>
            </a:extLst>
          </p:cNvPr>
          <p:cNvSpPr txBox="1"/>
          <p:nvPr/>
        </p:nvSpPr>
        <p:spPr>
          <a:xfrm>
            <a:off x="1908313" y="2228671"/>
            <a:ext cx="8375374" cy="2708434"/>
          </a:xfrm>
          <a:prstGeom prst="rect">
            <a:avLst/>
          </a:prstGeom>
          <a:noFill/>
        </p:spPr>
        <p:txBody>
          <a:bodyPr wrap="square" rtlCol="0">
            <a:spAutoFit/>
          </a:bodyPr>
          <a:lstStyle/>
          <a:p>
            <a:pPr algn="ctr"/>
            <a:r>
              <a:rPr lang="en-GB" sz="3400" b="1" dirty="0">
                <a:solidFill>
                  <a:srgbClr val="44546A"/>
                </a:solidFill>
                <a:latin typeface="Gotham Book"/>
                <a:cs typeface="Times New Roman" panose="02020603050405020304" pitchFamily="18" charset="0"/>
              </a:rPr>
              <a:t>Welcome </a:t>
            </a:r>
          </a:p>
          <a:p>
            <a:pPr algn="ctr"/>
            <a:r>
              <a:rPr lang="en-GB" sz="3400" b="1" dirty="0">
                <a:solidFill>
                  <a:srgbClr val="44546A"/>
                </a:solidFill>
                <a:latin typeface="Gotham Book"/>
                <a:cs typeface="Times New Roman" panose="02020603050405020304" pitchFamily="18" charset="0"/>
              </a:rPr>
              <a:t>The </a:t>
            </a:r>
            <a:r>
              <a:rPr lang="en-GB" sz="3400" b="1" dirty="0">
                <a:solidFill>
                  <a:srgbClr val="5C646F"/>
                </a:solidFill>
                <a:latin typeface="Gotham Book"/>
                <a:cs typeface="Times New Roman" panose="02020603050405020304" pitchFamily="18" charset="0"/>
              </a:rPr>
              <a:t>day w</a:t>
            </a:r>
            <a:r>
              <a:rPr lang="en-GB" sz="3400" b="1" dirty="0">
                <a:solidFill>
                  <a:srgbClr val="44546A"/>
                </a:solidFill>
                <a:latin typeface="Gotham Book"/>
                <a:cs typeface="Times New Roman" panose="02020603050405020304" pitchFamily="18" charset="0"/>
              </a:rPr>
              <a:t>ill begin promptly at 10am</a:t>
            </a:r>
          </a:p>
          <a:p>
            <a:pPr algn="ctr"/>
            <a:endParaRPr lang="en-GB" sz="3400" b="1" dirty="0">
              <a:solidFill>
                <a:srgbClr val="44546A"/>
              </a:solidFill>
              <a:latin typeface="Gotham Book"/>
              <a:cs typeface="Times New Roman" panose="02020603050405020304" pitchFamily="18" charset="0"/>
            </a:endParaRPr>
          </a:p>
          <a:p>
            <a:pPr algn="ctr"/>
            <a:r>
              <a:rPr lang="en-GB" sz="3400" b="1" dirty="0">
                <a:solidFill>
                  <a:srgbClr val="44546A"/>
                </a:solidFill>
                <a:latin typeface="Gotham Book"/>
                <a:cs typeface="Times New Roman" panose="02020603050405020304" pitchFamily="18" charset="0"/>
              </a:rPr>
              <a:t>Please ensure that you have registered and </a:t>
            </a:r>
          </a:p>
          <a:p>
            <a:pPr algn="ctr"/>
            <a:r>
              <a:rPr lang="en-GB" sz="3400" b="1" dirty="0">
                <a:solidFill>
                  <a:srgbClr val="44546A"/>
                </a:solidFill>
                <a:latin typeface="Gotham Book"/>
                <a:cs typeface="Times New Roman" panose="02020603050405020304" pitchFamily="18" charset="0"/>
              </a:rPr>
              <a:t>enjoy the refreshments available</a:t>
            </a:r>
          </a:p>
        </p:txBody>
      </p:sp>
    </p:spTree>
    <p:extLst>
      <p:ext uri="{BB962C8B-B14F-4D97-AF65-F5344CB8AC3E}">
        <p14:creationId xmlns:p14="http://schemas.microsoft.com/office/powerpoint/2010/main" val="2783449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Image result for heiw nantgarw">
            <a:extLst>
              <a:ext uri="{FF2B5EF4-FFF2-40B4-BE49-F238E27FC236}">
                <a16:creationId xmlns:a16="http://schemas.microsoft.com/office/drawing/2014/main" id="{B4FD84E2-B65D-16A2-247B-42AB1FA257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12853"/>
            <a:ext cx="2377440" cy="760780"/>
          </a:xfrm>
          <a:prstGeom prst="rect">
            <a:avLst/>
          </a:prstGeom>
        </p:spPr>
      </p:pic>
      <p:sp>
        <p:nvSpPr>
          <p:cNvPr id="3" name="TextBox 2">
            <a:extLst>
              <a:ext uri="{FF2B5EF4-FFF2-40B4-BE49-F238E27FC236}">
                <a16:creationId xmlns:a16="http://schemas.microsoft.com/office/drawing/2014/main" id="{54CF377B-C56B-460C-4C91-11293DD12379}"/>
              </a:ext>
            </a:extLst>
          </p:cNvPr>
          <p:cNvSpPr txBox="1"/>
          <p:nvPr/>
        </p:nvSpPr>
        <p:spPr>
          <a:xfrm>
            <a:off x="1828705" y="146447"/>
            <a:ext cx="7781925" cy="461665"/>
          </a:xfrm>
          <a:prstGeom prst="rect">
            <a:avLst/>
          </a:prstGeom>
          <a:solidFill>
            <a:schemeClr val="accent1">
              <a:lumMod val="75000"/>
            </a:schemeClr>
          </a:solidFill>
          <a:ln w="19050">
            <a:solidFill>
              <a:schemeClr val="tx1"/>
            </a:solidFill>
          </a:ln>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Theme 5: Excellent Education &amp; Learning</a:t>
            </a:r>
          </a:p>
        </p:txBody>
      </p:sp>
      <p:sp>
        <p:nvSpPr>
          <p:cNvPr id="4" name="TextBox 3">
            <a:extLst>
              <a:ext uri="{FF2B5EF4-FFF2-40B4-BE49-F238E27FC236}">
                <a16:creationId xmlns:a16="http://schemas.microsoft.com/office/drawing/2014/main" id="{E9CDB6CD-87EE-815A-531D-6A1EBA4C66C7}"/>
              </a:ext>
            </a:extLst>
          </p:cNvPr>
          <p:cNvSpPr txBox="1"/>
          <p:nvPr/>
        </p:nvSpPr>
        <p:spPr>
          <a:xfrm>
            <a:off x="455095" y="757274"/>
            <a:ext cx="8025958"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staff working in primary and community settings will have the skills and capabilities needed to meet the needs of the people of Wales</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415330" y="1504541"/>
            <a:ext cx="8230036" cy="2427203"/>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34290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Lifelong learning &amp; development</a:t>
            </a:r>
          </a:p>
          <a:p>
            <a:pPr marL="34290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Clinical risk management</a:t>
            </a:r>
          </a:p>
          <a:p>
            <a:pPr marL="342900" lvl="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Lack of protected time for CPD and more consistent CPD offer</a:t>
            </a:r>
          </a:p>
          <a:p>
            <a:pPr marL="342900" lvl="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Expand clinical placements</a:t>
            </a:r>
          </a:p>
          <a:p>
            <a:pPr marL="342900" lvl="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Value of rotational training and education models</a:t>
            </a:r>
          </a:p>
          <a:p>
            <a:pPr marL="342900" lvl="0" indent="-342900">
              <a:lnSpc>
                <a:spcPct val="107000"/>
              </a:lnSpc>
              <a:buFont typeface="Arial" panose="020B0604020202020204" pitchFamily="34" charset="0"/>
              <a:buChar char="•"/>
            </a:pPr>
            <a:r>
              <a:rPr lang="en-GB" sz="1400" dirty="0">
                <a:effectLst/>
                <a:latin typeface="Arial" panose="020B0604020202020204" pitchFamily="34" charset="0"/>
                <a:ea typeface="Calibri" panose="020F0502020204030204" pitchFamily="34" charset="0"/>
                <a:cs typeface="Arial" panose="020B0604020202020204" pitchFamily="34" charset="0"/>
              </a:rPr>
              <a:t>Need for specific education &amp; training to support those working within inclusion health services </a:t>
            </a:r>
          </a:p>
          <a:p>
            <a:pPr marL="342900" lvl="0" indent="-342900">
              <a:lnSpc>
                <a:spcPct val="107000"/>
              </a:lnSpc>
              <a:buFont typeface="Arial" panose="020B0604020202020204" pitchFamily="34" charset="0"/>
              <a:buChar char="•"/>
            </a:pPr>
            <a:r>
              <a:rPr lang="en-GB" sz="1400" dirty="0">
                <a:latin typeface="Arial" panose="020B0604020202020204" pitchFamily="34" charset="0"/>
                <a:ea typeface="Calibri" panose="020F0502020204030204" pitchFamily="34" charset="0"/>
                <a:cs typeface="Arial" panose="020B0604020202020204" pitchFamily="34" charset="0"/>
              </a:rPr>
              <a:t>More inter-disciplinary training would prepare people to work as part of a team</a:t>
            </a:r>
          </a:p>
          <a:p>
            <a:pPr marL="342900" lvl="0" indent="-342900">
              <a:lnSpc>
                <a:spcPct val="107000"/>
              </a:lnSpc>
              <a:buFont typeface="Arial" panose="020B0604020202020204" pitchFamily="34" charset="0"/>
              <a:buChar char="•"/>
            </a:pPr>
            <a:r>
              <a:rPr lang="en-GB" sz="1400" dirty="0">
                <a:latin typeface="Arial" panose="020B0604020202020204" pitchFamily="34" charset="0"/>
                <a:ea typeface="Calibri" panose="020F0502020204030204" pitchFamily="34" charset="0"/>
                <a:cs typeface="Arial" panose="020B0604020202020204" pitchFamily="34" charset="0"/>
              </a:rPr>
              <a:t>More work- based learning opportunities including apprenticeships</a:t>
            </a:r>
          </a:p>
          <a:p>
            <a:pPr marL="342900" lvl="0" indent="-342900">
              <a:lnSpc>
                <a:spcPct val="107000"/>
              </a:lnSpc>
              <a:buFont typeface="Arial" panose="020B0604020202020204" pitchFamily="34" charset="0"/>
              <a:buChar char="•"/>
            </a:pPr>
            <a:r>
              <a:rPr lang="en-GB" sz="1400" dirty="0">
                <a:latin typeface="Arial" panose="020B0604020202020204" pitchFamily="34" charset="0"/>
                <a:ea typeface="Calibri" panose="020F0502020204030204" pitchFamily="34" charset="0"/>
                <a:cs typeface="Arial" panose="020B0604020202020204" pitchFamily="34" charset="0"/>
              </a:rPr>
              <a:t>Expand range of “new to primary care” programmes</a:t>
            </a:r>
            <a:endParaRPr lang="en-GB" sz="11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AA8055E-5F8E-0495-B9AE-5AB24A498BB7}"/>
              </a:ext>
            </a:extLst>
          </p:cNvPr>
          <p:cNvSpPr txBox="1"/>
          <p:nvPr/>
        </p:nvSpPr>
        <p:spPr>
          <a:xfrm>
            <a:off x="237518" y="4487024"/>
            <a:ext cx="8199100" cy="1631216"/>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What’s our ambition for scaling up education &amp; training in Wales ?</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Do we need to reform or change our education and training programmes; how will changes in the future model of care impact on workforce models?</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Priority areas for scaling up apprenticeship programmes &amp; “new to primary care” initiatives</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How do we ensure CPD arrangements are more equitable and value all staff?</a:t>
            </a:r>
          </a:p>
          <a:p>
            <a:endParaRPr lang="en-GB" sz="800" b="1" dirty="0">
              <a:latin typeface="Arial" panose="020B0604020202020204" pitchFamily="34" charset="0"/>
              <a:cs typeface="Arial" panose="020B0604020202020204" pitchFamily="34" charset="0"/>
            </a:endParaRPr>
          </a:p>
        </p:txBody>
      </p:sp>
      <p:sp>
        <p:nvSpPr>
          <p:cNvPr id="11" name="Cloud 10">
            <a:extLst>
              <a:ext uri="{FF2B5EF4-FFF2-40B4-BE49-F238E27FC236}">
                <a16:creationId xmlns:a16="http://schemas.microsoft.com/office/drawing/2014/main" id="{DC1A0857-B619-30D3-3701-D0A404268C94}"/>
              </a:ext>
            </a:extLst>
          </p:cNvPr>
          <p:cNvSpPr/>
          <p:nvPr/>
        </p:nvSpPr>
        <p:spPr>
          <a:xfrm>
            <a:off x="9206277" y="4277300"/>
            <a:ext cx="3011932" cy="1014720"/>
          </a:xfrm>
          <a:prstGeom prst="cloud">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2EE8B4B-598E-9BB6-2446-FD734120B74A}"/>
              </a:ext>
            </a:extLst>
          </p:cNvPr>
          <p:cNvSpPr txBox="1"/>
          <p:nvPr/>
        </p:nvSpPr>
        <p:spPr>
          <a:xfrm>
            <a:off x="9667151" y="4399939"/>
            <a:ext cx="2203227" cy="769441"/>
          </a:xfrm>
          <a:prstGeom prst="rect">
            <a:avLst/>
          </a:prstGeom>
          <a:noFill/>
        </p:spPr>
        <p:txBody>
          <a:bodyPr wrap="square" rtlCol="0">
            <a:spAutoFit/>
          </a:bodyPr>
          <a:lstStyle/>
          <a:p>
            <a:pPr algn="ctr"/>
            <a:r>
              <a:rPr lang="en-GB" sz="1100" dirty="0">
                <a:latin typeface="Arial" panose="020B0604020202020204" pitchFamily="34" charset="0"/>
                <a:cs typeface="Arial" panose="020B0604020202020204" pitchFamily="34" charset="0"/>
              </a:rPr>
              <a:t>Everyone should be supported to acquire &amp; develop generic skills – MECC, Shared Decision Making,  QI &amp; Mental Health</a:t>
            </a:r>
          </a:p>
        </p:txBody>
      </p:sp>
      <p:graphicFrame>
        <p:nvGraphicFramePr>
          <p:cNvPr id="7" name="Diagram 6">
            <a:extLst>
              <a:ext uri="{FF2B5EF4-FFF2-40B4-BE49-F238E27FC236}">
                <a16:creationId xmlns:a16="http://schemas.microsoft.com/office/drawing/2014/main" id="{0DCDEBD6-08B7-B623-9485-F7787A13CB22}"/>
              </a:ext>
            </a:extLst>
          </p:cNvPr>
          <p:cNvGraphicFramePr/>
          <p:nvPr/>
        </p:nvGraphicFramePr>
        <p:xfrm>
          <a:off x="-283572" y="1690165"/>
          <a:ext cx="3872592" cy="2796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a:extLst>
              <a:ext uri="{FF2B5EF4-FFF2-40B4-BE49-F238E27FC236}">
                <a16:creationId xmlns:a16="http://schemas.microsoft.com/office/drawing/2014/main" id="{3928B706-86C1-B3A7-5C6C-E0E47756363F}"/>
              </a:ext>
            </a:extLst>
          </p:cNvPr>
          <p:cNvSpPr txBox="1"/>
          <p:nvPr/>
        </p:nvSpPr>
        <p:spPr>
          <a:xfrm>
            <a:off x="794930" y="2762743"/>
            <a:ext cx="1715588" cy="369332"/>
          </a:xfrm>
          <a:prstGeom prst="rect">
            <a:avLst/>
          </a:prstGeom>
          <a:noFill/>
        </p:spPr>
        <p:txBody>
          <a:bodyPr wrap="square" rtlCol="0">
            <a:spAutoFit/>
          </a:bodyPr>
          <a:lstStyle/>
          <a:p>
            <a:pPr algn="ctr"/>
            <a:r>
              <a:rPr lang="en-GB" dirty="0"/>
              <a:t>Vicious circle</a:t>
            </a:r>
          </a:p>
        </p:txBody>
      </p:sp>
      <p:sp>
        <p:nvSpPr>
          <p:cNvPr id="17" name="Cloud 16">
            <a:extLst>
              <a:ext uri="{FF2B5EF4-FFF2-40B4-BE49-F238E27FC236}">
                <a16:creationId xmlns:a16="http://schemas.microsoft.com/office/drawing/2014/main" id="{5E1E57D2-F350-28CA-4671-CED8A00B7146}"/>
              </a:ext>
            </a:extLst>
          </p:cNvPr>
          <p:cNvSpPr/>
          <p:nvPr/>
        </p:nvSpPr>
        <p:spPr>
          <a:xfrm>
            <a:off x="8502343" y="5431390"/>
            <a:ext cx="3689657" cy="1362925"/>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Arial" panose="020B0604020202020204" pitchFamily="34" charset="0"/>
              <a:cs typeface="Arial" panose="020B0604020202020204" pitchFamily="34" charset="0"/>
            </a:endParaRPr>
          </a:p>
        </p:txBody>
      </p:sp>
      <p:pic>
        <p:nvPicPr>
          <p:cNvPr id="8" name="Picture 7" descr="A picture containing text, font, logo, circle&#10;&#10;Description automatically generated">
            <a:extLst>
              <a:ext uri="{FF2B5EF4-FFF2-40B4-BE49-F238E27FC236}">
                <a16:creationId xmlns:a16="http://schemas.microsoft.com/office/drawing/2014/main" id="{41A20CF4-EB6C-4113-8551-2EB5AE4B06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sp>
        <p:nvSpPr>
          <p:cNvPr id="9" name="TextBox 8">
            <a:extLst>
              <a:ext uri="{FF2B5EF4-FFF2-40B4-BE49-F238E27FC236}">
                <a16:creationId xmlns:a16="http://schemas.microsoft.com/office/drawing/2014/main" id="{1D551FA3-107A-AABD-F44E-E121E5647C1C}"/>
              </a:ext>
            </a:extLst>
          </p:cNvPr>
          <p:cNvSpPr txBox="1"/>
          <p:nvPr/>
        </p:nvSpPr>
        <p:spPr>
          <a:xfrm>
            <a:off x="8982288" y="5659909"/>
            <a:ext cx="2888090" cy="954107"/>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Multi-professional Primary &amp; community care framework &amp; Academy infrastructure now in place</a:t>
            </a:r>
          </a:p>
        </p:txBody>
      </p:sp>
    </p:spTree>
    <p:extLst>
      <p:ext uri="{BB962C8B-B14F-4D97-AF65-F5344CB8AC3E}">
        <p14:creationId xmlns:p14="http://schemas.microsoft.com/office/powerpoint/2010/main" val="3500802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 result for heiw nantgarw">
            <a:extLst>
              <a:ext uri="{FF2B5EF4-FFF2-40B4-BE49-F238E27FC236}">
                <a16:creationId xmlns:a16="http://schemas.microsoft.com/office/drawing/2014/main" id="{EB160827-D7E4-3A0E-EFC9-6B5CC0867F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12853"/>
            <a:ext cx="2377440" cy="760780"/>
          </a:xfrm>
          <a:prstGeom prst="rect">
            <a:avLst/>
          </a:prstGeom>
        </p:spPr>
      </p:pic>
      <p:sp>
        <p:nvSpPr>
          <p:cNvPr id="3" name="TextBox 2">
            <a:extLst>
              <a:ext uri="{FF2B5EF4-FFF2-40B4-BE49-F238E27FC236}">
                <a16:creationId xmlns:a16="http://schemas.microsoft.com/office/drawing/2014/main" id="{54CF377B-C56B-460C-4C91-11293DD12379}"/>
              </a:ext>
            </a:extLst>
          </p:cNvPr>
          <p:cNvSpPr txBox="1"/>
          <p:nvPr/>
        </p:nvSpPr>
        <p:spPr>
          <a:xfrm>
            <a:off x="2017572" y="150298"/>
            <a:ext cx="7781925" cy="461665"/>
          </a:xfrm>
          <a:prstGeom prst="rect">
            <a:avLst/>
          </a:prstGeom>
          <a:solidFill>
            <a:srgbClr val="7030A0"/>
          </a:solidFill>
          <a:ln w="19050">
            <a:solidFill>
              <a:schemeClr val="tx1"/>
            </a:solidFill>
          </a:ln>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Theme 6: Leadership &amp; Succession</a:t>
            </a:r>
          </a:p>
        </p:txBody>
      </p:sp>
      <p:sp>
        <p:nvSpPr>
          <p:cNvPr id="4" name="TextBox 3">
            <a:extLst>
              <a:ext uri="{FF2B5EF4-FFF2-40B4-BE49-F238E27FC236}">
                <a16:creationId xmlns:a16="http://schemas.microsoft.com/office/drawing/2014/main" id="{E9CDB6CD-87EE-815A-531D-6A1EBA4C66C7}"/>
              </a:ext>
            </a:extLst>
          </p:cNvPr>
          <p:cNvSpPr txBox="1"/>
          <p:nvPr/>
        </p:nvSpPr>
        <p:spPr>
          <a:xfrm>
            <a:off x="606958" y="764795"/>
            <a:ext cx="7881257" cy="600101"/>
          </a:xfrm>
          <a:prstGeom prst="rect">
            <a:avLst/>
          </a:prstGeom>
          <a:solidFill>
            <a:schemeClr val="accent1">
              <a:lumMod val="20000"/>
              <a:lumOff val="80000"/>
            </a:schemeClr>
          </a:solidFill>
          <a:ln w="12700">
            <a:solidFill>
              <a:schemeClr val="tx1"/>
            </a:solidFill>
          </a:ln>
        </p:spPr>
        <p:txBody>
          <a:bodyPr wrap="square" rtlCol="0">
            <a:spAutoFit/>
          </a:bodyPr>
          <a:lstStyle/>
          <a:p>
            <a:pPr>
              <a:lnSpc>
                <a:spcPct val="107000"/>
              </a:lnSpc>
              <a:spcAft>
                <a:spcPts val="800"/>
              </a:spcAft>
            </a:pPr>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our leaders working in primary and community settings will display collective and compassionate leadership</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3164294" y="1785340"/>
            <a:ext cx="8317861" cy="1966179"/>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34290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Leadership skills development – embed early and support people throughout their roles  </a:t>
            </a:r>
          </a:p>
          <a:p>
            <a:pPr marL="342900" lvl="0" indent="-342900">
              <a:lnSpc>
                <a:spcPct val="107000"/>
              </a:lnSpc>
              <a:buFont typeface="Wingdings" panose="05000000000000000000" pitchFamily="2"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Particular groups highlighted – newly qualified GPs, those new to supervisory roles; practice managers</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Rurality an issue in accessing leadership training opportunities</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Equity issue – differences in leadership roles between primary and secondary care</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Job plans should reflect general leadership vs professional leadership responsibilities </a:t>
            </a:r>
          </a:p>
          <a:p>
            <a:pPr marL="342900" lvl="0" indent="-342900">
              <a:lnSpc>
                <a:spcPct val="107000"/>
              </a:lnSpc>
              <a:buFont typeface="Wingdings" panose="05000000000000000000" pitchFamily="2" charset="2"/>
              <a:buChar char=""/>
            </a:pPr>
            <a:r>
              <a:rPr lang="en-GB" sz="1400" dirty="0">
                <a:latin typeface="Arial" panose="020B0604020202020204" pitchFamily="34" charset="0"/>
                <a:ea typeface="Calibri" panose="020F0502020204030204" pitchFamily="34" charset="0"/>
                <a:cs typeface="Arial" panose="020B0604020202020204" pitchFamily="34" charset="0"/>
              </a:rPr>
              <a:t>Don’t forget about non-clinical workforce</a:t>
            </a:r>
            <a:r>
              <a:rPr lang="en-GB" sz="14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AAA8055E-5F8E-0495-B9AE-5AB24A498BB7}"/>
              </a:ext>
            </a:extLst>
          </p:cNvPr>
          <p:cNvSpPr txBox="1"/>
          <p:nvPr/>
        </p:nvSpPr>
        <p:spPr>
          <a:xfrm>
            <a:off x="336015" y="4420921"/>
            <a:ext cx="8403351" cy="1415772"/>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a:t>
            </a:r>
          </a:p>
          <a:p>
            <a:endParaRPr lang="en-GB" sz="8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How do we creating a culture of compassionate and collective leadership in primary care?</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Exploring our leadership offer – what more is needed</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Priorities for succession planning in primary care </a:t>
            </a:r>
          </a:p>
          <a:p>
            <a:pPr marL="285750" indent="-285750">
              <a:buFont typeface="Arial" panose="020B0604020202020204" pitchFamily="34" charset="0"/>
              <a:buChar char="•"/>
            </a:pPr>
            <a:r>
              <a:rPr lang="en-GB" sz="1400" b="1" dirty="0">
                <a:latin typeface="Arial" panose="020B0604020202020204" pitchFamily="34" charset="0"/>
                <a:cs typeface="Arial" panose="020B0604020202020204" pitchFamily="34" charset="0"/>
              </a:rPr>
              <a:t>How do we grow our future leaders at a practice and system level?</a:t>
            </a:r>
          </a:p>
          <a:p>
            <a:endParaRPr lang="en-GB" sz="800" b="1" dirty="0">
              <a:solidFill>
                <a:schemeClr val="bg1"/>
              </a:solidFill>
              <a:latin typeface="Arial" panose="020B0604020202020204" pitchFamily="34" charset="0"/>
              <a:cs typeface="Arial" panose="020B0604020202020204" pitchFamily="34" charset="0"/>
            </a:endParaRPr>
          </a:p>
        </p:txBody>
      </p:sp>
      <p:sp>
        <p:nvSpPr>
          <p:cNvPr id="15" name="Cloud 14">
            <a:extLst>
              <a:ext uri="{FF2B5EF4-FFF2-40B4-BE49-F238E27FC236}">
                <a16:creationId xmlns:a16="http://schemas.microsoft.com/office/drawing/2014/main" id="{C1A4C537-81FA-B94A-95DB-A1DC5A8296AC}"/>
              </a:ext>
            </a:extLst>
          </p:cNvPr>
          <p:cNvSpPr/>
          <p:nvPr/>
        </p:nvSpPr>
        <p:spPr>
          <a:xfrm>
            <a:off x="8851150" y="4221271"/>
            <a:ext cx="3283308" cy="1974544"/>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Cloud 18">
            <a:extLst>
              <a:ext uri="{FF2B5EF4-FFF2-40B4-BE49-F238E27FC236}">
                <a16:creationId xmlns:a16="http://schemas.microsoft.com/office/drawing/2014/main" id="{213366AD-AC73-5437-8251-A00A548E31C4}"/>
              </a:ext>
            </a:extLst>
          </p:cNvPr>
          <p:cNvSpPr/>
          <p:nvPr/>
        </p:nvSpPr>
        <p:spPr>
          <a:xfrm>
            <a:off x="117529" y="1450322"/>
            <a:ext cx="2931123" cy="1219704"/>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loud 22">
            <a:extLst>
              <a:ext uri="{FF2B5EF4-FFF2-40B4-BE49-F238E27FC236}">
                <a16:creationId xmlns:a16="http://schemas.microsoft.com/office/drawing/2014/main" id="{2CC3510D-EF8F-B43C-2085-C5D0A279C1BE}"/>
              </a:ext>
            </a:extLst>
          </p:cNvPr>
          <p:cNvSpPr/>
          <p:nvPr/>
        </p:nvSpPr>
        <p:spPr>
          <a:xfrm>
            <a:off x="287868" y="2768664"/>
            <a:ext cx="2590444" cy="1325632"/>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D3612A0-05D9-3818-05BD-9DCB3999D138}"/>
              </a:ext>
            </a:extLst>
          </p:cNvPr>
          <p:cNvSpPr txBox="1"/>
          <p:nvPr/>
        </p:nvSpPr>
        <p:spPr>
          <a:xfrm>
            <a:off x="384271" y="1613410"/>
            <a:ext cx="2513281" cy="738664"/>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Some people said that they feel unprepared to lead multi-professional teams </a:t>
            </a:r>
          </a:p>
        </p:txBody>
      </p:sp>
      <p:sp>
        <p:nvSpPr>
          <p:cNvPr id="9" name="TextBox 8">
            <a:extLst>
              <a:ext uri="{FF2B5EF4-FFF2-40B4-BE49-F238E27FC236}">
                <a16:creationId xmlns:a16="http://schemas.microsoft.com/office/drawing/2014/main" id="{F8090D99-FB89-BD3B-6429-D006FBDC2B0C}"/>
              </a:ext>
            </a:extLst>
          </p:cNvPr>
          <p:cNvSpPr txBox="1"/>
          <p:nvPr/>
        </p:nvSpPr>
        <p:spPr>
          <a:xfrm>
            <a:off x="9042857" y="4623767"/>
            <a:ext cx="3091601" cy="1169551"/>
          </a:xfrm>
          <a:prstGeom prst="rect">
            <a:avLst/>
          </a:prstGeom>
          <a:noFill/>
        </p:spPr>
        <p:txBody>
          <a:bodyPr wrap="square" rtlCol="0">
            <a:spAutoFit/>
          </a:bodyPr>
          <a:lstStyle/>
          <a:p>
            <a:pPr algn="ctr"/>
            <a:r>
              <a:rPr lang="en-GB" sz="1400" dirty="0" err="1">
                <a:solidFill>
                  <a:schemeClr val="bg1"/>
                </a:solidFill>
                <a:latin typeface="Arial" panose="020B0604020202020204" pitchFamily="34" charset="0"/>
                <a:cs typeface="Arial" panose="020B0604020202020204" pitchFamily="34" charset="0"/>
              </a:rPr>
              <a:t>Gwella</a:t>
            </a:r>
            <a:r>
              <a:rPr lang="en-GB" sz="1400" dirty="0">
                <a:solidFill>
                  <a:schemeClr val="bg1"/>
                </a:solidFill>
                <a:latin typeface="Arial" panose="020B0604020202020204" pitchFamily="34" charset="0"/>
                <a:cs typeface="Arial" panose="020B0604020202020204" pitchFamily="34" charset="0"/>
              </a:rPr>
              <a:t> is our leadership portal for NHS Wales.  It contains a wealth of leadership resources including blogs, videos, articles, events, programmes and more</a:t>
            </a:r>
          </a:p>
        </p:txBody>
      </p:sp>
      <p:sp>
        <p:nvSpPr>
          <p:cNvPr id="14" name="TextBox 13">
            <a:extLst>
              <a:ext uri="{FF2B5EF4-FFF2-40B4-BE49-F238E27FC236}">
                <a16:creationId xmlns:a16="http://schemas.microsoft.com/office/drawing/2014/main" id="{A3F1B870-51EE-9250-CB82-7EDC61BEBD40}"/>
              </a:ext>
            </a:extLst>
          </p:cNvPr>
          <p:cNvSpPr txBox="1"/>
          <p:nvPr/>
        </p:nvSpPr>
        <p:spPr>
          <a:xfrm>
            <a:off x="447799" y="3080461"/>
            <a:ext cx="2270581" cy="738664"/>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Leadership development  often undertaken in own time</a:t>
            </a:r>
          </a:p>
        </p:txBody>
      </p:sp>
      <p:pic>
        <p:nvPicPr>
          <p:cNvPr id="7" name="Picture 6" descr="A picture containing text, font, logo, circle&#10;&#10;Description automatically generated">
            <a:extLst>
              <a:ext uri="{FF2B5EF4-FFF2-40B4-BE49-F238E27FC236}">
                <a16:creationId xmlns:a16="http://schemas.microsoft.com/office/drawing/2014/main" id="{EFCED023-D2A8-F9AA-CB74-923272F9B9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spTree>
    <p:extLst>
      <p:ext uri="{BB962C8B-B14F-4D97-AF65-F5344CB8AC3E}">
        <p14:creationId xmlns:p14="http://schemas.microsoft.com/office/powerpoint/2010/main" val="39426680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CF377B-C56B-460C-4C91-11293DD12379}"/>
              </a:ext>
            </a:extLst>
          </p:cNvPr>
          <p:cNvSpPr txBox="1"/>
          <p:nvPr/>
        </p:nvSpPr>
        <p:spPr>
          <a:xfrm>
            <a:off x="2017572" y="150298"/>
            <a:ext cx="7781925" cy="461665"/>
          </a:xfrm>
          <a:prstGeom prst="rect">
            <a:avLst/>
          </a:prstGeom>
          <a:solidFill>
            <a:srgbClr val="D639E7"/>
          </a:solidFill>
          <a:ln w="19050">
            <a:solidFill>
              <a:schemeClr val="tx1"/>
            </a:solidFill>
          </a:ln>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Theme 7 : Workforce Supply &amp; Shape</a:t>
            </a:r>
          </a:p>
        </p:txBody>
      </p:sp>
      <p:sp>
        <p:nvSpPr>
          <p:cNvPr id="4" name="TextBox 3">
            <a:extLst>
              <a:ext uri="{FF2B5EF4-FFF2-40B4-BE49-F238E27FC236}">
                <a16:creationId xmlns:a16="http://schemas.microsoft.com/office/drawing/2014/main" id="{E9CDB6CD-87EE-815A-531D-6A1EBA4C66C7}"/>
              </a:ext>
            </a:extLst>
          </p:cNvPr>
          <p:cNvSpPr txBox="1"/>
          <p:nvPr/>
        </p:nvSpPr>
        <p:spPr>
          <a:xfrm>
            <a:off x="235552" y="688391"/>
            <a:ext cx="8808153" cy="584775"/>
          </a:xfrm>
          <a:prstGeom prst="rect">
            <a:avLst/>
          </a:prstGeom>
          <a:solidFill>
            <a:schemeClr val="accent1">
              <a:lumMod val="20000"/>
              <a:lumOff val="80000"/>
            </a:schemeClr>
          </a:solidFill>
          <a:ln w="12700">
            <a:solidFill>
              <a:schemeClr val="tx1"/>
            </a:solidFill>
          </a:ln>
        </p:spPr>
        <p:txBody>
          <a:bodyPr wrap="square" rtlCol="0">
            <a:spAutoFit/>
          </a:bodyPr>
          <a:lstStyle/>
          <a:p>
            <a:r>
              <a:rPr lang="en-GB" sz="1600" b="1" dirty="0">
                <a:effectLst/>
                <a:latin typeface="Arial" panose="020B0604020202020204" pitchFamily="34" charset="0"/>
                <a:ea typeface="Calibri" panose="020F0502020204030204" pitchFamily="34" charset="0"/>
                <a:cs typeface="Arial" panose="020B0604020202020204" pitchFamily="34" charset="0"/>
              </a:rPr>
              <a:t>Our ambition: by 2030, we will have a sustainable workforce in sufficient numbers working in primary care to meet the health and social care needs of our population</a:t>
            </a:r>
            <a:endParaRPr lang="en-GB" sz="16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AD2B3FE-B18C-A55C-98AD-F4123A55C87E}"/>
              </a:ext>
            </a:extLst>
          </p:cNvPr>
          <p:cNvSpPr txBox="1"/>
          <p:nvPr/>
        </p:nvSpPr>
        <p:spPr>
          <a:xfrm>
            <a:off x="5226222" y="1413906"/>
            <a:ext cx="6727638" cy="2739211"/>
          </a:xfrm>
          <a:prstGeom prst="rect">
            <a:avLst/>
          </a:prstGeom>
          <a:solidFill>
            <a:schemeClr val="accent1">
              <a:lumMod val="40000"/>
              <a:lumOff val="60000"/>
            </a:schemeClr>
          </a:solidFill>
          <a:ln w="12700">
            <a:solidFill>
              <a:schemeClr val="tx1"/>
            </a:solidFill>
          </a:ln>
        </p:spPr>
        <p:txBody>
          <a:bodyPr wrap="square" rtlCol="0">
            <a:spAutoFit/>
          </a:bodyPr>
          <a:lstStyle/>
          <a:p>
            <a:r>
              <a:rPr lang="en-GB" b="1" dirty="0">
                <a:latin typeface="Arial" panose="020B0604020202020204" pitchFamily="34" charset="0"/>
                <a:cs typeface="Arial" panose="020B0604020202020204" pitchFamily="34" charset="0"/>
              </a:rPr>
              <a:t>Themes from engagement</a:t>
            </a:r>
            <a:r>
              <a:rPr lang="en-GB"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Shape and size of the workforce should reflect population health need to deliver equitable outcomes</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Move from reactive/episodic care to support people who will have multi-morbidity and increasingly complex needs</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Different skills and approaches will be needed to support preventative care e.g. health coaching/, lifestyle medicine</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Ageing workforce profiles are a concern in some professional groups </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Supply of the workforce is impacted by factors such as pension changes and retirement patterns</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Retention is a key issue across all sectors</a:t>
            </a:r>
          </a:p>
          <a:p>
            <a:pPr marL="285750" indent="-285750">
              <a:buFont typeface="Arial" panose="020B0604020202020204" pitchFamily="34" charset="0"/>
              <a:buChar char="•"/>
            </a:pPr>
            <a:r>
              <a:rPr lang="en-US" sz="1400" dirty="0">
                <a:solidFill>
                  <a:srgbClr val="212121"/>
                </a:solidFill>
                <a:latin typeface="Arial" panose="020B0604020202020204" pitchFamily="34" charset="0"/>
                <a:cs typeface="Arial" panose="020B0604020202020204" pitchFamily="34" charset="0"/>
              </a:rPr>
              <a:t>Need better data to plan</a:t>
            </a:r>
          </a:p>
        </p:txBody>
      </p:sp>
      <p:sp>
        <p:nvSpPr>
          <p:cNvPr id="6" name="TextBox 5">
            <a:extLst>
              <a:ext uri="{FF2B5EF4-FFF2-40B4-BE49-F238E27FC236}">
                <a16:creationId xmlns:a16="http://schemas.microsoft.com/office/drawing/2014/main" id="{AAA8055E-5F8E-0495-B9AE-5AB24A498BB7}"/>
              </a:ext>
            </a:extLst>
          </p:cNvPr>
          <p:cNvSpPr txBox="1"/>
          <p:nvPr/>
        </p:nvSpPr>
        <p:spPr>
          <a:xfrm>
            <a:off x="186690" y="4212987"/>
            <a:ext cx="8403351" cy="2462213"/>
          </a:xfrm>
          <a:prstGeom prst="rect">
            <a:avLst/>
          </a:prstGeom>
          <a:solidFill>
            <a:schemeClr val="accent1">
              <a:lumMod val="60000"/>
              <a:lumOff val="40000"/>
            </a:schemeClr>
          </a:solidFill>
          <a:ln w="19050">
            <a:solidFill>
              <a:schemeClr val="tx1"/>
            </a:solidFill>
          </a:ln>
        </p:spPr>
        <p:txBody>
          <a:bodyPr wrap="square" rtlCol="0">
            <a:spAutoFit/>
          </a:bodyPr>
          <a:lstStyle/>
          <a:p>
            <a:r>
              <a:rPr lang="en-GB" sz="1400" b="1" dirty="0">
                <a:latin typeface="Arial" panose="020B0604020202020204" pitchFamily="34" charset="0"/>
                <a:cs typeface="Arial" panose="020B0604020202020204" pitchFamily="34" charset="0"/>
              </a:rPr>
              <a:t>FOCUS FOR TODAY: </a:t>
            </a:r>
          </a:p>
          <a:p>
            <a:r>
              <a:rPr lang="en-GB" sz="1400" b="1" dirty="0">
                <a:latin typeface="Arial" panose="020B0604020202020204" pitchFamily="34" charset="0"/>
                <a:cs typeface="Arial" panose="020B0604020202020204" pitchFamily="34" charset="0"/>
              </a:rPr>
              <a:t>Exploring the skillsets we need in primary care and where we need to improve supply:</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Prevention; focus on lifestyle medicine; health inequalities</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Managing complexity (management of risk, complex chronic condition management, polypharmacy)</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Mental Health</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Care coordination /navigator skills – to provide more joined-up care</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Management of acute/urgent primary care in different settings </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Data scientist roles (population health management)</a:t>
            </a:r>
          </a:p>
          <a:p>
            <a:pPr marL="742950" lvl="1"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Development of the MDT dental workforce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What can we do to retain our experienced workforce?</a:t>
            </a:r>
          </a:p>
        </p:txBody>
      </p:sp>
      <p:grpSp>
        <p:nvGrpSpPr>
          <p:cNvPr id="10" name="Group 9">
            <a:extLst>
              <a:ext uri="{FF2B5EF4-FFF2-40B4-BE49-F238E27FC236}">
                <a16:creationId xmlns:a16="http://schemas.microsoft.com/office/drawing/2014/main" id="{7BD4F200-2280-6939-5BBF-DE259E013B0F}"/>
              </a:ext>
            </a:extLst>
          </p:cNvPr>
          <p:cNvGrpSpPr/>
          <p:nvPr/>
        </p:nvGrpSpPr>
        <p:grpSpPr>
          <a:xfrm>
            <a:off x="2384021" y="2151070"/>
            <a:ext cx="2603304" cy="1477365"/>
            <a:chOff x="9372600" y="2391075"/>
            <a:chExt cx="1809750" cy="1838025"/>
          </a:xfrm>
          <a:solidFill>
            <a:srgbClr val="D639E7"/>
          </a:solidFill>
        </p:grpSpPr>
        <p:sp>
          <p:nvSpPr>
            <p:cNvPr id="11" name="Cloud 10">
              <a:extLst>
                <a:ext uri="{FF2B5EF4-FFF2-40B4-BE49-F238E27FC236}">
                  <a16:creationId xmlns:a16="http://schemas.microsoft.com/office/drawing/2014/main" id="{DC1A0857-B619-30D3-3701-D0A404268C94}"/>
                </a:ext>
              </a:extLst>
            </p:cNvPr>
            <p:cNvSpPr/>
            <p:nvPr/>
          </p:nvSpPr>
          <p:spPr>
            <a:xfrm>
              <a:off x="9372600" y="2391075"/>
              <a:ext cx="1809750" cy="1838025"/>
            </a:xfrm>
            <a:prstGeom prst="cloud">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C0B94406-C61D-BC1B-7394-A7F718D9B430}"/>
                </a:ext>
              </a:extLst>
            </p:cNvPr>
            <p:cNvSpPr txBox="1"/>
            <p:nvPr/>
          </p:nvSpPr>
          <p:spPr>
            <a:xfrm>
              <a:off x="9661735" y="2582630"/>
              <a:ext cx="1258933" cy="323315"/>
            </a:xfrm>
            <a:prstGeom prst="rect">
              <a:avLst/>
            </a:prstGeom>
            <a:grpFill/>
          </p:spPr>
          <p:txBody>
            <a:bodyPr wrap="square" rtlCol="0">
              <a:spAutoFit/>
            </a:bodyPr>
            <a:lstStyle/>
            <a:p>
              <a:pPr algn="ctr"/>
              <a:endParaRPr lang="en-GB" sz="1400" b="1" dirty="0"/>
            </a:p>
          </p:txBody>
        </p:sp>
      </p:grpSp>
      <p:sp>
        <p:nvSpPr>
          <p:cNvPr id="13" name="TextBox 12">
            <a:extLst>
              <a:ext uri="{FF2B5EF4-FFF2-40B4-BE49-F238E27FC236}">
                <a16:creationId xmlns:a16="http://schemas.microsoft.com/office/drawing/2014/main" id="{96415FC6-7AC1-24AE-3C2B-D84D16FDF545}"/>
              </a:ext>
            </a:extLst>
          </p:cNvPr>
          <p:cNvSpPr txBox="1"/>
          <p:nvPr/>
        </p:nvSpPr>
        <p:spPr>
          <a:xfrm>
            <a:off x="2596693" y="2361844"/>
            <a:ext cx="2177960" cy="1169551"/>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In Wales, the number of people ages 85+ is projected to rise by 127% over the next 15 years</a:t>
            </a:r>
          </a:p>
        </p:txBody>
      </p:sp>
      <p:sp>
        <p:nvSpPr>
          <p:cNvPr id="15" name="Cloud 14">
            <a:extLst>
              <a:ext uri="{FF2B5EF4-FFF2-40B4-BE49-F238E27FC236}">
                <a16:creationId xmlns:a16="http://schemas.microsoft.com/office/drawing/2014/main" id="{C1A4C537-81FA-B94A-95DB-A1DC5A8296AC}"/>
              </a:ext>
            </a:extLst>
          </p:cNvPr>
          <p:cNvSpPr/>
          <p:nvPr/>
        </p:nvSpPr>
        <p:spPr>
          <a:xfrm>
            <a:off x="8710933" y="4439927"/>
            <a:ext cx="2788281" cy="1234077"/>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81CDADF8-E528-DA8E-4750-5BC1C2D7F53A}"/>
              </a:ext>
            </a:extLst>
          </p:cNvPr>
          <p:cNvSpPr txBox="1"/>
          <p:nvPr/>
        </p:nvSpPr>
        <p:spPr>
          <a:xfrm>
            <a:off x="8809851" y="4750355"/>
            <a:ext cx="2590444" cy="738664"/>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Dependency ratio increasing – where will our workforce come from?</a:t>
            </a:r>
          </a:p>
        </p:txBody>
      </p:sp>
      <p:sp>
        <p:nvSpPr>
          <p:cNvPr id="19" name="Cloud 18">
            <a:extLst>
              <a:ext uri="{FF2B5EF4-FFF2-40B4-BE49-F238E27FC236}">
                <a16:creationId xmlns:a16="http://schemas.microsoft.com/office/drawing/2014/main" id="{213366AD-AC73-5437-8251-A00A548E31C4}"/>
              </a:ext>
            </a:extLst>
          </p:cNvPr>
          <p:cNvSpPr/>
          <p:nvPr/>
        </p:nvSpPr>
        <p:spPr>
          <a:xfrm>
            <a:off x="-38044" y="1328040"/>
            <a:ext cx="2897553" cy="1033804"/>
          </a:xfrm>
          <a:prstGeom prst="cloud">
            <a:avLst/>
          </a:prstGeom>
          <a:solidFill>
            <a:srgbClr val="D639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7F985CD4-9636-E41C-BE1A-22BFDB3842DE}"/>
              </a:ext>
            </a:extLst>
          </p:cNvPr>
          <p:cNvSpPr txBox="1"/>
          <p:nvPr/>
        </p:nvSpPr>
        <p:spPr>
          <a:xfrm>
            <a:off x="285489" y="1491708"/>
            <a:ext cx="2222939" cy="738664"/>
          </a:xfrm>
          <a:prstGeom prst="rect">
            <a:avLst/>
          </a:prstGeom>
          <a:noFill/>
        </p:spPr>
        <p:txBody>
          <a:bodyPr wrap="square" rtlCol="0">
            <a:spAutoFit/>
          </a:bodyPr>
          <a:lstStyle/>
          <a:p>
            <a:pPr algn="ctr"/>
            <a:r>
              <a:rPr lang="en-GB" sz="1400" dirty="0">
                <a:solidFill>
                  <a:schemeClr val="bg1"/>
                </a:solidFill>
                <a:latin typeface="Arial" panose="020B0604020202020204" pitchFamily="34" charset="0"/>
                <a:cs typeface="Arial" panose="020B0604020202020204" pitchFamily="34" charset="0"/>
              </a:rPr>
              <a:t>Growing disease burden – cancer, CVD, frailty, mental health conditions</a:t>
            </a:r>
          </a:p>
        </p:txBody>
      </p:sp>
      <p:sp>
        <p:nvSpPr>
          <p:cNvPr id="26" name="Cloud 25">
            <a:extLst>
              <a:ext uri="{FF2B5EF4-FFF2-40B4-BE49-F238E27FC236}">
                <a16:creationId xmlns:a16="http://schemas.microsoft.com/office/drawing/2014/main" id="{77BE6289-5A54-1281-0449-098A31CE856E}"/>
              </a:ext>
            </a:extLst>
          </p:cNvPr>
          <p:cNvSpPr/>
          <p:nvPr/>
        </p:nvSpPr>
        <p:spPr>
          <a:xfrm>
            <a:off x="10105074" y="5539963"/>
            <a:ext cx="2086926" cy="1234078"/>
          </a:xfrm>
          <a:prstGeom prst="clou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6437AD71-58A8-D94E-DA8B-109CBD90D460}"/>
              </a:ext>
            </a:extLst>
          </p:cNvPr>
          <p:cNvSpPr txBox="1"/>
          <p:nvPr/>
        </p:nvSpPr>
        <p:spPr>
          <a:xfrm>
            <a:off x="10029486" y="5787202"/>
            <a:ext cx="2238101" cy="584775"/>
          </a:xfrm>
          <a:prstGeom prst="rect">
            <a:avLst/>
          </a:prstGeom>
          <a:noFill/>
        </p:spPr>
        <p:txBody>
          <a:bodyPr wrap="square" rtlCol="0">
            <a:spAutoFit/>
          </a:bodyPr>
          <a:lstStyle/>
          <a:p>
            <a:pPr algn="ctr"/>
            <a:r>
              <a:rPr lang="en-GB" sz="1600" dirty="0">
                <a:solidFill>
                  <a:schemeClr val="bg1"/>
                </a:solidFill>
                <a:latin typeface="Arial" panose="020B0604020202020204" pitchFamily="34" charset="0"/>
                <a:cs typeface="Arial" panose="020B0604020202020204" pitchFamily="34" charset="0"/>
              </a:rPr>
              <a:t>Workforce want greater flexibility</a:t>
            </a:r>
          </a:p>
        </p:txBody>
      </p:sp>
      <p:pic>
        <p:nvPicPr>
          <p:cNvPr id="2" name="Picture 1" descr="A picture containing text, font, logo, circle&#10;&#10;Description automatically generated">
            <a:extLst>
              <a:ext uri="{FF2B5EF4-FFF2-40B4-BE49-F238E27FC236}">
                <a16:creationId xmlns:a16="http://schemas.microsoft.com/office/drawing/2014/main" id="{45591A12-3549-77CE-6B7A-1083ADC75C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3251" y="83959"/>
            <a:ext cx="1332000" cy="1332000"/>
          </a:xfrm>
          <a:prstGeom prst="rect">
            <a:avLst/>
          </a:prstGeom>
        </p:spPr>
      </p:pic>
    </p:spTree>
    <p:extLst>
      <p:ext uri="{BB962C8B-B14F-4D97-AF65-F5344CB8AC3E}">
        <p14:creationId xmlns:p14="http://schemas.microsoft.com/office/powerpoint/2010/main" val="2205720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font, logo, circle&#10;&#10;Description automatically generated">
            <a:extLst>
              <a:ext uri="{FF2B5EF4-FFF2-40B4-BE49-F238E27FC236}">
                <a16:creationId xmlns:a16="http://schemas.microsoft.com/office/drawing/2014/main" id="{03AF2BB6-9C50-0EC7-0422-53CDEEB117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24092" y="65674"/>
            <a:ext cx="1332000" cy="1332000"/>
          </a:xfrm>
          <a:prstGeom prst="rect">
            <a:avLst/>
          </a:prstGeom>
        </p:spPr>
      </p:pic>
      <p:pic>
        <p:nvPicPr>
          <p:cNvPr id="5" name="Picture 4" descr="Image result for heiw nantgarw">
            <a:extLst>
              <a:ext uri="{FF2B5EF4-FFF2-40B4-BE49-F238E27FC236}">
                <a16:creationId xmlns:a16="http://schemas.microsoft.com/office/drawing/2014/main" id="{97D3AD3D-54EE-05BB-3E66-8B2FBD3519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2" name="TextBox 1">
            <a:extLst>
              <a:ext uri="{FF2B5EF4-FFF2-40B4-BE49-F238E27FC236}">
                <a16:creationId xmlns:a16="http://schemas.microsoft.com/office/drawing/2014/main" id="{6D0F7735-D017-99E7-9CC1-FE078D878767}"/>
              </a:ext>
            </a:extLst>
          </p:cNvPr>
          <p:cNvSpPr txBox="1"/>
          <p:nvPr/>
        </p:nvSpPr>
        <p:spPr>
          <a:xfrm>
            <a:off x="708660" y="1397674"/>
            <a:ext cx="10104120" cy="4247317"/>
          </a:xfrm>
          <a:prstGeom prst="rect">
            <a:avLst/>
          </a:prstGeom>
          <a:solidFill>
            <a:schemeClr val="accent1">
              <a:lumMod val="75000"/>
            </a:schemeClr>
          </a:solidFill>
          <a:ln w="28575">
            <a:solidFill>
              <a:schemeClr val="tx1"/>
            </a:solidFill>
          </a:ln>
        </p:spPr>
        <p:txBody>
          <a:bodyPr wrap="square" rtlCol="0">
            <a:spAutoFit/>
          </a:bodyPr>
          <a:lstStyle/>
          <a:p>
            <a:pPr algn="ctr"/>
            <a:r>
              <a:rPr lang="en-GB" sz="2800" dirty="0">
                <a:solidFill>
                  <a:schemeClr val="bg1"/>
                </a:solidFill>
                <a:latin typeface="Arial" panose="020B0604020202020204" pitchFamily="34" charset="0"/>
                <a:cs typeface="Arial" panose="020B0604020202020204" pitchFamily="34" charset="0"/>
              </a:rPr>
              <a:t>SUMMARY</a:t>
            </a:r>
          </a:p>
          <a:p>
            <a:pPr algn="ctr"/>
            <a:endParaRPr lang="en-GB" sz="2800" dirty="0">
              <a:solidFill>
                <a:schemeClr val="bg1"/>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v"/>
            </a:pPr>
            <a:r>
              <a:rPr lang="en-GB" sz="2800" dirty="0">
                <a:solidFill>
                  <a:schemeClr val="bg1"/>
                </a:solidFill>
                <a:latin typeface="Arial" panose="020B0604020202020204" pitchFamily="34" charset="0"/>
                <a:cs typeface="Arial" panose="020B0604020202020204" pitchFamily="34" charset="0"/>
              </a:rPr>
              <a:t>The engagement has helped us to better understand the issues and  also the impact of current pressures on our workforce</a:t>
            </a:r>
          </a:p>
          <a:p>
            <a:pPr marL="285750" indent="-285750">
              <a:buFont typeface="Wingdings" panose="05000000000000000000" pitchFamily="2" charset="2"/>
              <a:buChar char="v"/>
            </a:pPr>
            <a:r>
              <a:rPr lang="en-GB" sz="2800" dirty="0">
                <a:solidFill>
                  <a:schemeClr val="bg1"/>
                </a:solidFill>
                <a:latin typeface="Arial" panose="020B0604020202020204" pitchFamily="34" charset="0"/>
                <a:cs typeface="Arial" panose="020B0604020202020204" pitchFamily="34" charset="0"/>
              </a:rPr>
              <a:t>People have generously shared lots of ideas about what we can do differently and make things better </a:t>
            </a:r>
          </a:p>
          <a:p>
            <a:pPr marL="285750" indent="-285750">
              <a:buFont typeface="Wingdings" panose="05000000000000000000" pitchFamily="2" charset="2"/>
              <a:buChar char="v"/>
            </a:pPr>
            <a:r>
              <a:rPr lang="en-GB" sz="2800" dirty="0">
                <a:solidFill>
                  <a:schemeClr val="bg1"/>
                </a:solidFill>
                <a:latin typeface="Arial" panose="020B0604020202020204" pitchFamily="34" charset="0"/>
                <a:cs typeface="Arial" panose="020B0604020202020204" pitchFamily="34" charset="0"/>
              </a:rPr>
              <a:t> With your help, we can create a route map for the next 5 years</a:t>
            </a:r>
            <a:endParaRPr lang="en-GB" sz="2800" dirty="0">
              <a:solidFill>
                <a:srgbClr val="FF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v"/>
            </a:pPr>
            <a:endParaRPr lang="en-GB" dirty="0">
              <a:solidFill>
                <a:schemeClr val="bg1"/>
              </a:solidFill>
            </a:endParaRPr>
          </a:p>
        </p:txBody>
      </p:sp>
    </p:spTree>
    <p:extLst>
      <p:ext uri="{BB962C8B-B14F-4D97-AF65-F5344CB8AC3E}">
        <p14:creationId xmlns:p14="http://schemas.microsoft.com/office/powerpoint/2010/main" val="2036815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Wayne Dyer quote: If you change the way you look at things, the...">
            <a:extLst>
              <a:ext uri="{FF2B5EF4-FFF2-40B4-BE49-F238E27FC236}">
                <a16:creationId xmlns:a16="http://schemas.microsoft.com/office/drawing/2014/main" id="{07622503-7E5B-0BB7-A0C4-3955BA86A6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7875" y="1524000"/>
            <a:ext cx="809625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picture containing text, font, logo, circle&#10;&#10;Description automatically generated">
            <a:extLst>
              <a:ext uri="{FF2B5EF4-FFF2-40B4-BE49-F238E27FC236}">
                <a16:creationId xmlns:a16="http://schemas.microsoft.com/office/drawing/2014/main" id="{16C5683D-D384-367D-CC23-4677734AEC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4092" y="108209"/>
            <a:ext cx="1332000" cy="1332000"/>
          </a:xfrm>
          <a:prstGeom prst="rect">
            <a:avLst/>
          </a:prstGeom>
        </p:spPr>
      </p:pic>
      <p:pic>
        <p:nvPicPr>
          <p:cNvPr id="3" name="Picture 2" descr="Image result for heiw nantgarw">
            <a:extLst>
              <a:ext uri="{FF2B5EF4-FFF2-40B4-BE49-F238E27FC236}">
                <a16:creationId xmlns:a16="http://schemas.microsoft.com/office/drawing/2014/main" id="{C3E43493-AB05-D709-3FAF-95523F6CE5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121644"/>
            <a:ext cx="2377440" cy="760780"/>
          </a:xfrm>
          <a:prstGeom prst="rect">
            <a:avLst/>
          </a:prstGeom>
        </p:spPr>
      </p:pic>
    </p:spTree>
    <p:extLst>
      <p:ext uri="{BB962C8B-B14F-4D97-AF65-F5344CB8AC3E}">
        <p14:creationId xmlns:p14="http://schemas.microsoft.com/office/powerpoint/2010/main" val="1993412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font, logo, circle&#10;&#10;Description automatically generated">
            <a:extLst>
              <a:ext uri="{FF2B5EF4-FFF2-40B4-BE49-F238E27FC236}">
                <a16:creationId xmlns:a16="http://schemas.microsoft.com/office/drawing/2014/main" id="{03AF2BB6-9C50-0EC7-0422-53CDEEB11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4092" y="108209"/>
            <a:ext cx="1332000" cy="1332000"/>
          </a:xfrm>
          <a:prstGeom prst="rect">
            <a:avLst/>
          </a:prstGeom>
        </p:spPr>
      </p:pic>
      <p:pic>
        <p:nvPicPr>
          <p:cNvPr id="5" name="Picture 4" descr="Image result for heiw nantgarw">
            <a:extLst>
              <a:ext uri="{FF2B5EF4-FFF2-40B4-BE49-F238E27FC236}">
                <a16:creationId xmlns:a16="http://schemas.microsoft.com/office/drawing/2014/main" id="{97D3AD3D-54EE-05BB-3E66-8B2FBD3519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121644"/>
            <a:ext cx="2377440" cy="760780"/>
          </a:xfrm>
          <a:prstGeom prst="rect">
            <a:avLst/>
          </a:prstGeom>
        </p:spPr>
      </p:pic>
      <p:pic>
        <p:nvPicPr>
          <p:cNvPr id="1026" name="Picture 2" descr="Your turn Images - Search Images on Everypixel">
            <a:extLst>
              <a:ext uri="{FF2B5EF4-FFF2-40B4-BE49-F238E27FC236}">
                <a16:creationId xmlns:a16="http://schemas.microsoft.com/office/drawing/2014/main" id="{97AAB7E8-B8A1-FC80-72C5-41B39F4456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6970" y="1600200"/>
            <a:ext cx="733806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097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1708668" y="1219655"/>
            <a:ext cx="8774663" cy="5386154"/>
          </a:xfrm>
          <a:prstGeom prst="rect">
            <a:avLst/>
          </a:prstGeom>
          <a:noFill/>
        </p:spPr>
        <p:txBody>
          <a:bodyPr wrap="square">
            <a:spAutoFit/>
          </a:bodyPr>
          <a:lstStyle/>
          <a:p>
            <a:pPr algn="ctr">
              <a:lnSpc>
                <a:spcPct val="107000"/>
              </a:lnSpc>
              <a:spcAft>
                <a:spcPts val="800"/>
              </a:spcAft>
            </a:pPr>
            <a:r>
              <a:rPr lang="en-GB" sz="3200" b="1" i="0" dirty="0">
                <a:solidFill>
                  <a:schemeClr val="tx2">
                    <a:lumMod val="75000"/>
                  </a:schemeClr>
                </a:solidFill>
                <a:effectLst/>
                <a:latin typeface="Gotham Book"/>
              </a:rPr>
              <a:t>Workshop Sessio</a:t>
            </a:r>
            <a:r>
              <a:rPr lang="en-GB" sz="3200" b="1" dirty="0">
                <a:solidFill>
                  <a:schemeClr val="tx2">
                    <a:lumMod val="75000"/>
                  </a:schemeClr>
                </a:solidFill>
                <a:latin typeface="Gotham Book"/>
              </a:rPr>
              <a:t>n 1</a:t>
            </a:r>
          </a:p>
          <a:p>
            <a:pPr algn="ctr">
              <a:lnSpc>
                <a:spcPct val="107000"/>
              </a:lnSpc>
              <a:spcAft>
                <a:spcPts val="800"/>
              </a:spcAft>
            </a:pPr>
            <a:endParaRPr lang="en-GB" sz="2400" b="0" i="0" dirty="0">
              <a:solidFill>
                <a:schemeClr val="tx2">
                  <a:lumMod val="75000"/>
                </a:schemeClr>
              </a:solidFill>
              <a:effectLst/>
              <a:latin typeface="Gotham Book"/>
            </a:endParaRPr>
          </a:p>
          <a:p>
            <a:pPr algn="ctr">
              <a:lnSpc>
                <a:spcPct val="107000"/>
              </a:lnSpc>
              <a:spcAft>
                <a:spcPts val="800"/>
              </a:spcAft>
            </a:pPr>
            <a:r>
              <a:rPr lang="en-GB" sz="2400" dirty="0">
                <a:solidFill>
                  <a:schemeClr val="tx2">
                    <a:lumMod val="75000"/>
                  </a:schemeClr>
                </a:solidFill>
                <a:latin typeface="Gotham Book"/>
              </a:rPr>
              <a:t>Seamless Workforce Models – Main Auditorium</a:t>
            </a:r>
          </a:p>
          <a:p>
            <a:pPr algn="ctr">
              <a:lnSpc>
                <a:spcPct val="107000"/>
              </a:lnSpc>
              <a:spcAft>
                <a:spcPts val="800"/>
              </a:spcAft>
            </a:pPr>
            <a:r>
              <a:rPr lang="en-GB" sz="2400" dirty="0">
                <a:solidFill>
                  <a:schemeClr val="tx2">
                    <a:lumMod val="75000"/>
                  </a:schemeClr>
                </a:solidFill>
                <a:latin typeface="Gotham Book"/>
              </a:rPr>
              <a:t>Workforce Supply and Shape – Main Auditorium</a:t>
            </a:r>
          </a:p>
          <a:p>
            <a:pPr algn="ctr">
              <a:lnSpc>
                <a:spcPct val="107000"/>
              </a:lnSpc>
              <a:spcAft>
                <a:spcPts val="800"/>
              </a:spcAft>
            </a:pPr>
            <a:r>
              <a:rPr lang="en-GB" sz="2400" dirty="0">
                <a:solidFill>
                  <a:schemeClr val="tx2">
                    <a:lumMod val="75000"/>
                  </a:schemeClr>
                </a:solidFill>
                <a:latin typeface="Gotham Book"/>
              </a:rPr>
              <a:t>Attraction and Recruitment – Muller Hall</a:t>
            </a:r>
          </a:p>
          <a:p>
            <a:pPr algn="ctr">
              <a:lnSpc>
                <a:spcPct val="107000"/>
              </a:lnSpc>
              <a:spcAft>
                <a:spcPts val="800"/>
              </a:spcAft>
            </a:pPr>
            <a:r>
              <a:rPr lang="en-GB" sz="2400" dirty="0">
                <a:solidFill>
                  <a:schemeClr val="tx2">
                    <a:lumMod val="75000"/>
                  </a:schemeClr>
                </a:solidFill>
                <a:latin typeface="Gotham Book"/>
              </a:rPr>
              <a:t>Excellent Education and Learning – Muller Hall</a:t>
            </a:r>
          </a:p>
          <a:p>
            <a:pPr algn="ctr">
              <a:lnSpc>
                <a:spcPct val="107000"/>
              </a:lnSpc>
              <a:spcAft>
                <a:spcPts val="800"/>
              </a:spcAft>
            </a:pPr>
            <a:r>
              <a:rPr lang="en-GB" sz="2400" dirty="0">
                <a:solidFill>
                  <a:schemeClr val="tx2">
                    <a:lumMod val="75000"/>
                  </a:schemeClr>
                </a:solidFill>
                <a:latin typeface="Gotham Book"/>
              </a:rPr>
              <a:t>Leadership and Succession – Wallis Room</a:t>
            </a:r>
          </a:p>
          <a:p>
            <a:pPr algn="ctr">
              <a:lnSpc>
                <a:spcPct val="107000"/>
              </a:lnSpc>
              <a:spcAft>
                <a:spcPts val="800"/>
              </a:spcAft>
            </a:pPr>
            <a:r>
              <a:rPr lang="en-GB" sz="2400" dirty="0">
                <a:solidFill>
                  <a:schemeClr val="tx2">
                    <a:lumMod val="75000"/>
                  </a:schemeClr>
                </a:solidFill>
                <a:latin typeface="Gotham Book"/>
              </a:rPr>
              <a:t>Building a Digitally Ready Workforce – Aylward Room</a:t>
            </a:r>
          </a:p>
          <a:p>
            <a:pPr algn="ctr">
              <a:lnSpc>
                <a:spcPct val="107000"/>
              </a:lnSpc>
              <a:spcAft>
                <a:spcPts val="800"/>
              </a:spcAft>
            </a:pPr>
            <a:r>
              <a:rPr lang="en-GB" sz="2400" dirty="0">
                <a:solidFill>
                  <a:schemeClr val="tx2">
                    <a:lumMod val="75000"/>
                  </a:schemeClr>
                </a:solidFill>
                <a:latin typeface="Gotham Book"/>
              </a:rPr>
              <a:t>An Engaged, Healthy and Motivated Workforce – Barnardo Room</a:t>
            </a:r>
          </a:p>
          <a:p>
            <a:pPr algn="ctr">
              <a:lnSpc>
                <a:spcPct val="107000"/>
              </a:lnSpc>
              <a:spcAft>
                <a:spcPts val="800"/>
              </a:spcAft>
            </a:pPr>
            <a:endParaRPr lang="en-GB" sz="1800" b="0" i="0" dirty="0">
              <a:solidFill>
                <a:srgbClr val="242424"/>
              </a:solidFill>
              <a:effectLst/>
              <a:latin typeface="Gotham Book"/>
            </a:endParaRPr>
          </a:p>
          <a:p>
            <a:pPr algn="ctr">
              <a:lnSpc>
                <a:spcPct val="107000"/>
              </a:lnSpc>
              <a:spcAft>
                <a:spcPts val="800"/>
              </a:spcAft>
            </a:pPr>
            <a:endParaRPr lang="en-GB" sz="1800" b="0" i="0" dirty="0">
              <a:solidFill>
                <a:srgbClr val="242424"/>
              </a:solidFill>
              <a:effectLst/>
              <a:latin typeface="Gotham Book"/>
            </a:endParaRPr>
          </a:p>
        </p:txBody>
      </p:sp>
    </p:spTree>
    <p:extLst>
      <p:ext uri="{BB962C8B-B14F-4D97-AF65-F5344CB8AC3E}">
        <p14:creationId xmlns:p14="http://schemas.microsoft.com/office/powerpoint/2010/main" val="4195369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1708668" y="2068371"/>
            <a:ext cx="8774663" cy="2663101"/>
          </a:xfrm>
          <a:prstGeom prst="rect">
            <a:avLst/>
          </a:prstGeom>
          <a:noFill/>
        </p:spPr>
        <p:txBody>
          <a:bodyPr wrap="square">
            <a:spAutoFit/>
          </a:bodyPr>
          <a:lstStyle/>
          <a:p>
            <a:pPr algn="ctr">
              <a:lnSpc>
                <a:spcPct val="107000"/>
              </a:lnSpc>
              <a:spcAft>
                <a:spcPts val="800"/>
              </a:spcAft>
            </a:pPr>
            <a:r>
              <a:rPr lang="en-GB" sz="3200" b="1" i="0" dirty="0">
                <a:solidFill>
                  <a:schemeClr val="tx2">
                    <a:lumMod val="75000"/>
                  </a:schemeClr>
                </a:solidFill>
                <a:effectLst/>
                <a:latin typeface="Gotham Book"/>
              </a:rPr>
              <a:t>Lunch is now available in the Foyer</a:t>
            </a:r>
          </a:p>
          <a:p>
            <a:pPr algn="ctr">
              <a:lnSpc>
                <a:spcPct val="107000"/>
              </a:lnSpc>
              <a:spcAft>
                <a:spcPts val="800"/>
              </a:spcAft>
            </a:pPr>
            <a:endParaRPr lang="en-GB" sz="3200" b="1" dirty="0">
              <a:solidFill>
                <a:schemeClr val="tx2">
                  <a:lumMod val="75000"/>
                </a:schemeClr>
              </a:solidFill>
              <a:latin typeface="Gotham Book"/>
            </a:endParaRPr>
          </a:p>
          <a:p>
            <a:pPr algn="ctr">
              <a:lnSpc>
                <a:spcPct val="107000"/>
              </a:lnSpc>
              <a:spcAft>
                <a:spcPts val="800"/>
              </a:spcAft>
            </a:pPr>
            <a:r>
              <a:rPr lang="en-GB" sz="3200" b="1" dirty="0">
                <a:solidFill>
                  <a:schemeClr val="tx2">
                    <a:lumMod val="75000"/>
                  </a:schemeClr>
                </a:solidFill>
                <a:latin typeface="Gotham Book"/>
              </a:rPr>
              <a:t>At 1pm, please attend your next Workshop</a:t>
            </a:r>
            <a:endParaRPr lang="en-GB" sz="2400" dirty="0">
              <a:solidFill>
                <a:schemeClr val="tx2">
                  <a:lumMod val="75000"/>
                </a:schemeClr>
              </a:solidFill>
              <a:latin typeface="Gotham Book"/>
            </a:endParaRPr>
          </a:p>
          <a:p>
            <a:pPr algn="ctr">
              <a:lnSpc>
                <a:spcPct val="107000"/>
              </a:lnSpc>
              <a:spcAft>
                <a:spcPts val="800"/>
              </a:spcAft>
            </a:pPr>
            <a:endParaRPr lang="en-GB" sz="1800" b="0" i="0" dirty="0">
              <a:solidFill>
                <a:schemeClr val="tx2">
                  <a:lumMod val="75000"/>
                </a:schemeClr>
              </a:solidFill>
              <a:effectLst/>
              <a:latin typeface="Gotham Book"/>
            </a:endParaRPr>
          </a:p>
          <a:p>
            <a:pPr algn="ctr">
              <a:lnSpc>
                <a:spcPct val="107000"/>
              </a:lnSpc>
              <a:spcAft>
                <a:spcPts val="800"/>
              </a:spcAft>
            </a:pPr>
            <a:endParaRPr lang="en-GB" sz="1800" b="0" i="0" dirty="0">
              <a:solidFill>
                <a:srgbClr val="242424"/>
              </a:solidFill>
              <a:effectLst/>
              <a:latin typeface="Gotham Book"/>
            </a:endParaRPr>
          </a:p>
        </p:txBody>
      </p:sp>
    </p:spTree>
    <p:extLst>
      <p:ext uri="{BB962C8B-B14F-4D97-AF65-F5344CB8AC3E}">
        <p14:creationId xmlns:p14="http://schemas.microsoft.com/office/powerpoint/2010/main" val="5625493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1708668" y="1265938"/>
            <a:ext cx="8774663" cy="5386154"/>
          </a:xfrm>
          <a:prstGeom prst="rect">
            <a:avLst/>
          </a:prstGeom>
          <a:noFill/>
        </p:spPr>
        <p:txBody>
          <a:bodyPr wrap="square">
            <a:spAutoFit/>
          </a:bodyPr>
          <a:lstStyle/>
          <a:p>
            <a:pPr algn="ctr">
              <a:lnSpc>
                <a:spcPct val="107000"/>
              </a:lnSpc>
              <a:spcAft>
                <a:spcPts val="800"/>
              </a:spcAft>
            </a:pPr>
            <a:r>
              <a:rPr lang="en-GB" sz="3200" b="1" i="0" dirty="0">
                <a:solidFill>
                  <a:schemeClr val="tx2">
                    <a:lumMod val="75000"/>
                  </a:schemeClr>
                </a:solidFill>
                <a:effectLst/>
                <a:latin typeface="Gotham Book"/>
              </a:rPr>
              <a:t>Workshop Sessio</a:t>
            </a:r>
            <a:r>
              <a:rPr lang="en-GB" sz="3200" b="1" dirty="0">
                <a:solidFill>
                  <a:schemeClr val="tx2">
                    <a:lumMod val="75000"/>
                  </a:schemeClr>
                </a:solidFill>
                <a:latin typeface="Gotham Book"/>
              </a:rPr>
              <a:t>n 2</a:t>
            </a:r>
          </a:p>
          <a:p>
            <a:pPr algn="ctr">
              <a:lnSpc>
                <a:spcPct val="107000"/>
              </a:lnSpc>
              <a:spcAft>
                <a:spcPts val="800"/>
              </a:spcAft>
            </a:pPr>
            <a:endParaRPr lang="en-GB" sz="2400" b="0" i="0" dirty="0">
              <a:solidFill>
                <a:schemeClr val="tx2">
                  <a:lumMod val="75000"/>
                </a:schemeClr>
              </a:solidFill>
              <a:effectLst/>
              <a:latin typeface="Gotham Book"/>
            </a:endParaRPr>
          </a:p>
          <a:p>
            <a:pPr algn="ctr">
              <a:lnSpc>
                <a:spcPct val="107000"/>
              </a:lnSpc>
              <a:spcAft>
                <a:spcPts val="800"/>
              </a:spcAft>
            </a:pPr>
            <a:r>
              <a:rPr lang="en-GB" sz="2400" dirty="0">
                <a:solidFill>
                  <a:schemeClr val="tx2">
                    <a:lumMod val="75000"/>
                  </a:schemeClr>
                </a:solidFill>
                <a:latin typeface="Gotham Book"/>
              </a:rPr>
              <a:t>Seamless Workforce Models – Main Auditorium</a:t>
            </a:r>
          </a:p>
          <a:p>
            <a:pPr algn="ctr">
              <a:lnSpc>
                <a:spcPct val="107000"/>
              </a:lnSpc>
              <a:spcAft>
                <a:spcPts val="800"/>
              </a:spcAft>
            </a:pPr>
            <a:r>
              <a:rPr lang="en-GB" sz="2400" dirty="0">
                <a:solidFill>
                  <a:schemeClr val="tx2">
                    <a:lumMod val="75000"/>
                  </a:schemeClr>
                </a:solidFill>
                <a:latin typeface="Gotham Book"/>
              </a:rPr>
              <a:t>Workforce Supply and Shape – Main Auditorium</a:t>
            </a:r>
          </a:p>
          <a:p>
            <a:pPr algn="ctr">
              <a:lnSpc>
                <a:spcPct val="107000"/>
              </a:lnSpc>
              <a:spcAft>
                <a:spcPts val="800"/>
              </a:spcAft>
            </a:pPr>
            <a:r>
              <a:rPr lang="en-GB" sz="2400" dirty="0">
                <a:solidFill>
                  <a:schemeClr val="tx2">
                    <a:lumMod val="75000"/>
                  </a:schemeClr>
                </a:solidFill>
                <a:latin typeface="Gotham Book"/>
              </a:rPr>
              <a:t>Attraction and Recruitment – Muller Hall</a:t>
            </a:r>
          </a:p>
          <a:p>
            <a:pPr algn="ctr">
              <a:lnSpc>
                <a:spcPct val="107000"/>
              </a:lnSpc>
              <a:spcAft>
                <a:spcPts val="800"/>
              </a:spcAft>
            </a:pPr>
            <a:r>
              <a:rPr lang="en-GB" sz="2400" dirty="0">
                <a:solidFill>
                  <a:schemeClr val="tx2">
                    <a:lumMod val="75000"/>
                  </a:schemeClr>
                </a:solidFill>
                <a:latin typeface="Gotham Book"/>
              </a:rPr>
              <a:t>Excellent Education and Learning – Muller Hall</a:t>
            </a:r>
          </a:p>
          <a:p>
            <a:pPr algn="ctr">
              <a:lnSpc>
                <a:spcPct val="107000"/>
              </a:lnSpc>
              <a:spcAft>
                <a:spcPts val="800"/>
              </a:spcAft>
            </a:pPr>
            <a:r>
              <a:rPr lang="en-GB" sz="2400" dirty="0">
                <a:solidFill>
                  <a:schemeClr val="tx2">
                    <a:lumMod val="75000"/>
                  </a:schemeClr>
                </a:solidFill>
                <a:latin typeface="Gotham Book"/>
              </a:rPr>
              <a:t>Leadership and Succession – Wallis Room</a:t>
            </a:r>
          </a:p>
          <a:p>
            <a:pPr algn="ctr">
              <a:lnSpc>
                <a:spcPct val="107000"/>
              </a:lnSpc>
              <a:spcAft>
                <a:spcPts val="800"/>
              </a:spcAft>
            </a:pPr>
            <a:r>
              <a:rPr lang="en-GB" sz="2400" dirty="0">
                <a:solidFill>
                  <a:schemeClr val="tx2">
                    <a:lumMod val="75000"/>
                  </a:schemeClr>
                </a:solidFill>
                <a:latin typeface="Gotham Book"/>
              </a:rPr>
              <a:t>Building a Digitally Ready Workforce – Aylward Room</a:t>
            </a:r>
          </a:p>
          <a:p>
            <a:pPr algn="ctr">
              <a:lnSpc>
                <a:spcPct val="107000"/>
              </a:lnSpc>
              <a:spcAft>
                <a:spcPts val="800"/>
              </a:spcAft>
            </a:pPr>
            <a:r>
              <a:rPr lang="en-GB" sz="2400" dirty="0">
                <a:solidFill>
                  <a:schemeClr val="tx2">
                    <a:lumMod val="75000"/>
                  </a:schemeClr>
                </a:solidFill>
                <a:latin typeface="Gotham Book"/>
              </a:rPr>
              <a:t>An Engaged, Healthy and Motivated Workforce – Barnardo Room</a:t>
            </a:r>
          </a:p>
          <a:p>
            <a:pPr algn="ctr">
              <a:lnSpc>
                <a:spcPct val="107000"/>
              </a:lnSpc>
              <a:spcAft>
                <a:spcPts val="800"/>
              </a:spcAft>
            </a:pPr>
            <a:endParaRPr lang="en-GB" sz="1800" b="0" i="0" dirty="0">
              <a:solidFill>
                <a:srgbClr val="242424"/>
              </a:solidFill>
              <a:effectLst/>
              <a:latin typeface="Gotham Book"/>
            </a:endParaRPr>
          </a:p>
          <a:p>
            <a:pPr algn="ctr">
              <a:lnSpc>
                <a:spcPct val="107000"/>
              </a:lnSpc>
              <a:spcAft>
                <a:spcPts val="800"/>
              </a:spcAft>
            </a:pPr>
            <a:endParaRPr lang="en-GB" sz="1800" b="0" i="0" dirty="0">
              <a:solidFill>
                <a:srgbClr val="242424"/>
              </a:solidFill>
              <a:effectLst/>
              <a:latin typeface="Gotham Book"/>
            </a:endParaRPr>
          </a:p>
        </p:txBody>
      </p:sp>
    </p:spTree>
    <p:extLst>
      <p:ext uri="{BB962C8B-B14F-4D97-AF65-F5344CB8AC3E}">
        <p14:creationId xmlns:p14="http://schemas.microsoft.com/office/powerpoint/2010/main" val="24126449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1708668" y="1853767"/>
            <a:ext cx="8774663" cy="3460947"/>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Calibri" panose="020F0502020204030204" pitchFamily="34" charset="0"/>
              </a:rPr>
              <a:t>Welcome Back</a:t>
            </a: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Calibri" panose="020F0502020204030204" pitchFamily="34" charset="0"/>
              </a:rPr>
              <a:t>Nicola </a:t>
            </a:r>
            <a:r>
              <a:rPr lang="en-GB" sz="2400" b="1" dirty="0" err="1">
                <a:solidFill>
                  <a:srgbClr val="44546A"/>
                </a:solidFill>
                <a:effectLst/>
                <a:latin typeface="Gotham Book"/>
                <a:ea typeface="Calibri" panose="020F0502020204030204" pitchFamily="34" charset="0"/>
                <a:cs typeface="Calibri" panose="020F0502020204030204" pitchFamily="34" charset="0"/>
              </a:rPr>
              <a:t>Prygodzicz</a:t>
            </a:r>
            <a:endParaRPr lang="en-GB" sz="2400" b="1" dirty="0">
              <a:solidFill>
                <a:srgbClr val="44546A"/>
              </a:solidFill>
              <a:effectLst/>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Chief Executive, Aneurin Bevan University Health Board</a:t>
            </a: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Lead NHS Chief Executive for Primary Care  </a:t>
            </a: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endParaRPr lang="en-GB" sz="1800" b="0" i="0" dirty="0">
              <a:solidFill>
                <a:srgbClr val="242424"/>
              </a:solidFill>
              <a:effectLst/>
              <a:latin typeface="Gotham Book"/>
            </a:endParaRPr>
          </a:p>
          <a:p>
            <a:pPr algn="ctr">
              <a:lnSpc>
                <a:spcPct val="107000"/>
              </a:lnSpc>
              <a:spcAft>
                <a:spcPts val="800"/>
              </a:spcAft>
            </a:pPr>
            <a:endParaRPr lang="en-GB" sz="1800" b="0" i="0" dirty="0">
              <a:solidFill>
                <a:srgbClr val="242424"/>
              </a:solidFill>
              <a:effectLst/>
              <a:latin typeface="Gotham Book"/>
            </a:endParaRPr>
          </a:p>
        </p:txBody>
      </p:sp>
    </p:spTree>
    <p:extLst>
      <p:ext uri="{BB962C8B-B14F-4D97-AF65-F5344CB8AC3E}">
        <p14:creationId xmlns:p14="http://schemas.microsoft.com/office/powerpoint/2010/main" val="574632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85DE9F3B-AFD1-440C-97DA-BF33F9577F75}"/>
              </a:ext>
            </a:extLst>
          </p:cNvPr>
          <p:cNvSpPr txBox="1"/>
          <p:nvPr/>
        </p:nvSpPr>
        <p:spPr>
          <a:xfrm>
            <a:off x="2643808" y="2088730"/>
            <a:ext cx="6904383" cy="2062103"/>
          </a:xfrm>
          <a:prstGeom prst="rect">
            <a:avLst/>
          </a:prstGeom>
          <a:noFill/>
        </p:spPr>
        <p:txBody>
          <a:bodyPr wrap="square">
            <a:spAutoFit/>
          </a:bodyPr>
          <a:lstStyle/>
          <a:p>
            <a:pPr algn="ctr" fontAlgn="base"/>
            <a:r>
              <a:rPr lang="en-GB" sz="3200" b="1" i="0" dirty="0">
                <a:solidFill>
                  <a:srgbClr val="44546A"/>
                </a:solidFill>
                <a:effectLst/>
                <a:latin typeface="Gotham Book"/>
              </a:rPr>
              <a:t>Welcome and Introduction for the day</a:t>
            </a:r>
          </a:p>
          <a:p>
            <a:pPr algn="ctr" fontAlgn="base"/>
            <a:endParaRPr lang="en-GB" sz="2400" b="1" i="0" dirty="0">
              <a:solidFill>
                <a:srgbClr val="44546A"/>
              </a:solidFill>
              <a:effectLst/>
              <a:latin typeface="Gotham Book"/>
            </a:endParaRPr>
          </a:p>
          <a:p>
            <a:pPr algn="ctr" fontAlgn="base"/>
            <a:r>
              <a:rPr lang="en-GB" sz="2400" b="1" i="0" dirty="0">
                <a:solidFill>
                  <a:srgbClr val="44546A"/>
                </a:solidFill>
                <a:effectLst/>
                <a:latin typeface="Gotham Book"/>
              </a:rPr>
              <a:t>Alex Howells</a:t>
            </a:r>
          </a:p>
          <a:p>
            <a:pPr algn="ctr" fontAlgn="base"/>
            <a:r>
              <a:rPr lang="en-GB" sz="2400" b="1" i="0" dirty="0">
                <a:solidFill>
                  <a:srgbClr val="44546A"/>
                </a:solidFill>
                <a:effectLst/>
                <a:latin typeface="Gotham Book"/>
              </a:rPr>
              <a:t> </a:t>
            </a:r>
            <a:r>
              <a:rPr lang="en-GB" sz="2400" b="0" i="0" dirty="0">
                <a:solidFill>
                  <a:srgbClr val="44546A"/>
                </a:solidFill>
                <a:effectLst/>
                <a:latin typeface="Gotham Book"/>
              </a:rPr>
              <a:t>Chief Executive,</a:t>
            </a:r>
            <a:r>
              <a:rPr lang="en-GB" sz="2400" b="1" i="0" dirty="0">
                <a:solidFill>
                  <a:srgbClr val="44546A"/>
                </a:solidFill>
                <a:effectLst/>
                <a:latin typeface="Gotham Book"/>
              </a:rPr>
              <a:t> </a:t>
            </a:r>
          </a:p>
          <a:p>
            <a:pPr algn="ctr" fontAlgn="base"/>
            <a:r>
              <a:rPr lang="en-GB" sz="2400" b="0" i="0" dirty="0">
                <a:solidFill>
                  <a:srgbClr val="44546A"/>
                </a:solidFill>
                <a:effectLst/>
                <a:latin typeface="Gotham Book"/>
              </a:rPr>
              <a:t>Health Education and Improvement Wales (HEIW)</a:t>
            </a:r>
          </a:p>
        </p:txBody>
      </p:sp>
    </p:spTree>
    <p:extLst>
      <p:ext uri="{BB962C8B-B14F-4D97-AF65-F5344CB8AC3E}">
        <p14:creationId xmlns:p14="http://schemas.microsoft.com/office/powerpoint/2010/main" val="4185929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a:extLst>
              <a:ext uri="{FF2B5EF4-FFF2-40B4-BE49-F238E27FC236}">
                <a16:creationId xmlns:a16="http://schemas.microsoft.com/office/drawing/2014/main" id="{35D09AC2-CC55-49E6-B6E5-C82FB129566B}"/>
              </a:ext>
            </a:extLst>
          </p:cNvPr>
          <p:cNvPicPr>
            <a:picLocks noChangeAspect="1"/>
          </p:cNvPicPr>
          <p:nvPr/>
        </p:nvPicPr>
        <p:blipFill>
          <a:blip r:embed="rId4"/>
          <a:stretch>
            <a:fillRect/>
          </a:stretch>
        </p:blipFill>
        <p:spPr>
          <a:xfrm>
            <a:off x="10343915" y="6312094"/>
            <a:ext cx="1771897" cy="323895"/>
          </a:xfrm>
          <a:prstGeom prst="rect">
            <a:avLst/>
          </a:prstGeom>
        </p:spPr>
      </p:pic>
      <p:sp>
        <p:nvSpPr>
          <p:cNvPr id="8" name="TextBox 7">
            <a:extLst>
              <a:ext uri="{FF2B5EF4-FFF2-40B4-BE49-F238E27FC236}">
                <a16:creationId xmlns:a16="http://schemas.microsoft.com/office/drawing/2014/main" id="{326E6711-92A8-4F1F-97F7-70E2B9887F40}"/>
              </a:ext>
            </a:extLst>
          </p:cNvPr>
          <p:cNvSpPr txBox="1"/>
          <p:nvPr/>
        </p:nvSpPr>
        <p:spPr>
          <a:xfrm>
            <a:off x="1150775" y="1819248"/>
            <a:ext cx="9890449" cy="2592826"/>
          </a:xfrm>
          <a:prstGeom prst="rect">
            <a:avLst/>
          </a:prstGeom>
          <a:noFill/>
        </p:spPr>
        <p:txBody>
          <a:bodyPr wrap="square">
            <a:spAutoFit/>
          </a:bodyPr>
          <a:lstStyle/>
          <a:p>
            <a:pPr algn="ctr">
              <a:lnSpc>
                <a:spcPct val="107000"/>
              </a:lnSpc>
              <a:spcAft>
                <a:spcPts val="800"/>
              </a:spcAft>
            </a:pPr>
            <a:r>
              <a:rPr lang="en-GB" sz="3200" b="1" dirty="0">
                <a:solidFill>
                  <a:schemeClr val="tx2">
                    <a:lumMod val="75000"/>
                  </a:schemeClr>
                </a:solidFill>
                <a:effectLst/>
                <a:latin typeface="Gotham Book"/>
                <a:ea typeface="Calibri" panose="020F0502020204030204" pitchFamily="34" charset="0"/>
                <a:cs typeface="Times New Roman" panose="02020603050405020304" pitchFamily="18" charset="0"/>
              </a:rPr>
              <a:t>Inclusion, Welsh language and Wellbeing</a:t>
            </a:r>
          </a:p>
          <a:p>
            <a:pPr algn="ctr">
              <a:lnSpc>
                <a:spcPct val="107000"/>
              </a:lnSpc>
              <a:spcAft>
                <a:spcPts val="800"/>
              </a:spcAft>
            </a:pPr>
            <a:endParaRPr lang="en-GB" sz="2400" dirty="0">
              <a:solidFill>
                <a:schemeClr val="tx2">
                  <a:lumMod val="75000"/>
                </a:schemeClr>
              </a:solidFill>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chemeClr val="tx2">
                    <a:lumMod val="75000"/>
                  </a:schemeClr>
                </a:solidFill>
                <a:effectLst/>
                <a:latin typeface="Gotham Book"/>
                <a:ea typeface="Calibri" panose="020F0502020204030204" pitchFamily="34" charset="0"/>
                <a:cs typeface="Calibri" panose="020F0502020204030204" pitchFamily="34" charset="0"/>
              </a:rPr>
              <a:t>Dorothy Edwards</a:t>
            </a:r>
            <a:endParaRPr lang="en-GB" sz="2400" b="1" dirty="0">
              <a:solidFill>
                <a:schemeClr val="tx2">
                  <a:lumMod val="75000"/>
                </a:schemeClr>
              </a:solidFill>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chemeClr val="tx2">
                    <a:lumMod val="75000"/>
                  </a:schemeClr>
                </a:solidFill>
                <a:effectLst/>
                <a:latin typeface="Gotham Book"/>
                <a:ea typeface="Calibri" panose="020F0502020204030204" pitchFamily="34" charset="0"/>
                <a:cs typeface="Calibri" panose="020F0502020204030204" pitchFamily="34" charset="0"/>
              </a:rPr>
              <a:t>Programme Director </a:t>
            </a:r>
            <a:endParaRPr lang="en-GB" sz="2400" dirty="0">
              <a:solidFill>
                <a:schemeClr val="tx2">
                  <a:lumMod val="75000"/>
                </a:schemeClr>
              </a:solidFill>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chemeClr val="tx2">
                    <a:lumMod val="75000"/>
                  </a:schemeClr>
                </a:solidFill>
                <a:effectLst/>
                <a:latin typeface="Gotham Book"/>
                <a:ea typeface="Calibri" panose="020F0502020204030204" pitchFamily="34" charset="0"/>
                <a:cs typeface="Calibri" panose="020F0502020204030204" pitchFamily="34" charset="0"/>
              </a:rPr>
              <a:t>National Programmes, Health Education and Improvement Wales (HEIW)</a:t>
            </a:r>
            <a:endParaRPr lang="en-GB" sz="2400" dirty="0">
              <a:solidFill>
                <a:schemeClr val="tx2">
                  <a:lumMod val="75000"/>
                </a:schemeClr>
              </a:solidFill>
              <a:effectLst/>
              <a:latin typeface="Gotham Book"/>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27266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B3F25E57-6880-B4B3-17E5-BA7EB31F3597}"/>
              </a:ext>
            </a:extLst>
          </p:cNvPr>
          <p:cNvSpPr txBox="1"/>
          <p:nvPr/>
        </p:nvSpPr>
        <p:spPr>
          <a:xfrm>
            <a:off x="1188720" y="1819248"/>
            <a:ext cx="9890449" cy="2223814"/>
          </a:xfrm>
          <a:prstGeom prst="rect">
            <a:avLst/>
          </a:prstGeom>
          <a:noFill/>
        </p:spPr>
        <p:txBody>
          <a:bodyPr wrap="square">
            <a:spAutoFit/>
          </a:bodyPr>
          <a:lstStyle/>
          <a:p>
            <a:pPr algn="ctr">
              <a:lnSpc>
                <a:spcPct val="107000"/>
              </a:lnSpc>
              <a:spcAft>
                <a:spcPts val="800"/>
              </a:spcAft>
            </a:pPr>
            <a:r>
              <a:rPr lang="en-GB" sz="3200" b="1" dirty="0">
                <a:solidFill>
                  <a:schemeClr val="tx2">
                    <a:lumMod val="75000"/>
                  </a:schemeClr>
                </a:solidFill>
                <a:effectLst/>
                <a:latin typeface="Gotham Book"/>
                <a:ea typeface="Calibri" panose="020F0502020204030204" pitchFamily="34" charset="0"/>
                <a:cs typeface="Times New Roman" panose="02020603050405020304" pitchFamily="18" charset="0"/>
              </a:rPr>
              <a:t>Inclusion, Welsh language and Wellbeing</a:t>
            </a:r>
          </a:p>
          <a:p>
            <a:pPr algn="ctr">
              <a:lnSpc>
                <a:spcPct val="107000"/>
              </a:lnSpc>
              <a:spcAft>
                <a:spcPts val="800"/>
              </a:spcAft>
            </a:pPr>
            <a:endParaRPr lang="en-GB" sz="2400" dirty="0">
              <a:solidFill>
                <a:schemeClr val="tx2">
                  <a:lumMod val="75000"/>
                </a:schemeClr>
              </a:solidFill>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800" b="1" dirty="0">
                <a:solidFill>
                  <a:schemeClr val="tx2">
                    <a:lumMod val="75000"/>
                  </a:schemeClr>
                </a:solidFill>
                <a:latin typeface="Gotham Book"/>
                <a:ea typeface="Calibri" panose="020F0502020204030204" pitchFamily="34" charset="0"/>
                <a:cs typeface="Times New Roman" panose="02020603050405020304" pitchFamily="18" charset="0"/>
              </a:rPr>
              <a:t>Menti.com</a:t>
            </a:r>
          </a:p>
          <a:p>
            <a:pPr algn="ctr">
              <a:lnSpc>
                <a:spcPct val="107000"/>
              </a:lnSpc>
              <a:spcAft>
                <a:spcPts val="800"/>
              </a:spcAft>
            </a:pPr>
            <a:r>
              <a:rPr lang="en-GB" sz="2800" b="1" dirty="0">
                <a:solidFill>
                  <a:schemeClr val="tx2">
                    <a:lumMod val="75000"/>
                  </a:schemeClr>
                </a:solidFill>
                <a:effectLst/>
                <a:latin typeface="Gotham Book"/>
                <a:ea typeface="Calibri" panose="020F0502020204030204" pitchFamily="34" charset="0"/>
                <a:cs typeface="Times New Roman" panose="02020603050405020304" pitchFamily="18" charset="0"/>
              </a:rPr>
              <a:t>Code 8908 6753</a:t>
            </a:r>
          </a:p>
        </p:txBody>
      </p:sp>
      <p:pic>
        <p:nvPicPr>
          <p:cNvPr id="6" name="Picture 5">
            <a:extLst>
              <a:ext uri="{FF2B5EF4-FFF2-40B4-BE49-F238E27FC236}">
                <a16:creationId xmlns:a16="http://schemas.microsoft.com/office/drawing/2014/main" id="{CC83E189-4E3F-2CC6-F68D-7C95DEDD3798}"/>
              </a:ext>
            </a:extLst>
          </p:cNvPr>
          <p:cNvPicPr>
            <a:picLocks noChangeAspect="1"/>
          </p:cNvPicPr>
          <p:nvPr/>
        </p:nvPicPr>
        <p:blipFill>
          <a:blip r:embed="rId4"/>
          <a:stretch>
            <a:fillRect/>
          </a:stretch>
        </p:blipFill>
        <p:spPr>
          <a:xfrm>
            <a:off x="10343915" y="6312094"/>
            <a:ext cx="1771897" cy="323895"/>
          </a:xfrm>
          <a:prstGeom prst="rect">
            <a:avLst/>
          </a:prstGeom>
        </p:spPr>
      </p:pic>
    </p:spTree>
    <p:extLst>
      <p:ext uri="{BB962C8B-B14F-4D97-AF65-F5344CB8AC3E}">
        <p14:creationId xmlns:p14="http://schemas.microsoft.com/office/powerpoint/2010/main" val="16515998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67EB601B-7B9F-44BC-B389-F13F2AD66B60}"/>
              </a:ext>
            </a:extLst>
          </p:cNvPr>
          <p:cNvSpPr txBox="1"/>
          <p:nvPr/>
        </p:nvSpPr>
        <p:spPr>
          <a:xfrm>
            <a:off x="1262027" y="1265938"/>
            <a:ext cx="9594574" cy="6733254"/>
          </a:xfrm>
          <a:prstGeom prst="rect">
            <a:avLst/>
          </a:prstGeom>
          <a:noFill/>
        </p:spPr>
        <p:txBody>
          <a:bodyPr wrap="square">
            <a:spAutoFit/>
          </a:bodyPr>
          <a:lstStyle/>
          <a:p>
            <a:pPr marL="457200" algn="ctr"/>
            <a:r>
              <a:rPr lang="en-GB" sz="3200" b="1" dirty="0">
                <a:solidFill>
                  <a:srgbClr val="44546A"/>
                </a:solidFill>
                <a:effectLst/>
                <a:latin typeface="Gotham Book"/>
                <a:ea typeface="Times New Roman" panose="02020603050405020304" pitchFamily="18" charset="0"/>
                <a:cs typeface="Arial" panose="020B0604020202020204" pitchFamily="34" charset="0"/>
              </a:rPr>
              <a:t>How is Wales doing? </a:t>
            </a:r>
          </a:p>
          <a:p>
            <a:pPr marL="457200" algn="ctr"/>
            <a:r>
              <a:rPr lang="en-GB" sz="3200" b="1" dirty="0">
                <a:solidFill>
                  <a:srgbClr val="44546A"/>
                </a:solidFill>
                <a:effectLst/>
                <a:latin typeface="Gotham Book"/>
                <a:ea typeface="Times New Roman" panose="02020603050405020304" pitchFamily="18" charset="0"/>
                <a:cs typeface="Arial" panose="020B0604020202020204" pitchFamily="34" charset="0"/>
              </a:rPr>
              <a:t>Shared learning from primary care systems in Europe</a:t>
            </a:r>
            <a:endParaRPr lang="en-GB" sz="3200" dirty="0">
              <a:effectLst/>
              <a:latin typeface="Gotham Book"/>
              <a:ea typeface="Calibri" panose="020F0502020204030204" pitchFamily="34" charset="0"/>
              <a:cs typeface="Arial" panose="020B0604020202020204" pitchFamily="34" charset="0"/>
            </a:endParaRPr>
          </a:p>
          <a:p>
            <a:pPr algn="ctr">
              <a:lnSpc>
                <a:spcPct val="107000"/>
              </a:lnSpc>
              <a:spcAft>
                <a:spcPts val="800"/>
              </a:spcAft>
            </a:pPr>
            <a:endParaRPr lang="en-GB" sz="2400" b="1" dirty="0">
              <a:solidFill>
                <a:srgbClr val="44546A"/>
              </a:solidFill>
              <a:effectLst/>
              <a:latin typeface="Gotham Book"/>
              <a:ea typeface="Calibri" panose="020F0502020204030204" pitchFamily="34" charset="0"/>
              <a:cs typeface="Arial" panose="020B0604020202020204" pitchFamily="34" charset="0"/>
            </a:endParaRP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Arial" panose="020B0604020202020204" pitchFamily="34" charset="0"/>
              </a:rPr>
              <a:t>Dr Karen Gully</a:t>
            </a: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Arial" panose="020B0604020202020204" pitchFamily="34" charset="0"/>
              </a:rPr>
              <a:t> </a:t>
            </a:r>
            <a:r>
              <a:rPr lang="en-GB" sz="2400" dirty="0">
                <a:solidFill>
                  <a:srgbClr val="44546A"/>
                </a:solidFill>
                <a:effectLst/>
                <a:latin typeface="Gotham Book"/>
                <a:ea typeface="Calibri" panose="020F0502020204030204" pitchFamily="34" charset="0"/>
                <a:cs typeface="Arial" panose="020B0604020202020204" pitchFamily="34" charset="0"/>
              </a:rPr>
              <a:t>National Professional Advisor Strategic Programme for Primary Care, SPPC</a:t>
            </a: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Calibri" panose="020F0502020204030204" pitchFamily="34" charset="0"/>
              </a:rPr>
              <a:t>Rebecca Pearce</a:t>
            </a: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Directorate Manager/ Senior Programme Manager Urgent Primary Care, Aneurin Bevan University Health Board</a:t>
            </a:r>
            <a:r>
              <a:rPr lang="en-GB" sz="2400" b="1" dirty="0">
                <a:solidFill>
                  <a:srgbClr val="44546A"/>
                </a:solidFill>
                <a:effectLst/>
                <a:latin typeface="Gotham Book"/>
                <a:ea typeface="Calibri" panose="020F0502020204030204" pitchFamily="34" charset="0"/>
                <a:cs typeface="Calibri" panose="020F0502020204030204" pitchFamily="34" charset="0"/>
              </a:rPr>
              <a:t> </a:t>
            </a: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Calibri" panose="020F0502020204030204" pitchFamily="34" charset="0"/>
              </a:rPr>
              <a:t>Gemma Nosworthy</a:t>
            </a: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Primary and Community Care Academy Manager, </a:t>
            </a:r>
          </a:p>
          <a:p>
            <a:pPr algn="ctr">
              <a:lnSpc>
                <a:spcPct val="107000"/>
              </a:lnSpc>
              <a:spcAft>
                <a:spcPts val="800"/>
              </a:spcAft>
            </a:pPr>
            <a:r>
              <a:rPr lang="en-GB" sz="2400">
                <a:solidFill>
                  <a:srgbClr val="44546A"/>
                </a:solidFill>
                <a:effectLst/>
                <a:latin typeface="Gotham Book"/>
                <a:ea typeface="Calibri" panose="020F0502020204030204" pitchFamily="34" charset="0"/>
                <a:cs typeface="Calibri" panose="020F0502020204030204" pitchFamily="34" charset="0"/>
              </a:rPr>
              <a:t>Betsi Cadwaladr </a:t>
            </a:r>
            <a:r>
              <a:rPr lang="en-GB" sz="2400" dirty="0">
                <a:solidFill>
                  <a:srgbClr val="44546A"/>
                </a:solidFill>
                <a:effectLst/>
                <a:latin typeface="Gotham Book"/>
                <a:ea typeface="Calibri" panose="020F0502020204030204" pitchFamily="34" charset="0"/>
                <a:cs typeface="Calibri" panose="020F0502020204030204" pitchFamily="34" charset="0"/>
              </a:rPr>
              <a:t>University Health Board </a:t>
            </a: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endParaRPr lang="en-GB" sz="2400" dirty="0">
              <a:solidFill>
                <a:srgbClr val="44546A"/>
              </a:solidFill>
              <a:effectLst/>
              <a:latin typeface="Gotham Book"/>
              <a:ea typeface="Calibri" panose="020F0502020204030204" pitchFamily="34" charset="0"/>
              <a:cs typeface="Arial" panose="020B0604020202020204" pitchFamily="34" charset="0"/>
            </a:endParaRP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Arial" panose="020B0604020202020204" pitchFamily="34" charset="0"/>
              </a:rPr>
              <a:t> </a:t>
            </a:r>
            <a:endParaRPr lang="en-GB" sz="2400" dirty="0">
              <a:effectLst/>
              <a:latin typeface="Gotham Book"/>
              <a:ea typeface="Calibri" panose="020F0502020204030204" pitchFamily="34" charset="0"/>
              <a:cs typeface="Arial" panose="020B0604020202020204" pitchFamily="34" charset="0"/>
            </a:endParaRPr>
          </a:p>
          <a:p>
            <a:pPr algn="ctr">
              <a:lnSpc>
                <a:spcPct val="107000"/>
              </a:lnSpc>
              <a:spcAft>
                <a:spcPts val="800"/>
              </a:spcAft>
            </a:pPr>
            <a:endParaRPr lang="en-GB" sz="1800" b="1" dirty="0">
              <a:effectLst/>
              <a:latin typeface="Gotham Book"/>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62746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C1F045-9202-4D84-9AD3-C40879499C09}"/>
              </a:ext>
            </a:extLst>
          </p:cNvPr>
          <p:cNvSpPr txBox="1"/>
          <p:nvPr/>
        </p:nvSpPr>
        <p:spPr>
          <a:xfrm>
            <a:off x="272716" y="354820"/>
            <a:ext cx="282341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Background</a:t>
            </a:r>
            <a:endParaRPr kumimoji="0" lang="en-GB" sz="40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p:txBody>
      </p:sp>
      <p:sp>
        <p:nvSpPr>
          <p:cNvPr id="6" name="TextBox 5">
            <a:extLst>
              <a:ext uri="{FF2B5EF4-FFF2-40B4-BE49-F238E27FC236}">
                <a16:creationId xmlns:a16="http://schemas.microsoft.com/office/drawing/2014/main" id="{FB9AC492-CEA5-4A91-BC90-AF8C2835D74D}"/>
              </a:ext>
            </a:extLst>
          </p:cNvPr>
          <p:cNvSpPr txBox="1"/>
          <p:nvPr/>
        </p:nvSpPr>
        <p:spPr>
          <a:xfrm>
            <a:off x="272716" y="1218666"/>
            <a:ext cx="10898867" cy="4770537"/>
          </a:xfrm>
          <a:prstGeom prst="rect">
            <a:avLst/>
          </a:prstGeom>
          <a:noFill/>
        </p:spPr>
        <p:txBody>
          <a:bodyPr wrap="square" rtlCol="0">
            <a:spAutoFit/>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WONCA:  </a:t>
            </a:r>
            <a:r>
              <a:rPr kumimoji="0" lang="en-US" sz="2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World Organization of National Colleges, Academies and Academic Associations of General Practitioners/Family Physicians</a:t>
            </a: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The Strategic Programme for Primary Care (SPPC): </a:t>
            </a:r>
            <a:r>
              <a:rPr kumimoji="0" lang="en-US" sz="2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an All-Wales approach to support all health, social and wellbeing providers, and other stakeholders, to share local initiatives, products and solutions that could add value to the delivery of primary care services on a “once for Wales basis.”</a:t>
            </a: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GB"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The Primary Care Model for Wales </a:t>
            </a:r>
            <a:r>
              <a:rPr kumimoji="0" lang="en-US" sz="2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values the skills of the whole workforce and recognizes the need to maximise the potential of advanced practice knowledge and skills.​</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The Welsh Delegate Group: </a:t>
            </a:r>
            <a:r>
              <a:rPr kumimoji="0" lang="en-US" sz="2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SPPC sponsored multi-professional group attending the WONCA Europe Conference 2023.</a:t>
            </a:r>
            <a:endParaRPr kumimoji="0" lang="en-GB" sz="2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6649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C1F045-9202-4D84-9AD3-C40879499C09}"/>
              </a:ext>
            </a:extLst>
          </p:cNvPr>
          <p:cNvSpPr txBox="1"/>
          <p:nvPr/>
        </p:nvSpPr>
        <p:spPr>
          <a:xfrm>
            <a:off x="118572" y="143708"/>
            <a:ext cx="1085422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WONCA 2023 Europe Themes : </a:t>
            </a:r>
            <a:r>
              <a:rPr kumimoji="0" lang="en-GB" sz="3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Making Choices in Primary Care</a:t>
            </a:r>
          </a:p>
        </p:txBody>
      </p:sp>
      <p:graphicFrame>
        <p:nvGraphicFramePr>
          <p:cNvPr id="7" name="Table 6">
            <a:extLst>
              <a:ext uri="{FF2B5EF4-FFF2-40B4-BE49-F238E27FC236}">
                <a16:creationId xmlns:a16="http://schemas.microsoft.com/office/drawing/2014/main" id="{2A2413FC-6D10-441B-9050-11BDA3B5415C}"/>
              </a:ext>
            </a:extLst>
          </p:cNvPr>
          <p:cNvGraphicFramePr>
            <a:graphicFrameLocks noGrp="1"/>
          </p:cNvGraphicFramePr>
          <p:nvPr/>
        </p:nvGraphicFramePr>
        <p:xfrm>
          <a:off x="385010" y="1525882"/>
          <a:ext cx="11309684" cy="3922580"/>
        </p:xfrm>
        <a:graphic>
          <a:graphicData uri="http://schemas.openxmlformats.org/drawingml/2006/table">
            <a:tbl>
              <a:tblPr/>
              <a:tblGrid>
                <a:gridCol w="5412739">
                  <a:extLst>
                    <a:ext uri="{9D8B030D-6E8A-4147-A177-3AD203B41FA5}">
                      <a16:colId xmlns:a16="http://schemas.microsoft.com/office/drawing/2014/main" val="3716804637"/>
                    </a:ext>
                  </a:extLst>
                </a:gridCol>
                <a:gridCol w="5896945">
                  <a:extLst>
                    <a:ext uri="{9D8B030D-6E8A-4147-A177-3AD203B41FA5}">
                      <a16:colId xmlns:a16="http://schemas.microsoft.com/office/drawing/2014/main" val="1294993371"/>
                    </a:ext>
                  </a:extLst>
                </a:gridCol>
              </a:tblGrid>
              <a:tr h="2310064">
                <a:tc>
                  <a:txBody>
                    <a:bodyPr/>
                    <a:lstStyle/>
                    <a:p>
                      <a:pPr algn="ctr" rtl="0" fontAlgn="base"/>
                      <a:r>
                        <a:rPr lang="en-GB" sz="1800" b="1" i="0" dirty="0">
                          <a:solidFill>
                            <a:srgbClr val="FFC000"/>
                          </a:solidFill>
                          <a:effectLst/>
                          <a:latin typeface="Gotham Book"/>
                        </a:rPr>
                        <a:t>Sustainable healthcare​</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Shared decision making​</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Diagnosis​</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Analysis of routine data, artificial intelligence​</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Societal impact​</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Access to innovations​</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Goal oriented care</a:t>
                      </a:r>
                      <a:r>
                        <a:rPr lang="en-GB" sz="2200" b="1" i="0" dirty="0">
                          <a:solidFill>
                            <a:srgbClr val="FFC000"/>
                          </a:solidFill>
                          <a:effectLst/>
                          <a:latin typeface="Gotham Book"/>
                        </a:rPr>
                        <a:t>​</a:t>
                      </a:r>
                      <a:endParaRPr lang="en-GB" sz="1600" b="1" i="0" dirty="0">
                        <a:solidFill>
                          <a:srgbClr val="FFC000"/>
                        </a:solidFill>
                        <a:effectLst/>
                        <a:latin typeface="Gotham Book"/>
                      </a:endParaRPr>
                    </a:p>
                  </a:txBody>
                  <a:tcPr marL="82101" marR="82101" marT="41050" marB="410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1B2D4A"/>
                    </a:solidFill>
                  </a:tcPr>
                </a:tc>
                <a:tc>
                  <a:txBody>
                    <a:bodyPr/>
                    <a:lstStyle/>
                    <a:p>
                      <a:pPr algn="ctr" rtl="0" fontAlgn="base"/>
                      <a:r>
                        <a:rPr lang="en-GB" sz="1800" b="1" i="0" dirty="0">
                          <a:solidFill>
                            <a:srgbClr val="FFC000"/>
                          </a:solidFill>
                          <a:effectLst/>
                          <a:latin typeface="Gotham Book"/>
                        </a:rPr>
                        <a:t>Interdisciplinary collaborative care​</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Advanced care planning​</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Decision support​</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Population management and cooperation with public health</a:t>
                      </a:r>
                    </a:p>
                    <a:p>
                      <a:pPr algn="ctr" rtl="0" fontAlgn="base"/>
                      <a:r>
                        <a:rPr lang="en-GB" sz="1800" b="1" i="0" dirty="0">
                          <a:solidFill>
                            <a:srgbClr val="FFC000"/>
                          </a:solidFill>
                          <a:effectLst/>
                          <a:latin typeface="Gotham Book"/>
                        </a:rPr>
                        <a:t>​</a:t>
                      </a:r>
                    </a:p>
                    <a:p>
                      <a:pPr algn="ctr" rtl="0" fontAlgn="base"/>
                      <a:r>
                        <a:rPr lang="en-GB" sz="1800" b="1" i="0" dirty="0">
                          <a:solidFill>
                            <a:srgbClr val="FFC000"/>
                          </a:solidFill>
                          <a:effectLst/>
                          <a:latin typeface="Gotham Book"/>
                        </a:rPr>
                        <a:t>Prevention​</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General practice best interventions​</a:t>
                      </a:r>
                    </a:p>
                    <a:p>
                      <a:pPr algn="ctr" rtl="0" fontAlgn="base"/>
                      <a:endParaRPr lang="en-GB" sz="1800" b="1" i="0" dirty="0">
                        <a:solidFill>
                          <a:srgbClr val="FFC000"/>
                        </a:solidFill>
                        <a:effectLst/>
                        <a:latin typeface="Gotham Book"/>
                      </a:endParaRPr>
                    </a:p>
                    <a:p>
                      <a:pPr algn="ctr" rtl="0" fontAlgn="base"/>
                      <a:r>
                        <a:rPr lang="en-GB" sz="1800" b="1" i="0" dirty="0">
                          <a:solidFill>
                            <a:srgbClr val="FFC000"/>
                          </a:solidFill>
                          <a:effectLst/>
                          <a:latin typeface="Gotham Book"/>
                        </a:rPr>
                        <a:t>Making good choice in general practice​</a:t>
                      </a:r>
                    </a:p>
                    <a:p>
                      <a:pPr algn="ctr" rtl="0" fontAlgn="base"/>
                      <a:r>
                        <a:rPr lang="en-GB" sz="1800" b="1" i="0" dirty="0">
                          <a:solidFill>
                            <a:srgbClr val="FFFFFF"/>
                          </a:solidFill>
                          <a:effectLst/>
                          <a:latin typeface="FrutigerLTStd-Roman"/>
                        </a:rPr>
                        <a:t>​</a:t>
                      </a:r>
                      <a:endParaRPr lang="en-GB" sz="1800" b="1" i="0" dirty="0">
                        <a:solidFill>
                          <a:srgbClr val="FFFFFF"/>
                        </a:solidFill>
                        <a:effectLst/>
                      </a:endParaRPr>
                    </a:p>
                  </a:txBody>
                  <a:tcPr marL="82101" marR="82101" marT="41050" marB="41050">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1B2D4A"/>
                    </a:solidFill>
                  </a:tcPr>
                </a:tc>
                <a:extLst>
                  <a:ext uri="{0D108BD9-81ED-4DB2-BD59-A6C34878D82A}">
                    <a16:rowId xmlns:a16="http://schemas.microsoft.com/office/drawing/2014/main" val="1149644325"/>
                  </a:ext>
                </a:extLst>
              </a:tr>
            </a:tbl>
          </a:graphicData>
        </a:graphic>
      </p:graphicFrame>
    </p:spTree>
    <p:extLst>
      <p:ext uri="{BB962C8B-B14F-4D97-AF65-F5344CB8AC3E}">
        <p14:creationId xmlns:p14="http://schemas.microsoft.com/office/powerpoint/2010/main" val="34323921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C1F045-9202-4D84-9AD3-C40879499C09}"/>
              </a:ext>
            </a:extLst>
          </p:cNvPr>
          <p:cNvSpPr txBox="1"/>
          <p:nvPr/>
        </p:nvSpPr>
        <p:spPr>
          <a:xfrm>
            <a:off x="216568" y="451484"/>
            <a:ext cx="84702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rPr>
              <a:t>Reflections of the Welsh Delegate Group</a:t>
            </a:r>
            <a:endParaRPr kumimoji="0" lang="en-GB" sz="3200" b="0" i="0" u="none" strike="noStrike" kern="1200" cap="none" spc="0" normalizeH="0" baseline="0" noProof="0" dirty="0">
              <a:ln>
                <a:noFill/>
              </a:ln>
              <a:solidFill>
                <a:srgbClr val="44546A"/>
              </a:solidFill>
              <a:effectLst/>
              <a:uLnTx/>
              <a:uFillTx/>
              <a:latin typeface="Gotham Book"/>
              <a:ea typeface="+mn-ea"/>
              <a:cs typeface="Times New Roman" panose="02020603050405020304" pitchFamily="18" charset="0"/>
            </a:endParaRPr>
          </a:p>
        </p:txBody>
      </p:sp>
      <p:sp>
        <p:nvSpPr>
          <p:cNvPr id="6" name="TextBox 5">
            <a:extLst>
              <a:ext uri="{FF2B5EF4-FFF2-40B4-BE49-F238E27FC236}">
                <a16:creationId xmlns:a16="http://schemas.microsoft.com/office/drawing/2014/main" id="{FD3142BD-AD26-4EC8-B70B-B5168E37C35F}"/>
              </a:ext>
            </a:extLst>
          </p:cNvPr>
          <p:cNvSpPr txBox="1"/>
          <p:nvPr/>
        </p:nvSpPr>
        <p:spPr>
          <a:xfrm>
            <a:off x="216568" y="1166842"/>
            <a:ext cx="11662611" cy="5293757"/>
          </a:xfrm>
          <a:prstGeom prst="rect">
            <a:avLst/>
          </a:prstGeom>
          <a:noFill/>
        </p:spPr>
        <p:txBody>
          <a:bodyPr wrap="square" rtlCol="0">
            <a:spAutoFit/>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1B2E4A"/>
                </a:solidFill>
                <a:effectLst/>
                <a:uLnTx/>
                <a:uFillTx/>
                <a:latin typeface="Gotham Book"/>
                <a:ea typeface="+mn-ea"/>
                <a:cs typeface="+mn-cs"/>
              </a:rPr>
              <a:t>Universal challenges </a:t>
            </a:r>
            <a:r>
              <a:rPr kumimoji="0" lang="en-GB" sz="2000" b="0" i="0" u="none" strike="noStrike" kern="1200" cap="none" spc="0" normalizeH="0" baseline="0" noProof="0" dirty="0">
                <a:ln>
                  <a:noFill/>
                </a:ln>
                <a:solidFill>
                  <a:srgbClr val="1B2E4A"/>
                </a:solidFill>
                <a:effectLst/>
                <a:uLnTx/>
                <a:uFillTx/>
                <a:latin typeface="Gotham Book"/>
                <a:ea typeface="+mn-ea"/>
                <a:cs typeface="+mn-cs"/>
              </a:rPr>
              <a:t>– </a:t>
            </a:r>
            <a:r>
              <a:rPr kumimoji="0" lang="en-GB" sz="2000" i="0" u="none" strike="noStrike" kern="1200" cap="none" spc="0" normalizeH="0" baseline="0" noProof="0" dirty="0">
                <a:ln>
                  <a:noFill/>
                </a:ln>
                <a:solidFill>
                  <a:srgbClr val="1B2E4A"/>
                </a:solidFill>
                <a:effectLst/>
                <a:uLnTx/>
                <a:uFillTx/>
                <a:latin typeface="Gotham Book"/>
                <a:ea typeface="+mn-ea"/>
                <a:cs typeface="+mn-cs"/>
              </a:rPr>
              <a:t>workforce shortages, ‘burnout’ and continuing unmet needs.</a:t>
            </a:r>
            <a:r>
              <a:rPr kumimoji="0" lang="en-US" sz="200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200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i="0" u="none" strike="noStrike" kern="1200" cap="none" spc="0" normalizeH="0" baseline="0" noProof="0" dirty="0">
                <a:ln>
                  <a:noFill/>
                </a:ln>
                <a:solidFill>
                  <a:srgbClr val="1B2E4A"/>
                </a:solidFill>
                <a:effectLst/>
                <a:uLnTx/>
                <a:uFillTx/>
                <a:latin typeface="Gotham Book"/>
                <a:ea typeface="+mn-ea"/>
                <a:cs typeface="+mn-cs"/>
              </a:rPr>
              <a:t>Multi professional group attending the conference was useful for shared learning, debate and ideas generation.</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2000" i="0" u="none" strike="noStrike" kern="1200" cap="none" spc="0" normalizeH="0" baseline="0" noProof="0" dirty="0">
                <a:ln>
                  <a:noFill/>
                </a:ln>
                <a:solidFill>
                  <a:srgbClr val="1B2E4A"/>
                </a:solidFill>
                <a:effectLst/>
                <a:uLnTx/>
                <a:uFillTx/>
                <a:latin typeface="Gotham Book"/>
                <a:ea typeface="+mn-ea"/>
                <a:cs typeface="+mn-cs"/>
              </a:rPr>
              <a:t> ​</a:t>
            </a:r>
            <a:endParaRPr kumimoji="0" lang="en-GB" sz="200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i="0" u="none" strike="noStrike" kern="1200" cap="none" spc="0" normalizeH="0" baseline="0" noProof="0" dirty="0">
                <a:ln>
                  <a:noFill/>
                </a:ln>
                <a:solidFill>
                  <a:srgbClr val="1B2E4A"/>
                </a:solidFill>
                <a:effectLst/>
                <a:uLnTx/>
                <a:uFillTx/>
                <a:latin typeface="Gotham Book"/>
                <a:ea typeface="+mn-ea"/>
                <a:cs typeface="+mn-cs"/>
              </a:rPr>
              <a:t>Medical focus of the conference </a:t>
            </a:r>
            <a:r>
              <a:rPr kumimoji="0" lang="en-GB" sz="2000" b="0" i="0" u="none" strike="noStrike" kern="1200" cap="none" spc="0" normalizeH="0" baseline="0" noProof="0" dirty="0">
                <a:ln>
                  <a:noFill/>
                </a:ln>
                <a:solidFill>
                  <a:srgbClr val="1B2E4A"/>
                </a:solidFill>
                <a:effectLst/>
                <a:uLnTx/>
                <a:uFillTx/>
                <a:latin typeface="Gotham Book"/>
                <a:ea typeface="+mn-ea"/>
                <a:cs typeface="+mn-cs"/>
              </a:rPr>
              <a:t>– missing opportunities to engage the whole team.</a:t>
            </a:r>
            <a:r>
              <a:rPr kumimoji="0" lang="en-US" sz="20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B2E4A"/>
                </a:solidFill>
                <a:effectLst/>
                <a:uLnTx/>
                <a:uFillTx/>
                <a:latin typeface="Gotham Book"/>
                <a:ea typeface="+mn-ea"/>
                <a:cs typeface="+mn-cs"/>
              </a:rPr>
              <a:t>Very limited reference to Multi-professional workforce including Practice nurses, Pharmacists and AHP’s.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1B2E4A"/>
                </a:solidFill>
                <a:effectLst/>
                <a:uLnTx/>
                <a:uFillTx/>
                <a:latin typeface="Gotham Book"/>
                <a:ea typeface="+mn-ea"/>
                <a:cs typeface="+mn-cs"/>
              </a:rPr>
              <a:t>​</a:t>
            </a:r>
            <a:endParaRPr kumimoji="0" lang="en-US" sz="2000" b="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B2E4A"/>
                </a:solidFill>
                <a:effectLst/>
                <a:uLnTx/>
                <a:uFillTx/>
                <a:latin typeface="Gotham Book"/>
                <a:ea typeface="+mn-ea"/>
                <a:cs typeface="+mn-cs"/>
              </a:rPr>
              <a:t>Focus on delegation of GP tasks</a:t>
            </a:r>
            <a:r>
              <a:rPr kumimoji="0" lang="en-GB" sz="2000" b="1" i="0" u="none" strike="noStrike" kern="1200" cap="none" spc="0" normalizeH="0" baseline="0" noProof="0" dirty="0">
                <a:ln>
                  <a:noFill/>
                </a:ln>
                <a:solidFill>
                  <a:srgbClr val="1B2E4A"/>
                </a:solidFill>
                <a:effectLst/>
                <a:uLnTx/>
                <a:uFillTx/>
                <a:latin typeface="Gotham Book"/>
                <a:ea typeface="+mn-ea"/>
                <a:cs typeface="+mn-cs"/>
              </a:rPr>
              <a:t> </a:t>
            </a:r>
            <a:r>
              <a:rPr kumimoji="0" lang="en-GB" sz="2000" b="0" i="0" u="none" strike="noStrike" kern="1200" cap="none" spc="0" normalizeH="0" baseline="0" noProof="0" dirty="0">
                <a:ln>
                  <a:noFill/>
                </a:ln>
                <a:solidFill>
                  <a:srgbClr val="1B2E4A"/>
                </a:solidFill>
                <a:effectLst/>
                <a:uLnTx/>
                <a:uFillTx/>
                <a:latin typeface="Gotham Book"/>
                <a:ea typeface="+mn-ea"/>
                <a:cs typeface="+mn-cs"/>
              </a:rPr>
              <a:t>– Few examples of integrated teams or advance practice across Europe. </a:t>
            </a:r>
            <a:r>
              <a:rPr kumimoji="0" lang="en-US" sz="20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1B2E4A"/>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B2E4A"/>
                </a:solidFill>
                <a:effectLst/>
                <a:uLnTx/>
                <a:uFillTx/>
                <a:latin typeface="Gotham Book"/>
                <a:ea typeface="+mn-ea"/>
                <a:cs typeface="+mn-cs"/>
              </a:rPr>
              <a:t>Contrast with International Conference on Integrated Care which better reflects Welsh achievements. </a:t>
            </a:r>
            <a:r>
              <a:rPr kumimoji="0" lang="en-US" sz="20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B2E4A"/>
                </a:solidFill>
                <a:effectLst/>
                <a:uLnTx/>
                <a:uFillTx/>
                <a:latin typeface="Gotham Book"/>
                <a:ea typeface="+mn-ea"/>
                <a:cs typeface="+mn-cs"/>
              </a:rPr>
              <a:t>Group consultations a useful driver for multi-professional working. </a:t>
            </a:r>
            <a:r>
              <a:rPr kumimoji="0" lang="en-US" sz="20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1B2E4A"/>
                </a:solidFill>
                <a:effectLst/>
                <a:uLnTx/>
                <a:uFillTx/>
                <a:latin typeface="Gotham Book"/>
                <a:ea typeface="+mn-ea"/>
                <a:cs typeface="+mn-cs"/>
              </a:rPr>
              <a:t>Team working reduces professional isolation and provides a better working environment. ​</a:t>
            </a:r>
            <a:endParaRPr kumimoji="0" lang="en-GB" sz="2000" b="0" i="0" u="none" strike="noStrike" kern="1200" cap="none" spc="0" normalizeH="0" baseline="0" noProof="0" dirty="0">
              <a:ln>
                <a:noFill/>
              </a:ln>
              <a:solidFill>
                <a:srgbClr val="000000"/>
              </a:solidFill>
              <a:effectLst/>
              <a:uLnTx/>
              <a:uFillTx/>
              <a:latin typeface="Gotham Book"/>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5550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C1F045-9202-4D84-9AD3-C40879499C09}"/>
              </a:ext>
            </a:extLst>
          </p:cNvPr>
          <p:cNvSpPr txBox="1"/>
          <p:nvPr/>
        </p:nvSpPr>
        <p:spPr>
          <a:xfrm>
            <a:off x="381252" y="214718"/>
            <a:ext cx="84702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Gotham Book"/>
                <a:ea typeface="+mn-ea"/>
                <a:cs typeface="+mn-cs"/>
              </a:rPr>
              <a:t>Preventing burnout and improving retention </a:t>
            </a:r>
            <a:endParaRPr kumimoji="0" lang="en-GB" sz="3200" b="1" i="0" u="none" strike="noStrike" kern="1200" cap="none" spc="0" normalizeH="0" baseline="0" noProof="0" dirty="0">
              <a:ln>
                <a:noFill/>
              </a:ln>
              <a:solidFill>
                <a:srgbClr val="002060"/>
              </a:solidFill>
              <a:effectLst/>
              <a:uLnTx/>
              <a:uFillTx/>
              <a:latin typeface="Gotham Book"/>
              <a:ea typeface="+mn-ea"/>
              <a:cs typeface="Times New Roman" panose="02020603050405020304" pitchFamily="18" charset="0"/>
            </a:endParaRPr>
          </a:p>
        </p:txBody>
      </p:sp>
      <p:pic>
        <p:nvPicPr>
          <p:cNvPr id="3074" name="Picture 2">
            <a:extLst>
              <a:ext uri="{FF2B5EF4-FFF2-40B4-BE49-F238E27FC236}">
                <a16:creationId xmlns:a16="http://schemas.microsoft.com/office/drawing/2014/main" id="{947996BF-5CEF-4570-BA4A-EF52748DE1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1011" y="1497153"/>
            <a:ext cx="6849978" cy="4561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896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52DD4E3-6C8D-4739-A6EA-CC75E5A9B99A}"/>
              </a:ext>
            </a:extLst>
          </p:cNvPr>
          <p:cNvSpPr txBox="1"/>
          <p:nvPr/>
        </p:nvSpPr>
        <p:spPr>
          <a:xfrm>
            <a:off x="80211" y="84040"/>
            <a:ext cx="6096000" cy="1754326"/>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B2E4A"/>
                </a:solidFill>
                <a:effectLst/>
                <a:uLnTx/>
                <a:uFillTx/>
                <a:latin typeface="Gotham Book"/>
                <a:ea typeface="+mn-ea"/>
                <a:cs typeface="+mn-cs"/>
              </a:rPr>
              <a:t>1. Positive Health (Institute for Positive Health) – </a:t>
            </a:r>
            <a:r>
              <a:rPr kumimoji="0" lang="en-GB" sz="1800" b="0" i="0" u="none" strike="noStrike" kern="1200" cap="none" spc="0" normalizeH="0" baseline="0" noProof="0" dirty="0">
                <a:ln>
                  <a:noFill/>
                </a:ln>
                <a:solidFill>
                  <a:srgbClr val="1B2E4A"/>
                </a:solidFill>
                <a:effectLst/>
                <a:uLnTx/>
                <a:uFillTx/>
                <a:latin typeface="Gotham Book"/>
                <a:ea typeface="+mn-ea"/>
                <a:cs typeface="+mn-cs"/>
              </a:rPr>
              <a:t>spider web of 6 determinants of health &amp; self perception of own health leading to what is really important to you? Do you want to change anything?</a:t>
            </a:r>
            <a:r>
              <a:rPr kumimoji="0" lang="en-US" sz="18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B2E4A"/>
                </a:solidFill>
                <a:effectLst/>
                <a:uLnTx/>
                <a:uFillTx/>
                <a:latin typeface="Gotham Book"/>
                <a:ea typeface="+mn-ea"/>
                <a:cs typeface="+mn-cs"/>
              </a:rPr>
              <a:t>Identify who / what can help improve the situation.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6CF08FF-30B4-4D08-834D-E81E11C164E8}"/>
              </a:ext>
            </a:extLst>
          </p:cNvPr>
          <p:cNvSpPr txBox="1"/>
          <p:nvPr/>
        </p:nvSpPr>
        <p:spPr>
          <a:xfrm>
            <a:off x="7411452" y="1777044"/>
            <a:ext cx="4921022" cy="2585323"/>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B2E4A"/>
                </a:solidFill>
                <a:effectLst/>
                <a:uLnTx/>
                <a:uFillTx/>
                <a:latin typeface="Gotham Book"/>
                <a:ea typeface="+mn-ea"/>
                <a:cs typeface="+mn-cs"/>
              </a:rPr>
              <a:t>2. PHM</a:t>
            </a:r>
            <a:r>
              <a:rPr kumimoji="0" lang="en-GB" sz="1800" b="0" i="0" u="none" strike="noStrike" kern="1200" cap="none" spc="0" normalizeH="0" baseline="0" noProof="0" dirty="0">
                <a:ln>
                  <a:noFill/>
                </a:ln>
                <a:solidFill>
                  <a:srgbClr val="1B2E4A"/>
                </a:solidFill>
                <a:effectLst/>
                <a:uLnTx/>
                <a:uFillTx/>
                <a:latin typeface="Gotham Book"/>
                <a:ea typeface="+mn-ea"/>
                <a:cs typeface="+mn-cs"/>
              </a:rPr>
              <a:t> Strengthen primary care by providing data-driven, people centred and proactive approach to managing health and wellbeing of a defined population- used to address health inequalities at a community level.</a:t>
            </a:r>
            <a:endParaRPr kumimoji="0" lang="en-US" sz="1800" b="0" i="0" u="none" strike="noStrike" kern="1200" cap="none" spc="0" normalizeH="0" baseline="0" noProof="0" dirty="0">
              <a:ln>
                <a:noFill/>
              </a:ln>
              <a:solidFill>
                <a:srgbClr val="1B2E4A"/>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B2E4A"/>
                </a:solidFill>
                <a:effectLst/>
                <a:uLnTx/>
                <a:uFillTx/>
                <a:latin typeface="Gotham Book"/>
                <a:ea typeface="+mn-ea"/>
                <a:cs typeface="+mn-cs"/>
              </a:rPr>
              <a:t>Population health management in primary health care: a proactive approach to improve health and well-being: primary health care policy paper series WHO.</a:t>
            </a:r>
          </a:p>
        </p:txBody>
      </p:sp>
      <p:sp>
        <p:nvSpPr>
          <p:cNvPr id="12" name="TextBox 11">
            <a:extLst>
              <a:ext uri="{FF2B5EF4-FFF2-40B4-BE49-F238E27FC236}">
                <a16:creationId xmlns:a16="http://schemas.microsoft.com/office/drawing/2014/main" id="{3B2A5BEA-1B8F-4C7F-B2CF-3AEFFA910ADE}"/>
              </a:ext>
            </a:extLst>
          </p:cNvPr>
          <p:cNvSpPr txBox="1"/>
          <p:nvPr/>
        </p:nvSpPr>
        <p:spPr>
          <a:xfrm>
            <a:off x="182848" y="4893904"/>
            <a:ext cx="7331241" cy="1477328"/>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1B2E4A"/>
                </a:solidFill>
                <a:effectLst/>
                <a:uLnTx/>
                <a:uFillTx/>
                <a:latin typeface="Gotham Book"/>
                <a:ea typeface="+mn-ea"/>
                <a:cs typeface="+mn-cs"/>
              </a:rPr>
              <a:t>3. Group consultations in primary care </a:t>
            </a:r>
            <a:r>
              <a:rPr kumimoji="0" lang="en-GB" sz="1800" b="0" i="0" u="none" strike="noStrike" kern="1200" cap="none" spc="0" normalizeH="0" baseline="0" noProof="0" dirty="0">
                <a:ln>
                  <a:noFill/>
                </a:ln>
                <a:solidFill>
                  <a:srgbClr val="1B2E4A"/>
                </a:solidFill>
                <a:effectLst/>
                <a:uLnTx/>
                <a:uFillTx/>
                <a:latin typeface="Gotham Book"/>
                <a:ea typeface="+mn-ea"/>
                <a:cs typeface="+mn-cs"/>
              </a:rPr>
              <a:t>for Chronic pain, PTSD, Stress etc</a:t>
            </a:r>
            <a:r>
              <a:rPr kumimoji="0" lang="en-US" sz="18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facilitate trans-disciplinary teamwork​</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empower patients​</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increase efficiency and quality of care </a:t>
            </a:r>
            <a:r>
              <a:rPr kumimoji="0" lang="en-GB" sz="1800" b="0" i="0" u="none" strike="noStrike" kern="1200" cap="none" spc="0" normalizeH="0" baseline="0" noProof="0" dirty="0">
                <a:ln>
                  <a:noFill/>
                </a:ln>
                <a:solidFill>
                  <a:srgbClr val="1B2E4A"/>
                </a:solidFill>
                <a:effectLst/>
                <a:uLnTx/>
                <a:uFillTx/>
                <a:latin typeface="Gotham Book"/>
                <a:ea typeface="+mn-ea"/>
                <a:cs typeface="+mn-cs"/>
              </a:rPr>
              <a:t> </a:t>
            </a:r>
            <a:r>
              <a:rPr kumimoji="0" lang="en-GB"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3DEC8C4B-6092-4EB7-8D65-8417012A2761}"/>
              </a:ext>
            </a:extLst>
          </p:cNvPr>
          <p:cNvPicPr>
            <a:picLocks noChangeAspect="1"/>
          </p:cNvPicPr>
          <p:nvPr/>
        </p:nvPicPr>
        <p:blipFill>
          <a:blip r:embed="rId5"/>
          <a:stretch>
            <a:fillRect/>
          </a:stretch>
        </p:blipFill>
        <p:spPr>
          <a:xfrm>
            <a:off x="2158638" y="1474237"/>
            <a:ext cx="5252815" cy="3312790"/>
          </a:xfrm>
          <a:prstGeom prst="rect">
            <a:avLst/>
          </a:prstGeom>
        </p:spPr>
      </p:pic>
    </p:spTree>
    <p:extLst>
      <p:ext uri="{BB962C8B-B14F-4D97-AF65-F5344CB8AC3E}">
        <p14:creationId xmlns:p14="http://schemas.microsoft.com/office/powerpoint/2010/main" val="23541213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31BF573-151C-4CBF-8242-1EC9F0B7B087}"/>
              </a:ext>
            </a:extLst>
          </p:cNvPr>
          <p:cNvPicPr>
            <a:picLocks noChangeAspect="1"/>
          </p:cNvPicPr>
          <p:nvPr/>
        </p:nvPicPr>
        <p:blipFill>
          <a:blip r:embed="rId5"/>
          <a:stretch>
            <a:fillRect/>
          </a:stretch>
        </p:blipFill>
        <p:spPr>
          <a:xfrm>
            <a:off x="1537252" y="358405"/>
            <a:ext cx="8688316" cy="5688594"/>
          </a:xfrm>
          <a:prstGeom prst="rect">
            <a:avLst/>
          </a:prstGeom>
        </p:spPr>
      </p:pic>
    </p:spTree>
    <p:extLst>
      <p:ext uri="{BB962C8B-B14F-4D97-AF65-F5344CB8AC3E}">
        <p14:creationId xmlns:p14="http://schemas.microsoft.com/office/powerpoint/2010/main" val="478452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B8268BF-A55B-44C2-81F6-592D534C5822}"/>
              </a:ext>
            </a:extLst>
          </p:cNvPr>
          <p:cNvSpPr txBox="1"/>
          <p:nvPr/>
        </p:nvSpPr>
        <p:spPr>
          <a:xfrm>
            <a:off x="128338" y="319188"/>
            <a:ext cx="1000957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1B2E4A"/>
                </a:solidFill>
                <a:effectLst/>
                <a:uLnTx/>
                <a:uFillTx/>
                <a:latin typeface="Gotham Book"/>
                <a:ea typeface="+mn-ea"/>
                <a:cs typeface="+mn-cs"/>
              </a:rPr>
              <a:t>Important that we continue to explore new ideas ​</a:t>
            </a:r>
          </a:p>
        </p:txBody>
      </p:sp>
      <p:sp>
        <p:nvSpPr>
          <p:cNvPr id="9" name="TextBox 8">
            <a:extLst>
              <a:ext uri="{FF2B5EF4-FFF2-40B4-BE49-F238E27FC236}">
                <a16:creationId xmlns:a16="http://schemas.microsoft.com/office/drawing/2014/main" id="{6A64C82F-61E5-436E-AA53-1E9BCB0B2F46}"/>
              </a:ext>
            </a:extLst>
          </p:cNvPr>
          <p:cNvSpPr txBox="1"/>
          <p:nvPr/>
        </p:nvSpPr>
        <p:spPr>
          <a:xfrm>
            <a:off x="128338" y="1348317"/>
            <a:ext cx="11971170" cy="3970318"/>
          </a:xfrm>
          <a:prstGeom prst="rect">
            <a:avLst/>
          </a:prstGeom>
          <a:noFill/>
        </p:spPr>
        <p:txBody>
          <a:bodyPr wrap="square">
            <a:spAutoFit/>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Managing self and patients should be included in the curriculum</a:t>
            </a:r>
            <a:r>
              <a:rPr kumimoji="0" lang="en-GB" sz="18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1B2E4A"/>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Longitudinal Integrated Clerkship in the community delivering a Home Visiting Service to teach the Social Determinants of Health learning outcomes.</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1B2E4A"/>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Recruitment initiatives included offering “free accommodation” for GPs to work in rural / isolated areas.</a:t>
            </a:r>
            <a:r>
              <a:rPr kumimoji="0" lang="en-GB" sz="18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1B2E4A"/>
              </a:solidFill>
              <a:effectLst/>
              <a:uLnTx/>
              <a:uFillTx/>
              <a:latin typeface="Gotham Book"/>
              <a:ea typeface="+mn-ea"/>
              <a:cs typeface="+mn-cs"/>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Postgrad GP Programme in Spain requires Trainee GPs to spend a proportion of their Training Programme in a rural practice.</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Netherlands strategy to build up single handed practices– in the belief that the smaller practice model offers a more sustainable approach and achieves full continuity of care resulting in better health outcomes for patients.</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1B2E4A"/>
                </a:solidFill>
                <a:effectLst/>
                <a:uLnTx/>
                <a:uFillTx/>
                <a:latin typeface="Gotham Book"/>
                <a:ea typeface="+mn-ea"/>
                <a:cs typeface="+mn-cs"/>
              </a:rPr>
              <a:t>Newly qualified GPs supported through a buddy / grandparenting scheme and several single-handed practices form a small ‘cluster’ to cover for annual leave etc.</a:t>
            </a:r>
            <a:r>
              <a:rPr kumimoji="0" lang="en-GB" sz="1800" b="0" i="0" u="none" strike="noStrike" kern="1200" cap="none" spc="0" normalizeH="0" baseline="0" noProof="0" dirty="0">
                <a:ln>
                  <a:noFill/>
                </a:ln>
                <a:solidFill>
                  <a:srgbClr val="1B2E4A"/>
                </a:solidFill>
                <a:effectLst/>
                <a:uLnTx/>
                <a:uFillTx/>
                <a:latin typeface="Gotham Book"/>
                <a:ea typeface="+mn-ea"/>
                <a:cs typeface="+mn-cs"/>
              </a:rPr>
              <a:t>​</a:t>
            </a:r>
          </a:p>
        </p:txBody>
      </p:sp>
    </p:spTree>
    <p:extLst>
      <p:ext uri="{BB962C8B-B14F-4D97-AF65-F5344CB8AC3E}">
        <p14:creationId xmlns:p14="http://schemas.microsoft.com/office/powerpoint/2010/main" val="2229783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3047223" y="2294072"/>
            <a:ext cx="6097554" cy="1692771"/>
          </a:xfrm>
          <a:prstGeom prst="rect">
            <a:avLst/>
          </a:prstGeom>
          <a:noFill/>
        </p:spPr>
        <p:txBody>
          <a:bodyPr wrap="square">
            <a:spAutoFit/>
          </a:bodyPr>
          <a:lstStyle/>
          <a:p>
            <a:pPr algn="ctr"/>
            <a:r>
              <a:rPr lang="en-GB" sz="3200" b="1" i="0" dirty="0">
                <a:solidFill>
                  <a:srgbClr val="44546A"/>
                </a:solidFill>
                <a:effectLst/>
                <a:latin typeface="Gotham Book"/>
              </a:rPr>
              <a:t>Opening Address</a:t>
            </a:r>
          </a:p>
          <a:p>
            <a:pPr algn="ctr"/>
            <a:endParaRPr lang="en-GB" sz="2400" b="0" i="0" dirty="0">
              <a:solidFill>
                <a:srgbClr val="242424"/>
              </a:solidFill>
              <a:effectLst/>
              <a:latin typeface="Gotham Book"/>
            </a:endParaRPr>
          </a:p>
          <a:p>
            <a:pPr algn="ctr" fontAlgn="base"/>
            <a:r>
              <a:rPr lang="en-GB" sz="2400" b="1" i="0" dirty="0">
                <a:solidFill>
                  <a:srgbClr val="44546A"/>
                </a:solidFill>
                <a:effectLst/>
                <a:latin typeface="Gotham Book"/>
              </a:rPr>
              <a:t>Eluned Morgan, MS</a:t>
            </a:r>
          </a:p>
          <a:p>
            <a:pPr algn="ctr" fontAlgn="base"/>
            <a:r>
              <a:rPr lang="en-GB" sz="2400" dirty="0">
                <a:solidFill>
                  <a:srgbClr val="44546A"/>
                </a:solidFill>
                <a:latin typeface="Gotham Book"/>
              </a:rPr>
              <a:t>Minster for Health and Social Services</a:t>
            </a:r>
            <a:endParaRPr lang="en-GB" sz="2400" i="0" dirty="0">
              <a:solidFill>
                <a:srgbClr val="44546A"/>
              </a:solidFill>
              <a:effectLst/>
              <a:latin typeface="Gotham Book"/>
            </a:endParaRPr>
          </a:p>
        </p:txBody>
      </p:sp>
    </p:spTree>
    <p:extLst>
      <p:ext uri="{BB962C8B-B14F-4D97-AF65-F5344CB8AC3E}">
        <p14:creationId xmlns:p14="http://schemas.microsoft.com/office/powerpoint/2010/main" val="27414523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CA3BCF48-8E73-3A37-A416-83BA1B64401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6641" y="1361569"/>
            <a:ext cx="13716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Diagram 4">
            <a:extLst>
              <a:ext uri="{FF2B5EF4-FFF2-40B4-BE49-F238E27FC236}">
                <a16:creationId xmlns:a16="http://schemas.microsoft.com/office/drawing/2014/main" id="{87F1BC22-A16E-0975-10B4-503A48EED142}"/>
              </a:ext>
            </a:extLst>
          </p:cNvPr>
          <p:cNvGraphicFramePr/>
          <p:nvPr/>
        </p:nvGraphicFramePr>
        <p:xfrm>
          <a:off x="1865576" y="1096656"/>
          <a:ext cx="9191629" cy="511068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6" name="Picture 5">
            <a:extLst>
              <a:ext uri="{FF2B5EF4-FFF2-40B4-BE49-F238E27FC236}">
                <a16:creationId xmlns:a16="http://schemas.microsoft.com/office/drawing/2014/main" id="{839B9774-698B-28C7-86B2-28A8A1CA10DB}"/>
              </a:ext>
            </a:extLst>
          </p:cNvPr>
          <p:cNvPicPr>
            <a:picLocks noChangeAspect="1"/>
          </p:cNvPicPr>
          <p:nvPr/>
        </p:nvPicPr>
        <p:blipFill>
          <a:blip r:embed="rId14"/>
          <a:stretch>
            <a:fillRect/>
          </a:stretch>
        </p:blipFill>
        <p:spPr>
          <a:xfrm>
            <a:off x="758241" y="3803923"/>
            <a:ext cx="1400000" cy="1809524"/>
          </a:xfrm>
          <a:prstGeom prst="rect">
            <a:avLst/>
          </a:prstGeom>
        </p:spPr>
      </p:pic>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5"/>
          <a:stretch>
            <a:fillRect/>
          </a:stretch>
        </p:blipFill>
        <p:spPr>
          <a:xfrm>
            <a:off x="11366500" y="6032500"/>
            <a:ext cx="609600" cy="609600"/>
          </a:xfrm>
          <a:prstGeom prst="rect">
            <a:avLst/>
          </a:prstGeom>
        </p:spPr>
      </p:pic>
    </p:spTree>
    <p:extLst>
      <p:ext uri="{BB962C8B-B14F-4D97-AF65-F5344CB8AC3E}">
        <p14:creationId xmlns:p14="http://schemas.microsoft.com/office/powerpoint/2010/main" val="203037317"/>
      </p:ext>
    </p:extLst>
  </p:cSld>
  <p:clrMapOvr>
    <a:masterClrMapping/>
  </p:clrMapOvr>
  <mc:AlternateContent xmlns:mc="http://schemas.openxmlformats.org/markup-compatibility/2006" xmlns:p14="http://schemas.microsoft.com/office/powerpoint/2010/main">
    <mc:Choice Requires="p14">
      <p:transition spd="slow" p14:dur="2000" advTm="7605"/>
    </mc:Choice>
    <mc:Fallback xmlns="">
      <p:transition spd="slow" advTm="76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121BA-85F2-622F-FD9A-C7C353E4E018}"/>
              </a:ext>
            </a:extLst>
          </p:cNvPr>
          <p:cNvSpPr>
            <a:spLocks noGrp="1"/>
          </p:cNvSpPr>
          <p:nvPr>
            <p:ph type="title"/>
          </p:nvPr>
        </p:nvSpPr>
        <p:spPr>
          <a:xfrm>
            <a:off x="301330" y="89306"/>
            <a:ext cx="10515600" cy="879071"/>
          </a:xfrm>
        </p:spPr>
        <p:txBody>
          <a:bodyPr>
            <a:normAutofit/>
          </a:bodyPr>
          <a:lstStyle/>
          <a:p>
            <a:r>
              <a:rPr lang="en-GB" sz="3200" b="1" dirty="0">
                <a:solidFill>
                  <a:schemeClr val="accent1">
                    <a:lumMod val="50000"/>
                  </a:schemeClr>
                </a:solidFill>
                <a:latin typeface="Gotham Book"/>
              </a:rPr>
              <a:t>Key developments: Digital and AI</a:t>
            </a:r>
          </a:p>
        </p:txBody>
      </p:sp>
      <p:sp>
        <p:nvSpPr>
          <p:cNvPr id="3" name="Content Placeholder 2">
            <a:extLst>
              <a:ext uri="{FF2B5EF4-FFF2-40B4-BE49-F238E27FC236}">
                <a16:creationId xmlns:a16="http://schemas.microsoft.com/office/drawing/2014/main" id="{827D3ECB-5FD9-E4EE-D064-E18E08425EC4}"/>
              </a:ext>
            </a:extLst>
          </p:cNvPr>
          <p:cNvSpPr>
            <a:spLocks noGrp="1"/>
          </p:cNvSpPr>
          <p:nvPr>
            <p:ph idx="1"/>
          </p:nvPr>
        </p:nvSpPr>
        <p:spPr>
          <a:xfrm>
            <a:off x="627184" y="1448467"/>
            <a:ext cx="8784102" cy="4657445"/>
          </a:xfrm>
        </p:spPr>
        <p:txBody>
          <a:bodyPr>
            <a:normAutofit fontScale="92500"/>
          </a:bodyPr>
          <a:lstStyle/>
          <a:p>
            <a:r>
              <a:rPr lang="en-GB" sz="2600" b="1" dirty="0">
                <a:solidFill>
                  <a:srgbClr val="002060"/>
                </a:solidFill>
              </a:rPr>
              <a:t>Netherlands</a:t>
            </a:r>
            <a:r>
              <a:rPr lang="en-GB" sz="2600" dirty="0">
                <a:solidFill>
                  <a:srgbClr val="002060"/>
                </a:solidFill>
              </a:rPr>
              <a:t> – </a:t>
            </a:r>
            <a:r>
              <a:rPr lang="en-GB" sz="2200" dirty="0">
                <a:solidFill>
                  <a:srgbClr val="002060"/>
                </a:solidFill>
              </a:rPr>
              <a:t>use of AI to triage patient and support GPs to run practice more effectively (https://westerdokters.nl/intro/?lang=en)</a:t>
            </a:r>
          </a:p>
          <a:p>
            <a:r>
              <a:rPr lang="en-GB" sz="2200" dirty="0">
                <a:solidFill>
                  <a:srgbClr val="002060"/>
                </a:solidFill>
              </a:rPr>
              <a:t>Increased automation of services</a:t>
            </a:r>
          </a:p>
          <a:p>
            <a:r>
              <a:rPr lang="en-GB" sz="2200" dirty="0">
                <a:solidFill>
                  <a:srgbClr val="002060"/>
                </a:solidFill>
              </a:rPr>
              <a:t>Future in so many areas of global industry </a:t>
            </a:r>
          </a:p>
          <a:p>
            <a:r>
              <a:rPr lang="en-GB" sz="2200" dirty="0">
                <a:solidFill>
                  <a:srgbClr val="002060"/>
                </a:solidFill>
              </a:rPr>
              <a:t>Importance of ‘bringing along with you’ – digital not an after thought, needs to be aligned</a:t>
            </a:r>
          </a:p>
          <a:p>
            <a:pPr marL="0" indent="0">
              <a:buNone/>
            </a:pPr>
            <a:endParaRPr lang="en-GB" sz="2200" dirty="0">
              <a:solidFill>
                <a:srgbClr val="002060"/>
              </a:solidFill>
            </a:endParaRPr>
          </a:p>
          <a:p>
            <a:r>
              <a:rPr lang="en-GB" sz="2600" b="1" dirty="0">
                <a:solidFill>
                  <a:srgbClr val="002060"/>
                </a:solidFill>
              </a:rPr>
              <a:t>London</a:t>
            </a:r>
            <a:r>
              <a:rPr lang="en-GB" sz="2400" dirty="0">
                <a:solidFill>
                  <a:srgbClr val="002060"/>
                </a:solidFill>
              </a:rPr>
              <a:t> – </a:t>
            </a:r>
            <a:r>
              <a:rPr lang="en-GB" sz="2100" dirty="0">
                <a:solidFill>
                  <a:srgbClr val="002060"/>
                </a:solidFill>
              </a:rPr>
              <a:t>Ensuring infrastructure around roll out of digital, example where system became overwhelmed by digital requests, demonstrates need and buy in?</a:t>
            </a:r>
          </a:p>
          <a:p>
            <a:r>
              <a:rPr lang="en-GB" sz="2100" dirty="0">
                <a:solidFill>
                  <a:srgbClr val="002060"/>
                </a:solidFill>
              </a:rPr>
              <a:t>Ensuring maintenance and support around system to ensure system is current</a:t>
            </a:r>
          </a:p>
          <a:p>
            <a:r>
              <a:rPr lang="en-GB" sz="2100" dirty="0">
                <a:solidFill>
                  <a:srgbClr val="002060"/>
                </a:solidFill>
              </a:rPr>
              <a:t>Non-recurrent funding can be challenging when rolling digital system out</a:t>
            </a:r>
          </a:p>
          <a:p>
            <a:r>
              <a:rPr lang="en-GB" sz="2100" dirty="0">
                <a:solidFill>
                  <a:srgbClr val="002060"/>
                </a:solidFill>
              </a:rPr>
              <a:t>Recognition of generation and use of digital more common place</a:t>
            </a:r>
          </a:p>
          <a:p>
            <a:pPr marL="0" indent="0">
              <a:buNone/>
            </a:pPr>
            <a:endParaRPr lang="en-GB" dirty="0">
              <a:solidFill>
                <a:srgbClr val="002060"/>
              </a:solidFill>
            </a:endParaRPr>
          </a:p>
        </p:txBody>
      </p:sp>
      <p:pic>
        <p:nvPicPr>
          <p:cNvPr id="4" name="Picture 3" descr="A picture containing text, font, logo, circle&#10;&#10;Description automatically generated">
            <a:extLst>
              <a:ext uri="{FF2B5EF4-FFF2-40B4-BE49-F238E27FC236}">
                <a16:creationId xmlns:a16="http://schemas.microsoft.com/office/drawing/2014/main" id="{BBC9654C-49D6-48F0-98C2-F877CE7BDB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16930" y="15037"/>
            <a:ext cx="1332000" cy="1332000"/>
          </a:xfrm>
          <a:prstGeom prst="rect">
            <a:avLst/>
          </a:prstGeom>
        </p:spPr>
      </p:pic>
      <p:pic>
        <p:nvPicPr>
          <p:cNvPr id="5" name="Picture 2">
            <a:extLst>
              <a:ext uri="{FF2B5EF4-FFF2-40B4-BE49-F238E27FC236}">
                <a16:creationId xmlns:a16="http://schemas.microsoft.com/office/drawing/2014/main" id="{291B3425-E0D7-4ACA-96BE-713D340E01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mage result for heiw nantgarw">
            <a:extLst>
              <a:ext uri="{FF2B5EF4-FFF2-40B4-BE49-F238E27FC236}">
                <a16:creationId xmlns:a16="http://schemas.microsoft.com/office/drawing/2014/main" id="{AC94F88B-DF3C-4D88-8BF0-50BEB569A6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2050" name="Picture 2">
            <a:extLst>
              <a:ext uri="{FF2B5EF4-FFF2-40B4-BE49-F238E27FC236}">
                <a16:creationId xmlns:a16="http://schemas.microsoft.com/office/drawing/2014/main" id="{736E9E0A-47E6-D4AA-13E1-FE865BD281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3148" y="1183083"/>
            <a:ext cx="1179148" cy="16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10CC5228-3BB0-41F5-8093-B6E76977E675">
            <a:extLst>
              <a:ext uri="{FF2B5EF4-FFF2-40B4-BE49-F238E27FC236}">
                <a16:creationId xmlns:a16="http://schemas.microsoft.com/office/drawing/2014/main" id="{27FB4E8F-E2D4-7569-F186-AC5CB7C851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88246" y="2179063"/>
            <a:ext cx="162877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CA1EA57D-ED8B-4D37-8422-A80D1FCBAEE5">
            <a:extLst>
              <a:ext uri="{FF2B5EF4-FFF2-40B4-BE49-F238E27FC236}">
                <a16:creationId xmlns:a16="http://schemas.microsoft.com/office/drawing/2014/main" id="{44793967-9388-BC30-8D36-7C5B2C691A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11286" y="3467359"/>
            <a:ext cx="1281087" cy="1779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55361CAC-B18C-45CE-A183-3E48A5E025A7">
            <a:extLst>
              <a:ext uri="{FF2B5EF4-FFF2-40B4-BE49-F238E27FC236}">
                <a16:creationId xmlns:a16="http://schemas.microsoft.com/office/drawing/2014/main" id="{7D9DE501-39B5-F20F-BD53-ECD9607FD2D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27895" y="4353312"/>
            <a:ext cx="12477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74285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pic>
        <p:nvPicPr>
          <p:cNvPr id="1026" name="Picture 2">
            <a:extLst>
              <a:ext uri="{FF2B5EF4-FFF2-40B4-BE49-F238E27FC236}">
                <a16:creationId xmlns:a16="http://schemas.microsoft.com/office/drawing/2014/main" id="{3582C427-5C71-4E4D-8F67-88DC67648E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56283" y="6207342"/>
            <a:ext cx="2943225" cy="533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B8268BF-A55B-44C2-81F6-592D534C5822}"/>
              </a:ext>
            </a:extLst>
          </p:cNvPr>
          <p:cNvSpPr txBox="1"/>
          <p:nvPr/>
        </p:nvSpPr>
        <p:spPr>
          <a:xfrm>
            <a:off x="539363" y="276371"/>
            <a:ext cx="6890084"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1B2E4A"/>
                </a:solidFill>
                <a:effectLst/>
                <a:uLnTx/>
                <a:uFillTx/>
                <a:latin typeface="Gotham Book"/>
                <a:ea typeface="+mn-ea"/>
                <a:cs typeface="+mn-cs"/>
              </a:rPr>
              <a:t>Conclusions​</a:t>
            </a:r>
          </a:p>
        </p:txBody>
      </p:sp>
      <p:pic>
        <p:nvPicPr>
          <p:cNvPr id="4" name="Picture 4">
            <a:extLst>
              <a:ext uri="{FF2B5EF4-FFF2-40B4-BE49-F238E27FC236}">
                <a16:creationId xmlns:a16="http://schemas.microsoft.com/office/drawing/2014/main" id="{02D76323-F5BB-651A-A34C-67D51EFF26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963" y="2409092"/>
            <a:ext cx="5291107" cy="21631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D623F6D-758F-9D68-7A20-AAFA68A2B2BE}"/>
              </a:ext>
            </a:extLst>
          </p:cNvPr>
          <p:cNvSpPr txBox="1"/>
          <p:nvPr/>
        </p:nvSpPr>
        <p:spPr>
          <a:xfrm>
            <a:off x="5838092" y="1392389"/>
            <a:ext cx="6098345" cy="443198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Explore, learn and present as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multi professional teams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Actively develop multi professional working e.g., using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group consultations- </a:t>
            </a: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and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designing estates for MPT working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Share</a:t>
            </a: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 the knowledge and achievements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we already have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Have confidence in the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PCMW </a:t>
            </a: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and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develop the processes to mainstream </a:t>
            </a: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what works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Simplify pathways and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remove bureaucracy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002060"/>
                </a:solidFill>
                <a:effectLst/>
                <a:uLnTx/>
                <a:uFillTx/>
                <a:latin typeface="Calibri" panose="020F0502020204030204"/>
                <a:ea typeface="+mn-ea"/>
                <a:cs typeface="+mn-cs"/>
              </a:rPr>
              <a:t>Commit to </a:t>
            </a:r>
            <a:r>
              <a:rPr kumimoji="0" lang="en-GB" sz="2400" b="1" i="0" u="none" strike="noStrike" kern="1200" cap="none" spc="0" normalizeH="0" baseline="0" noProof="0" dirty="0">
                <a:ln>
                  <a:noFill/>
                </a:ln>
                <a:solidFill>
                  <a:srgbClr val="002060"/>
                </a:solidFill>
                <a:effectLst/>
                <a:uLnTx/>
                <a:uFillTx/>
                <a:latin typeface="Calibri" panose="020F0502020204030204"/>
                <a:ea typeface="+mn-ea"/>
                <a:cs typeface="+mn-cs"/>
              </a:rPr>
              <a:t>digital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03750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a:extLst>
              <a:ext uri="{FF2B5EF4-FFF2-40B4-BE49-F238E27FC236}">
                <a16:creationId xmlns:a16="http://schemas.microsoft.com/office/drawing/2014/main" id="{35D09AC2-CC55-49E6-B6E5-C82FB129566B}"/>
              </a:ext>
            </a:extLst>
          </p:cNvPr>
          <p:cNvPicPr>
            <a:picLocks noChangeAspect="1"/>
          </p:cNvPicPr>
          <p:nvPr/>
        </p:nvPicPr>
        <p:blipFill>
          <a:blip r:embed="rId4"/>
          <a:stretch>
            <a:fillRect/>
          </a:stretch>
        </p:blipFill>
        <p:spPr>
          <a:xfrm>
            <a:off x="10343915" y="6312094"/>
            <a:ext cx="1771897" cy="323895"/>
          </a:xfrm>
          <a:prstGeom prst="rect">
            <a:avLst/>
          </a:prstGeom>
        </p:spPr>
      </p:pic>
      <p:sp>
        <p:nvSpPr>
          <p:cNvPr id="10" name="TextBox 9">
            <a:extLst>
              <a:ext uri="{FF2B5EF4-FFF2-40B4-BE49-F238E27FC236}">
                <a16:creationId xmlns:a16="http://schemas.microsoft.com/office/drawing/2014/main" id="{67EB601B-7B9F-44BC-B389-F13F2AD66B60}"/>
              </a:ext>
            </a:extLst>
          </p:cNvPr>
          <p:cNvSpPr txBox="1"/>
          <p:nvPr/>
        </p:nvSpPr>
        <p:spPr>
          <a:xfrm>
            <a:off x="377687" y="1799226"/>
            <a:ext cx="11436626" cy="3625673"/>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Times New Roman" panose="02020603050405020304" pitchFamily="18" charset="0"/>
              </a:rPr>
              <a:t>Reflections on the day </a:t>
            </a:r>
          </a:p>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Times New Roman" panose="02020603050405020304" pitchFamily="18" charset="0"/>
              </a:rPr>
              <a:t>and priority areas to take forward</a:t>
            </a:r>
            <a:endParaRPr lang="en-GB" sz="32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rgbClr val="1F3864"/>
                </a:solidFill>
                <a:effectLst/>
                <a:latin typeface="Gotham Book"/>
                <a:ea typeface="Calibri" panose="020F0502020204030204" pitchFamily="34" charset="0"/>
                <a:cs typeface="Calibri" panose="020F0502020204030204" pitchFamily="34" charset="0"/>
              </a:rPr>
              <a:t>Dorothy Edwards</a:t>
            </a:r>
            <a:endParaRPr lang="en-GB" sz="2400" b="1" dirty="0">
              <a:solidFill>
                <a:srgbClr val="1F3864"/>
              </a:solidFill>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rgbClr val="1F3864"/>
                </a:solidFill>
                <a:effectLst/>
                <a:latin typeface="Gotham Book"/>
                <a:ea typeface="Calibri" panose="020F0502020204030204" pitchFamily="34" charset="0"/>
                <a:cs typeface="Calibri" panose="020F0502020204030204" pitchFamily="34" charset="0"/>
              </a:rPr>
              <a:t>Programme Director </a:t>
            </a:r>
            <a:endParaRPr lang="en-GB" sz="2400" dirty="0">
              <a:solidFill>
                <a:srgbClr val="1F3864"/>
              </a:solidFill>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rgbClr val="1F3864"/>
                </a:solidFill>
                <a:effectLst/>
                <a:latin typeface="Gotham Book"/>
                <a:ea typeface="Calibri" panose="020F0502020204030204" pitchFamily="34" charset="0"/>
                <a:cs typeface="Calibri" panose="020F0502020204030204" pitchFamily="34" charset="0"/>
              </a:rPr>
              <a:t>National Programmes, Health Education and Improvement Wales (HEIW)</a:t>
            </a: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endParaRPr lang="en-GB" sz="1800" b="1" dirty="0">
              <a:effectLst/>
              <a:latin typeface="Gotham Book"/>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44715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TextBox 3">
            <a:extLst>
              <a:ext uri="{FF2B5EF4-FFF2-40B4-BE49-F238E27FC236}">
                <a16:creationId xmlns:a16="http://schemas.microsoft.com/office/drawing/2014/main" id="{B3F25E57-6880-B4B3-17E5-BA7EB31F3597}"/>
              </a:ext>
            </a:extLst>
          </p:cNvPr>
          <p:cNvSpPr txBox="1"/>
          <p:nvPr/>
        </p:nvSpPr>
        <p:spPr>
          <a:xfrm>
            <a:off x="1150775" y="1819248"/>
            <a:ext cx="9890449" cy="2724592"/>
          </a:xfrm>
          <a:prstGeom prst="rect">
            <a:avLst/>
          </a:prstGeom>
          <a:noFill/>
        </p:spPr>
        <p:txBody>
          <a:bodyPr wrap="square">
            <a:spAutoFit/>
          </a:bodyPr>
          <a:lstStyle/>
          <a:p>
            <a:pPr algn="ctr">
              <a:lnSpc>
                <a:spcPct val="107000"/>
              </a:lnSpc>
              <a:spcAft>
                <a:spcPts val="800"/>
              </a:spcAft>
            </a:pPr>
            <a:r>
              <a:rPr lang="en-GB" sz="3200" b="1" dirty="0">
                <a:solidFill>
                  <a:schemeClr val="tx2">
                    <a:lumMod val="75000"/>
                  </a:schemeClr>
                </a:solidFill>
                <a:effectLst/>
                <a:latin typeface="Gotham Book"/>
                <a:ea typeface="Calibri" panose="020F0502020204030204" pitchFamily="34" charset="0"/>
                <a:cs typeface="Times New Roman" panose="02020603050405020304" pitchFamily="18" charset="0"/>
              </a:rPr>
              <a:t>Reflections on the day </a:t>
            </a:r>
          </a:p>
          <a:p>
            <a:pPr algn="ctr">
              <a:lnSpc>
                <a:spcPct val="107000"/>
              </a:lnSpc>
              <a:spcAft>
                <a:spcPts val="800"/>
              </a:spcAft>
            </a:pPr>
            <a:r>
              <a:rPr lang="en-GB" sz="3200" b="1" dirty="0">
                <a:solidFill>
                  <a:schemeClr val="tx2">
                    <a:lumMod val="75000"/>
                  </a:schemeClr>
                </a:solidFill>
                <a:effectLst/>
                <a:latin typeface="Gotham Book"/>
                <a:ea typeface="Calibri" panose="020F0502020204030204" pitchFamily="34" charset="0"/>
                <a:cs typeface="Times New Roman" panose="02020603050405020304" pitchFamily="18" charset="0"/>
              </a:rPr>
              <a:t>and priority areas to take forward</a:t>
            </a:r>
            <a:endParaRPr lang="en-GB" sz="3200" dirty="0">
              <a:solidFill>
                <a:schemeClr val="tx2">
                  <a:lumMod val="75000"/>
                </a:schemeClr>
              </a:solidFill>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endParaRPr lang="en-GB" sz="2400" dirty="0">
              <a:solidFill>
                <a:schemeClr val="tx2">
                  <a:lumMod val="75000"/>
                </a:schemeClr>
              </a:solidFill>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chemeClr val="tx2">
                    <a:lumMod val="75000"/>
                  </a:schemeClr>
                </a:solidFill>
                <a:latin typeface="Gotham Book"/>
                <a:ea typeface="Calibri" panose="020F0502020204030204" pitchFamily="34" charset="0"/>
                <a:cs typeface="Times New Roman" panose="02020603050405020304" pitchFamily="18" charset="0"/>
              </a:rPr>
              <a:t>Menti.com</a:t>
            </a:r>
          </a:p>
          <a:p>
            <a:pPr algn="ctr">
              <a:lnSpc>
                <a:spcPct val="107000"/>
              </a:lnSpc>
              <a:spcAft>
                <a:spcPts val="800"/>
              </a:spcAft>
            </a:pPr>
            <a:r>
              <a:rPr lang="en-GB" sz="2400" b="1" dirty="0">
                <a:solidFill>
                  <a:schemeClr val="tx2">
                    <a:lumMod val="75000"/>
                  </a:schemeClr>
                </a:solidFill>
                <a:effectLst/>
                <a:latin typeface="Gotham Book"/>
                <a:ea typeface="Calibri" panose="020F0502020204030204" pitchFamily="34" charset="0"/>
                <a:cs typeface="Times New Roman" panose="02020603050405020304" pitchFamily="18" charset="0"/>
              </a:rPr>
              <a:t>Code 6898 1186</a:t>
            </a:r>
          </a:p>
        </p:txBody>
      </p:sp>
      <p:pic>
        <p:nvPicPr>
          <p:cNvPr id="6" name="Picture 5">
            <a:extLst>
              <a:ext uri="{FF2B5EF4-FFF2-40B4-BE49-F238E27FC236}">
                <a16:creationId xmlns:a16="http://schemas.microsoft.com/office/drawing/2014/main" id="{67C30AC3-C303-ABC1-D7E6-3C7934468F9F}"/>
              </a:ext>
            </a:extLst>
          </p:cNvPr>
          <p:cNvPicPr>
            <a:picLocks noChangeAspect="1"/>
          </p:cNvPicPr>
          <p:nvPr/>
        </p:nvPicPr>
        <p:blipFill>
          <a:blip r:embed="rId4"/>
          <a:stretch>
            <a:fillRect/>
          </a:stretch>
        </p:blipFill>
        <p:spPr>
          <a:xfrm>
            <a:off x="10343915" y="6312094"/>
            <a:ext cx="1771897" cy="323895"/>
          </a:xfrm>
          <a:prstGeom prst="rect">
            <a:avLst/>
          </a:prstGeom>
        </p:spPr>
      </p:pic>
    </p:spTree>
    <p:extLst>
      <p:ext uri="{BB962C8B-B14F-4D97-AF65-F5344CB8AC3E}">
        <p14:creationId xmlns:p14="http://schemas.microsoft.com/office/powerpoint/2010/main" val="34626930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67EB601B-7B9F-44BC-B389-F13F2AD66B60}"/>
              </a:ext>
            </a:extLst>
          </p:cNvPr>
          <p:cNvSpPr txBox="1"/>
          <p:nvPr/>
        </p:nvSpPr>
        <p:spPr>
          <a:xfrm>
            <a:off x="2754863" y="1994292"/>
            <a:ext cx="6682274" cy="2996141"/>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Calibri" panose="020F0502020204030204" pitchFamily="34" charset="0"/>
              </a:rPr>
              <a:t>Next Steps </a:t>
            </a: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lnSpc>
                <a:spcPct val="107000"/>
              </a:lnSpc>
              <a:spcAft>
                <a:spcPts val="800"/>
              </a:spcAft>
            </a:pPr>
            <a:r>
              <a:rPr lang="en-GB" sz="2400" b="1" dirty="0">
                <a:solidFill>
                  <a:srgbClr val="44546A"/>
                </a:solidFill>
                <a:effectLst/>
                <a:latin typeface="Gotham Book"/>
                <a:ea typeface="Calibri" panose="020F0502020204030204" pitchFamily="34" charset="0"/>
                <a:cs typeface="Calibri" panose="020F0502020204030204" pitchFamily="34" charset="0"/>
              </a:rPr>
              <a:t>Alex Howells</a:t>
            </a: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Chief Executive</a:t>
            </a:r>
            <a:endParaRPr lang="en-GB" sz="2400" dirty="0">
              <a:solidFill>
                <a:srgbClr val="44546A"/>
              </a:solidFill>
              <a:latin typeface="Gotham Book"/>
              <a:ea typeface="Calibri" panose="020F0502020204030204" pitchFamily="34" charset="0"/>
              <a:cs typeface="Calibri" panose="020F0502020204030204" pitchFamily="34" charset="0"/>
            </a:endParaRPr>
          </a:p>
          <a:p>
            <a:pPr algn="ctr">
              <a:lnSpc>
                <a:spcPct val="107000"/>
              </a:lnSpc>
              <a:spcAft>
                <a:spcPts val="800"/>
              </a:spcAft>
            </a:pPr>
            <a:r>
              <a:rPr lang="en-GB" sz="2400" dirty="0">
                <a:solidFill>
                  <a:srgbClr val="44546A"/>
                </a:solidFill>
                <a:effectLst/>
                <a:latin typeface="Gotham Book"/>
                <a:ea typeface="Calibri" panose="020F0502020204030204" pitchFamily="34" charset="0"/>
                <a:cs typeface="Calibri" panose="020F0502020204030204" pitchFamily="34" charset="0"/>
              </a:rPr>
              <a:t>Health Education and Improvement Wales (HEIW)</a:t>
            </a:r>
            <a:endParaRPr lang="en-GB" sz="2400" dirty="0">
              <a:effectLst/>
              <a:latin typeface="Gotham Book"/>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Gotham Book"/>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2908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67EB601B-7B9F-44BC-B389-F13F2AD66B60}"/>
              </a:ext>
            </a:extLst>
          </p:cNvPr>
          <p:cNvSpPr txBox="1"/>
          <p:nvPr/>
        </p:nvSpPr>
        <p:spPr>
          <a:xfrm>
            <a:off x="1814415" y="2152912"/>
            <a:ext cx="8563170" cy="3435621"/>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Calibri" panose="020F0502020204030204" pitchFamily="34" charset="0"/>
              </a:rPr>
              <a:t>Summary and Close </a:t>
            </a: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r>
              <a:rPr lang="en-GB" sz="2400" b="1" dirty="0">
                <a:solidFill>
                  <a:srgbClr val="44546A"/>
                </a:solidFill>
                <a:effectLst/>
                <a:latin typeface="Gotham Book"/>
                <a:ea typeface="Calibri" panose="020F0502020204030204" pitchFamily="34" charset="0"/>
              </a:rPr>
              <a:t>Nicola </a:t>
            </a:r>
            <a:r>
              <a:rPr lang="en-GB" sz="2400" b="1" dirty="0" err="1">
                <a:solidFill>
                  <a:srgbClr val="44546A"/>
                </a:solidFill>
                <a:effectLst/>
                <a:latin typeface="Gotham Book"/>
                <a:ea typeface="Calibri" panose="020F0502020204030204" pitchFamily="34" charset="0"/>
              </a:rPr>
              <a:t>Prygodzicz</a:t>
            </a:r>
            <a:endParaRPr lang="en-GB" sz="2400" b="1" dirty="0">
              <a:solidFill>
                <a:srgbClr val="44546A"/>
              </a:solidFill>
              <a:effectLst/>
              <a:latin typeface="Gotham Book"/>
              <a:ea typeface="Calibri" panose="020F0502020204030204" pitchFamily="34" charset="0"/>
            </a:endParaRPr>
          </a:p>
          <a:p>
            <a:pPr algn="ctr"/>
            <a:r>
              <a:rPr lang="en-GB" sz="2400" dirty="0">
                <a:solidFill>
                  <a:srgbClr val="44546A"/>
                </a:solidFill>
                <a:effectLst/>
                <a:latin typeface="Gotham Book"/>
                <a:ea typeface="Calibri" panose="020F0502020204030204" pitchFamily="34" charset="0"/>
              </a:rPr>
              <a:t>Chief Executive Aneurin Bevan University Health Board</a:t>
            </a:r>
          </a:p>
          <a:p>
            <a:pPr algn="ctr"/>
            <a:r>
              <a:rPr lang="en-GB" sz="2400" dirty="0">
                <a:solidFill>
                  <a:srgbClr val="44546A"/>
                </a:solidFill>
                <a:effectLst/>
                <a:latin typeface="Gotham Book"/>
                <a:ea typeface="Calibri" panose="020F0502020204030204" pitchFamily="34" charset="0"/>
              </a:rPr>
              <a:t>Lead NHS Chief Executive for Primary Care</a:t>
            </a:r>
          </a:p>
          <a:p>
            <a:pPr algn="ctr"/>
            <a:endParaRPr lang="en-GB" sz="2400" dirty="0">
              <a:solidFill>
                <a:srgbClr val="44546A"/>
              </a:solidFill>
              <a:latin typeface="Gotham Book"/>
              <a:ea typeface="Calibri" panose="020F0502020204030204" pitchFamily="34" charset="0"/>
              <a:cs typeface="Times New Roman" panose="02020603050405020304" pitchFamily="18" charset="0"/>
            </a:endParaRPr>
          </a:p>
          <a:p>
            <a:pPr algn="ctr"/>
            <a:r>
              <a:rPr lang="en-GB" sz="2400" b="1" dirty="0">
                <a:solidFill>
                  <a:srgbClr val="44546A"/>
                </a:solidFill>
                <a:effectLst/>
                <a:latin typeface="Gotham Book"/>
                <a:ea typeface="Calibri" panose="020F0502020204030204" pitchFamily="34" charset="0"/>
                <a:cs typeface="Times New Roman" panose="02020603050405020304" pitchFamily="18" charset="0"/>
              </a:rPr>
              <a:t>Alex Slade</a:t>
            </a:r>
          </a:p>
          <a:p>
            <a:pPr algn="ctr"/>
            <a:r>
              <a:rPr lang="en-GB" sz="2400" dirty="0">
                <a:solidFill>
                  <a:srgbClr val="44546A"/>
                </a:solidFill>
                <a:latin typeface="Gotham Book"/>
                <a:ea typeface="Calibri" panose="020F0502020204030204" pitchFamily="34" charset="0"/>
                <a:cs typeface="Times New Roman" panose="02020603050405020304" pitchFamily="18" charset="0"/>
              </a:rPr>
              <a:t>Director of Primary Care and Mental Health, Welsh Government</a:t>
            </a:r>
            <a:endParaRPr lang="en-GB" sz="2400" dirty="0">
              <a:effectLst/>
              <a:latin typeface="Gotham Book"/>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090602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67EB601B-7B9F-44BC-B389-F13F2AD66B60}"/>
              </a:ext>
            </a:extLst>
          </p:cNvPr>
          <p:cNvSpPr txBox="1"/>
          <p:nvPr/>
        </p:nvSpPr>
        <p:spPr>
          <a:xfrm>
            <a:off x="1814415" y="2255537"/>
            <a:ext cx="8563170" cy="3538405"/>
          </a:xfrm>
          <a:prstGeom prst="rect">
            <a:avLst/>
          </a:prstGeom>
          <a:noFill/>
        </p:spPr>
        <p:txBody>
          <a:bodyPr wrap="square">
            <a:spAutoFit/>
          </a:bodyPr>
          <a:lstStyle/>
          <a:p>
            <a:pPr algn="ctr">
              <a:lnSpc>
                <a:spcPct val="107000"/>
              </a:lnSpc>
              <a:spcAft>
                <a:spcPts val="800"/>
              </a:spcAft>
            </a:pPr>
            <a:r>
              <a:rPr lang="en-GB" sz="3200" b="1" dirty="0">
                <a:solidFill>
                  <a:srgbClr val="44546A"/>
                </a:solidFill>
                <a:latin typeface="Gotham Book"/>
                <a:cs typeface="Times New Roman" panose="02020603050405020304" pitchFamily="18" charset="0"/>
              </a:rPr>
              <a:t>Thank you for attending and contributing today</a:t>
            </a:r>
          </a:p>
          <a:p>
            <a:pPr algn="ctr">
              <a:lnSpc>
                <a:spcPct val="107000"/>
              </a:lnSpc>
              <a:spcAft>
                <a:spcPts val="800"/>
              </a:spcAft>
            </a:pPr>
            <a:r>
              <a:rPr lang="en-GB" sz="3200" b="1" dirty="0">
                <a:solidFill>
                  <a:srgbClr val="44546A"/>
                </a:solidFill>
                <a:latin typeface="Gotham Book"/>
                <a:cs typeface="Times New Roman" panose="02020603050405020304" pitchFamily="18" charset="0"/>
              </a:rPr>
              <a:t>Copies of the presentations an videos from today will be uploaded onto the SPPC website in due course. </a:t>
            </a:r>
            <a:endParaRPr lang="en-GB" sz="2800" b="1" dirty="0">
              <a:solidFill>
                <a:srgbClr val="44546A"/>
              </a:solidFill>
              <a:latin typeface="Gotham Book"/>
              <a:cs typeface="Times New Roman" panose="02020603050405020304" pitchFamily="18" charset="0"/>
            </a:endParaRPr>
          </a:p>
          <a:p>
            <a:pPr algn="ctr">
              <a:lnSpc>
                <a:spcPct val="107000"/>
              </a:lnSpc>
              <a:spcAft>
                <a:spcPts val="800"/>
              </a:spcAft>
            </a:pPr>
            <a:endParaRPr lang="en-GB" sz="3200" b="1" dirty="0">
              <a:solidFill>
                <a:srgbClr val="44546A"/>
              </a:solidFill>
              <a:latin typeface="Gotham Book"/>
              <a:cs typeface="Times New Roman" panose="02020603050405020304" pitchFamily="18" charset="0"/>
            </a:endParaRPr>
          </a:p>
          <a:p>
            <a:pPr algn="ctr">
              <a:lnSpc>
                <a:spcPct val="107000"/>
              </a:lnSpc>
              <a:spcAft>
                <a:spcPts val="800"/>
              </a:spcAft>
            </a:pPr>
            <a:r>
              <a:rPr lang="en-GB" sz="3200" b="1" dirty="0">
                <a:solidFill>
                  <a:srgbClr val="44546A"/>
                </a:solidFill>
                <a:latin typeface="Gotham Book"/>
                <a:cs typeface="Times New Roman" panose="02020603050405020304" pitchFamily="18" charset="0"/>
              </a:rPr>
              <a:t>There are refreshments available in the Foyer</a:t>
            </a:r>
          </a:p>
        </p:txBody>
      </p:sp>
    </p:spTree>
    <p:extLst>
      <p:ext uri="{BB962C8B-B14F-4D97-AF65-F5344CB8AC3E}">
        <p14:creationId xmlns:p14="http://schemas.microsoft.com/office/powerpoint/2010/main" val="3396534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3047223" y="2294072"/>
            <a:ext cx="6097554" cy="1969770"/>
          </a:xfrm>
          <a:prstGeom prst="rect">
            <a:avLst/>
          </a:prstGeom>
          <a:noFill/>
        </p:spPr>
        <p:txBody>
          <a:bodyPr wrap="square">
            <a:spAutoFit/>
          </a:bodyPr>
          <a:lstStyle/>
          <a:p>
            <a:pPr algn="ctr"/>
            <a:r>
              <a:rPr lang="en-GB" sz="3200" b="1" i="0" dirty="0">
                <a:solidFill>
                  <a:srgbClr val="44546A"/>
                </a:solidFill>
                <a:effectLst/>
                <a:latin typeface="Calibri" panose="020F0502020204030204" pitchFamily="34" charset="0"/>
              </a:rPr>
              <a:t>Primary Care in Wales</a:t>
            </a:r>
          </a:p>
          <a:p>
            <a:pPr algn="ctr"/>
            <a:endParaRPr lang="en-GB" sz="2400" b="0" i="0" dirty="0">
              <a:solidFill>
                <a:srgbClr val="242424"/>
              </a:solidFill>
              <a:effectLst/>
              <a:latin typeface="Calibri" panose="020F0502020204030204" pitchFamily="34" charset="0"/>
            </a:endParaRPr>
          </a:p>
          <a:p>
            <a:pPr algn="ctr" fontAlgn="base"/>
            <a:r>
              <a:rPr lang="en-GB" sz="2400" b="1" i="0" dirty="0">
                <a:solidFill>
                  <a:srgbClr val="44546A"/>
                </a:solidFill>
                <a:effectLst/>
                <a:latin typeface="Calibri" panose="020F0502020204030204" pitchFamily="34" charset="0"/>
              </a:rPr>
              <a:t>Nick Wood </a:t>
            </a:r>
          </a:p>
          <a:p>
            <a:pPr algn="ctr" fontAlgn="base"/>
            <a:r>
              <a:rPr lang="en-GB" sz="2400" b="0" i="0" dirty="0">
                <a:solidFill>
                  <a:srgbClr val="44546A"/>
                </a:solidFill>
                <a:effectLst/>
                <a:latin typeface="Calibri" panose="020F0502020204030204" pitchFamily="34" charset="0"/>
              </a:rPr>
              <a:t>Deputy Chief Executive NHS Wales</a:t>
            </a:r>
            <a:endParaRPr lang="en-GB" sz="2400" b="0" i="0" dirty="0">
              <a:solidFill>
                <a:srgbClr val="242424"/>
              </a:solidFill>
              <a:effectLst/>
              <a:latin typeface="Calibri" panose="020F0502020204030204" pitchFamily="34" charset="0"/>
            </a:endParaRPr>
          </a:p>
          <a:p>
            <a:pPr algn="ctr"/>
            <a:endParaRPr lang="en-GB" sz="1800" b="0" i="0" dirty="0">
              <a:solidFill>
                <a:srgbClr val="242424"/>
              </a:solidFill>
              <a:effectLst/>
              <a:latin typeface="Gotham Book"/>
            </a:endParaRPr>
          </a:p>
        </p:txBody>
      </p:sp>
    </p:spTree>
    <p:extLst>
      <p:ext uri="{BB962C8B-B14F-4D97-AF65-F5344CB8AC3E}">
        <p14:creationId xmlns:p14="http://schemas.microsoft.com/office/powerpoint/2010/main" val="3162784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font, logo, circle&#10;&#10;Description automatically generated">
            <a:extLst>
              <a:ext uri="{FF2B5EF4-FFF2-40B4-BE49-F238E27FC236}">
                <a16:creationId xmlns:a16="http://schemas.microsoft.com/office/drawing/2014/main" id="{BD27CBCF-9DE2-C9EC-5D2F-F76F2F2FA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pic>
        <p:nvPicPr>
          <p:cNvPr id="3" name="Picture 2" descr="Image result for heiw nantgarw">
            <a:extLst>
              <a:ext uri="{FF2B5EF4-FFF2-40B4-BE49-F238E27FC236}">
                <a16:creationId xmlns:a16="http://schemas.microsoft.com/office/drawing/2014/main" id="{776635C9-4DC7-ADCD-F11C-BE1B3D2BCB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3652"/>
            <a:ext cx="2377440" cy="760780"/>
          </a:xfrm>
          <a:prstGeom prst="rect">
            <a:avLst/>
          </a:prstGeom>
        </p:spPr>
      </p:pic>
      <p:sp>
        <p:nvSpPr>
          <p:cNvPr id="5" name="TextBox 4">
            <a:extLst>
              <a:ext uri="{FF2B5EF4-FFF2-40B4-BE49-F238E27FC236}">
                <a16:creationId xmlns:a16="http://schemas.microsoft.com/office/drawing/2014/main" id="{3070F68D-0D51-49DB-9D32-040BF5A505F9}"/>
              </a:ext>
            </a:extLst>
          </p:cNvPr>
          <p:cNvSpPr txBox="1"/>
          <p:nvPr/>
        </p:nvSpPr>
        <p:spPr>
          <a:xfrm>
            <a:off x="2922104" y="98695"/>
            <a:ext cx="6347792" cy="1167243"/>
          </a:xfrm>
          <a:prstGeom prst="rect">
            <a:avLst/>
          </a:prstGeom>
          <a:noFill/>
        </p:spPr>
        <p:txBody>
          <a:bodyPr wrap="square" rtlCol="0">
            <a:spAutoFit/>
          </a:bodyPr>
          <a:lstStyle/>
          <a:p>
            <a:pPr algn="ctr">
              <a:lnSpc>
                <a:spcPct val="107000"/>
              </a:lnSpc>
              <a:spcAft>
                <a:spcPts val="800"/>
              </a:spcAft>
            </a:pPr>
            <a:r>
              <a:rPr lang="en-GB" sz="1800" b="1" dirty="0">
                <a:solidFill>
                  <a:srgbClr val="44546A"/>
                </a:solidFill>
                <a:effectLst/>
                <a:latin typeface="Gotham Book"/>
                <a:ea typeface="Calibri" panose="020F0502020204030204" pitchFamily="34" charset="0"/>
                <a:cs typeface="Times New Roman" panose="02020603050405020304" pitchFamily="18" charset="0"/>
              </a:rPr>
              <a:t>National Primary Care Workforce Conference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1800" i="1" dirty="0">
                <a:solidFill>
                  <a:srgbClr val="44546A"/>
                </a:solidFill>
                <a:effectLst/>
                <a:latin typeface="Gotham Book"/>
                <a:ea typeface="Calibri" panose="020F0502020204030204" pitchFamily="34" charset="0"/>
                <a:cs typeface="Times New Roman" panose="02020603050405020304" pitchFamily="18" charset="0"/>
              </a:rPr>
              <a:t>Developing a Strategic Workforce Plan for Primary Care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6" name="TextBox 5">
            <a:extLst>
              <a:ext uri="{FF2B5EF4-FFF2-40B4-BE49-F238E27FC236}">
                <a16:creationId xmlns:a16="http://schemas.microsoft.com/office/drawing/2014/main" id="{564A7044-AB97-4E97-9C33-63335158C5A7}"/>
              </a:ext>
            </a:extLst>
          </p:cNvPr>
          <p:cNvSpPr txBox="1"/>
          <p:nvPr/>
        </p:nvSpPr>
        <p:spPr>
          <a:xfrm>
            <a:off x="1145882" y="2265187"/>
            <a:ext cx="9900235" cy="2327625"/>
          </a:xfrm>
          <a:prstGeom prst="rect">
            <a:avLst/>
          </a:prstGeom>
          <a:noFill/>
        </p:spPr>
        <p:txBody>
          <a:bodyPr wrap="square">
            <a:spAutoFit/>
          </a:bodyPr>
          <a:lstStyle/>
          <a:p>
            <a:pPr algn="ctr">
              <a:lnSpc>
                <a:spcPct val="107000"/>
              </a:lnSpc>
              <a:spcAft>
                <a:spcPts val="800"/>
              </a:spcAft>
            </a:pPr>
            <a:r>
              <a:rPr lang="en-GB" sz="3200" b="1" dirty="0">
                <a:solidFill>
                  <a:srgbClr val="44546A"/>
                </a:solidFill>
                <a:effectLst/>
                <a:latin typeface="Gotham Book"/>
                <a:ea typeface="Calibri" panose="020F0502020204030204" pitchFamily="34" charset="0"/>
                <a:cs typeface="Calibri" panose="020F0502020204030204" pitchFamily="34" charset="0"/>
              </a:rPr>
              <a:t>Developing a Strategic Workforce Plan for Primary Care </a:t>
            </a:r>
          </a:p>
          <a:p>
            <a:pPr algn="ctr">
              <a:lnSpc>
                <a:spcPct val="107000"/>
              </a:lnSpc>
              <a:spcAft>
                <a:spcPts val="800"/>
              </a:spcAft>
            </a:pPr>
            <a:endParaRPr lang="en-GB" sz="2400" dirty="0">
              <a:effectLst/>
              <a:latin typeface="Gotham Book"/>
              <a:ea typeface="Calibri" panose="020F0502020204030204" pitchFamily="34" charset="0"/>
              <a:cs typeface="Times New Roman" panose="02020603050405020304" pitchFamily="18" charset="0"/>
            </a:endParaRPr>
          </a:p>
          <a:p>
            <a:pPr algn="ctr"/>
            <a:r>
              <a:rPr lang="en-GB" sz="2400" b="1" dirty="0">
                <a:solidFill>
                  <a:srgbClr val="44546A"/>
                </a:solidFill>
                <a:effectLst/>
                <a:latin typeface="Gotham Book"/>
                <a:ea typeface="Calibri" panose="020F0502020204030204" pitchFamily="34" charset="0"/>
              </a:rPr>
              <a:t>Sue Morgan</a:t>
            </a:r>
          </a:p>
          <a:p>
            <a:pPr algn="ctr"/>
            <a:r>
              <a:rPr lang="en-GB" sz="2400" b="1" dirty="0">
                <a:solidFill>
                  <a:srgbClr val="44546A"/>
                </a:solidFill>
                <a:effectLst/>
                <a:latin typeface="Gotham Book"/>
                <a:ea typeface="Calibri" panose="020F0502020204030204" pitchFamily="34" charset="0"/>
              </a:rPr>
              <a:t> </a:t>
            </a:r>
            <a:r>
              <a:rPr lang="en-GB" sz="2400" dirty="0">
                <a:solidFill>
                  <a:srgbClr val="44546A"/>
                </a:solidFill>
                <a:effectLst/>
                <a:latin typeface="Gotham Book"/>
                <a:ea typeface="Calibri" panose="020F0502020204030204" pitchFamily="34" charset="0"/>
              </a:rPr>
              <a:t>National Director and Strategic Programme Lead </a:t>
            </a:r>
          </a:p>
          <a:p>
            <a:pPr algn="ctr"/>
            <a:r>
              <a:rPr lang="en-GB" sz="2400" dirty="0">
                <a:solidFill>
                  <a:srgbClr val="44546A"/>
                </a:solidFill>
                <a:effectLst/>
                <a:latin typeface="Gotham Book"/>
                <a:ea typeface="Calibri" panose="020F0502020204030204" pitchFamily="34" charset="0"/>
              </a:rPr>
              <a:t>for Primary and Community Care (SPPC)</a:t>
            </a:r>
            <a:endParaRPr lang="en-GB" sz="2400" b="0" i="0" dirty="0">
              <a:solidFill>
                <a:srgbClr val="242424"/>
              </a:solidFill>
              <a:effectLst/>
              <a:latin typeface="Gotham Book"/>
            </a:endParaRPr>
          </a:p>
        </p:txBody>
      </p:sp>
    </p:spTree>
    <p:extLst>
      <p:ext uri="{BB962C8B-B14F-4D97-AF65-F5344CB8AC3E}">
        <p14:creationId xmlns:p14="http://schemas.microsoft.com/office/powerpoint/2010/main" val="3899519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Diagram&#10;&#10;Description automatically generated">
            <a:extLst>
              <a:ext uri="{FF2B5EF4-FFF2-40B4-BE49-F238E27FC236}">
                <a16:creationId xmlns:a16="http://schemas.microsoft.com/office/drawing/2014/main" id="{BAAE7743-EE7A-4735-8FD9-FD28AB9B34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4244920145"/>
      </p:ext>
    </p:extLst>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graphical user interface&#10;&#10;Description automatically generated">
            <a:extLst>
              <a:ext uri="{FF2B5EF4-FFF2-40B4-BE49-F238E27FC236}">
                <a16:creationId xmlns:a16="http://schemas.microsoft.com/office/drawing/2014/main" id="{DD52E41A-C430-AF4C-8AFB-1BAA1A503A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3C834C90-1B64-6E15-29F3-8F2F44ABA916}"/>
              </a:ext>
            </a:extLst>
          </p:cNvPr>
          <p:cNvSpPr txBox="1"/>
          <p:nvPr/>
        </p:nvSpPr>
        <p:spPr>
          <a:xfrm>
            <a:off x="2061882" y="140695"/>
            <a:ext cx="985134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Strategic Workforce Plan for Primary Care</a:t>
            </a:r>
          </a:p>
        </p:txBody>
      </p:sp>
      <p:sp>
        <p:nvSpPr>
          <p:cNvPr id="2" name="TextBox 1">
            <a:extLst>
              <a:ext uri="{FF2B5EF4-FFF2-40B4-BE49-F238E27FC236}">
                <a16:creationId xmlns:a16="http://schemas.microsoft.com/office/drawing/2014/main" id="{D522CCAD-B51F-446D-BA22-225B12DABAC2}"/>
              </a:ext>
            </a:extLst>
          </p:cNvPr>
          <p:cNvSpPr txBox="1"/>
          <p:nvPr/>
        </p:nvSpPr>
        <p:spPr>
          <a:xfrm>
            <a:off x="367552" y="1100047"/>
            <a:ext cx="5450541" cy="44012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Arial" panose="020B0604020202020204" pitchFamily="34" charset="0"/>
                <a:ea typeface="Tahoma" panose="020B0604030504040204" pitchFamily="34" charset="0"/>
                <a:cs typeface="Arial" panose="020B0604020202020204" pitchFamily="34" charset="0"/>
              </a:rPr>
              <a:t>WHY?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1"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Demand</a:t>
            </a:r>
            <a:r>
              <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 in primary care is increasing &amp; will continue to change as our population ages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000" b="1"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Recruitment challenges </a:t>
            </a:r>
            <a:r>
              <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across the primary care workforce leading to sustainability challenges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GB" sz="2000" b="1"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Opportunities</a:t>
            </a:r>
            <a:r>
              <a:rPr kumimoji="0" lang="en-GB" sz="2000" b="0" i="0" u="none" strike="noStrike" kern="1200" cap="none" spc="0" normalizeH="0" baseline="0" noProof="0" dirty="0">
                <a:ln>
                  <a:noFill/>
                </a:ln>
                <a:solidFill>
                  <a:srgbClr val="002060"/>
                </a:solidFill>
                <a:effectLst/>
                <a:uLnTx/>
                <a:uFillTx/>
                <a:latin typeface="Arial" panose="020B0604020202020204" pitchFamily="34" charset="0"/>
                <a:ea typeface="Tahoma" panose="020B0604030504040204" pitchFamily="34" charset="0"/>
                <a:cs typeface="Arial" panose="020B0604020202020204" pitchFamily="34" charset="0"/>
              </a:rPr>
              <a:t> to deliver care differently which need additional skills &amp; capabilities, different workforce models &amp; new ways of working supported by advancements in technology</a:t>
            </a:r>
          </a:p>
        </p:txBody>
      </p:sp>
      <p:grpSp>
        <p:nvGrpSpPr>
          <p:cNvPr id="7" name="Group 6">
            <a:extLst>
              <a:ext uri="{FF2B5EF4-FFF2-40B4-BE49-F238E27FC236}">
                <a16:creationId xmlns:a16="http://schemas.microsoft.com/office/drawing/2014/main" id="{86C7F6B9-71C9-405A-8EB9-079D3422F5D0}"/>
              </a:ext>
            </a:extLst>
          </p:cNvPr>
          <p:cNvGrpSpPr/>
          <p:nvPr/>
        </p:nvGrpSpPr>
        <p:grpSpPr>
          <a:xfrm>
            <a:off x="6526302" y="1109007"/>
            <a:ext cx="4894733" cy="4825624"/>
            <a:chOff x="6526302" y="1109007"/>
            <a:chExt cx="4894733" cy="4825624"/>
          </a:xfrm>
        </p:grpSpPr>
        <p:pic>
          <p:nvPicPr>
            <p:cNvPr id="23" name="Picture 22">
              <a:extLst>
                <a:ext uri="{FF2B5EF4-FFF2-40B4-BE49-F238E27FC236}">
                  <a16:creationId xmlns:a16="http://schemas.microsoft.com/office/drawing/2014/main" id="{37C1AA1C-ECEA-4327-A754-372AA91A1FF6}"/>
                </a:ext>
              </a:extLst>
            </p:cNvPr>
            <p:cNvPicPr>
              <a:picLocks noChangeAspect="1"/>
            </p:cNvPicPr>
            <p:nvPr/>
          </p:nvPicPr>
          <p:blipFill>
            <a:blip r:embed="rId4"/>
            <a:stretch>
              <a:fillRect/>
            </a:stretch>
          </p:blipFill>
          <p:spPr>
            <a:xfrm>
              <a:off x="6631475" y="1425383"/>
              <a:ext cx="4789560" cy="4509248"/>
            </a:xfrm>
            <a:prstGeom prst="rect">
              <a:avLst/>
            </a:prstGeom>
          </p:spPr>
        </p:pic>
        <p:sp>
          <p:nvSpPr>
            <p:cNvPr id="27" name="TextBox 26">
              <a:extLst>
                <a:ext uri="{FF2B5EF4-FFF2-40B4-BE49-F238E27FC236}">
                  <a16:creationId xmlns:a16="http://schemas.microsoft.com/office/drawing/2014/main" id="{E5A1FAC2-06C6-474C-A97A-EAC8A9533306}"/>
                </a:ext>
              </a:extLst>
            </p:cNvPr>
            <p:cNvSpPr txBox="1"/>
            <p:nvPr/>
          </p:nvSpPr>
          <p:spPr>
            <a:xfrm>
              <a:off x="6526302" y="1109007"/>
              <a:ext cx="416858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Arial" panose="020B0604020202020204" pitchFamily="34" charset="0"/>
                  <a:ea typeface="Tahoma" panose="020B0604030504040204" pitchFamily="34" charset="0"/>
                  <a:cs typeface="Arial" panose="020B0604020202020204" pitchFamily="34" charset="0"/>
                </a:rPr>
                <a:t>HOW?</a:t>
              </a:r>
              <a:endParaRPr kumimoji="0" lang="en-GB" sz="2000" b="0" i="0" u="none" strike="noStrike" kern="1200" cap="none" spc="0" normalizeH="0" baseline="0" noProof="0" dirty="0">
                <a:ln>
                  <a:noFill/>
                </a:ln>
                <a:solidFill>
                  <a:srgbClr val="0070C0"/>
                </a:solidFill>
                <a:effectLst/>
                <a:uLnTx/>
                <a:uFillTx/>
                <a:latin typeface="Arial" panose="020B0604020202020204" pitchFamily="34" charset="0"/>
                <a:ea typeface="Tahoma" panose="020B0604030504040204" pitchFamily="34" charset="0"/>
                <a:cs typeface="Arial" panose="020B0604020202020204" pitchFamily="34" charset="0"/>
              </a:endParaRPr>
            </a:p>
          </p:txBody>
        </p:sp>
      </p:grpSp>
      <p:pic>
        <p:nvPicPr>
          <p:cNvPr id="3" name="Picture 2" descr="A picture containing text, font, logo, circle&#10;&#10;Description automatically generated">
            <a:extLst>
              <a:ext uri="{FF2B5EF4-FFF2-40B4-BE49-F238E27FC236}">
                <a16:creationId xmlns:a16="http://schemas.microsoft.com/office/drawing/2014/main" id="{65722653-7F81-68A1-355A-38C9F08AAE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spTree>
    <p:extLst>
      <p:ext uri="{BB962C8B-B14F-4D97-AF65-F5344CB8AC3E}">
        <p14:creationId xmlns:p14="http://schemas.microsoft.com/office/powerpoint/2010/main" val="85771612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A picture containing graphical user interface&#10;&#10;Description automatically generated">
            <a:extLst>
              <a:ext uri="{FF2B5EF4-FFF2-40B4-BE49-F238E27FC236}">
                <a16:creationId xmlns:a16="http://schemas.microsoft.com/office/drawing/2014/main" id="{DD52E41A-C430-AF4C-8AFB-1BAA1A503A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7" y="0"/>
            <a:ext cx="12192000" cy="6858000"/>
          </a:xfrm>
          <a:prstGeom prst="rect">
            <a:avLst/>
          </a:prstGeom>
        </p:spPr>
      </p:pic>
      <p:grpSp>
        <p:nvGrpSpPr>
          <p:cNvPr id="12" name="Group 11">
            <a:extLst>
              <a:ext uri="{FF2B5EF4-FFF2-40B4-BE49-F238E27FC236}">
                <a16:creationId xmlns:a16="http://schemas.microsoft.com/office/drawing/2014/main" id="{3D02DC62-B582-2819-9409-EF257B00CA67}"/>
              </a:ext>
            </a:extLst>
          </p:cNvPr>
          <p:cNvGrpSpPr/>
          <p:nvPr/>
        </p:nvGrpSpPr>
        <p:grpSpPr>
          <a:xfrm>
            <a:off x="5895362" y="1245532"/>
            <a:ext cx="6115835" cy="4631469"/>
            <a:chOff x="5786213" y="572130"/>
            <a:chExt cx="5757139" cy="4816317"/>
          </a:xfrm>
        </p:grpSpPr>
        <p:grpSp>
          <p:nvGrpSpPr>
            <p:cNvPr id="15" name="Group 14">
              <a:extLst>
                <a:ext uri="{FF2B5EF4-FFF2-40B4-BE49-F238E27FC236}">
                  <a16:creationId xmlns:a16="http://schemas.microsoft.com/office/drawing/2014/main" id="{FE6444FD-08E1-B827-536E-CD0D06C653DA}"/>
                </a:ext>
              </a:extLst>
            </p:cNvPr>
            <p:cNvGrpSpPr/>
            <p:nvPr/>
          </p:nvGrpSpPr>
          <p:grpSpPr>
            <a:xfrm>
              <a:off x="5786213" y="572130"/>
              <a:ext cx="5757139" cy="4816317"/>
              <a:chOff x="2978295" y="519938"/>
              <a:chExt cx="5757139" cy="4816317"/>
            </a:xfrm>
          </p:grpSpPr>
          <p:sp>
            <p:nvSpPr>
              <p:cNvPr id="18" name="Flowchart: Connector 17">
                <a:extLst>
                  <a:ext uri="{FF2B5EF4-FFF2-40B4-BE49-F238E27FC236}">
                    <a16:creationId xmlns:a16="http://schemas.microsoft.com/office/drawing/2014/main" id="{CB49B54D-A06C-0C06-4ED6-8F667B7B6D0F}"/>
                  </a:ext>
                </a:extLst>
              </p:cNvPr>
              <p:cNvSpPr/>
              <p:nvPr/>
            </p:nvSpPr>
            <p:spPr>
              <a:xfrm>
                <a:off x="2978295" y="519938"/>
                <a:ext cx="4805124" cy="4816317"/>
              </a:xfrm>
              <a:prstGeom prst="flowChartConnector">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rPr>
                  <a:t>This plan will focus on:</a:t>
                </a:r>
                <a:endParaRPr kumimoji="0" lang="en-GB" sz="16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FFFFFF"/>
                  </a:solidFill>
                  <a:effectLst/>
                  <a:uLnTx/>
                  <a:uFillTx/>
                  <a:latin typeface="Calibri" panose="020F0502020204030204"/>
                  <a:ea typeface="Calibri"/>
                  <a:cs typeface="Calibri"/>
                </a:endParaRPr>
              </a:p>
              <a:p>
                <a:pPr marL="342900" marR="0" lvl="0" indent="-342900" algn="ctr" defTabSz="914400" rtl="0" eaLnBrk="1" fontAlgn="auto" latinLnBrk="0" hangingPunct="1">
                  <a:lnSpc>
                    <a:spcPct val="100000"/>
                  </a:lnSpc>
                  <a:spcBef>
                    <a:spcPts val="0"/>
                  </a:spcBef>
                  <a:spcAft>
                    <a:spcPts val="0"/>
                  </a:spcAft>
                  <a:buClrTx/>
                  <a:buSzTx/>
                  <a:buFontTx/>
                  <a:buAutoNum type="arabicPeriod"/>
                  <a:tabLst/>
                  <a:defRPr/>
                </a:pPr>
                <a:r>
                  <a:rPr kumimoji="0" lang="en-GB" sz="16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rPr>
                  <a:t>Delivery of primary care services at a practice, cluster or other geographical footprint (independent contractors/managed practices/HB employed models)</a:t>
                </a:r>
              </a:p>
              <a:p>
                <a:pPr marL="342900" marR="0" lvl="0" indent="-342900" algn="ctr" defTabSz="914400" rtl="0" eaLnBrk="1" fontAlgn="auto" latinLnBrk="0" hangingPunct="1">
                  <a:lnSpc>
                    <a:spcPct val="100000"/>
                  </a:lnSpc>
                  <a:spcBef>
                    <a:spcPts val="0"/>
                  </a:spcBef>
                  <a:spcAft>
                    <a:spcPts val="0"/>
                  </a:spcAft>
                  <a:buClrTx/>
                  <a:buSzTx/>
                  <a:buFontTx/>
                  <a:buAutoNum type="arabicPeriod"/>
                  <a:tabLst/>
                  <a:defRPr/>
                </a:pPr>
                <a:endParaRPr kumimoji="0" lang="en-GB" sz="1600" b="1" i="0" u="none" strike="noStrike" kern="1200" cap="none" spc="0" normalizeH="0" baseline="0" noProof="0" dirty="0">
                  <a:ln>
                    <a:noFill/>
                  </a:ln>
                  <a:solidFill>
                    <a:srgbClr val="FFFFFF"/>
                  </a:solidFill>
                  <a:effectLst/>
                  <a:uLnTx/>
                  <a:uFillTx/>
                  <a:latin typeface="Gotham Book" pitchFamily="50" charset="0"/>
                  <a:ea typeface="Calibri"/>
                  <a:cs typeface="Gotham Book"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2.  The workforce needed to deliver primary care to vulnerable groups (e.g. prison population)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3. The workforce needed to deliver urgent primary care (GPOOH) and first contact clinical services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(e.g. 111)</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Calibri"/>
                  <a:cs typeface="Calibri"/>
                </a:endParaRPr>
              </a:p>
            </p:txBody>
          </p:sp>
          <p:sp>
            <p:nvSpPr>
              <p:cNvPr id="19" name="Flowchart: Connector 18">
                <a:extLst>
                  <a:ext uri="{FF2B5EF4-FFF2-40B4-BE49-F238E27FC236}">
                    <a16:creationId xmlns:a16="http://schemas.microsoft.com/office/drawing/2014/main" id="{527D516E-F141-7026-7204-92AABB512D27}"/>
                  </a:ext>
                </a:extLst>
              </p:cNvPr>
              <p:cNvSpPr/>
              <p:nvPr/>
            </p:nvSpPr>
            <p:spPr>
              <a:xfrm>
                <a:off x="7015292" y="854188"/>
                <a:ext cx="863793" cy="688789"/>
              </a:xfrm>
              <a:prstGeom prst="flowChartConnec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Social Care</a:t>
                </a:r>
                <a:endParaRPr kumimoji="0" lang="en-US" sz="14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endParaRPr>
              </a:p>
            </p:txBody>
          </p:sp>
          <p:sp>
            <p:nvSpPr>
              <p:cNvPr id="20" name="Flowchart: Connector 19">
                <a:extLst>
                  <a:ext uri="{FF2B5EF4-FFF2-40B4-BE49-F238E27FC236}">
                    <a16:creationId xmlns:a16="http://schemas.microsoft.com/office/drawing/2014/main" id="{2C883B0B-AD52-BD0D-7085-0189DB5E4583}"/>
                  </a:ext>
                </a:extLst>
              </p:cNvPr>
              <p:cNvSpPr/>
              <p:nvPr/>
            </p:nvSpPr>
            <p:spPr>
              <a:xfrm>
                <a:off x="7386118" y="1688734"/>
                <a:ext cx="1056543" cy="543706"/>
              </a:xfrm>
              <a:prstGeom prst="flowChartConnec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999 delivery</a:t>
                </a:r>
              </a:p>
            </p:txBody>
          </p:sp>
          <p:sp>
            <p:nvSpPr>
              <p:cNvPr id="21" name="Flowchart: Connector 20">
                <a:extLst>
                  <a:ext uri="{FF2B5EF4-FFF2-40B4-BE49-F238E27FC236}">
                    <a16:creationId xmlns:a16="http://schemas.microsoft.com/office/drawing/2014/main" id="{F6165486-2BDD-167D-FE23-C7004DA5FE00}"/>
                  </a:ext>
                </a:extLst>
              </p:cNvPr>
              <p:cNvSpPr/>
              <p:nvPr/>
            </p:nvSpPr>
            <p:spPr>
              <a:xfrm>
                <a:off x="7093235" y="4203806"/>
                <a:ext cx="1019805" cy="688789"/>
              </a:xfrm>
              <a:prstGeom prst="flowChartConnec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Private  sector</a:t>
                </a:r>
                <a:r>
                  <a:rPr kumimoji="0" lang="en-GB" sz="1400" b="0"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 </a:t>
                </a:r>
                <a:endParaRPr kumimoji="0" lang="en-US" sz="1400" b="0"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endParaRPr>
              </a:p>
            </p:txBody>
          </p:sp>
          <p:sp>
            <p:nvSpPr>
              <p:cNvPr id="22" name="Flowchart: Connector 21">
                <a:extLst>
                  <a:ext uri="{FF2B5EF4-FFF2-40B4-BE49-F238E27FC236}">
                    <a16:creationId xmlns:a16="http://schemas.microsoft.com/office/drawing/2014/main" id="{889D1FDB-043A-536B-DEF2-25B86F459017}"/>
                  </a:ext>
                </a:extLst>
              </p:cNvPr>
              <p:cNvSpPr/>
              <p:nvPr/>
            </p:nvSpPr>
            <p:spPr>
              <a:xfrm>
                <a:off x="7715629" y="2388806"/>
                <a:ext cx="1019805" cy="688789"/>
              </a:xfrm>
              <a:prstGeom prst="flowChartConnec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Gotham Book" pitchFamily="50" charset="0"/>
                    <a:ea typeface="Calibri"/>
                    <a:cs typeface="Gotham Book" pitchFamily="50" charset="0"/>
                  </a:rPr>
                  <a:t>Third sector </a:t>
                </a:r>
                <a:endParaRPr kumimoji="0" lang="en-US" sz="14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endParaRPr>
              </a:p>
            </p:txBody>
          </p:sp>
        </p:grpSp>
        <p:sp>
          <p:nvSpPr>
            <p:cNvPr id="17" name="Flowchart: Connector 16">
              <a:extLst>
                <a:ext uri="{FF2B5EF4-FFF2-40B4-BE49-F238E27FC236}">
                  <a16:creationId xmlns:a16="http://schemas.microsoft.com/office/drawing/2014/main" id="{8C97F884-ADCD-DB20-3C99-F4AA635E356C}"/>
                </a:ext>
              </a:extLst>
            </p:cNvPr>
            <p:cNvSpPr/>
            <p:nvPr/>
          </p:nvSpPr>
          <p:spPr>
            <a:xfrm>
              <a:off x="10081503" y="3304784"/>
              <a:ext cx="1385193" cy="785533"/>
            </a:xfrm>
            <a:prstGeom prst="flowChartConnecto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rPr>
                <a:t>Wider community workforce </a:t>
              </a:r>
              <a:endParaRPr kumimoji="0" lang="en-US" sz="1400" b="1"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endParaRPr>
            </a:p>
          </p:txBody>
        </p:sp>
      </p:grpSp>
      <p:sp>
        <p:nvSpPr>
          <p:cNvPr id="26" name="Arrow: Right 25">
            <a:extLst>
              <a:ext uri="{FF2B5EF4-FFF2-40B4-BE49-F238E27FC236}">
                <a16:creationId xmlns:a16="http://schemas.microsoft.com/office/drawing/2014/main" id="{47E29EDC-00C8-0D57-B83B-460DDDDBA098}"/>
              </a:ext>
            </a:extLst>
          </p:cNvPr>
          <p:cNvSpPr/>
          <p:nvPr/>
        </p:nvSpPr>
        <p:spPr>
          <a:xfrm>
            <a:off x="5142897" y="2972382"/>
            <a:ext cx="680564" cy="62556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Rectangle: Folded Corner 2">
            <a:extLst>
              <a:ext uri="{FF2B5EF4-FFF2-40B4-BE49-F238E27FC236}">
                <a16:creationId xmlns:a16="http://schemas.microsoft.com/office/drawing/2014/main" id="{DB7E70AF-83D2-2F76-589C-BE7A1B5C4A88}"/>
              </a:ext>
            </a:extLst>
          </p:cNvPr>
          <p:cNvSpPr/>
          <p:nvPr/>
        </p:nvSpPr>
        <p:spPr>
          <a:xfrm>
            <a:off x="491818" y="1936058"/>
            <a:ext cx="4473646" cy="3603259"/>
          </a:xfrm>
          <a:custGeom>
            <a:avLst/>
            <a:gdLst>
              <a:gd name="connsiteX0" fmla="*/ 0 w 4473646"/>
              <a:gd name="connsiteY0" fmla="*/ 0 h 3603259"/>
              <a:gd name="connsiteX1" fmla="*/ 594356 w 4473646"/>
              <a:gd name="connsiteY1" fmla="*/ 0 h 3603259"/>
              <a:gd name="connsiteX2" fmla="*/ 1143975 w 4473646"/>
              <a:gd name="connsiteY2" fmla="*/ 0 h 3603259"/>
              <a:gd name="connsiteX3" fmla="*/ 1738331 w 4473646"/>
              <a:gd name="connsiteY3" fmla="*/ 0 h 3603259"/>
              <a:gd name="connsiteX4" fmla="*/ 2332687 w 4473646"/>
              <a:gd name="connsiteY4" fmla="*/ 0 h 3603259"/>
              <a:gd name="connsiteX5" fmla="*/ 2837570 w 4473646"/>
              <a:gd name="connsiteY5" fmla="*/ 0 h 3603259"/>
              <a:gd name="connsiteX6" fmla="*/ 3566135 w 4473646"/>
              <a:gd name="connsiteY6" fmla="*/ 0 h 3603259"/>
              <a:gd name="connsiteX7" fmla="*/ 4473646 w 4473646"/>
              <a:gd name="connsiteY7" fmla="*/ 0 h 3603259"/>
              <a:gd name="connsiteX8" fmla="*/ 4473646 w 4473646"/>
              <a:gd name="connsiteY8" fmla="*/ 630568 h 3603259"/>
              <a:gd name="connsiteX9" fmla="*/ 4473646 w 4473646"/>
              <a:gd name="connsiteY9" fmla="*/ 1201082 h 3603259"/>
              <a:gd name="connsiteX10" fmla="*/ 4473646 w 4473646"/>
              <a:gd name="connsiteY10" fmla="*/ 1861676 h 3603259"/>
              <a:gd name="connsiteX11" fmla="*/ 4473646 w 4473646"/>
              <a:gd name="connsiteY11" fmla="*/ 2402163 h 3603259"/>
              <a:gd name="connsiteX12" fmla="*/ 4473646 w 4473646"/>
              <a:gd name="connsiteY12" fmla="*/ 3002704 h 3603259"/>
              <a:gd name="connsiteX13" fmla="*/ 4179374 w 4473646"/>
              <a:gd name="connsiteY13" fmla="*/ 3296976 h 3603259"/>
              <a:gd name="connsiteX14" fmla="*/ 3873091 w 4473646"/>
              <a:gd name="connsiteY14" fmla="*/ 3603259 h 3603259"/>
              <a:gd name="connsiteX15" fmla="*/ 3227576 w 4473646"/>
              <a:gd name="connsiteY15" fmla="*/ 3603259 h 3603259"/>
              <a:gd name="connsiteX16" fmla="*/ 2659522 w 4473646"/>
              <a:gd name="connsiteY16" fmla="*/ 3603259 h 3603259"/>
              <a:gd name="connsiteX17" fmla="*/ 2052738 w 4473646"/>
              <a:gd name="connsiteY17" fmla="*/ 3603259 h 3603259"/>
              <a:gd name="connsiteX18" fmla="*/ 1407223 w 4473646"/>
              <a:gd name="connsiteY18" fmla="*/ 3603259 h 3603259"/>
              <a:gd name="connsiteX19" fmla="*/ 800439 w 4473646"/>
              <a:gd name="connsiteY19" fmla="*/ 3603259 h 3603259"/>
              <a:gd name="connsiteX20" fmla="*/ 0 w 4473646"/>
              <a:gd name="connsiteY20" fmla="*/ 3603259 h 3603259"/>
              <a:gd name="connsiteX21" fmla="*/ 0 w 4473646"/>
              <a:gd name="connsiteY21" fmla="*/ 3110814 h 3603259"/>
              <a:gd name="connsiteX22" fmla="*/ 0 w 4473646"/>
              <a:gd name="connsiteY22" fmla="*/ 2474238 h 3603259"/>
              <a:gd name="connsiteX23" fmla="*/ 0 w 4473646"/>
              <a:gd name="connsiteY23" fmla="*/ 1837662 h 3603259"/>
              <a:gd name="connsiteX24" fmla="*/ 0 w 4473646"/>
              <a:gd name="connsiteY24" fmla="*/ 1309184 h 3603259"/>
              <a:gd name="connsiteX25" fmla="*/ 0 w 4473646"/>
              <a:gd name="connsiteY25" fmla="*/ 816739 h 3603259"/>
              <a:gd name="connsiteX26" fmla="*/ 0 w 4473646"/>
              <a:gd name="connsiteY26" fmla="*/ 0 h 3603259"/>
              <a:gd name="connsiteX0" fmla="*/ 3873091 w 4473646"/>
              <a:gd name="connsiteY0" fmla="*/ 3603259 h 3603259"/>
              <a:gd name="connsiteX1" fmla="*/ 3993202 w 4473646"/>
              <a:gd name="connsiteY1" fmla="*/ 3122815 h 3603259"/>
              <a:gd name="connsiteX2" fmla="*/ 4473646 w 4473646"/>
              <a:gd name="connsiteY2" fmla="*/ 3002704 h 3603259"/>
              <a:gd name="connsiteX3" fmla="*/ 4167363 w 4473646"/>
              <a:gd name="connsiteY3" fmla="*/ 3308987 h 3603259"/>
              <a:gd name="connsiteX4" fmla="*/ 3873091 w 4473646"/>
              <a:gd name="connsiteY4" fmla="*/ 3603259 h 3603259"/>
              <a:gd name="connsiteX0" fmla="*/ 3873091 w 4473646"/>
              <a:gd name="connsiteY0" fmla="*/ 3603259 h 3603259"/>
              <a:gd name="connsiteX1" fmla="*/ 3993202 w 4473646"/>
              <a:gd name="connsiteY1" fmla="*/ 3122815 h 3603259"/>
              <a:gd name="connsiteX2" fmla="*/ 4473646 w 4473646"/>
              <a:gd name="connsiteY2" fmla="*/ 3002704 h 3603259"/>
              <a:gd name="connsiteX3" fmla="*/ 4161357 w 4473646"/>
              <a:gd name="connsiteY3" fmla="*/ 3314993 h 3603259"/>
              <a:gd name="connsiteX4" fmla="*/ 3873091 w 4473646"/>
              <a:gd name="connsiteY4" fmla="*/ 3603259 h 3603259"/>
              <a:gd name="connsiteX5" fmla="*/ 3150114 w 4473646"/>
              <a:gd name="connsiteY5" fmla="*/ 3603259 h 3603259"/>
              <a:gd name="connsiteX6" fmla="*/ 2465868 w 4473646"/>
              <a:gd name="connsiteY6" fmla="*/ 3603259 h 3603259"/>
              <a:gd name="connsiteX7" fmla="*/ 1781622 w 4473646"/>
              <a:gd name="connsiteY7" fmla="*/ 3603259 h 3603259"/>
              <a:gd name="connsiteX8" fmla="*/ 1174838 w 4473646"/>
              <a:gd name="connsiteY8" fmla="*/ 3603259 h 3603259"/>
              <a:gd name="connsiteX9" fmla="*/ 0 w 4473646"/>
              <a:gd name="connsiteY9" fmla="*/ 3603259 h 3603259"/>
              <a:gd name="connsiteX10" fmla="*/ 0 w 4473646"/>
              <a:gd name="connsiteY10" fmla="*/ 2930651 h 3603259"/>
              <a:gd name="connsiteX11" fmla="*/ 0 w 4473646"/>
              <a:gd name="connsiteY11" fmla="*/ 2366140 h 3603259"/>
              <a:gd name="connsiteX12" fmla="*/ 0 w 4473646"/>
              <a:gd name="connsiteY12" fmla="*/ 1837662 h 3603259"/>
              <a:gd name="connsiteX13" fmla="*/ 0 w 4473646"/>
              <a:gd name="connsiteY13" fmla="*/ 1273152 h 3603259"/>
              <a:gd name="connsiteX14" fmla="*/ 0 w 4473646"/>
              <a:gd name="connsiteY14" fmla="*/ 744674 h 3603259"/>
              <a:gd name="connsiteX15" fmla="*/ 0 w 4473646"/>
              <a:gd name="connsiteY15" fmla="*/ 0 h 3603259"/>
              <a:gd name="connsiteX16" fmla="*/ 594356 w 4473646"/>
              <a:gd name="connsiteY16" fmla="*/ 0 h 3603259"/>
              <a:gd name="connsiteX17" fmla="*/ 1233448 w 4473646"/>
              <a:gd name="connsiteY17" fmla="*/ 0 h 3603259"/>
              <a:gd name="connsiteX18" fmla="*/ 1738331 w 4473646"/>
              <a:gd name="connsiteY18" fmla="*/ 0 h 3603259"/>
              <a:gd name="connsiteX19" fmla="*/ 2287950 w 4473646"/>
              <a:gd name="connsiteY19" fmla="*/ 0 h 3603259"/>
              <a:gd name="connsiteX20" fmla="*/ 2882306 w 4473646"/>
              <a:gd name="connsiteY20" fmla="*/ 0 h 3603259"/>
              <a:gd name="connsiteX21" fmla="*/ 3387189 w 4473646"/>
              <a:gd name="connsiteY21" fmla="*/ 0 h 3603259"/>
              <a:gd name="connsiteX22" fmla="*/ 4473646 w 4473646"/>
              <a:gd name="connsiteY22" fmla="*/ 0 h 3603259"/>
              <a:gd name="connsiteX23" fmla="*/ 4473646 w 4473646"/>
              <a:gd name="connsiteY23" fmla="*/ 510460 h 3603259"/>
              <a:gd name="connsiteX24" fmla="*/ 4473646 w 4473646"/>
              <a:gd name="connsiteY24" fmla="*/ 1141028 h 3603259"/>
              <a:gd name="connsiteX25" fmla="*/ 4473646 w 4473646"/>
              <a:gd name="connsiteY25" fmla="*/ 1741568 h 3603259"/>
              <a:gd name="connsiteX26" fmla="*/ 4473646 w 4473646"/>
              <a:gd name="connsiteY26" fmla="*/ 2252028 h 3603259"/>
              <a:gd name="connsiteX27" fmla="*/ 4473646 w 4473646"/>
              <a:gd name="connsiteY27" fmla="*/ 3002704 h 3603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473646" h="3603259" stroke="0" extrusionOk="0">
                <a:moveTo>
                  <a:pt x="0" y="0"/>
                </a:moveTo>
                <a:cubicBezTo>
                  <a:pt x="277061" y="10501"/>
                  <a:pt x="351325" y="-5956"/>
                  <a:pt x="594356" y="0"/>
                </a:cubicBezTo>
                <a:cubicBezTo>
                  <a:pt x="837387" y="5956"/>
                  <a:pt x="925375" y="22990"/>
                  <a:pt x="1143975" y="0"/>
                </a:cubicBezTo>
                <a:cubicBezTo>
                  <a:pt x="1362575" y="-22990"/>
                  <a:pt x="1469301" y="-16667"/>
                  <a:pt x="1738331" y="0"/>
                </a:cubicBezTo>
                <a:cubicBezTo>
                  <a:pt x="2007361" y="16667"/>
                  <a:pt x="2188921" y="-23357"/>
                  <a:pt x="2332687" y="0"/>
                </a:cubicBezTo>
                <a:cubicBezTo>
                  <a:pt x="2476453" y="23357"/>
                  <a:pt x="2724685" y="13736"/>
                  <a:pt x="2837570" y="0"/>
                </a:cubicBezTo>
                <a:cubicBezTo>
                  <a:pt x="2950455" y="-13736"/>
                  <a:pt x="3311582" y="-15454"/>
                  <a:pt x="3566135" y="0"/>
                </a:cubicBezTo>
                <a:cubicBezTo>
                  <a:pt x="3820688" y="15454"/>
                  <a:pt x="4285013" y="34027"/>
                  <a:pt x="4473646" y="0"/>
                </a:cubicBezTo>
                <a:cubicBezTo>
                  <a:pt x="4467260" y="267662"/>
                  <a:pt x="4449383" y="368501"/>
                  <a:pt x="4473646" y="630568"/>
                </a:cubicBezTo>
                <a:cubicBezTo>
                  <a:pt x="4497909" y="892635"/>
                  <a:pt x="4487881" y="977618"/>
                  <a:pt x="4473646" y="1201082"/>
                </a:cubicBezTo>
                <a:cubicBezTo>
                  <a:pt x="4459411" y="1424546"/>
                  <a:pt x="4488772" y="1572182"/>
                  <a:pt x="4473646" y="1861676"/>
                </a:cubicBezTo>
                <a:cubicBezTo>
                  <a:pt x="4458520" y="2151170"/>
                  <a:pt x="4451105" y="2282231"/>
                  <a:pt x="4473646" y="2402163"/>
                </a:cubicBezTo>
                <a:cubicBezTo>
                  <a:pt x="4496187" y="2522095"/>
                  <a:pt x="4446568" y="2859369"/>
                  <a:pt x="4473646" y="3002704"/>
                </a:cubicBezTo>
                <a:cubicBezTo>
                  <a:pt x="4391410" y="3083074"/>
                  <a:pt x="4282791" y="3184018"/>
                  <a:pt x="4179374" y="3296976"/>
                </a:cubicBezTo>
                <a:cubicBezTo>
                  <a:pt x="4075957" y="3409934"/>
                  <a:pt x="3967942" y="3501426"/>
                  <a:pt x="3873091" y="3603259"/>
                </a:cubicBezTo>
                <a:cubicBezTo>
                  <a:pt x="3557439" y="3633777"/>
                  <a:pt x="3359729" y="3635504"/>
                  <a:pt x="3227576" y="3603259"/>
                </a:cubicBezTo>
                <a:cubicBezTo>
                  <a:pt x="3095423" y="3571014"/>
                  <a:pt x="2850408" y="3615111"/>
                  <a:pt x="2659522" y="3603259"/>
                </a:cubicBezTo>
                <a:cubicBezTo>
                  <a:pt x="2468636" y="3591407"/>
                  <a:pt x="2209946" y="3607954"/>
                  <a:pt x="2052738" y="3603259"/>
                </a:cubicBezTo>
                <a:cubicBezTo>
                  <a:pt x="1895530" y="3598564"/>
                  <a:pt x="1708911" y="3632542"/>
                  <a:pt x="1407223" y="3603259"/>
                </a:cubicBezTo>
                <a:cubicBezTo>
                  <a:pt x="1105536" y="3573976"/>
                  <a:pt x="1039092" y="3619041"/>
                  <a:pt x="800439" y="3603259"/>
                </a:cubicBezTo>
                <a:cubicBezTo>
                  <a:pt x="561786" y="3587477"/>
                  <a:pt x="174461" y="3619713"/>
                  <a:pt x="0" y="3603259"/>
                </a:cubicBezTo>
                <a:cubicBezTo>
                  <a:pt x="-19897" y="3359018"/>
                  <a:pt x="-8648" y="3331192"/>
                  <a:pt x="0" y="3110814"/>
                </a:cubicBezTo>
                <a:cubicBezTo>
                  <a:pt x="8648" y="2890437"/>
                  <a:pt x="-11882" y="2673056"/>
                  <a:pt x="0" y="2474238"/>
                </a:cubicBezTo>
                <a:cubicBezTo>
                  <a:pt x="11882" y="2275420"/>
                  <a:pt x="30851" y="2076308"/>
                  <a:pt x="0" y="1837662"/>
                </a:cubicBezTo>
                <a:cubicBezTo>
                  <a:pt x="-30851" y="1599016"/>
                  <a:pt x="1671" y="1532371"/>
                  <a:pt x="0" y="1309184"/>
                </a:cubicBezTo>
                <a:cubicBezTo>
                  <a:pt x="-1671" y="1085997"/>
                  <a:pt x="21151" y="1010365"/>
                  <a:pt x="0" y="816739"/>
                </a:cubicBezTo>
                <a:cubicBezTo>
                  <a:pt x="-21151" y="623114"/>
                  <a:pt x="12317" y="295113"/>
                  <a:pt x="0" y="0"/>
                </a:cubicBezTo>
                <a:close/>
              </a:path>
              <a:path w="4473646" h="3603259" fill="darkenLess" stroke="0" extrusionOk="0">
                <a:moveTo>
                  <a:pt x="3873091" y="3603259"/>
                </a:moveTo>
                <a:cubicBezTo>
                  <a:pt x="3910093" y="3452527"/>
                  <a:pt x="3933678" y="3314045"/>
                  <a:pt x="3993202" y="3122815"/>
                </a:cubicBezTo>
                <a:cubicBezTo>
                  <a:pt x="4213286" y="3046808"/>
                  <a:pt x="4262309" y="3070371"/>
                  <a:pt x="4473646" y="3002704"/>
                </a:cubicBezTo>
                <a:cubicBezTo>
                  <a:pt x="4412631" y="3078852"/>
                  <a:pt x="4291091" y="3158934"/>
                  <a:pt x="4167363" y="3308987"/>
                </a:cubicBezTo>
                <a:cubicBezTo>
                  <a:pt x="4043635" y="3459040"/>
                  <a:pt x="3948922" y="3548417"/>
                  <a:pt x="3873091" y="3603259"/>
                </a:cubicBezTo>
                <a:close/>
              </a:path>
              <a:path w="4473646" h="3603259" fill="none" extrusionOk="0">
                <a:moveTo>
                  <a:pt x="3873091" y="3603259"/>
                </a:moveTo>
                <a:cubicBezTo>
                  <a:pt x="3907228" y="3364856"/>
                  <a:pt x="3940211" y="3279889"/>
                  <a:pt x="3993202" y="3122815"/>
                </a:cubicBezTo>
                <a:cubicBezTo>
                  <a:pt x="4143253" y="3087545"/>
                  <a:pt x="4254269" y="3081552"/>
                  <a:pt x="4473646" y="3002704"/>
                </a:cubicBezTo>
                <a:cubicBezTo>
                  <a:pt x="4364946" y="3095970"/>
                  <a:pt x="4277217" y="3217702"/>
                  <a:pt x="4161357" y="3314993"/>
                </a:cubicBezTo>
                <a:cubicBezTo>
                  <a:pt x="4045497" y="3412284"/>
                  <a:pt x="3977452" y="3506094"/>
                  <a:pt x="3873091" y="3603259"/>
                </a:cubicBezTo>
                <a:cubicBezTo>
                  <a:pt x="3682875" y="3588400"/>
                  <a:pt x="3316382" y="3616029"/>
                  <a:pt x="3150114" y="3603259"/>
                </a:cubicBezTo>
                <a:cubicBezTo>
                  <a:pt x="2983846" y="3590489"/>
                  <a:pt x="2788924" y="3574106"/>
                  <a:pt x="2465868" y="3603259"/>
                </a:cubicBezTo>
                <a:cubicBezTo>
                  <a:pt x="2142812" y="3632412"/>
                  <a:pt x="2022606" y="3599110"/>
                  <a:pt x="1781622" y="3603259"/>
                </a:cubicBezTo>
                <a:cubicBezTo>
                  <a:pt x="1540638" y="3607408"/>
                  <a:pt x="1450705" y="3604401"/>
                  <a:pt x="1174838" y="3603259"/>
                </a:cubicBezTo>
                <a:cubicBezTo>
                  <a:pt x="898971" y="3602117"/>
                  <a:pt x="321171" y="3657854"/>
                  <a:pt x="0" y="3603259"/>
                </a:cubicBezTo>
                <a:cubicBezTo>
                  <a:pt x="-989" y="3291863"/>
                  <a:pt x="-16424" y="3108694"/>
                  <a:pt x="0" y="2930651"/>
                </a:cubicBezTo>
                <a:cubicBezTo>
                  <a:pt x="16424" y="2752608"/>
                  <a:pt x="27418" y="2494485"/>
                  <a:pt x="0" y="2366140"/>
                </a:cubicBezTo>
                <a:cubicBezTo>
                  <a:pt x="-27418" y="2237795"/>
                  <a:pt x="5693" y="2001336"/>
                  <a:pt x="0" y="1837662"/>
                </a:cubicBezTo>
                <a:cubicBezTo>
                  <a:pt x="-5693" y="1673988"/>
                  <a:pt x="20827" y="1450534"/>
                  <a:pt x="0" y="1273152"/>
                </a:cubicBezTo>
                <a:cubicBezTo>
                  <a:pt x="-20827" y="1095770"/>
                  <a:pt x="-14289" y="997159"/>
                  <a:pt x="0" y="744674"/>
                </a:cubicBezTo>
                <a:cubicBezTo>
                  <a:pt x="14289" y="492189"/>
                  <a:pt x="27351" y="223507"/>
                  <a:pt x="0" y="0"/>
                </a:cubicBezTo>
                <a:cubicBezTo>
                  <a:pt x="206880" y="-24273"/>
                  <a:pt x="397422" y="-29499"/>
                  <a:pt x="594356" y="0"/>
                </a:cubicBezTo>
                <a:cubicBezTo>
                  <a:pt x="791290" y="29499"/>
                  <a:pt x="1072358" y="27718"/>
                  <a:pt x="1233448" y="0"/>
                </a:cubicBezTo>
                <a:cubicBezTo>
                  <a:pt x="1394538" y="-27718"/>
                  <a:pt x="1540795" y="268"/>
                  <a:pt x="1738331" y="0"/>
                </a:cubicBezTo>
                <a:cubicBezTo>
                  <a:pt x="1935867" y="-268"/>
                  <a:pt x="2061287" y="-20364"/>
                  <a:pt x="2287950" y="0"/>
                </a:cubicBezTo>
                <a:cubicBezTo>
                  <a:pt x="2514613" y="20364"/>
                  <a:pt x="2590219" y="-5299"/>
                  <a:pt x="2882306" y="0"/>
                </a:cubicBezTo>
                <a:cubicBezTo>
                  <a:pt x="3174393" y="5299"/>
                  <a:pt x="3274885" y="11845"/>
                  <a:pt x="3387189" y="0"/>
                </a:cubicBezTo>
                <a:cubicBezTo>
                  <a:pt x="3499493" y="-11845"/>
                  <a:pt x="3970692" y="-33369"/>
                  <a:pt x="4473646" y="0"/>
                </a:cubicBezTo>
                <a:cubicBezTo>
                  <a:pt x="4492627" y="127322"/>
                  <a:pt x="4465780" y="278010"/>
                  <a:pt x="4473646" y="510460"/>
                </a:cubicBezTo>
                <a:cubicBezTo>
                  <a:pt x="4481512" y="742910"/>
                  <a:pt x="4486019" y="1002435"/>
                  <a:pt x="4473646" y="1141028"/>
                </a:cubicBezTo>
                <a:cubicBezTo>
                  <a:pt x="4461273" y="1279621"/>
                  <a:pt x="4500493" y="1582122"/>
                  <a:pt x="4473646" y="1741568"/>
                </a:cubicBezTo>
                <a:cubicBezTo>
                  <a:pt x="4446799" y="1901014"/>
                  <a:pt x="4485046" y="2064012"/>
                  <a:pt x="4473646" y="2252028"/>
                </a:cubicBezTo>
                <a:cubicBezTo>
                  <a:pt x="4462246" y="2440044"/>
                  <a:pt x="4467719" y="2705397"/>
                  <a:pt x="4473646" y="3002704"/>
                </a:cubicBezTo>
              </a:path>
            </a:pathLst>
          </a:custGeom>
          <a:noFill/>
          <a:ln w="28575">
            <a:solidFill>
              <a:srgbClr val="511966"/>
            </a:solidFill>
            <a:extLst>
              <a:ext uri="{C807C97D-BFC1-408E-A445-0C87EB9F89A2}">
                <ask:lineSketchStyleProps xmlns:ask="http://schemas.microsoft.com/office/drawing/2018/sketchyshapes" xmlns="" sd="2749456835">
                  <a:prstGeom prst="foldedCorner">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a:ln>
                <a:noFill/>
              </a:ln>
              <a:solidFill>
                <a:srgbClr val="325083"/>
              </a:solidFill>
              <a:effectLst/>
              <a:uLnTx/>
              <a:uFillTx/>
              <a:latin typeface="Arial"/>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a:ln>
                <a:noFill/>
              </a:ln>
              <a:solidFill>
                <a:srgbClr val="325083"/>
              </a:solidFill>
              <a:effectLst/>
              <a:uLnTx/>
              <a:uFillTx/>
              <a:latin typeface="Arial"/>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a:ln>
                <a:noFill/>
              </a:ln>
              <a:solidFill>
                <a:srgbClr val="325083"/>
              </a:solidFill>
              <a:effectLst/>
              <a:uLnTx/>
              <a:uFillTx/>
              <a:latin typeface="Arial"/>
              <a:ea typeface="+mn-ea"/>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srgbClr val="325083"/>
                </a:solidFill>
                <a:effectLst/>
                <a:uLnTx/>
                <a:uFillTx/>
                <a:latin typeface="Arial"/>
                <a:ea typeface="+mn-ea"/>
                <a:cs typeface="Arial"/>
              </a:rPr>
              <a:t> </a:t>
            </a:r>
            <a:endParaRPr kumimoji="0" lang="en-GB" sz="2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47A0C5B-1A59-69F8-52AB-79ED68183A45}"/>
              </a:ext>
            </a:extLst>
          </p:cNvPr>
          <p:cNvSpPr txBox="1"/>
          <p:nvPr/>
        </p:nvSpPr>
        <p:spPr>
          <a:xfrm>
            <a:off x="594321" y="1868348"/>
            <a:ext cx="4288886"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Gotham Book" pitchFamily="50" charset="0"/>
              <a:ea typeface="+mn-ea"/>
              <a:cs typeface="Gotham Book"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A focus on the workforce that are directly working in primary care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Recognising there are other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areas of work being taken forward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to look at the workforce needed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to deliver wrap-around community services including those provided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2060"/>
                </a:solidFill>
                <a:effectLst/>
                <a:uLnTx/>
                <a:uFillTx/>
                <a:latin typeface="Gotham Book" pitchFamily="50" charset="0"/>
                <a:ea typeface="+mn-ea"/>
                <a:cs typeface="Gotham Book" pitchFamily="50" charset="0"/>
              </a:rPr>
              <a:t>in social care and by the independent and non-statutory services. </a:t>
            </a:r>
          </a:p>
        </p:txBody>
      </p:sp>
      <p:sp>
        <p:nvSpPr>
          <p:cNvPr id="6" name="TextBox 5">
            <a:extLst>
              <a:ext uri="{FF2B5EF4-FFF2-40B4-BE49-F238E27FC236}">
                <a16:creationId xmlns:a16="http://schemas.microsoft.com/office/drawing/2014/main" id="{3C834C90-1B64-6E15-29F3-8F2F44ABA916}"/>
              </a:ext>
            </a:extLst>
          </p:cNvPr>
          <p:cNvSpPr txBox="1"/>
          <p:nvPr/>
        </p:nvSpPr>
        <p:spPr>
          <a:xfrm>
            <a:off x="309021" y="97542"/>
            <a:ext cx="1034831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Strategic Workforce Plan for Primary Care – Scope</a:t>
            </a:r>
          </a:p>
        </p:txBody>
      </p:sp>
      <p:pic>
        <p:nvPicPr>
          <p:cNvPr id="2" name="Picture 1" descr="A picture containing text, font, logo, circle&#10;&#10;Description automatically generated">
            <a:extLst>
              <a:ext uri="{FF2B5EF4-FFF2-40B4-BE49-F238E27FC236}">
                <a16:creationId xmlns:a16="http://schemas.microsoft.com/office/drawing/2014/main" id="{29A7EA89-B8C7-8F4C-46E0-A924329D01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6601" y="16317"/>
            <a:ext cx="1332000" cy="1332000"/>
          </a:xfrm>
          <a:prstGeom prst="rect">
            <a:avLst/>
          </a:prstGeom>
        </p:spPr>
      </p:pic>
    </p:spTree>
    <p:extLst>
      <p:ext uri="{BB962C8B-B14F-4D97-AF65-F5344CB8AC3E}">
        <p14:creationId xmlns:p14="http://schemas.microsoft.com/office/powerpoint/2010/main" val="4223227764"/>
      </p:ext>
    </p:extLst>
  </p:cSld>
  <p:clrMapOvr>
    <a:masterClrMapping/>
  </p:clrMapOvr>
  <p:transition spd="slow">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SPPC swatch">
      <a:dk1>
        <a:srgbClr val="000000"/>
      </a:dk1>
      <a:lt1>
        <a:srgbClr val="FFFFFF"/>
      </a:lt1>
      <a:dk2>
        <a:srgbClr val="44546A"/>
      </a:dk2>
      <a:lt2>
        <a:srgbClr val="E7E6E6"/>
      </a:lt2>
      <a:accent1>
        <a:srgbClr val="1B2D4A"/>
      </a:accent1>
      <a:accent2>
        <a:srgbClr val="C59B67"/>
      </a:accent2>
      <a:accent3>
        <a:srgbClr val="2EB5BE"/>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FADE2FB9D95CE4F9C4AC2B640B6F8BD" ma:contentTypeVersion="15" ma:contentTypeDescription="Create a new document." ma:contentTypeScope="" ma:versionID="96b2058cd7b0f5f91cbcdb9ff0ce017a">
  <xsd:schema xmlns:xsd="http://www.w3.org/2001/XMLSchema" xmlns:xs="http://www.w3.org/2001/XMLSchema" xmlns:p="http://schemas.microsoft.com/office/2006/metadata/properties" xmlns:ns3="e31354fa-61dd-49d6-8037-649c5fc98e50" xmlns:ns4="ce95a71c-0ae1-46f8-8142-d441c0451959" targetNamespace="http://schemas.microsoft.com/office/2006/metadata/properties" ma:root="true" ma:fieldsID="292b8282697561fbc95d574dc6a89d73" ns3:_="" ns4:_="">
    <xsd:import namespace="e31354fa-61dd-49d6-8037-649c5fc98e50"/>
    <xsd:import namespace="ce95a71c-0ae1-46f8-8142-d441c045195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1354fa-61dd-49d6-8037-649c5fc98e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e95a71c-0ae1-46f8-8142-d441c045195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e31354fa-61dd-49d6-8037-649c5fc98e50" xsi:nil="true"/>
  </documentManagement>
</p:properties>
</file>

<file path=customXml/itemProps1.xml><?xml version="1.0" encoding="utf-8"?>
<ds:datastoreItem xmlns:ds="http://schemas.openxmlformats.org/officeDocument/2006/customXml" ds:itemID="{15BF6E1E-5869-438E-89AE-5786F8017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1354fa-61dd-49d6-8037-649c5fc98e50"/>
    <ds:schemaRef ds:uri="ce95a71c-0ae1-46f8-8142-d441c04519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C89087-99FC-439D-8E1E-9FAD4C3B0D82}">
  <ds:schemaRefs>
    <ds:schemaRef ds:uri="http://schemas.microsoft.com/sharepoint/v3/contenttype/forms"/>
  </ds:schemaRefs>
</ds:datastoreItem>
</file>

<file path=customXml/itemProps3.xml><?xml version="1.0" encoding="utf-8"?>
<ds:datastoreItem xmlns:ds="http://schemas.openxmlformats.org/officeDocument/2006/customXml" ds:itemID="{C18DA018-CAFC-4FD6-9177-C672A3311852}">
  <ds:schemaRefs>
    <ds:schemaRef ds:uri="ce95a71c-0ae1-46f8-8142-d441c0451959"/>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e31354fa-61dd-49d6-8037-649c5fc98e50"/>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636</TotalTime>
  <Words>4330</Words>
  <Application>Microsoft Office PowerPoint</Application>
  <PresentationFormat>Widescreen</PresentationFormat>
  <Paragraphs>530</Paragraphs>
  <Slides>47</Slides>
  <Notes>10</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47</vt:i4>
      </vt:variant>
    </vt:vector>
  </HeadingPairs>
  <TitlesOfParts>
    <vt:vector size="58" baseType="lpstr">
      <vt:lpstr>Arial</vt:lpstr>
      <vt:lpstr>Calibri</vt:lpstr>
      <vt:lpstr>Calibri Light</vt:lpstr>
      <vt:lpstr>Courier New</vt:lpstr>
      <vt:lpstr>FrutigerLTStd-Roman</vt:lpstr>
      <vt:lpstr>Gotham Book</vt:lpstr>
      <vt:lpstr>Tahoma</vt:lpstr>
      <vt:lpstr>Times New Roman</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next 10 years: Our vision for the Primary Care Workforce Our vision is to support primary care teams to deliver excellent care and to optimise the wellbeing of people living in Wales: </vt:lpstr>
      <vt:lpstr>PowerPoint Presentation</vt:lpstr>
      <vt:lpstr>Ein Strategaeth Gweithlu ar gyfer Iechyd a Gofal Cymdeithasol Our Workforce Strategy for Health and Social Care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developments: Digital and AI</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Raylene Roper (Aneurin Bevan UHB - Strategic Programme for Primary Care)</dc:creator>
  <cp:lastModifiedBy>Holly McAnoy (Public Health Wales - No. 2 Capital Quarter)</cp:lastModifiedBy>
  <cp:revision>42</cp:revision>
  <dcterms:created xsi:type="dcterms:W3CDTF">2023-07-03T08:39:57Z</dcterms:created>
  <dcterms:modified xsi:type="dcterms:W3CDTF">2023-09-07T12:32:37Z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0x0101002FADE2FB9D95CE4F9C4AC2B640B6F8BD</vt:lpwstr>
  </property>
</Properties>
</file>