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659"/>
    <a:srgbClr val="2FB7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11" autoAdjust="0"/>
    <p:restoredTop sz="96327"/>
  </p:normalViewPr>
  <p:slideViewPr>
    <p:cSldViewPr snapToGrid="0" snapToObjects="1">
      <p:cViewPr varScale="1">
        <p:scale>
          <a:sx n="90" d="100"/>
          <a:sy n="90" d="100"/>
        </p:scale>
        <p:origin x="869" y="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6D8564BD-262F-0C45-8F11-2E18CB954C5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Rectangle 17">
            <a:hlinkClick r:id="rId3"/>
            <a:extLst>
              <a:ext uri="{FF2B5EF4-FFF2-40B4-BE49-F238E27FC236}">
                <a16:creationId xmlns:a16="http://schemas.microsoft.com/office/drawing/2014/main" id="{C12C9961-C627-BB43-AB6F-F635ECEE5D70}"/>
              </a:ext>
            </a:extLst>
          </p:cNvPr>
          <p:cNvSpPr/>
          <p:nvPr userDrawn="1"/>
        </p:nvSpPr>
        <p:spPr>
          <a:xfrm>
            <a:off x="4660898" y="6551271"/>
            <a:ext cx="2874221" cy="260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9292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Rectangle&#10;&#10;Description automatically generated with medium confidence">
            <a:extLst>
              <a:ext uri="{FF2B5EF4-FFF2-40B4-BE49-F238E27FC236}">
                <a16:creationId xmlns:a16="http://schemas.microsoft.com/office/drawing/2014/main" id="{42B64CFB-69DB-5C45-9F38-AED84DDEAB9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309318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6" descr="Shape, background pattern, rectangle&#10;&#10;Description automatically generated">
            <a:extLst>
              <a:ext uri="{FF2B5EF4-FFF2-40B4-BE49-F238E27FC236}">
                <a16:creationId xmlns:a16="http://schemas.microsoft.com/office/drawing/2014/main" id="{9C93B1A8-BCCC-4447-BA71-B7D76D6559A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265420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C2ACD3-C39A-3F4A-B2B6-2395A2CF87F9}"/>
              </a:ext>
            </a:extLst>
          </p:cNvPr>
          <p:cNvSpPr>
            <a:spLocks noGrp="1"/>
          </p:cNvSpPr>
          <p:nvPr>
            <p:ph type="title"/>
          </p:nvPr>
        </p:nvSpPr>
        <p:spPr>
          <a:xfrm>
            <a:off x="177798" y="132895"/>
            <a:ext cx="8966200" cy="462189"/>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81790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s://heiw.nhs.wales/workforce/strategic-workforce-plan-for-primary-care/how-to-get-involved/" TargetMode="External"/><Relationship Id="rId5" Type="http://schemas.openxmlformats.org/officeDocument/2006/relationships/image" Target="../media/image5.jpeg"/><Relationship Id="rId4" Type="http://schemas.openxmlformats.org/officeDocument/2006/relationships/hyperlink" Target="mailto:heiw.primarycarewfp@wales.nhs.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8085673-292D-074D-9183-2778E4CF67A5}"/>
              </a:ext>
            </a:extLst>
          </p:cNvPr>
          <p:cNvSpPr txBox="1">
            <a:spLocks/>
          </p:cNvSpPr>
          <p:nvPr/>
        </p:nvSpPr>
        <p:spPr>
          <a:xfrm>
            <a:off x="9021910" y="207236"/>
            <a:ext cx="2961838" cy="43066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a:lstStyle>
          <a:p>
            <a:pPr algn="r"/>
            <a:r>
              <a:rPr lang="en-US" sz="800" dirty="0">
                <a:solidFill>
                  <a:srgbClr val="2FB7CC"/>
                </a:solidFill>
              </a:rPr>
              <a:t>18th August 2023</a:t>
            </a:r>
          </a:p>
        </p:txBody>
      </p:sp>
      <p:pic>
        <p:nvPicPr>
          <p:cNvPr id="3" name="Picture 2">
            <a:extLst>
              <a:ext uri="{FF2B5EF4-FFF2-40B4-BE49-F238E27FC236}">
                <a16:creationId xmlns:a16="http://schemas.microsoft.com/office/drawing/2014/main" id="{0807DFFF-072C-E5BB-79C8-B9BA565A47C9}"/>
              </a:ext>
            </a:extLst>
          </p:cNvPr>
          <p:cNvPicPr>
            <a:picLocks noChangeAspect="1"/>
          </p:cNvPicPr>
          <p:nvPr/>
        </p:nvPicPr>
        <p:blipFill>
          <a:blip r:embed="rId2"/>
          <a:stretch>
            <a:fillRect/>
          </a:stretch>
        </p:blipFill>
        <p:spPr>
          <a:xfrm>
            <a:off x="4501634" y="1048151"/>
            <a:ext cx="3274423" cy="3303698"/>
          </a:xfrm>
          <a:prstGeom prst="rect">
            <a:avLst/>
          </a:prstGeom>
        </p:spPr>
      </p:pic>
      <p:sp>
        <p:nvSpPr>
          <p:cNvPr id="4" name="TextBox 3">
            <a:extLst>
              <a:ext uri="{FF2B5EF4-FFF2-40B4-BE49-F238E27FC236}">
                <a16:creationId xmlns:a16="http://schemas.microsoft.com/office/drawing/2014/main" id="{5FB0E0A0-7AF6-D2F3-C867-747D375CA3F9}"/>
              </a:ext>
            </a:extLst>
          </p:cNvPr>
          <p:cNvSpPr txBox="1"/>
          <p:nvPr/>
        </p:nvSpPr>
        <p:spPr>
          <a:xfrm rot="264852">
            <a:off x="4540715" y="1304227"/>
            <a:ext cx="3129131" cy="3114048"/>
          </a:xfrm>
          <a:prstGeom prst="rect">
            <a:avLst/>
          </a:prstGeom>
          <a:noFill/>
        </p:spPr>
        <p:txBody>
          <a:bodyPr wrap="none" rtlCol="0">
            <a:prstTxWarp prst="textCircle">
              <a:avLst/>
            </a:prstTxWarp>
            <a:spAutoFit/>
          </a:bodyPr>
          <a:lstStyle/>
          <a:p>
            <a:r>
              <a:rPr lang="cy-GB" sz="2600" b="1" i="0" strike="noStrike" cap="none" spc="0" baseline="0" dirty="0">
                <a:solidFill>
                  <a:srgbClr val="FFFFFF"/>
                </a:solidFill>
                <a:effectLst/>
                <a:latin typeface="Calibri"/>
                <a:ea typeface="Calibri"/>
                <a:cs typeface="Calibri"/>
              </a:rPr>
              <a:t>Brîff 7 Munud</a:t>
            </a:r>
            <a:r>
              <a:rPr lang="en-GB" sz="2600" b="1" dirty="0">
                <a:solidFill>
                  <a:schemeClr val="bg1"/>
                </a:solidFill>
              </a:rPr>
              <a:t>  . 7 Minute Briefing</a:t>
            </a:r>
          </a:p>
        </p:txBody>
      </p:sp>
      <p:sp>
        <p:nvSpPr>
          <p:cNvPr id="2" name="TextBox 1">
            <a:extLst>
              <a:ext uri="{FF2B5EF4-FFF2-40B4-BE49-F238E27FC236}">
                <a16:creationId xmlns:a16="http://schemas.microsoft.com/office/drawing/2014/main" id="{6E0D64EE-51D7-648B-7D0C-4D2E8DB72E81}"/>
              </a:ext>
            </a:extLst>
          </p:cNvPr>
          <p:cNvSpPr txBox="1"/>
          <p:nvPr/>
        </p:nvSpPr>
        <p:spPr>
          <a:xfrm>
            <a:off x="4501634" y="6558528"/>
            <a:ext cx="3033485" cy="215444"/>
          </a:xfrm>
          <a:prstGeom prst="rect">
            <a:avLst/>
          </a:prstGeom>
          <a:noFill/>
        </p:spPr>
        <p:txBody>
          <a:bodyPr wrap="square" rtlCol="0">
            <a:spAutoFit/>
          </a:bodyPr>
          <a:lstStyle/>
          <a:p>
            <a:r>
              <a:rPr lang="en-US" sz="800" u="sng" dirty="0" err="1">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www.primarycareone.nhs.wales</a:t>
            </a:r>
            <a:r>
              <a:rPr lang="en-US" sz="8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/topics1/strategic-</a:t>
            </a:r>
            <a:r>
              <a:rPr lang="en-US" sz="800" u="sng" dirty="0" err="1">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programme</a:t>
            </a:r>
            <a:endParaRPr lang="en-US" sz="800" u="sng" dirty="0">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57E6990-BBDB-0D57-523F-9B27DA7536AB}"/>
              </a:ext>
            </a:extLst>
          </p:cNvPr>
          <p:cNvSpPr txBox="1"/>
          <p:nvPr/>
        </p:nvSpPr>
        <p:spPr>
          <a:xfrm>
            <a:off x="7835318" y="6558528"/>
            <a:ext cx="4148430" cy="215444"/>
          </a:xfrm>
          <a:prstGeom prst="rect">
            <a:avLst/>
          </a:prstGeom>
          <a:noFill/>
        </p:spPr>
        <p:txBody>
          <a:bodyPr wrap="square" rtlCol="0">
            <a:spAutoFit/>
          </a:bodyPr>
          <a:lstStyle/>
          <a:p>
            <a:pPr algn="r"/>
            <a:r>
              <a:rPr lang="en-US" sz="800" dirty="0">
                <a:solidFill>
                  <a:srgbClr val="223659"/>
                </a:solidFill>
                <a:latin typeface="Arial" panose="020B0604020202020204" pitchFamily="34" charset="0"/>
                <a:cs typeface="Arial" panose="020B0604020202020204" pitchFamily="34" charset="0"/>
              </a:rPr>
              <a:t>For further information, please contact: </a:t>
            </a:r>
            <a:r>
              <a:rPr lang="en-US" sz="800" dirty="0">
                <a:solidFill>
                  <a:srgbClr val="223659"/>
                </a:solidFill>
                <a:latin typeface="Arial" panose="020B0604020202020204" pitchFamily="34" charset="0"/>
                <a:cs typeface="Arial" panose="020B0604020202020204" pitchFamily="34" charset="0"/>
                <a:hlinkClick r:id="rId4"/>
              </a:rPr>
              <a:t>heiw.primarycarewfp@wales.nhs.uk</a:t>
            </a:r>
            <a:r>
              <a:rPr lang="en-US" sz="800" dirty="0">
                <a:solidFill>
                  <a:srgbClr val="223659"/>
                </a:solidFill>
                <a:latin typeface="Arial" panose="020B0604020202020204" pitchFamily="34" charset="0"/>
                <a:cs typeface="Arial" panose="020B0604020202020204" pitchFamily="34" charset="0"/>
              </a:rPr>
              <a:t> </a:t>
            </a:r>
            <a:endParaRPr lang="en-US" sz="800" dirty="0">
              <a:solidFill>
                <a:schemeClr val="bg1"/>
              </a:solidFill>
              <a:latin typeface="Arial" panose="020B0604020202020204" pitchFamily="34" charset="0"/>
              <a:cs typeface="Arial" panose="020B0604020202020204" pitchFamily="34" charset="0"/>
            </a:endParaRPr>
          </a:p>
        </p:txBody>
      </p:sp>
      <p:pic>
        <p:nvPicPr>
          <p:cNvPr id="8" name="Picture 2" descr="Customer Success Story: HEIW Leadership - Thinqi | Thinqi">
            <a:extLst>
              <a:ext uri="{FF2B5EF4-FFF2-40B4-BE49-F238E27FC236}">
                <a16:creationId xmlns:a16="http://schemas.microsoft.com/office/drawing/2014/main" id="{FB3F3FEA-91A6-258B-8CB2-DAE39AF4CF6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4683" b="19781"/>
          <a:stretch/>
        </p:blipFill>
        <p:spPr bwMode="auto">
          <a:xfrm>
            <a:off x="0" y="51498"/>
            <a:ext cx="3286308" cy="58640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39AA65E2-6E2E-E3FE-86D1-0050FE4DF86D}"/>
              </a:ext>
            </a:extLst>
          </p:cNvPr>
          <p:cNvSpPr txBox="1">
            <a:spLocks/>
          </p:cNvSpPr>
          <p:nvPr/>
        </p:nvSpPr>
        <p:spPr>
          <a:xfrm>
            <a:off x="3461155" y="93686"/>
            <a:ext cx="7770104" cy="430666"/>
          </a:xfrm>
          <a:prstGeom prst="rect">
            <a:avLst/>
          </a:prstGeom>
        </p:spPr>
        <p:txBody>
          <a:bodyPr anchor="b">
            <a:normAutofit/>
          </a:bodyPr>
          <a:lstStyle>
            <a:lvl1pPr algn="l" defTabSz="914400" rtl="0" eaLnBrk="1" latinLnBrk="0" hangingPunct="1">
              <a:lnSpc>
                <a:spcPct val="90000"/>
              </a:lnSpc>
              <a:spcBef>
                <a:spcPct val="0"/>
              </a:spcBef>
              <a:buNone/>
              <a:defRPr sz="1800" b="0" i="0" kern="1200">
                <a:solidFill>
                  <a:srgbClr val="223659"/>
                </a:solidFill>
                <a:latin typeface="Arial" panose="020B0604020202020204" pitchFamily="34" charset="0"/>
                <a:ea typeface="+mj-ea"/>
                <a:cs typeface="Arial" panose="020B0604020202020204" pitchFamily="34" charset="0"/>
              </a:defRPr>
            </a:lvl1pPr>
          </a:lstStyle>
          <a:p>
            <a:r>
              <a:rPr lang="en-GB" sz="2000" dirty="0"/>
              <a:t>National Primary Care Workforce Conference – 18</a:t>
            </a:r>
            <a:r>
              <a:rPr lang="en-GB" sz="2000" baseline="30000" dirty="0"/>
              <a:t>th</a:t>
            </a:r>
            <a:r>
              <a:rPr lang="en-GB" sz="2000" dirty="0"/>
              <a:t> July 2023</a:t>
            </a:r>
            <a:endParaRPr lang="en-US" sz="2000" dirty="0"/>
          </a:p>
        </p:txBody>
      </p:sp>
      <p:sp>
        <p:nvSpPr>
          <p:cNvPr id="10" name="TextBox 9">
            <a:extLst>
              <a:ext uri="{FF2B5EF4-FFF2-40B4-BE49-F238E27FC236}">
                <a16:creationId xmlns:a16="http://schemas.microsoft.com/office/drawing/2014/main" id="{C165F416-9142-0C79-746E-262D12784FD4}"/>
              </a:ext>
            </a:extLst>
          </p:cNvPr>
          <p:cNvSpPr txBox="1"/>
          <p:nvPr/>
        </p:nvSpPr>
        <p:spPr>
          <a:xfrm>
            <a:off x="268514" y="867136"/>
            <a:ext cx="3791647" cy="1749453"/>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1. Overview</a:t>
            </a:r>
          </a:p>
          <a:p>
            <a:r>
              <a:rPr lang="en-GB" sz="800" dirty="0">
                <a:latin typeface="Arial" panose="020B0604020202020204" pitchFamily="34" charset="0"/>
                <a:cs typeface="Arial" panose="020B0604020202020204" pitchFamily="34" charset="0"/>
              </a:rPr>
              <a:t>This event marked the end of the engagement phase for the Strategic Workforce Plan for Primary Care. People working in primary care and other stakeholders were invited to attend and contribute to the development of the plan by helping us to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understand key challenges and issues impacting on the workforce.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look ahead/ explore key drivers for change and impact on future workforce.</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generate ideas and actions to support sustainable workforce models</a:t>
            </a:r>
          </a:p>
          <a:p>
            <a:pPr marL="171450" indent="-171450">
              <a:buFont typeface="Arial" panose="020B0604020202020204" pitchFamily="34" charset="0"/>
              <a:buChar char="•"/>
            </a:pPr>
            <a:endParaRPr lang="en-GB" sz="800" dirty="0">
              <a:latin typeface="Arial" panose="020B0604020202020204" pitchFamily="34" charset="0"/>
              <a:cs typeface="Arial" panose="020B0604020202020204" pitchFamily="34" charset="0"/>
            </a:endParaRPr>
          </a:p>
          <a:p>
            <a:pPr>
              <a:lnSpc>
                <a:spcPct val="107000"/>
              </a:lnSpc>
            </a:pPr>
            <a:r>
              <a:rPr lang="en-GB" sz="900" b="1" dirty="0">
                <a:latin typeface="Arial" panose="020B0604020202020204" pitchFamily="34" charset="0"/>
                <a:cs typeface="Arial" panose="020B0604020202020204" pitchFamily="34" charset="0"/>
              </a:rPr>
              <a:t>Attendance/ Delegates </a:t>
            </a:r>
            <a:r>
              <a:rPr lang="en-GB" sz="1000" b="1" dirty="0">
                <a:latin typeface="Arial" panose="020B0604020202020204" pitchFamily="34" charset="0"/>
                <a:cs typeface="Arial" panose="020B0604020202020204" pitchFamily="34" charset="0"/>
              </a:rPr>
              <a:t/>
            </a:r>
            <a:br>
              <a:rPr lang="en-GB" sz="1000" b="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236 people attended the event held in the All Nations Centre in Cardiff  and a further 35 joined a satellite event hosted in North Wales.</a:t>
            </a:r>
          </a:p>
          <a:p>
            <a:pPr>
              <a:lnSpc>
                <a:spcPct val="107000"/>
              </a:lnSpc>
            </a:pPr>
            <a:endParaRPr lang="en-US" sz="8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89EAB0D-7EB8-B59C-6018-E41E9FE9FD4A}"/>
              </a:ext>
            </a:extLst>
          </p:cNvPr>
          <p:cNvSpPr txBox="1"/>
          <p:nvPr/>
        </p:nvSpPr>
        <p:spPr>
          <a:xfrm>
            <a:off x="246278" y="2690336"/>
            <a:ext cx="3664215" cy="1477328"/>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7. What next.. </a:t>
            </a:r>
          </a:p>
          <a:p>
            <a:r>
              <a:rPr lang="en-GB" sz="800" b="0" i="0" dirty="0">
                <a:solidFill>
                  <a:srgbClr val="212529"/>
                </a:solidFill>
                <a:effectLst/>
                <a:latin typeface="Arial" panose="020B0604020202020204" pitchFamily="34" charset="0"/>
                <a:cs typeface="Arial" panose="020B0604020202020204" pitchFamily="34" charset="0"/>
              </a:rPr>
              <a:t>Firstly, we would like to thank you for your time, effort and the contributions made </a:t>
            </a:r>
            <a:r>
              <a:rPr lang="en-GB" sz="800" dirty="0">
                <a:solidFill>
                  <a:srgbClr val="212529"/>
                </a:solidFill>
                <a:latin typeface="Arial" panose="020B0604020202020204" pitchFamily="34" charset="0"/>
                <a:cs typeface="Arial" panose="020B0604020202020204" pitchFamily="34" charset="0"/>
              </a:rPr>
              <a:t>at this event and </a:t>
            </a:r>
            <a:r>
              <a:rPr lang="en-GB" sz="800" b="0" i="0" dirty="0">
                <a:solidFill>
                  <a:srgbClr val="212529"/>
                </a:solidFill>
                <a:effectLst/>
                <a:latin typeface="Arial" panose="020B0604020202020204" pitchFamily="34" charset="0"/>
                <a:cs typeface="Arial" panose="020B0604020202020204" pitchFamily="34" charset="0"/>
              </a:rPr>
              <a:t>throughout the engagement phase on the plan. </a:t>
            </a:r>
          </a:p>
          <a:p>
            <a:endParaRPr lang="en-GB" sz="800" dirty="0">
              <a:solidFill>
                <a:srgbClr val="212529"/>
              </a:solidFill>
              <a:latin typeface="Arial" panose="020B0604020202020204" pitchFamily="34" charset="0"/>
              <a:cs typeface="Arial" panose="020B0604020202020204" pitchFamily="34" charset="0"/>
            </a:endParaRPr>
          </a:p>
          <a:p>
            <a:r>
              <a:rPr lang="en-GB" sz="800" b="0" i="0" dirty="0">
                <a:solidFill>
                  <a:srgbClr val="212529"/>
                </a:solidFill>
                <a:effectLst/>
                <a:latin typeface="Arial" panose="020B0604020202020204" pitchFamily="34" charset="0"/>
                <a:cs typeface="Arial" panose="020B0604020202020204" pitchFamily="34" charset="0"/>
              </a:rPr>
              <a:t>We are now working through all feedback collected during the engagement phase and will be publishing a draft set of actions for consultation. </a:t>
            </a:r>
          </a:p>
          <a:p>
            <a:endParaRPr lang="en-GB" sz="800" dirty="0">
              <a:solidFill>
                <a:srgbClr val="212529"/>
              </a:solidFill>
              <a:latin typeface="Arial" panose="020B0604020202020204" pitchFamily="34" charset="0"/>
              <a:cs typeface="Arial" panose="020B0604020202020204" pitchFamily="34" charset="0"/>
            </a:endParaRPr>
          </a:p>
          <a:p>
            <a:r>
              <a:rPr lang="en-GB" sz="800" b="0" i="0" dirty="0">
                <a:solidFill>
                  <a:srgbClr val="212529"/>
                </a:solidFill>
                <a:effectLst/>
                <a:latin typeface="Arial" panose="020B0604020202020204" pitchFamily="34" charset="0"/>
                <a:cs typeface="Arial" panose="020B0604020202020204" pitchFamily="34" charset="0"/>
              </a:rPr>
              <a:t>We will be sharing further details in relation to this on our website and via email shortly.  </a:t>
            </a:r>
            <a:r>
              <a:rPr lang="en-US" sz="800" dirty="0">
                <a:latin typeface="Arial" panose="020B0604020202020204" pitchFamily="34" charset="0"/>
                <a:cs typeface="Arial" panose="020B0604020202020204" pitchFamily="34" charset="0"/>
              </a:rPr>
              <a:t>In the meantime, for further information please visit our website: </a:t>
            </a:r>
            <a:r>
              <a:rPr lang="en-GB" sz="800" dirty="0">
                <a:hlinkClick r:id="rId6"/>
              </a:rPr>
              <a:t>How to get involved - HEIW (</a:t>
            </a:r>
            <a:r>
              <a:rPr lang="en-GB" sz="800" dirty="0" err="1">
                <a:hlinkClick r:id="rId6"/>
              </a:rPr>
              <a:t>nhs.wales</a:t>
            </a:r>
            <a:r>
              <a:rPr lang="en-GB" sz="800" dirty="0">
                <a:hlinkClick r:id="rId6"/>
              </a:rPr>
              <a:t>)</a:t>
            </a:r>
            <a:r>
              <a:rPr lang="en-GB" sz="800" dirty="0"/>
              <a:t> </a:t>
            </a:r>
            <a:endParaRPr lang="en-US" sz="800" dirty="0">
              <a:latin typeface="Arial" panose="020B0604020202020204" pitchFamily="34" charset="0"/>
              <a:cs typeface="Arial" panose="020B0604020202020204" pitchFamily="34" charset="0"/>
            </a:endParaRPr>
          </a:p>
          <a:p>
            <a:endParaRPr lang="en-US" sz="900" dirty="0">
              <a:latin typeface="Gotham Book"/>
              <a:cs typeface="Arial" panose="020B0604020202020204" pitchFamily="34" charset="0"/>
            </a:endParaRPr>
          </a:p>
        </p:txBody>
      </p:sp>
      <p:sp>
        <p:nvSpPr>
          <p:cNvPr id="12" name="TextBox 11">
            <a:extLst>
              <a:ext uri="{FF2B5EF4-FFF2-40B4-BE49-F238E27FC236}">
                <a16:creationId xmlns:a16="http://schemas.microsoft.com/office/drawing/2014/main" id="{742CB282-C957-A9E5-9DDE-4507CDF52C80}"/>
              </a:ext>
            </a:extLst>
          </p:cNvPr>
          <p:cNvSpPr txBox="1"/>
          <p:nvPr/>
        </p:nvSpPr>
        <p:spPr>
          <a:xfrm>
            <a:off x="4186556" y="4461112"/>
            <a:ext cx="3837450" cy="1708160"/>
          </a:xfrm>
          <a:prstGeom prst="rect">
            <a:avLst/>
          </a:prstGeom>
          <a:noFill/>
        </p:spPr>
        <p:txBody>
          <a:bodyPr wrap="square" rtlCol="0">
            <a:spAutoFit/>
          </a:bodyPr>
          <a:lstStyle/>
          <a:p>
            <a:r>
              <a:rPr lang="en-GB" sz="900" b="1" dirty="0">
                <a:latin typeface="Arial" panose="020B0604020202020204" pitchFamily="34" charset="0"/>
                <a:cs typeface="Arial" panose="020B0604020202020204" pitchFamily="34" charset="0"/>
              </a:rPr>
              <a:t>5. Key Themes continued: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The need to improve access to </a:t>
            </a:r>
            <a:r>
              <a:rPr lang="en-GB" sz="800" b="1" dirty="0">
                <a:latin typeface="Arial" panose="020B0604020202020204" pitchFamily="34" charset="0"/>
                <a:cs typeface="Arial" panose="020B0604020202020204" pitchFamily="34" charset="0"/>
              </a:rPr>
              <a:t>training and education </a:t>
            </a:r>
            <a:r>
              <a:rPr lang="en-GB" sz="800" dirty="0">
                <a:latin typeface="Arial" panose="020B0604020202020204" pitchFamily="34" charset="0"/>
                <a:cs typeface="Arial" panose="020B0604020202020204" pitchFamily="34" charset="0"/>
              </a:rPr>
              <a:t>across primary care and to develop our future workforce by expanding education and training in primary care settings</a:t>
            </a:r>
          </a:p>
          <a:p>
            <a:pPr marL="171450" indent="-171450">
              <a:buFont typeface="Arial" panose="020B0604020202020204" pitchFamily="34" charset="0"/>
              <a:buChar char="•"/>
            </a:pPr>
            <a:r>
              <a:rPr lang="en-GB" sz="800" b="1" dirty="0">
                <a:latin typeface="Arial" panose="020B0604020202020204" pitchFamily="34" charset="0"/>
                <a:cs typeface="Arial" panose="020B0604020202020204" pitchFamily="34" charset="0"/>
              </a:rPr>
              <a:t>Develop the skills </a:t>
            </a:r>
            <a:r>
              <a:rPr lang="en-GB" sz="800" dirty="0">
                <a:latin typeface="Arial" panose="020B0604020202020204" pitchFamily="34" charset="0"/>
                <a:cs typeface="Arial" panose="020B0604020202020204" pitchFamily="34" charset="0"/>
              </a:rPr>
              <a:t>of existing primary care staff – e.g. population health management, making every contact count, mental health training</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Recognition of the rapidly changing digital landscape and the opportunities that this provides</a:t>
            </a:r>
          </a:p>
          <a:p>
            <a:pPr marL="171450" indent="-171450">
              <a:buFont typeface="Arial" panose="020B0604020202020204" pitchFamily="34" charset="0"/>
              <a:buChar char="•"/>
            </a:pPr>
            <a:r>
              <a:rPr lang="en-GB" sz="800" dirty="0">
                <a:solidFill>
                  <a:srgbClr val="212121"/>
                </a:solidFill>
                <a:latin typeface="Arial" panose="020B0604020202020204" pitchFamily="34" charset="0"/>
                <a:cs typeface="Arial" panose="020B0604020202020204" pitchFamily="34" charset="0"/>
              </a:rPr>
              <a:t>The need to support staff across primary care to undertake </a:t>
            </a:r>
            <a:r>
              <a:rPr lang="en-GB" sz="800" b="1" dirty="0">
                <a:solidFill>
                  <a:srgbClr val="212121"/>
                </a:solidFill>
                <a:latin typeface="Arial" panose="020B0604020202020204" pitchFamily="34" charset="0"/>
                <a:cs typeface="Arial" panose="020B0604020202020204" pitchFamily="34" charset="0"/>
              </a:rPr>
              <a:t>Welsh language </a:t>
            </a:r>
            <a:r>
              <a:rPr lang="en-GB" sz="800" dirty="0">
                <a:solidFill>
                  <a:srgbClr val="212121"/>
                </a:solidFill>
                <a:latin typeface="Arial" panose="020B0604020202020204" pitchFamily="34" charset="0"/>
                <a:cs typeface="Arial" panose="020B0604020202020204" pitchFamily="34" charset="0"/>
              </a:rPr>
              <a:t>training</a:t>
            </a:r>
          </a:p>
          <a:p>
            <a:pPr marL="171450" indent="-171450">
              <a:buFont typeface="Arial" panose="020B0604020202020204" pitchFamily="34" charset="0"/>
              <a:buChar char="•"/>
            </a:pPr>
            <a:r>
              <a:rPr lang="en-GB" sz="800" dirty="0">
                <a:solidFill>
                  <a:srgbClr val="212121"/>
                </a:solidFill>
                <a:latin typeface="Arial" panose="020B0604020202020204" pitchFamily="34" charset="0"/>
                <a:cs typeface="Arial" panose="020B0604020202020204" pitchFamily="34" charset="0"/>
              </a:rPr>
              <a:t>Ensure </a:t>
            </a:r>
            <a:r>
              <a:rPr lang="en-GB" sz="800" b="1" dirty="0">
                <a:solidFill>
                  <a:srgbClr val="212121"/>
                </a:solidFill>
                <a:latin typeface="Arial" panose="020B0604020202020204" pitchFamily="34" charset="0"/>
                <a:cs typeface="Arial" panose="020B0604020202020204" pitchFamily="34" charset="0"/>
              </a:rPr>
              <a:t>under-represented groups </a:t>
            </a:r>
            <a:r>
              <a:rPr lang="en-GB" sz="800" dirty="0">
                <a:solidFill>
                  <a:srgbClr val="212121"/>
                </a:solidFill>
                <a:latin typeface="Arial" panose="020B0604020202020204" pitchFamily="34" charset="0"/>
                <a:cs typeface="Arial" panose="020B0604020202020204" pitchFamily="34" charset="0"/>
              </a:rPr>
              <a:t>are supported to develop their careers in primary care</a:t>
            </a:r>
          </a:p>
          <a:p>
            <a:endParaRPr lang="en-GB" sz="8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D89DE4C-8804-C0F6-0FA4-E22ACF0B2F3C}"/>
              </a:ext>
            </a:extLst>
          </p:cNvPr>
          <p:cNvSpPr txBox="1"/>
          <p:nvPr/>
        </p:nvSpPr>
        <p:spPr>
          <a:xfrm>
            <a:off x="8210955" y="4474960"/>
            <a:ext cx="3749489" cy="1723549"/>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4. Key Themes from the workshops</a:t>
            </a:r>
            <a:r>
              <a:rPr lang="en-GB" sz="800" dirty="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Intensity of </a:t>
            </a:r>
            <a:r>
              <a:rPr lang="en-GB" sz="800" b="1" dirty="0">
                <a:latin typeface="Arial" panose="020B0604020202020204" pitchFamily="34" charset="0"/>
                <a:cs typeface="Arial" panose="020B0604020202020204" pitchFamily="34" charset="0"/>
              </a:rPr>
              <a:t>workload</a:t>
            </a:r>
            <a:r>
              <a:rPr lang="en-GB" sz="800" dirty="0">
                <a:latin typeface="Arial" panose="020B0604020202020204" pitchFamily="34" charset="0"/>
                <a:cs typeface="Arial" panose="020B0604020202020204" pitchFamily="34" charset="0"/>
              </a:rPr>
              <a:t> across all areas in primary care and the increasing demand</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Requirement to review and improve primary care </a:t>
            </a:r>
            <a:r>
              <a:rPr lang="en-GB" sz="800" b="1" dirty="0">
                <a:latin typeface="Arial" panose="020B0604020202020204" pitchFamily="34" charset="0"/>
                <a:cs typeface="Arial" panose="020B0604020202020204" pitchFamily="34" charset="0"/>
              </a:rPr>
              <a:t>premises </a:t>
            </a:r>
            <a:r>
              <a:rPr lang="en-GB" sz="800" dirty="0">
                <a:latin typeface="Arial" panose="020B0604020202020204" pitchFamily="34" charset="0"/>
                <a:cs typeface="Arial" panose="020B0604020202020204" pitchFamily="34" charset="0"/>
              </a:rPr>
              <a:t>to support multi-professional working</a:t>
            </a:r>
          </a:p>
          <a:p>
            <a:pPr marL="171450" indent="-171450">
              <a:buFont typeface="Arial" panose="020B0604020202020204" pitchFamily="34" charset="0"/>
              <a:buChar char="•"/>
            </a:pPr>
            <a:r>
              <a:rPr lang="en-GB" sz="800" b="1" dirty="0">
                <a:latin typeface="Arial" panose="020B0604020202020204" pitchFamily="34" charset="0"/>
                <a:cs typeface="Arial" panose="020B0604020202020204" pitchFamily="34" charset="0"/>
              </a:rPr>
              <a:t>Recruitment &amp; retention</a:t>
            </a:r>
            <a:r>
              <a:rPr lang="en-GB" sz="800" dirty="0">
                <a:latin typeface="Arial" panose="020B0604020202020204" pitchFamily="34" charset="0"/>
                <a:cs typeface="Arial" panose="020B0604020202020204" pitchFamily="34" charset="0"/>
              </a:rPr>
              <a:t> – identified a need to develop apprenticeships/mentorship programmes, work with schools/colleges, actively promote primary care, develop staff incentives and career pathway roles within Primary Care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Staff need </a:t>
            </a:r>
            <a:r>
              <a:rPr lang="en-GB" sz="800" b="1" dirty="0">
                <a:latin typeface="Arial" panose="020B0604020202020204" pitchFamily="34" charset="0"/>
                <a:cs typeface="Arial" panose="020B0604020202020204" pitchFamily="34" charset="0"/>
              </a:rPr>
              <a:t>protected time </a:t>
            </a:r>
            <a:r>
              <a:rPr lang="en-GB" sz="800" dirty="0">
                <a:latin typeface="Arial" panose="020B0604020202020204" pitchFamily="34" charset="0"/>
                <a:cs typeface="Arial" panose="020B0604020202020204" pitchFamily="34" charset="0"/>
              </a:rPr>
              <a:t>to learn, grow and educate and train others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The need to </a:t>
            </a:r>
            <a:r>
              <a:rPr lang="en-GB" sz="800" b="1" dirty="0">
                <a:latin typeface="Arial" panose="020B0604020202020204" pitchFamily="34" charset="0"/>
                <a:cs typeface="Arial" panose="020B0604020202020204" pitchFamily="34" charset="0"/>
              </a:rPr>
              <a:t>educate the public </a:t>
            </a:r>
            <a:r>
              <a:rPr lang="en-GB" sz="800" dirty="0">
                <a:latin typeface="Arial" panose="020B0604020202020204" pitchFamily="34" charset="0"/>
                <a:cs typeface="Arial" panose="020B0604020202020204" pitchFamily="34" charset="0"/>
              </a:rPr>
              <a:t>about the changing shape of primary care. </a:t>
            </a:r>
          </a:p>
          <a:p>
            <a:endParaRPr lang="en-US" sz="900"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AB658A70-8303-7473-9A84-CCBCDEE4BF77}"/>
              </a:ext>
            </a:extLst>
          </p:cNvPr>
          <p:cNvSpPr txBox="1"/>
          <p:nvPr/>
        </p:nvSpPr>
        <p:spPr>
          <a:xfrm>
            <a:off x="186016" y="4470176"/>
            <a:ext cx="3724477" cy="2599558"/>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6. Key Themes from Mentimeter polls </a:t>
            </a:r>
          </a:p>
          <a:p>
            <a:endParaRPr lang="en-GB" sz="800" dirty="0">
              <a:solidFill>
                <a:srgbClr val="212121"/>
              </a:solidFill>
              <a:latin typeface="Arial" panose="020B0604020202020204" pitchFamily="34" charset="0"/>
              <a:cs typeface="Arial" panose="020B0604020202020204" pitchFamily="34" charset="0"/>
            </a:endParaRPr>
          </a:p>
          <a:p>
            <a:r>
              <a:rPr lang="en-GB" sz="800" b="1" dirty="0">
                <a:solidFill>
                  <a:srgbClr val="212121"/>
                </a:solidFill>
                <a:latin typeface="Arial" panose="020B0604020202020204" pitchFamily="34" charset="0"/>
                <a:cs typeface="Arial" panose="020B0604020202020204" pitchFamily="34" charset="0"/>
              </a:rPr>
              <a:t>Top 3 priorities to take forward: </a:t>
            </a:r>
          </a:p>
          <a:p>
            <a:pPr marL="228600" indent="-228600">
              <a:buAutoNum type="arabicPeriod"/>
            </a:pPr>
            <a:r>
              <a:rPr lang="en-GB" sz="800" dirty="0">
                <a:solidFill>
                  <a:srgbClr val="212121"/>
                </a:solidFill>
                <a:latin typeface="Arial" panose="020B0604020202020204" pitchFamily="34" charset="0"/>
                <a:cs typeface="Arial" panose="020B0604020202020204" pitchFamily="34" charset="0"/>
              </a:rPr>
              <a:t>Training/CPD/ appropriate career pathways (32 respondents)</a:t>
            </a:r>
          </a:p>
          <a:p>
            <a:pPr marL="228600" indent="-228600">
              <a:buAutoNum type="arabicPeriod"/>
            </a:pPr>
            <a:r>
              <a:rPr lang="en-GB" sz="800" dirty="0">
                <a:solidFill>
                  <a:srgbClr val="212121"/>
                </a:solidFill>
                <a:latin typeface="Arial" panose="020B0604020202020204" pitchFamily="34" charset="0"/>
                <a:cs typeface="Arial" panose="020B0604020202020204" pitchFamily="34" charset="0"/>
              </a:rPr>
              <a:t>Recruitment and retention of primary care staff (25)</a:t>
            </a:r>
          </a:p>
          <a:p>
            <a:pPr marL="228600" indent="-228600">
              <a:buAutoNum type="arabicPeriod"/>
            </a:pPr>
            <a:r>
              <a:rPr lang="en-GB" sz="800" dirty="0">
                <a:solidFill>
                  <a:srgbClr val="212121"/>
                </a:solidFill>
                <a:latin typeface="Arial" panose="020B0604020202020204" pitchFamily="34" charset="0"/>
                <a:cs typeface="Arial" panose="020B0604020202020204" pitchFamily="34" charset="0"/>
              </a:rPr>
              <a:t>Appropriate funding (21)</a:t>
            </a:r>
          </a:p>
          <a:p>
            <a:endParaRPr lang="en-GB" sz="800" b="1" dirty="0">
              <a:solidFill>
                <a:srgbClr val="212121"/>
              </a:solidFill>
              <a:latin typeface="Arial" panose="020B0604020202020204" pitchFamily="34" charset="0"/>
              <a:cs typeface="Arial" panose="020B0604020202020204" pitchFamily="34" charset="0"/>
            </a:endParaRPr>
          </a:p>
          <a:p>
            <a:r>
              <a:rPr lang="en-GB" sz="800" b="1" dirty="0">
                <a:solidFill>
                  <a:srgbClr val="212121"/>
                </a:solidFill>
                <a:latin typeface="Arial" panose="020B0604020202020204" pitchFamily="34" charset="0"/>
                <a:cs typeface="Arial" panose="020B0604020202020204" pitchFamily="34" charset="0"/>
              </a:rPr>
              <a:t>Areas missing and should be included in the plan</a:t>
            </a:r>
            <a:r>
              <a:rPr lang="en-GB" sz="800" dirty="0">
                <a:solidFill>
                  <a:srgbClr val="212121"/>
                </a:solidFill>
                <a:latin typeface="Arial" panose="020B0604020202020204" pitchFamily="34" charset="0"/>
                <a:cs typeface="Arial" panose="020B0604020202020204" pitchFamily="34" charset="0"/>
              </a:rPr>
              <a:t>: </a:t>
            </a:r>
          </a:p>
          <a:p>
            <a:pPr marL="228600" indent="-228600">
              <a:buAutoNum type="arabicPeriod"/>
            </a:pPr>
            <a:r>
              <a:rPr lang="en-GB" sz="800" dirty="0">
                <a:solidFill>
                  <a:srgbClr val="212121"/>
                </a:solidFill>
                <a:latin typeface="Arial" panose="020B0604020202020204" pitchFamily="34" charset="0"/>
                <a:cs typeface="Arial" panose="020B0604020202020204" pitchFamily="34" charset="0"/>
              </a:rPr>
              <a:t>Collaboration and partnership working (13) </a:t>
            </a:r>
          </a:p>
          <a:p>
            <a:pPr marL="228600" indent="-228600">
              <a:buAutoNum type="arabicPeriod"/>
            </a:pPr>
            <a:r>
              <a:rPr lang="en-GB" sz="800" dirty="0">
                <a:solidFill>
                  <a:srgbClr val="212121"/>
                </a:solidFill>
                <a:latin typeface="Arial" panose="020B0604020202020204" pitchFamily="34" charset="0"/>
                <a:cs typeface="Arial" panose="020B0604020202020204" pitchFamily="34" charset="0"/>
              </a:rPr>
              <a:t>Appropriate funding (7)</a:t>
            </a:r>
          </a:p>
          <a:p>
            <a:pPr marL="228600" indent="-228600">
              <a:buAutoNum type="arabicPeriod"/>
            </a:pPr>
            <a:r>
              <a:rPr lang="en-GB" sz="800" kern="100" dirty="0">
                <a:effectLst/>
                <a:latin typeface="Arial" panose="020B0604020202020204" pitchFamily="34" charset="0"/>
                <a:ea typeface="Calibri" panose="020F0502020204030204" pitchFamily="34" charset="0"/>
                <a:cs typeface="Arial" panose="020B0604020202020204" pitchFamily="34" charset="0"/>
              </a:rPr>
              <a:t>Primary Care - what is it, expectations, review current model, </a:t>
            </a:r>
            <a:r>
              <a:rPr lang="en-GB" sz="800" kern="100" dirty="0">
                <a:latin typeface="Arial" panose="020B0604020202020204" pitchFamily="34" charset="0"/>
                <a:ea typeface="Calibri" panose="020F0502020204030204" pitchFamily="34" charset="0"/>
                <a:cs typeface="Arial" panose="020B0604020202020204" pitchFamily="34" charset="0"/>
              </a:rPr>
              <a:t>third </a:t>
            </a:r>
            <a:r>
              <a:rPr lang="en-GB" sz="800" kern="100" dirty="0">
                <a:effectLst/>
                <a:latin typeface="Arial" panose="020B0604020202020204" pitchFamily="34" charset="0"/>
                <a:ea typeface="Calibri" panose="020F0502020204030204" pitchFamily="34" charset="0"/>
                <a:cs typeface="Arial" panose="020B0604020202020204" pitchFamily="34" charset="0"/>
              </a:rPr>
              <a:t>sector (6)</a:t>
            </a:r>
          </a:p>
          <a:p>
            <a:pPr algn="just">
              <a:lnSpc>
                <a:spcPct val="107000"/>
              </a:lnSpc>
              <a:spcAft>
                <a:spcPts val="800"/>
              </a:spcAft>
            </a:pPr>
            <a:r>
              <a:rPr lang="en-GB"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GB" sz="800" dirty="0">
              <a:solidFill>
                <a:srgbClr val="212121"/>
              </a:solidFill>
              <a:latin typeface="Arial" panose="020B0604020202020204" pitchFamily="34" charset="0"/>
              <a:cs typeface="Arial" panose="020B0604020202020204" pitchFamily="34" charset="0"/>
            </a:endParaRPr>
          </a:p>
          <a:p>
            <a:endParaRPr lang="en-GB" sz="800" dirty="0">
              <a:solidFill>
                <a:srgbClr val="212121"/>
              </a:solidFill>
              <a:latin typeface="Arial" panose="020B0604020202020204" pitchFamily="34" charset="0"/>
              <a:cs typeface="Arial" panose="020B0604020202020204" pitchFamily="34" charset="0"/>
            </a:endParaRPr>
          </a:p>
          <a:p>
            <a:endParaRPr lang="en-GB" sz="800" dirty="0">
              <a:solidFill>
                <a:srgbClr val="212121"/>
              </a:solidFill>
              <a:latin typeface="Arial" panose="020B0604020202020204" pitchFamily="34" charset="0"/>
              <a:cs typeface="Arial" panose="020B0604020202020204" pitchFamily="34" charset="0"/>
            </a:endParaRPr>
          </a:p>
          <a:p>
            <a:endParaRPr lang="en-GB" sz="800" dirty="0">
              <a:solidFill>
                <a:srgbClr val="212121"/>
              </a:solidFill>
              <a:latin typeface="Arial" panose="020B0604020202020204" pitchFamily="34" charset="0"/>
              <a:cs typeface="Arial" panose="020B0604020202020204" pitchFamily="34" charset="0"/>
            </a:endParaRPr>
          </a:p>
          <a:p>
            <a:endParaRPr lang="en-GB" sz="800" dirty="0">
              <a:solidFill>
                <a:srgbClr val="212121"/>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4D6FCCE-5A51-D3D2-A459-1D1DDAACFED9}"/>
              </a:ext>
            </a:extLst>
          </p:cNvPr>
          <p:cNvSpPr txBox="1"/>
          <p:nvPr/>
        </p:nvSpPr>
        <p:spPr>
          <a:xfrm>
            <a:off x="8217530" y="2643689"/>
            <a:ext cx="3837450" cy="1708160"/>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3. Workshops </a:t>
            </a:r>
            <a:r>
              <a:rPr lang="en-US" sz="800" b="1"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Delegates were allocated to 2 different workshops.</a:t>
            </a:r>
          </a:p>
          <a:p>
            <a:pPr marL="171450"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Each workshop was 50 minutes in duration to allow for in-depth discussion</a:t>
            </a:r>
          </a:p>
          <a:p>
            <a:pPr marL="171450"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7 workshops were held in the morning and then repeated in the afternoon and consisted of the following themes:</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Seamless Workforce Models</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Workforce Supply and Shape</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Attraction and Recruitment</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Building a Digitally Ready Workforce</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Excellent Education and Learning</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Leadership and Succession</a:t>
            </a:r>
          </a:p>
          <a:p>
            <a:pPr marL="628650" lvl="1"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An Engaged, Healthy and Motivated Workforce</a:t>
            </a:r>
          </a:p>
          <a:p>
            <a:pPr marL="171450" indent="-17145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904E8445-773B-DB2C-0FBD-D289A21B8927}"/>
              </a:ext>
            </a:extLst>
          </p:cNvPr>
          <p:cNvSpPr txBox="1"/>
          <p:nvPr/>
        </p:nvSpPr>
        <p:spPr>
          <a:xfrm>
            <a:off x="8209035" y="886946"/>
            <a:ext cx="3664215" cy="1585049"/>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2. Speakers</a:t>
            </a:r>
          </a:p>
          <a:p>
            <a:r>
              <a:rPr lang="en-US" sz="800" dirty="0">
                <a:latin typeface="Arial" panose="020B0604020202020204" pitchFamily="34" charset="0"/>
                <a:cs typeface="Arial" panose="020B0604020202020204" pitchFamily="34" charset="0"/>
              </a:rPr>
              <a:t>Alex Howells, </a:t>
            </a:r>
            <a:r>
              <a:rPr lang="en-GB" sz="800" dirty="0">
                <a:latin typeface="Arial" panose="020B0604020202020204" pitchFamily="34" charset="0"/>
                <a:cs typeface="Arial" panose="020B0604020202020204" pitchFamily="34" charset="0"/>
              </a:rPr>
              <a:t>CEO, HEIW  and Nicola Prygodzicz, CEO, ABUHB &amp; Lead NHS CEO for Primary </a:t>
            </a:r>
            <a:r>
              <a:rPr lang="en-GB" sz="800">
                <a:latin typeface="Arial" panose="020B0604020202020204" pitchFamily="34" charset="0"/>
                <a:cs typeface="Arial" panose="020B0604020202020204" pitchFamily="34" charset="0"/>
              </a:rPr>
              <a:t>Care chaired </a:t>
            </a:r>
            <a:r>
              <a:rPr lang="en-GB" sz="800" dirty="0">
                <a:latin typeface="Arial" panose="020B0604020202020204" pitchFamily="34" charset="0"/>
                <a:cs typeface="Arial" panose="020B0604020202020204" pitchFamily="34" charset="0"/>
              </a:rPr>
              <a:t>the event. </a:t>
            </a:r>
          </a:p>
          <a:p>
            <a:r>
              <a:rPr lang="en-GB" sz="800" dirty="0">
                <a:latin typeface="Arial" panose="020B0604020202020204" pitchFamily="34" charset="0"/>
                <a:cs typeface="Arial" panose="020B0604020202020204" pitchFamily="34" charset="0"/>
              </a:rPr>
              <a:t>Guest speakers included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Eluned Morgan MS, Health Minister (via a prerecorded message)</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Nick Wood, Deputy CEO NHS Wales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Sue Morgan, National Director, SPPC</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Dorothy Edwards Programme Director, HEIW</a:t>
            </a:r>
          </a:p>
          <a:p>
            <a:r>
              <a:rPr lang="en-GB" sz="800" dirty="0">
                <a:latin typeface="Arial" panose="020B0604020202020204" pitchFamily="34" charset="0"/>
                <a:cs typeface="Arial" panose="020B0604020202020204" pitchFamily="34" charset="0"/>
              </a:rPr>
              <a:t>A feedback session from the WONCA event delivered by</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Dr Karen Gully, National Professional Adviser, SPPC</a:t>
            </a:r>
          </a:p>
          <a:p>
            <a:pPr marL="171450"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Rebecca Pearce, </a:t>
            </a:r>
            <a:r>
              <a:rPr lang="en-GB" sz="800" dirty="0">
                <a:latin typeface="Arial" panose="020B0604020202020204" pitchFamily="34" charset="0"/>
                <a:cs typeface="Arial" panose="020B0604020202020204" pitchFamily="34" charset="0"/>
              </a:rPr>
              <a:t>Directorate and Senior Programme Manager, ABUHB</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Gemma Nosworthy, PCC Academy Manager, BCUHB</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8271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e31354fa-61dd-49d6-8037-649c5fc98e5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ADE2FB9D95CE4F9C4AC2B640B6F8BD" ma:contentTypeVersion="15" ma:contentTypeDescription="Create a new document." ma:contentTypeScope="" ma:versionID="96b2058cd7b0f5f91cbcdb9ff0ce017a">
  <xsd:schema xmlns:xsd="http://www.w3.org/2001/XMLSchema" xmlns:xs="http://www.w3.org/2001/XMLSchema" xmlns:p="http://schemas.microsoft.com/office/2006/metadata/properties" xmlns:ns3="e31354fa-61dd-49d6-8037-649c5fc98e50" xmlns:ns4="ce95a71c-0ae1-46f8-8142-d441c0451959" targetNamespace="http://schemas.microsoft.com/office/2006/metadata/properties" ma:root="true" ma:fieldsID="292b8282697561fbc95d574dc6a89d73" ns3:_="" ns4:_="">
    <xsd:import namespace="e31354fa-61dd-49d6-8037-649c5fc98e50"/>
    <xsd:import namespace="ce95a71c-0ae1-46f8-8142-d441c045195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1354fa-61dd-49d6-8037-649c5fc98e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e95a71c-0ae1-46f8-8142-d441c045195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E7FF2E-84F3-4F39-80B0-DA72D06B1C63}">
  <ds:schemaRefs>
    <ds:schemaRef ds:uri="http://schemas.microsoft.com/sharepoint/v3/contenttype/forms"/>
  </ds:schemaRefs>
</ds:datastoreItem>
</file>

<file path=customXml/itemProps2.xml><?xml version="1.0" encoding="utf-8"?>
<ds:datastoreItem xmlns:ds="http://schemas.openxmlformats.org/officeDocument/2006/customXml" ds:itemID="{C5C07D3D-6AA7-4C10-85C1-3FD1EF148128}">
  <ds:schemaRefs>
    <ds:schemaRef ds:uri="http://schemas.microsoft.com/office/2006/documentManagement/types"/>
    <ds:schemaRef ds:uri="http://schemas.microsoft.com/office/infopath/2007/PartnerControls"/>
    <ds:schemaRef ds:uri="e31354fa-61dd-49d6-8037-649c5fc98e50"/>
    <ds:schemaRef ds:uri="http://purl.org/dc/elements/1.1/"/>
    <ds:schemaRef ds:uri="http://schemas.microsoft.com/office/2006/metadata/properties"/>
    <ds:schemaRef ds:uri="ce95a71c-0ae1-46f8-8142-d441c0451959"/>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6A2E89B-3224-4230-85B9-666B48E5A1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1354fa-61dd-49d6-8037-649c5fc98e50"/>
    <ds:schemaRef ds:uri="ce95a71c-0ae1-46f8-8142-d441c04519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1009</TotalTime>
  <Words>667</Words>
  <Application>Microsoft Office PowerPoint</Application>
  <PresentationFormat>Widescreen</PresentationFormat>
  <Paragraphs>66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Gotham Book</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dc:creator>
  <cp:lastModifiedBy>Holly McAnoy (Public Health Wales - No. 2 Capital Quarter)</cp:lastModifiedBy>
  <cp:revision>40</cp:revision>
  <dcterms:created xsi:type="dcterms:W3CDTF">2022-04-12T09:33:23Z</dcterms:created>
  <dcterms:modified xsi:type="dcterms:W3CDTF">2023-09-07T12:32:25Z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0x0101002FADE2FB9D95CE4F9C4AC2B640B6F8BD</vt:lpwstr>
  </property>
</Properties>
</file>