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5FFE126-1BDC-9F49-BF70-88347E5492CD}" name="Chiquita Cusens (Aneurin Bevan UHB - Corporate Services)" initials="CS" userId="S::chiquita.cusens@wales.nhs.uk::8c1cff0c-8631-410d-a328-81e51132a48b" providerId="AD"/>
  <p188:author id="{0A876E4C-773F-7C66-D9F8-9790A7F81019}" name="Victoria Sachser (NHS Executive)" initials="VE" userId="S::victoria.sachser@wales.nhs.uk::fc588c05-8f96-48bf-91dc-a24c3faece15" providerId="AD"/>
  <p188:author id="{B282C451-73BD-0124-26CE-279062C726D7}" name="Chiquita Cusens (Aneurin Bevan UHB - Corporate Services)" initials="CC(BUCS" userId="S::Chiquita.Cusens@wales.nhs.uk::8c1cff0c-8631-410d-a328-81e51132a48b" providerId="AD"/>
  <p188:author id="{48B9F168-10B7-67EB-99F8-A7F97928CAD4}" name="Raylene Roper (Aneurin Bevan UHB - Strategic Programme for Primary Care)" initials="RC" userId="S::raylene.roper2@wales.nhs.uk::97596298-4eeb-4434-9057-7533fcf7105b" providerId="AD"/>
  <p188:author id="{A0C00D7A-FEDF-4007-997E-BFDFF41F4792}" name="Bethan Gregory (Public Health Wales - No. 2 Capital Quarter)" initials="BG(HWN2CQ" userId="S::Bethan.Gregory@wales.nhs.uk::2da10477-a8cb-412f-85df-bf554311d04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659"/>
    <a:srgbClr val="2FB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arycareone.nhs.wales/topics1/strategic-programme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D8564BD-262F-0C45-8F11-2E18CB954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hlinkClick r:id="rId3"/>
            <a:extLst>
              <a:ext uri="{FF2B5EF4-FFF2-40B4-BE49-F238E27FC236}">
                <a16:creationId xmlns:a16="http://schemas.microsoft.com/office/drawing/2014/main" id="{C12C9961-C627-BB43-AB6F-F635ECEE5D70}"/>
              </a:ext>
            </a:extLst>
          </p:cNvPr>
          <p:cNvSpPr/>
          <p:nvPr userDrawn="1"/>
        </p:nvSpPr>
        <p:spPr>
          <a:xfrm>
            <a:off x="4660898" y="6551271"/>
            <a:ext cx="2874221" cy="260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9292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42B64CFB-69DB-5C45-9F38-AED84DDEA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84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background pattern, rectangle&#10;&#10;Description automatically generated">
            <a:extLst>
              <a:ext uri="{FF2B5EF4-FFF2-40B4-BE49-F238E27FC236}">
                <a16:creationId xmlns:a16="http://schemas.microsoft.com/office/drawing/2014/main" id="{9C93B1A8-BCCC-4447-BA71-B7D76D655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20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C2ACD3-C39A-3F4A-B2B6-2395A2CF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98" y="132895"/>
            <a:ext cx="8966200" cy="46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9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rgbClr val="2236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hyperlink" Target="https://www.gov.wales/sites/default/files/publications/2021-09/a-healthier-wales-our-plan-for-health-and-social-care.pdf" TargetMode="External"/><Relationship Id="rId7" Type="http://schemas.openxmlformats.org/officeDocument/2006/relationships/hyperlink" Target="https://twitter.com/sppcwales" TargetMode="External"/><Relationship Id="rId2" Type="http://schemas.openxmlformats.org/officeDocument/2006/relationships/hyperlink" Target="mailto:SPPC@wales.nhs.uk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SPPC@wales.nhs.uk" TargetMode="External"/><Relationship Id="rId5" Type="http://schemas.openxmlformats.org/officeDocument/2006/relationships/hyperlink" Target="http://www.primarycareone.nhs.wales/topics1/strategic-programme" TargetMode="External"/><Relationship Id="rId4" Type="http://schemas.openxmlformats.org/officeDocument/2006/relationships/hyperlink" Target="https://primarycareone.nhs.wales/files/pacesetter-projects-2018-2020/primary-care-model-for-wales-pdf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435AF96-DB8E-9D42-9A29-6440960AB5DD}"/>
              </a:ext>
            </a:extLst>
          </p:cNvPr>
          <p:cNvSpPr txBox="1">
            <a:spLocks/>
          </p:cNvSpPr>
          <p:nvPr/>
        </p:nvSpPr>
        <p:spPr>
          <a:xfrm>
            <a:off x="268514" y="171678"/>
            <a:ext cx="9241246" cy="430666"/>
          </a:xfrm>
          <a:prstGeom prst="rect">
            <a:avLst/>
          </a:prstGeom>
        </p:spPr>
        <p:txBody>
          <a:bodyPr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Community Infrastructure Programme - Primary Care and Community Nursing Feedback workshops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085673-292D-074D-9183-2778E4CF67A5}"/>
              </a:ext>
            </a:extLst>
          </p:cNvPr>
          <p:cNvSpPr txBox="1">
            <a:spLocks/>
          </p:cNvSpPr>
          <p:nvPr/>
        </p:nvSpPr>
        <p:spPr>
          <a:xfrm>
            <a:off x="9022466" y="171678"/>
            <a:ext cx="2961838" cy="4306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400" dirty="0">
                <a:solidFill>
                  <a:srgbClr val="2FB7CC"/>
                </a:solidFill>
              </a:rPr>
              <a:t>6</a:t>
            </a:r>
            <a:r>
              <a:rPr lang="en-GB" sz="1400" baseline="30000" dirty="0">
                <a:solidFill>
                  <a:srgbClr val="2FB7CC"/>
                </a:solidFill>
              </a:rPr>
              <a:t>th</a:t>
            </a:r>
            <a:r>
              <a:rPr lang="en-GB" sz="1400" dirty="0">
                <a:solidFill>
                  <a:srgbClr val="2FB7CC"/>
                </a:solidFill>
              </a:rPr>
              <a:t> June 2023 </a:t>
            </a:r>
            <a:endParaRPr lang="en-US" sz="1400" dirty="0">
              <a:solidFill>
                <a:srgbClr val="2FB7C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B3396A-B913-3743-A0B4-D9D3DD420ED7}"/>
              </a:ext>
            </a:extLst>
          </p:cNvPr>
          <p:cNvSpPr txBox="1"/>
          <p:nvPr/>
        </p:nvSpPr>
        <p:spPr>
          <a:xfrm>
            <a:off x="8281507" y="2690318"/>
            <a:ext cx="3664215" cy="13542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3. The What</a:t>
            </a:r>
          </a:p>
          <a:p>
            <a:pPr algn="just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The Primary Care and Community nursing survey was open from the  22</a:t>
            </a:r>
            <a:r>
              <a:rPr lang="en-US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Feb ‘23  to 31</a:t>
            </a:r>
            <a:r>
              <a:rPr lang="en-US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March ‘23,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responses were received </a:t>
            </a:r>
          </a:p>
          <a:p>
            <a:pPr algn="just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800" b="1" dirty="0">
                <a:latin typeface="Arial"/>
                <a:cs typeface="Arial"/>
              </a:rPr>
              <a:t>397</a:t>
            </a:r>
            <a:r>
              <a:rPr lang="en-US" sz="800" dirty="0">
                <a:latin typeface="Arial"/>
                <a:cs typeface="Arial"/>
              </a:rPr>
              <a:t> (79.4%) responses were from people who identified as a  Registered Nurse, Nursing Health Care Support Worker or Nursing Assistant Practitioner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800" b="1" dirty="0">
                <a:latin typeface="Arial"/>
                <a:cs typeface="Arial"/>
              </a:rPr>
              <a:t>103</a:t>
            </a:r>
            <a:r>
              <a:rPr lang="en-US" sz="800" dirty="0">
                <a:latin typeface="Arial"/>
                <a:cs typeface="Arial"/>
              </a:rPr>
              <a:t> (20.6%) were from people who identified as a Practitioner, Care Worker, AHP, Stakeholder or Other</a:t>
            </a:r>
          </a:p>
          <a:p>
            <a:pPr marL="285750" indent="-285750" algn="just">
              <a:buFont typeface="Arial"/>
              <a:buChar char="•"/>
            </a:pPr>
            <a:r>
              <a:rPr lang="en-US" sz="800" b="1" dirty="0">
                <a:latin typeface="Arial"/>
                <a:cs typeface="Arial"/>
              </a:rPr>
              <a:t>4 </a:t>
            </a:r>
            <a:r>
              <a:rPr lang="en-US" sz="800" dirty="0">
                <a:latin typeface="Arial"/>
                <a:cs typeface="Arial"/>
              </a:rPr>
              <a:t>responses were in Welsh  / </a:t>
            </a:r>
            <a:r>
              <a:rPr lang="en-US" sz="800" b="1" dirty="0">
                <a:latin typeface="Arial"/>
                <a:cs typeface="Arial"/>
              </a:rPr>
              <a:t>496</a:t>
            </a:r>
            <a:r>
              <a:rPr lang="en-US" sz="800" dirty="0">
                <a:latin typeface="Arial"/>
                <a:cs typeface="Arial"/>
              </a:rPr>
              <a:t> in English</a:t>
            </a:r>
            <a:endParaRPr lang="en-US" sz="800" b="1" dirty="0">
              <a:latin typeface="Arial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157DE0-8984-C448-ACAF-196590E5F141}"/>
              </a:ext>
            </a:extLst>
          </p:cNvPr>
          <p:cNvSpPr txBox="1"/>
          <p:nvPr/>
        </p:nvSpPr>
        <p:spPr>
          <a:xfrm>
            <a:off x="182099" y="2631813"/>
            <a:ext cx="3867996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7. What is next?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We will: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Review all comments and feedback from each workshop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Share learning with Task &amp; Finish Group and  CI Key Stakeholder Group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Use what we’ve heard to develop a Draft Vision, Ambitions, Action Plan and Outcomes for sharing and testing with stakeholders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What to know more?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The workshop presentation has been shared alongside this briefing for ease of access. </a:t>
            </a:r>
            <a:r>
              <a:rPr lang="en-US" sz="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 us your thoughts at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SPPC@wales.nhs.uk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en-US" sz="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Nursing Vision &amp; Framework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831D2B-9DAD-0A42-AFD3-ACEFE00D94E4}"/>
              </a:ext>
            </a:extLst>
          </p:cNvPr>
          <p:cNvSpPr txBox="1"/>
          <p:nvPr/>
        </p:nvSpPr>
        <p:spPr>
          <a:xfrm>
            <a:off x="8281507" y="889364"/>
            <a:ext cx="3728394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2. The Why</a:t>
            </a:r>
          </a:p>
          <a:p>
            <a:r>
              <a:rPr lang="en-GB" sz="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results from a </a:t>
            </a:r>
            <a:r>
              <a:rPr lang="en-GB" sz="8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primary and community care nursing survey </a:t>
            </a:r>
            <a:r>
              <a:rPr lang="en-GB" sz="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supporting workshops will support the development of:</a:t>
            </a:r>
          </a:p>
          <a:p>
            <a:endParaRPr lang="en-GB" sz="7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Nationally agreed Vision for Community Nursing</a:t>
            </a:r>
            <a:endParaRPr lang="en-GB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Ambitions of Community Nursing for the next three - five years</a:t>
            </a:r>
            <a:endParaRPr lang="en-GB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 action plan outlining how Community Nursing will achieve this ambition</a:t>
            </a:r>
            <a:endParaRPr lang="en-GB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set of agreed outcome measures to demonstrate successful achievement of the framework</a:t>
            </a:r>
            <a:endParaRPr lang="en-GB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75FD63-73A8-6449-A0D4-F67E04E1C7D9}"/>
              </a:ext>
            </a:extLst>
          </p:cNvPr>
          <p:cNvSpPr txBox="1"/>
          <p:nvPr/>
        </p:nvSpPr>
        <p:spPr>
          <a:xfrm>
            <a:off x="268514" y="889364"/>
            <a:ext cx="366421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1. Overview           </a:t>
            </a:r>
          </a:p>
          <a:p>
            <a:pPr algn="just"/>
            <a:r>
              <a:rPr lang="en-US" sz="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Chiquita Cusens National Nurse Lead Primary &amp; Community Care, outlined the Community Infrastructure (CI) programme and its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ambition focusing on how primary and community services work collaboratively to achieve the ambitions of </a:t>
            </a:r>
            <a:r>
              <a:rPr lang="en-GB" sz="800" dirty="0">
                <a:hlinkClick r:id="rId3"/>
              </a:rPr>
              <a:t>A Healthier Wales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GB" sz="800" dirty="0">
                <a:hlinkClick r:id="rId4"/>
              </a:rPr>
              <a:t>Primary Care Model for Wales</a:t>
            </a:r>
            <a:r>
              <a:rPr lang="en-GB" sz="800" dirty="0"/>
              <a:t>.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Primary and community nursing are central to delivery of safe and effective care and nurses are key members of the multi professional team.</a:t>
            </a:r>
          </a:p>
          <a:p>
            <a:pPr algn="just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At the moment there's no clear vision or framework for the future of Primary Care &amp; Community Nursing services in Wales. </a:t>
            </a:r>
            <a:endParaRPr lang="en-GB" sz="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021A5-B972-6944-925B-2817F8448C2F}"/>
              </a:ext>
            </a:extLst>
          </p:cNvPr>
          <p:cNvSpPr txBox="1"/>
          <p:nvPr/>
        </p:nvSpPr>
        <p:spPr>
          <a:xfrm>
            <a:off x="8127478" y="4427753"/>
            <a:ext cx="3882423" cy="184665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4. The How – Part 1</a:t>
            </a:r>
          </a:p>
          <a:p>
            <a:r>
              <a:rPr lang="en-US" sz="800" dirty="0">
                <a:latin typeface="Arial"/>
                <a:cs typeface="Arial"/>
              </a:rPr>
              <a:t>Three workshops were held on: 25</a:t>
            </a:r>
            <a:r>
              <a:rPr lang="en-US" sz="800" baseline="30000" dirty="0">
                <a:latin typeface="Arial"/>
                <a:cs typeface="Arial"/>
              </a:rPr>
              <a:t>th</a:t>
            </a:r>
            <a:r>
              <a:rPr lang="en-US" sz="800" dirty="0">
                <a:latin typeface="Arial"/>
                <a:cs typeface="Arial"/>
              </a:rPr>
              <a:t> April, 4</a:t>
            </a:r>
            <a:r>
              <a:rPr lang="en-US" sz="800" baseline="30000" dirty="0">
                <a:latin typeface="Arial"/>
                <a:cs typeface="Arial"/>
              </a:rPr>
              <a:t>th</a:t>
            </a:r>
            <a:r>
              <a:rPr lang="en-US" sz="800" dirty="0">
                <a:latin typeface="Arial"/>
                <a:cs typeface="Arial"/>
              </a:rPr>
              <a:t> May and 17</a:t>
            </a:r>
            <a:r>
              <a:rPr lang="en-US" sz="800" baseline="30000" dirty="0">
                <a:latin typeface="Arial"/>
                <a:cs typeface="Arial"/>
              </a:rPr>
              <a:t>th</a:t>
            </a:r>
            <a:r>
              <a:rPr lang="en-US" sz="800" dirty="0">
                <a:latin typeface="Arial"/>
                <a:cs typeface="Arial"/>
              </a:rPr>
              <a:t> May offering different time slots including an evening session.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The sessions were led by  Chiquita Cusens </a:t>
            </a:r>
            <a:r>
              <a:rPr lang="en-GB" sz="800" b="1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80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Victoria Sachser, </a:t>
            </a:r>
            <a:r>
              <a:rPr lang="en-GB" sz="80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Demand and Capacity Improvement Manager.</a:t>
            </a:r>
          </a:p>
          <a:p>
            <a:endParaRPr lang="en-GB" sz="800" dirty="0">
              <a:solidFill>
                <a:srgbClr val="26262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8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Conversation and discussion during the sessions were facilitated by; </a:t>
            </a:r>
            <a:endParaRPr lang="en-GB" sz="800" dirty="0">
              <a:solidFill>
                <a:srgbClr val="26262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Susan Thomas, NCN Lead Newport West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Catrin Codd, Operational Lead District Nursing NPT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Anna Mogie, Deputy Director of Nursing PCIC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Tracie McKelvie, Occupational Health and Wellbeing</a:t>
            </a:r>
          </a:p>
          <a:p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BE7DF-F1B0-404B-BEE3-E06FC83BD5C4}"/>
              </a:ext>
            </a:extLst>
          </p:cNvPr>
          <p:cNvSpPr txBox="1"/>
          <p:nvPr/>
        </p:nvSpPr>
        <p:spPr>
          <a:xfrm>
            <a:off x="95416" y="4474337"/>
            <a:ext cx="3954679" cy="172354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6. What we heard</a:t>
            </a:r>
            <a:endParaRPr lang="en-US" sz="8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The underpinning principles outlined were right, but there may be others that could be added.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Technology Enabled Principle was rated lowest priority – reasons for this were; lack of confidence, cost, availability of training, awareness of tech available.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Top three priorities – Working collaboratively, Leadership &amp; Management and workload/time.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Bottom three priorities – Reviewing criteria &amp; boundaries, reviewing pathways and understanding each other’s roles.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Need to increase understanding and recognition of Community Nursing/Primary Nurse role for both colleagues and  members of the public.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Importance of Clinical supervision for Nurses – how to support &amp; prioritise?</a:t>
            </a:r>
          </a:p>
          <a:p>
            <a:pPr marL="171450" indent="-171450">
              <a:buFont typeface="Arial"/>
              <a:buChar char="•"/>
            </a:pPr>
            <a:endParaRPr lang="en-US" sz="800" dirty="0">
              <a:latin typeface="Arial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852CF4-D3A9-A84D-A98A-EE05204D237F}"/>
              </a:ext>
            </a:extLst>
          </p:cNvPr>
          <p:cNvSpPr txBox="1"/>
          <p:nvPr/>
        </p:nvSpPr>
        <p:spPr>
          <a:xfrm>
            <a:off x="4501634" y="6558528"/>
            <a:ext cx="3033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err="1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www.primarycareone.nhs.wales</a:t>
            </a:r>
            <a:r>
              <a:rPr lang="en-US" sz="800" u="sng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/topics1/strategic-</a:t>
            </a:r>
            <a:r>
              <a:rPr lang="en-US" sz="800" u="sng" err="1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programme</a:t>
            </a:r>
            <a:endParaRPr lang="en-US" sz="800" u="sng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856D20-2012-1D40-B91F-99DFBAA50D7C}"/>
              </a:ext>
            </a:extLst>
          </p:cNvPr>
          <p:cNvSpPr txBox="1"/>
          <p:nvPr/>
        </p:nvSpPr>
        <p:spPr>
          <a:xfrm>
            <a:off x="8950262" y="6558528"/>
            <a:ext cx="3033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>
                <a:solidFill>
                  <a:srgbClr val="223659"/>
                </a:solidFill>
              </a:rPr>
              <a:t>For further information, please contact: </a:t>
            </a:r>
            <a:r>
              <a:rPr lang="en-US" sz="800" err="1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SPPC@wales.nhs.uk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95681-F2DA-364F-A816-33A96A843949}"/>
              </a:ext>
            </a:extLst>
          </p:cNvPr>
          <p:cNvSpPr txBox="1"/>
          <p:nvPr/>
        </p:nvSpPr>
        <p:spPr>
          <a:xfrm>
            <a:off x="8281507" y="6558528"/>
            <a:ext cx="8251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en-US" sz="800" err="1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SPCCWales</a:t>
            </a:r>
            <a:endParaRPr lang="en-US" sz="800">
              <a:solidFill>
                <a:schemeClr val="bg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F5B215-B125-9741-8095-0D69C3A1AD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7478" y="6586344"/>
            <a:ext cx="210828" cy="1712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984FB29-B840-4A27-A532-5CABE614940A}"/>
              </a:ext>
            </a:extLst>
          </p:cNvPr>
          <p:cNvSpPr txBox="1"/>
          <p:nvPr/>
        </p:nvSpPr>
        <p:spPr>
          <a:xfrm>
            <a:off x="4169328" y="4410727"/>
            <a:ext cx="4044944" cy="172354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5. The How</a:t>
            </a:r>
            <a:r>
              <a:rPr lang="en-US" sz="800" dirty="0">
                <a:latin typeface="Arial"/>
                <a:cs typeface="Arial"/>
              </a:rPr>
              <a:t>  </a:t>
            </a:r>
            <a:r>
              <a:rPr lang="en-US" sz="1000" dirty="0">
                <a:latin typeface="Arial"/>
                <a:cs typeface="Arial"/>
              </a:rPr>
              <a:t>- </a:t>
            </a:r>
            <a:r>
              <a:rPr lang="en-US" sz="1000" b="1" dirty="0">
                <a:latin typeface="Arial"/>
                <a:cs typeface="Arial"/>
              </a:rPr>
              <a:t>Part 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Over 68 delegates attended with representation from all Health Boards in Wales, Social Care Wales, HEIW, WAST, SSP, RCN, Community Hospitals Association 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as well as Nursing Homes and Public Health Wales.</a:t>
            </a:r>
          </a:p>
          <a:p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/>
                <a:cs typeface="Arial"/>
              </a:rPr>
              <a:t>Vicky ran through some key findings from the survey, including: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How important Primary &amp; Community  Nursing services are to other professionals 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How valued nurses feel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Access to clinical supervision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Retention 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Priority of underpinning principles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Barriers and enablers to </a:t>
            </a:r>
            <a:r>
              <a:rPr lang="en-US" sz="800">
                <a:latin typeface="Arial"/>
                <a:cs typeface="Arial"/>
              </a:rPr>
              <a:t>developing primary &amp; community </a:t>
            </a:r>
            <a:r>
              <a:rPr lang="en-US" sz="800" dirty="0">
                <a:latin typeface="Arial"/>
                <a:cs typeface="Arial"/>
              </a:rPr>
              <a:t>nursing services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271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ebcefc1-bb15-4e07-9c90-590d96ce25a5" xsi:nil="true"/>
    <lcf76f155ced4ddcb4097134ff3c332f xmlns="18d75c6b-7b27-4bd5-9567-dcab39f0c888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CE89B6A8A19741A99B7BA2775B2375" ma:contentTypeVersion="10" ma:contentTypeDescription="Create a new document." ma:contentTypeScope="" ma:versionID="ead2a96c00c2921f496018dd6565d55b">
  <xsd:schema xmlns:xsd="http://www.w3.org/2001/XMLSchema" xmlns:xs="http://www.w3.org/2001/XMLSchema" xmlns:p="http://schemas.microsoft.com/office/2006/metadata/properties" xmlns:ns2="18d75c6b-7b27-4bd5-9567-dcab39f0c888" xmlns:ns3="8ebcefc1-bb15-4e07-9c90-590d96ce25a5" targetNamespace="http://schemas.microsoft.com/office/2006/metadata/properties" ma:root="true" ma:fieldsID="f750e25415f81373408e1422a28a33eb" ns2:_="" ns3:_="">
    <xsd:import namespace="18d75c6b-7b27-4bd5-9567-dcab39f0c888"/>
    <xsd:import namespace="8ebcefc1-bb15-4e07-9c90-590d96ce25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d75c6b-7b27-4bd5-9567-dcab39f0c8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bcefc1-bb15-4e07-9c90-590d96ce25a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ecd700e-b050-40d6-b24c-7cde6b2ae125}" ma:internalName="TaxCatchAll" ma:showField="CatchAllData" ma:web="8ebcefc1-bb15-4e07-9c90-590d96ce25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C07D3D-6AA7-4C10-85C1-3FD1EF148128}">
  <ds:schemaRefs>
    <ds:schemaRef ds:uri="18d75c6b-7b27-4bd5-9567-dcab39f0c888"/>
    <ds:schemaRef ds:uri="8ebcefc1-bb15-4e07-9c90-590d96ce25a5"/>
    <ds:schemaRef ds:uri="b7e247b7-cca8-429f-8688-16f83c8fba5f"/>
    <ds:schemaRef ds:uri="f30bebb2-c01f-48d0-81da-dc8b123879c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D4524B1-1368-4781-93EB-1EB3FDA0EA75}">
  <ds:schemaRefs>
    <ds:schemaRef ds:uri="18d75c6b-7b27-4bd5-9567-dcab39f0c888"/>
    <ds:schemaRef ds:uri="8ebcefc1-bb15-4e07-9c90-590d96ce25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DE7FF2E-84F3-4F39-80B0-DA72D06B1C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675</Words>
  <Application>Microsoft Office PowerPoint</Application>
  <PresentationFormat>Widescreen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Bethan Gregory (Public Health Wales - No. 2 Capital Quarter)</cp:lastModifiedBy>
  <cp:revision>31</cp:revision>
  <dcterms:created xsi:type="dcterms:W3CDTF">2022-04-12T09:33:23Z</dcterms:created>
  <dcterms:modified xsi:type="dcterms:W3CDTF">2023-06-07T07:47:34Z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  <property fmtid="{D5CDD505-2E9C-101B-9397-08002B2CF9AE}" pid="3" name="MediaServiceImageTags">
    <vt:lpwstr/>
  </property>
</Properties>
</file>