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5FFE126-1BDC-9F49-BF70-88347E5492CD}" name="Chiquita Cusens (Aneurin Bevan UHB - Corporate Services)" initials="CS" userId="S::chiquita.cusens@wales.nhs.uk::8c1cff0c-8631-410d-a328-81e51132a48b" providerId="AD"/>
  <p188:author id="{7ACFDBFD-D342-C7B0-ED4E-405C7B5AE40A}" name="Kerri Hitchings (SBU - NHS Wales Delivery Unit)" initials="KU" userId="S::kerri.hitchings3@wales.nhs.uk::5219204c-58a8-47d8-a41b-de845401396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3659"/>
    <a:srgbClr val="2FB7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C97998-EB73-43B5-9CF4-31B3DA51678D}" v="86" dt="2023-03-06T12:10:49.9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9" d="100"/>
          <a:sy n="49" d="100"/>
        </p:scale>
        <p:origin x="26" y="7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8/10/relationships/authors" Target="author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primarycareone.nhs.wales/topics1/strategic-programme" TargetMode="Externa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6D8564BD-262F-0C45-8F11-2E18CB954C5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8" name="Rectangle 17">
            <a:hlinkClick r:id="rId3"/>
            <a:extLst>
              <a:ext uri="{FF2B5EF4-FFF2-40B4-BE49-F238E27FC236}">
                <a16:creationId xmlns:a16="http://schemas.microsoft.com/office/drawing/2014/main" id="{C12C9961-C627-BB43-AB6F-F635ECEE5D70}"/>
              </a:ext>
            </a:extLst>
          </p:cNvPr>
          <p:cNvSpPr/>
          <p:nvPr userDrawn="1"/>
        </p:nvSpPr>
        <p:spPr>
          <a:xfrm>
            <a:off x="4660898" y="6551271"/>
            <a:ext cx="2874221" cy="2604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2792920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descr="Rectangle&#10;&#10;Description automatically generated with medium confidence">
            <a:extLst>
              <a:ext uri="{FF2B5EF4-FFF2-40B4-BE49-F238E27FC236}">
                <a16:creationId xmlns:a16="http://schemas.microsoft.com/office/drawing/2014/main" id="{42B64CFB-69DB-5C45-9F38-AED84DDEAB9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5BD2D5D-40BD-9C42-8F2A-CDA7EC4C728D}"/>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3093184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7" name="Picture 6" descr="Shape, background pattern, rectangle&#10;&#10;Description automatically generated">
            <a:extLst>
              <a:ext uri="{FF2B5EF4-FFF2-40B4-BE49-F238E27FC236}">
                <a16:creationId xmlns:a16="http://schemas.microsoft.com/office/drawing/2014/main" id="{9C93B1A8-BCCC-4447-BA71-B7D76D6559A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5BD2D5D-40BD-9C42-8F2A-CDA7EC4C728D}"/>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12654200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C2ACD3-C39A-3F4A-B2B6-2395A2CF87F9}"/>
              </a:ext>
            </a:extLst>
          </p:cNvPr>
          <p:cNvSpPr>
            <a:spLocks noGrp="1"/>
          </p:cNvSpPr>
          <p:nvPr>
            <p:ph type="title"/>
          </p:nvPr>
        </p:nvSpPr>
        <p:spPr>
          <a:xfrm>
            <a:off x="177798" y="132895"/>
            <a:ext cx="8966200" cy="462189"/>
          </a:xfrm>
          <a:prstGeom prst="rect">
            <a:avLst/>
          </a:prstGeom>
        </p:spPr>
        <p:txBody>
          <a:bodyPr vert="horz" lIns="91440" tIns="45720" rIns="91440" bIns="45720" rtlCol="0" anchor="ctr">
            <a:normAutofit/>
          </a:bodyPr>
          <a:lstStyle/>
          <a:p>
            <a:r>
              <a:rPr lang="en-GB"/>
              <a:t>Click to edit Master title style</a:t>
            </a:r>
            <a:endParaRPr lang="en-US"/>
          </a:p>
        </p:txBody>
      </p:sp>
    </p:spTree>
    <p:extLst>
      <p:ext uri="{BB962C8B-B14F-4D97-AF65-F5344CB8AC3E}">
        <p14:creationId xmlns:p14="http://schemas.microsoft.com/office/powerpoint/2010/main" val="16817909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2000" b="0" i="0" kern="1200">
          <a:solidFill>
            <a:srgbClr val="223659"/>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primarycareone.nhs.wales/topics1/strategic-programme" TargetMode="External"/><Relationship Id="rId2" Type="http://schemas.openxmlformats.org/officeDocument/2006/relationships/hyperlink" Target="https://primarycareone.nhs.wales/tools/community-infrastructure-ci-programme/community-infrastructure-ci-programme/community-infrastructure-ci-programme/appendix-1-self-assessment-formxlsx/" TargetMode="Externa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hyperlink" Target="https://twitter.com/sppcwales" TargetMode="External"/><Relationship Id="rId4" Type="http://schemas.openxmlformats.org/officeDocument/2006/relationships/hyperlink" Target="SPPC@wales.nhs.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435AF96-DB8E-9D42-9A29-6440960AB5DD}"/>
              </a:ext>
            </a:extLst>
          </p:cNvPr>
          <p:cNvSpPr txBox="1">
            <a:spLocks/>
          </p:cNvSpPr>
          <p:nvPr/>
        </p:nvSpPr>
        <p:spPr>
          <a:xfrm>
            <a:off x="268514" y="171678"/>
            <a:ext cx="7770104" cy="430666"/>
          </a:xfrm>
          <a:prstGeom prst="rect">
            <a:avLst/>
          </a:prstGeom>
        </p:spPr>
        <p:txBody>
          <a:bodyPr anchor="b">
            <a:normAutofit/>
          </a:bodyPr>
          <a:lstStyle>
            <a:lvl1pPr algn="l" defTabSz="914400" rtl="0" eaLnBrk="1" latinLnBrk="0" hangingPunct="1">
              <a:lnSpc>
                <a:spcPct val="90000"/>
              </a:lnSpc>
              <a:spcBef>
                <a:spcPct val="0"/>
              </a:spcBef>
              <a:buNone/>
              <a:defRPr sz="1800" b="0" i="0" kern="1200">
                <a:solidFill>
                  <a:srgbClr val="223659"/>
                </a:solidFill>
                <a:latin typeface="Arial" panose="020B0604020202020204" pitchFamily="34" charset="0"/>
                <a:ea typeface="+mj-ea"/>
                <a:cs typeface="Arial" panose="020B0604020202020204" pitchFamily="34" charset="0"/>
              </a:defRPr>
            </a:lvl1pPr>
          </a:lstStyle>
          <a:p>
            <a:r>
              <a:rPr lang="en-GB" sz="2000" dirty="0"/>
              <a:t>‘Virtual Wards’ Focused Workshop – Enhanced Community Care </a:t>
            </a:r>
            <a:endParaRPr lang="en-US" sz="2000" dirty="0"/>
          </a:p>
        </p:txBody>
      </p:sp>
      <p:sp>
        <p:nvSpPr>
          <p:cNvPr id="6" name="Title 1">
            <a:extLst>
              <a:ext uri="{FF2B5EF4-FFF2-40B4-BE49-F238E27FC236}">
                <a16:creationId xmlns:a16="http://schemas.microsoft.com/office/drawing/2014/main" id="{B8085673-292D-074D-9183-2778E4CF67A5}"/>
              </a:ext>
            </a:extLst>
          </p:cNvPr>
          <p:cNvSpPr txBox="1">
            <a:spLocks/>
          </p:cNvSpPr>
          <p:nvPr/>
        </p:nvSpPr>
        <p:spPr>
          <a:xfrm>
            <a:off x="9022466" y="171678"/>
            <a:ext cx="2961838" cy="43066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000" b="0" i="0" kern="1200">
                <a:solidFill>
                  <a:srgbClr val="223659"/>
                </a:solidFill>
                <a:latin typeface="Arial" panose="020B0604020202020204" pitchFamily="34" charset="0"/>
                <a:ea typeface="+mj-ea"/>
                <a:cs typeface="Arial" panose="020B0604020202020204" pitchFamily="34" charset="0"/>
              </a:defRPr>
            </a:lvl1pPr>
          </a:lstStyle>
          <a:p>
            <a:pPr algn="r"/>
            <a:r>
              <a:rPr lang="en-GB" sz="800" dirty="0">
                <a:solidFill>
                  <a:srgbClr val="2FB7CC"/>
                </a:solidFill>
              </a:rPr>
              <a:t>8 February 2023</a:t>
            </a:r>
            <a:endParaRPr lang="en-US" sz="800" dirty="0">
              <a:solidFill>
                <a:srgbClr val="2FB7CC"/>
              </a:solidFill>
            </a:endParaRPr>
          </a:p>
        </p:txBody>
      </p:sp>
      <p:sp>
        <p:nvSpPr>
          <p:cNvPr id="7" name="TextBox 6">
            <a:extLst>
              <a:ext uri="{FF2B5EF4-FFF2-40B4-BE49-F238E27FC236}">
                <a16:creationId xmlns:a16="http://schemas.microsoft.com/office/drawing/2014/main" id="{A0B3396A-B913-3743-A0B4-D9D3DD420ED7}"/>
              </a:ext>
            </a:extLst>
          </p:cNvPr>
          <p:cNvSpPr txBox="1"/>
          <p:nvPr/>
        </p:nvSpPr>
        <p:spPr>
          <a:xfrm>
            <a:off x="268514" y="867136"/>
            <a:ext cx="3664215" cy="1569660"/>
          </a:xfrm>
          <a:prstGeom prst="rect">
            <a:avLst/>
          </a:prstGeom>
          <a:noFill/>
        </p:spPr>
        <p:txBody>
          <a:bodyPr wrap="square" lIns="91440" tIns="45720" rIns="91440" bIns="45720" rtlCol="0" anchor="t">
            <a:spAutoFit/>
          </a:bodyPr>
          <a:lstStyle/>
          <a:p>
            <a:r>
              <a:rPr lang="en-US" sz="800" b="1" dirty="0">
                <a:latin typeface="Arial" panose="020B0604020202020204" pitchFamily="34" charset="0"/>
                <a:cs typeface="Arial" panose="020B0604020202020204" pitchFamily="34" charset="0"/>
              </a:rPr>
              <a:t>Workshop Overview</a:t>
            </a:r>
          </a:p>
          <a:p>
            <a:r>
              <a:rPr lang="en-US" sz="800" dirty="0">
                <a:latin typeface="Arial" panose="020B0604020202020204" pitchFamily="34" charset="0"/>
                <a:cs typeface="Arial" panose="020B0604020202020204" pitchFamily="34" charset="0"/>
              </a:rPr>
              <a:t>The workshop held on February 8</a:t>
            </a:r>
            <a:r>
              <a:rPr lang="en-US" sz="800" baseline="30000" dirty="0">
                <a:latin typeface="Arial" panose="020B0604020202020204" pitchFamily="34" charset="0"/>
                <a:cs typeface="Arial" panose="020B0604020202020204" pitchFamily="34" charset="0"/>
              </a:rPr>
              <a:t>th</a:t>
            </a:r>
            <a:r>
              <a:rPr lang="en-US" sz="800" dirty="0">
                <a:latin typeface="Arial" panose="020B0604020202020204" pitchFamily="34" charset="0"/>
                <a:cs typeface="Arial" panose="020B0604020202020204" pitchFamily="34" charset="0"/>
              </a:rPr>
              <a:t> focused on</a:t>
            </a:r>
            <a:r>
              <a:rPr lang="en-US" sz="800" b="1" dirty="0">
                <a:latin typeface="Arial" panose="020B0604020202020204" pitchFamily="34" charset="0"/>
                <a:cs typeface="Arial" panose="020B0604020202020204" pitchFamily="34" charset="0"/>
              </a:rPr>
              <a:t> </a:t>
            </a:r>
            <a:r>
              <a:rPr lang="en-GB" sz="800" b="0" i="0" u="none" strike="noStrike" baseline="0" dirty="0">
                <a:solidFill>
                  <a:srgbClr val="232323"/>
                </a:solidFill>
                <a:latin typeface="Arial" panose="020B0604020202020204" pitchFamily="34" charset="0"/>
              </a:rPr>
              <a:t>building on work to date within the CI Multi-professional Framework and Virtual Ward task and finish group. </a:t>
            </a:r>
            <a:endParaRPr lang="en-GB" sz="800" b="0" i="0" u="none" strike="noStrike" baseline="0" dirty="0">
              <a:solidFill>
                <a:srgbClr val="000000"/>
              </a:solidFill>
              <a:latin typeface="Arial" panose="020B0604020202020204" pitchFamily="34" charset="0"/>
            </a:endParaRPr>
          </a:p>
          <a:p>
            <a:r>
              <a:rPr lang="en-US" sz="800" dirty="0">
                <a:latin typeface="Arial"/>
                <a:cs typeface="Arial"/>
              </a:rPr>
              <a:t>Led by Kerrie Phipps, the National AHP Lead for Primary and Community Care Services and Chiquita Cusens, the National Lead Nurse for Primary and Community Care, they were supported by Kerri Hitchings &amp; Victoria Sachser, Demand &amp; Capacity Improvement Managers.</a:t>
            </a:r>
          </a:p>
          <a:p>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The workshop was delivered in two sections: </a:t>
            </a:r>
          </a:p>
          <a:p>
            <a:pPr marL="628650" lvl="1" indent="-171450">
              <a:buFont typeface="Courier New" panose="02070309020205020404" pitchFamily="49" charset="0"/>
              <a:buChar char="o"/>
            </a:pPr>
            <a:r>
              <a:rPr lang="en-US" sz="800" dirty="0">
                <a:latin typeface="Arial" panose="020B0604020202020204" pitchFamily="34" charset="0"/>
                <a:cs typeface="Arial" panose="020B0604020202020204" pitchFamily="34" charset="0"/>
              </a:rPr>
              <a:t>Defining and naming the ‘Virtual Ward’ model for Wales </a:t>
            </a:r>
          </a:p>
          <a:p>
            <a:pPr marL="628650" lvl="1" indent="-171450">
              <a:buFont typeface="Courier New" panose="02070309020205020404" pitchFamily="49" charset="0"/>
              <a:buChar char="o"/>
            </a:pPr>
            <a:r>
              <a:rPr lang="en-US" sz="800" dirty="0">
                <a:latin typeface="Arial"/>
                <a:cs typeface="Arial"/>
              </a:rPr>
              <a:t>Data: Standards &amp; Measures  </a:t>
            </a:r>
            <a:endParaRPr lang="en-US" sz="8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05157DE0-8984-C448-ACAF-196590E5F141}"/>
              </a:ext>
            </a:extLst>
          </p:cNvPr>
          <p:cNvSpPr txBox="1"/>
          <p:nvPr/>
        </p:nvSpPr>
        <p:spPr>
          <a:xfrm>
            <a:off x="157211" y="2643690"/>
            <a:ext cx="3895383" cy="1938992"/>
          </a:xfrm>
          <a:prstGeom prst="rect">
            <a:avLst/>
          </a:prstGeom>
          <a:noFill/>
        </p:spPr>
        <p:txBody>
          <a:bodyPr wrap="square" lIns="91440" tIns="45720" rIns="91440" bIns="45720" rtlCol="0" anchor="t">
            <a:spAutoFit/>
          </a:bodyPr>
          <a:lstStyle/>
          <a:p>
            <a:r>
              <a:rPr lang="en-US" sz="800" b="1" dirty="0">
                <a:latin typeface="Arial" panose="020B0604020202020204" pitchFamily="34" charset="0"/>
                <a:cs typeface="Arial" panose="020B0604020202020204" pitchFamily="34" charset="0"/>
              </a:rPr>
              <a:t>Next steps</a:t>
            </a:r>
          </a:p>
          <a:p>
            <a:r>
              <a:rPr lang="en-US" sz="800" dirty="0">
                <a:latin typeface="Arial" panose="020B0604020202020204" pitchFamily="34" charset="0"/>
                <a:cs typeface="Arial" panose="020B0604020202020204" pitchFamily="34" charset="0"/>
              </a:rPr>
              <a:t>We will:</a:t>
            </a:r>
          </a:p>
          <a:p>
            <a:pPr marL="171450" indent="-171450">
              <a:buFont typeface="Arial" panose="020B0604020202020204" pitchFamily="34" charset="0"/>
              <a:buChar char="•"/>
            </a:pPr>
            <a:r>
              <a:rPr lang="en-US" sz="800" dirty="0">
                <a:latin typeface="Arial" panose="020B0604020202020204" pitchFamily="34" charset="0"/>
                <a:cs typeface="Arial" panose="020B0604020202020204" pitchFamily="34" charset="0"/>
              </a:rPr>
              <a:t>Analyse</a:t>
            </a:r>
            <a:r>
              <a:rPr lang="en-GB" sz="800" dirty="0">
                <a:latin typeface="Arial" panose="020B0604020202020204" pitchFamily="34" charset="0"/>
                <a:cs typeface="Arial" panose="020B0604020202020204" pitchFamily="34" charset="0"/>
              </a:rPr>
              <a:t> all the comments, feedback and results of the questionnaire and from this will draft:</a:t>
            </a:r>
          </a:p>
          <a:p>
            <a:pPr marL="356870" indent="-171450">
              <a:buFont typeface="Courier New" panose="02070309020205020404" pitchFamily="49" charset="0"/>
              <a:buChar char="o"/>
            </a:pPr>
            <a:r>
              <a:rPr lang="en-GB" sz="800" dirty="0">
                <a:latin typeface="Arial"/>
                <a:cs typeface="Arial"/>
              </a:rPr>
              <a:t>Framework for sharing and discussing which will include, definition, standards &amp; underpinning quality statements for testing </a:t>
            </a:r>
          </a:p>
          <a:p>
            <a:pPr marL="356870" indent="-171450">
              <a:buFont typeface="Courier New" panose="02070309020205020404" pitchFamily="49" charset="0"/>
              <a:buChar char="o"/>
            </a:pPr>
            <a:r>
              <a:rPr lang="en-GB" sz="800" dirty="0">
                <a:latin typeface="Arial"/>
                <a:cs typeface="Arial"/>
              </a:rPr>
              <a:t>Agreed name – Enhanced Community Care  </a:t>
            </a:r>
          </a:p>
          <a:p>
            <a:pPr marL="356870" indent="-171450">
              <a:buFont typeface="Courier New" panose="02070309020205020404" pitchFamily="49" charset="0"/>
              <a:buChar char="o"/>
            </a:pPr>
            <a:r>
              <a:rPr lang="en-GB" sz="800" dirty="0">
                <a:latin typeface="Arial"/>
                <a:cs typeface="Arial"/>
              </a:rPr>
              <a:t>Agreed definition </a:t>
            </a:r>
            <a:r>
              <a:rPr lang="en-GB" sz="800">
                <a:latin typeface="Arial"/>
                <a:cs typeface="Arial"/>
              </a:rPr>
              <a:t>of Enhanced </a:t>
            </a:r>
            <a:r>
              <a:rPr lang="en-GB" sz="800" dirty="0">
                <a:latin typeface="Arial"/>
                <a:cs typeface="Arial"/>
              </a:rPr>
              <a:t>Community Care </a:t>
            </a:r>
            <a:endParaRPr lang="en-GB" sz="800" dirty="0">
              <a:latin typeface="Arial" panose="020B0604020202020204" pitchFamily="34" charset="0"/>
              <a:cs typeface="Arial" panose="020B0604020202020204" pitchFamily="34" charset="0"/>
            </a:endParaRPr>
          </a:p>
          <a:p>
            <a:pPr marL="185420"/>
            <a:endParaRPr lang="en-GB" sz="800" dirty="0">
              <a:latin typeface="Arial"/>
              <a:cs typeface="Arial"/>
            </a:endParaRPr>
          </a:p>
          <a:p>
            <a:pPr marL="185420"/>
            <a:r>
              <a:rPr lang="en-GB" sz="800" dirty="0">
                <a:latin typeface="Arial"/>
                <a:cs typeface="Arial"/>
              </a:rPr>
              <a:t>We will share </a:t>
            </a:r>
          </a:p>
          <a:p>
            <a:pPr marL="356870" indent="-171450">
              <a:buFont typeface="Courier New" panose="02070309020205020404" pitchFamily="49" charset="0"/>
              <a:buChar char="o"/>
            </a:pPr>
            <a:r>
              <a:rPr lang="en-GB" sz="800" dirty="0">
                <a:latin typeface="Arial" panose="020B0604020202020204" pitchFamily="34" charset="0"/>
                <a:cs typeface="Arial" panose="020B0604020202020204" pitchFamily="34" charset="0"/>
              </a:rPr>
              <a:t>Multi professional development matrix</a:t>
            </a:r>
          </a:p>
          <a:p>
            <a:pPr marL="356870" indent="-171450">
              <a:buFont typeface="Courier New" panose="02070309020205020404" pitchFamily="49" charset="0"/>
              <a:buChar char="o"/>
            </a:pPr>
            <a:r>
              <a:rPr lang="en-GB" sz="800" dirty="0">
                <a:latin typeface="Arial"/>
                <a:cs typeface="Arial"/>
              </a:rPr>
              <a:t>A short questionnaire to gather further reflections  </a:t>
            </a:r>
          </a:p>
          <a:p>
            <a:pPr marL="356870" indent="-171450">
              <a:buFont typeface="Courier New" panose="02070309020205020404" pitchFamily="49" charset="0"/>
              <a:buChar char="o"/>
            </a:pPr>
            <a:r>
              <a:rPr lang="en-GB" sz="800" dirty="0">
                <a:latin typeface="Arial"/>
                <a:cs typeface="Arial"/>
              </a:rPr>
              <a:t>Any associated documents </a:t>
            </a:r>
            <a:endParaRPr lang="en-GB" sz="800" dirty="0">
              <a:latin typeface="Arial" panose="020B0604020202020204" pitchFamily="34" charset="0"/>
              <a:cs typeface="Arial" panose="020B0604020202020204" pitchFamily="34" charset="0"/>
            </a:endParaRPr>
          </a:p>
          <a:p>
            <a:pPr marL="185420"/>
            <a:endParaRPr lang="en-GB" sz="800" dirty="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C831D2B-9DAD-0A42-AFD3-ACEFE00D94E4}"/>
              </a:ext>
            </a:extLst>
          </p:cNvPr>
          <p:cNvSpPr txBox="1"/>
          <p:nvPr/>
        </p:nvSpPr>
        <p:spPr>
          <a:xfrm>
            <a:off x="8255353" y="867136"/>
            <a:ext cx="3664215" cy="1569660"/>
          </a:xfrm>
          <a:prstGeom prst="rect">
            <a:avLst/>
          </a:prstGeom>
          <a:noFill/>
        </p:spPr>
        <p:txBody>
          <a:bodyPr wrap="square" lIns="91440" tIns="45720" rIns="91440" bIns="45720" rtlCol="0" anchor="t">
            <a:spAutoFit/>
          </a:bodyPr>
          <a:lstStyle/>
          <a:p>
            <a:r>
              <a:rPr lang="en-US" sz="800" b="1" dirty="0">
                <a:latin typeface="Arial" panose="020B0604020202020204" pitchFamily="34" charset="0"/>
                <a:cs typeface="Arial" panose="020B0604020202020204" pitchFamily="34" charset="0"/>
              </a:rPr>
              <a:t>The Why</a:t>
            </a:r>
          </a:p>
          <a:p>
            <a:r>
              <a:rPr lang="en-US" sz="800" dirty="0">
                <a:latin typeface="Arial" panose="020B0604020202020204" pitchFamily="34" charset="0"/>
                <a:cs typeface="Arial" panose="020B0604020202020204" pitchFamily="34" charset="0"/>
              </a:rPr>
              <a:t>Kerrie gave an overview of the work of the </a:t>
            </a:r>
            <a:r>
              <a:rPr lang="en-US" sz="800" b="1" dirty="0">
                <a:latin typeface="Arial" panose="020B0604020202020204" pitchFamily="34" charset="0"/>
                <a:cs typeface="Arial" panose="020B0604020202020204" pitchFamily="34" charset="0"/>
                <a:hlinkClick r:id="rId2"/>
              </a:rPr>
              <a:t>CI programme </a:t>
            </a:r>
            <a:r>
              <a:rPr lang="en-US" sz="800" dirty="0">
                <a:latin typeface="Arial" panose="020B0604020202020204" pitchFamily="34" charset="0"/>
                <a:cs typeface="Arial" panose="020B0604020202020204" pitchFamily="34" charset="0"/>
              </a:rPr>
              <a:t>and</a:t>
            </a:r>
            <a:r>
              <a:rPr lang="en-US" sz="800" b="1"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rPr>
              <a:t>how the </a:t>
            </a:r>
            <a:r>
              <a:rPr lang="en-GB" sz="800" dirty="0">
                <a:latin typeface="Arial"/>
                <a:cs typeface="Arial"/>
              </a:rPr>
              <a:t> programme will </a:t>
            </a:r>
            <a:r>
              <a:rPr lang="en-GB" sz="800" spc="-5" dirty="0">
                <a:latin typeface="Arial"/>
                <a:cs typeface="Arial"/>
              </a:rPr>
              <a:t>develop </a:t>
            </a:r>
            <a:r>
              <a:rPr lang="en-GB" sz="800" dirty="0">
                <a:latin typeface="Arial"/>
                <a:cs typeface="Arial"/>
              </a:rPr>
              <a:t>the fundamental tools required to </a:t>
            </a:r>
            <a:r>
              <a:rPr lang="en-GB" sz="800" spc="-5" dirty="0">
                <a:latin typeface="Arial"/>
                <a:cs typeface="Arial"/>
              </a:rPr>
              <a:t>deliver</a:t>
            </a:r>
            <a:r>
              <a:rPr lang="en-GB" sz="800" spc="-114" dirty="0">
                <a:latin typeface="Arial"/>
                <a:cs typeface="Arial"/>
              </a:rPr>
              <a:t> </a:t>
            </a:r>
            <a:r>
              <a:rPr lang="en-GB" sz="800" dirty="0">
                <a:latin typeface="Arial"/>
                <a:cs typeface="Arial"/>
              </a:rPr>
              <a:t>place-based 24/7 integrated, multi-professional community care and</a:t>
            </a:r>
            <a:r>
              <a:rPr lang="en-GB" sz="800" spc="-170" dirty="0">
                <a:latin typeface="Arial"/>
                <a:cs typeface="Arial"/>
              </a:rPr>
              <a:t>   </a:t>
            </a:r>
            <a:r>
              <a:rPr lang="en-GB" sz="800" dirty="0">
                <a:latin typeface="Arial"/>
                <a:cs typeface="Arial"/>
              </a:rPr>
              <a:t>support, ensuring consistency and reducing variation. </a:t>
            </a:r>
          </a:p>
          <a:p>
            <a:pPr marL="171450" indent="-171450">
              <a:buFont typeface="Arial" panose="020B0604020202020204" pitchFamily="34" charset="0"/>
              <a:buChar char="•"/>
            </a:pPr>
            <a:endParaRPr lang="en-GB" sz="800" dirty="0">
              <a:latin typeface="Arial" panose="020B0604020202020204" pitchFamily="34" charset="0"/>
              <a:cs typeface="Arial" panose="020B0604020202020204" pitchFamily="34" charset="0"/>
            </a:endParaRPr>
          </a:p>
          <a:p>
            <a:r>
              <a:rPr lang="en-GB" sz="800" dirty="0">
                <a:latin typeface="Arial"/>
                <a:cs typeface="Arial"/>
              </a:rPr>
              <a:t>Kerrie also outlined the development of the Multi professional (MP) framework which will support MP working and what good looks like. Kerrie then outlined what we have already heard from stakeholders about Virtual Wards from previous engagement and work through the task and finish group. </a:t>
            </a:r>
            <a:endParaRPr lang="en-GB" sz="8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8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175FD63-73A8-6449-A0D4-F67E04E1C7D9}"/>
              </a:ext>
            </a:extLst>
          </p:cNvPr>
          <p:cNvSpPr txBox="1"/>
          <p:nvPr/>
        </p:nvSpPr>
        <p:spPr>
          <a:xfrm>
            <a:off x="8256993" y="2638883"/>
            <a:ext cx="3664215" cy="1569660"/>
          </a:xfrm>
          <a:prstGeom prst="rect">
            <a:avLst/>
          </a:prstGeom>
          <a:noFill/>
        </p:spPr>
        <p:txBody>
          <a:bodyPr wrap="square" lIns="91440" tIns="45720" rIns="91440" bIns="45720" rtlCol="0" anchor="t">
            <a:spAutoFit/>
          </a:bodyPr>
          <a:lstStyle/>
          <a:p>
            <a:r>
              <a:rPr lang="en-US" sz="800" b="1" dirty="0">
                <a:latin typeface="Arial"/>
                <a:cs typeface="Arial"/>
              </a:rPr>
              <a:t>The What</a:t>
            </a:r>
          </a:p>
          <a:p>
            <a:r>
              <a:rPr lang="en-US" sz="800" dirty="0">
                <a:latin typeface="Arial"/>
                <a:cs typeface="Arial"/>
              </a:rPr>
              <a:t>Chiquita opened the next session which was focused on:</a:t>
            </a:r>
          </a:p>
          <a:p>
            <a:endParaRPr lang="en-US" sz="8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800" dirty="0">
                <a:latin typeface="Arial"/>
                <a:cs typeface="Arial"/>
              </a:rPr>
              <a:t>Proposing a definition and debating names </a:t>
            </a:r>
          </a:p>
          <a:p>
            <a:endParaRPr lang="en-GB" sz="8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800" dirty="0">
                <a:latin typeface="Arial"/>
                <a:cs typeface="Arial"/>
              </a:rPr>
              <a:t>Understanding what ‘Virtual Ward’ means to professionals and the public, how ‘Virtual Ward’ all fits together</a:t>
            </a:r>
            <a:endParaRPr lang="en-GB" sz="800" dirty="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a:p>
            <a:r>
              <a:rPr lang="en-US" sz="800" dirty="0">
                <a:latin typeface="Arial"/>
                <a:cs typeface="Arial"/>
              </a:rPr>
              <a:t>This section produced lively discussion and engagement, using Menti meter to capture views from attendees. The results of Menti, comments in the chat and discussion had, are now being reviewed  to inform the next stage of this key piece of work.</a:t>
            </a:r>
            <a:endParaRPr lang="en-GB" sz="8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011021A5-B972-6944-925B-2817F8448C2F}"/>
              </a:ext>
            </a:extLst>
          </p:cNvPr>
          <p:cNvSpPr txBox="1"/>
          <p:nvPr/>
        </p:nvSpPr>
        <p:spPr>
          <a:xfrm>
            <a:off x="268514" y="4473381"/>
            <a:ext cx="3818327" cy="1692771"/>
          </a:xfrm>
          <a:prstGeom prst="rect">
            <a:avLst/>
          </a:prstGeom>
          <a:noFill/>
        </p:spPr>
        <p:txBody>
          <a:bodyPr wrap="square" lIns="91440" tIns="45720" rIns="91440" bIns="45720" rtlCol="0" anchor="t">
            <a:spAutoFit/>
          </a:bodyPr>
          <a:lstStyle/>
          <a:p>
            <a:r>
              <a:rPr lang="en-US" sz="800" b="1" dirty="0">
                <a:latin typeface="Arial" panose="020B0604020202020204" pitchFamily="34" charset="0"/>
                <a:cs typeface="Arial" panose="020B0604020202020204" pitchFamily="34" charset="0"/>
              </a:rPr>
              <a:t>Attendance / Delegates</a:t>
            </a:r>
          </a:p>
          <a:p>
            <a:r>
              <a:rPr lang="en-US" sz="800" dirty="0">
                <a:latin typeface="Arial"/>
                <a:cs typeface="Arial"/>
              </a:rPr>
              <a:t>The event was incredibly well attended with 177 people joining and contributing. With wide representation from:</a:t>
            </a:r>
          </a:p>
          <a:p>
            <a:endParaRPr lang="en-US" sz="8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3rd Sector </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Local Authorities</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Health and Social care leads</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National Programmes</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Primary Care Contractors</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Wide range of professionals from across all regions and settings  </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Welsh Government</a:t>
            </a:r>
          </a:p>
          <a:p>
            <a:pPr marL="171450" indent="-171450">
              <a:buFont typeface="Arial" panose="020B0604020202020204" pitchFamily="34" charset="0"/>
              <a:buChar char="•"/>
            </a:pPr>
            <a:r>
              <a:rPr lang="en-GB" sz="800" dirty="0">
                <a:latin typeface="Arial" panose="020B0604020202020204" pitchFamily="34" charset="0"/>
                <a:cs typeface="Arial" panose="020B0604020202020204" pitchFamily="34" charset="0"/>
              </a:rPr>
              <a:t>Independent sector representation </a:t>
            </a:r>
          </a:p>
          <a:p>
            <a:pPr marL="171450" indent="-17145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7A1BE7DF-F1B0-404B-BEE3-E06FC83BD5C4}"/>
              </a:ext>
            </a:extLst>
          </p:cNvPr>
          <p:cNvSpPr txBox="1"/>
          <p:nvPr/>
        </p:nvSpPr>
        <p:spPr>
          <a:xfrm>
            <a:off x="4257888" y="4448214"/>
            <a:ext cx="3780730" cy="1738938"/>
          </a:xfrm>
          <a:prstGeom prst="rect">
            <a:avLst/>
          </a:prstGeom>
          <a:noFill/>
        </p:spPr>
        <p:txBody>
          <a:bodyPr wrap="square" lIns="91440" tIns="45720" rIns="91440" bIns="45720" rtlCol="0" anchor="t">
            <a:spAutoFit/>
          </a:bodyPr>
          <a:lstStyle/>
          <a:p>
            <a:r>
              <a:rPr lang="en-US" sz="800" b="1" dirty="0">
                <a:latin typeface="Arial"/>
                <a:cs typeface="Arial"/>
              </a:rPr>
              <a:t>Standards </a:t>
            </a:r>
            <a:endParaRPr lang="en-US" sz="800" dirty="0">
              <a:latin typeface="Arial" panose="020B0604020202020204" pitchFamily="34" charset="0"/>
              <a:cs typeface="Arial" panose="020B0604020202020204" pitchFamily="34" charset="0"/>
            </a:endParaRPr>
          </a:p>
          <a:p>
            <a:r>
              <a:rPr lang="en-US" sz="800" dirty="0">
                <a:latin typeface="Arial"/>
                <a:cs typeface="Arial"/>
              </a:rPr>
              <a:t>Kerrie informed the group that 92% of the responses in the questionnaire circulated prior to the workshop  agreed that the standards should be aligned to the 6 quality domains and summarised the common themes from the feedback. The 6 domains are: </a:t>
            </a:r>
            <a:r>
              <a:rPr lang="en-US" sz="800" b="1" dirty="0">
                <a:latin typeface="Arial"/>
                <a:cs typeface="Arial"/>
              </a:rPr>
              <a:t>Safe; Effective; Person-Centered; Timely; Efficient; and Equitable</a:t>
            </a:r>
            <a:r>
              <a:rPr lang="en-US" sz="800" dirty="0">
                <a:latin typeface="Arial"/>
                <a:cs typeface="Arial"/>
              </a:rPr>
              <a:t>.</a:t>
            </a:r>
            <a:endParaRPr lang="en-US" dirty="0">
              <a:cs typeface="Calibri"/>
            </a:endParaRPr>
          </a:p>
          <a:p>
            <a:endParaRPr lang="en-US" sz="400" dirty="0">
              <a:latin typeface="Arial"/>
              <a:cs typeface="Arial"/>
            </a:endParaRPr>
          </a:p>
          <a:p>
            <a:r>
              <a:rPr lang="en-US" sz="800" dirty="0">
                <a:latin typeface="Arial"/>
                <a:cs typeface="Arial"/>
              </a:rPr>
              <a:t>Kerri and Victoria opened the next interactive session focusing on:</a:t>
            </a:r>
          </a:p>
          <a:p>
            <a:pPr marL="171450" indent="-171450">
              <a:buFont typeface="Arial"/>
              <a:buChar char="•"/>
            </a:pPr>
            <a:r>
              <a:rPr lang="en-US" sz="800" dirty="0">
                <a:latin typeface="Arial"/>
                <a:cs typeface="Arial"/>
              </a:rPr>
              <a:t>The quality statements within each domain</a:t>
            </a:r>
          </a:p>
          <a:p>
            <a:pPr marL="171450" indent="-171450">
              <a:buFont typeface="Arial"/>
              <a:buChar char="•"/>
            </a:pPr>
            <a:r>
              <a:rPr lang="en-US" sz="800" dirty="0">
                <a:latin typeface="Arial"/>
                <a:cs typeface="Arial"/>
              </a:rPr>
              <a:t>The metrics and measures that could provide assurance of each domain</a:t>
            </a:r>
          </a:p>
          <a:p>
            <a:endParaRPr lang="en-US" sz="500" dirty="0">
              <a:latin typeface="Arial"/>
              <a:cs typeface="Arial"/>
            </a:endParaRPr>
          </a:p>
          <a:p>
            <a:r>
              <a:rPr lang="en-US" sz="800" dirty="0">
                <a:latin typeface="Arial"/>
                <a:cs typeface="Arial"/>
              </a:rPr>
              <a:t>Feedback received during the workshop will be reviewed to support the development of Quality statements and their associated measures.</a:t>
            </a:r>
            <a:endParaRPr lang="en-US" sz="8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85A47409-8840-3D42-A37F-A533BC15E986}"/>
              </a:ext>
            </a:extLst>
          </p:cNvPr>
          <p:cNvSpPr txBox="1"/>
          <p:nvPr/>
        </p:nvSpPr>
        <p:spPr>
          <a:xfrm>
            <a:off x="8229857" y="4473335"/>
            <a:ext cx="3681338" cy="1569660"/>
          </a:xfrm>
          <a:prstGeom prst="rect">
            <a:avLst/>
          </a:prstGeom>
          <a:noFill/>
        </p:spPr>
        <p:txBody>
          <a:bodyPr wrap="square" lIns="91440" tIns="45720" rIns="91440" bIns="45720" rtlCol="0" anchor="t">
            <a:spAutoFit/>
          </a:bodyPr>
          <a:lstStyle/>
          <a:p>
            <a:r>
              <a:rPr lang="en-US" sz="800" b="1" dirty="0">
                <a:latin typeface="Arial"/>
                <a:cs typeface="Arial"/>
              </a:rPr>
              <a:t>The Data</a:t>
            </a:r>
            <a:r>
              <a:rPr lang="en-GB" sz="800" dirty="0">
                <a:latin typeface="Arial"/>
                <a:cs typeface="Arial"/>
              </a:rPr>
              <a:t>.</a:t>
            </a:r>
          </a:p>
          <a:p>
            <a:r>
              <a:rPr lang="en-GB" sz="800" dirty="0">
                <a:latin typeface="Arial"/>
                <a:cs typeface="Arial"/>
              </a:rPr>
              <a:t>Kerri, Demand and capacity improvement manger, summarised the feedback from the questionnaire circulated prior to the workshop. </a:t>
            </a:r>
            <a:endParaRPr lang="en-GB" sz="800" dirty="0">
              <a:latin typeface="Arial" panose="020B0604020202020204" pitchFamily="34" charset="0"/>
              <a:cs typeface="Arial" panose="020B0604020202020204" pitchFamily="34" charset="0"/>
            </a:endParaRPr>
          </a:p>
          <a:p>
            <a:r>
              <a:rPr lang="en-GB" sz="800" dirty="0">
                <a:latin typeface="Arial"/>
                <a:cs typeface="Arial"/>
              </a:rPr>
              <a:t>Specifically looking how data is recorded (or not!), reviewed and used. </a:t>
            </a:r>
            <a:endParaRPr lang="en-GB" sz="800" dirty="0">
              <a:latin typeface="Arial" panose="020B0604020202020204" pitchFamily="34" charset="0"/>
              <a:cs typeface="Arial" panose="020B0604020202020204" pitchFamily="34" charset="0"/>
            </a:endParaRPr>
          </a:p>
          <a:p>
            <a:endParaRPr lang="en-GB" sz="800" dirty="0">
              <a:latin typeface="Arial"/>
              <a:cs typeface="Arial"/>
            </a:endParaRPr>
          </a:p>
          <a:p>
            <a:r>
              <a:rPr lang="en-GB" sz="800" dirty="0">
                <a:latin typeface="Arial"/>
                <a:cs typeface="Arial"/>
              </a:rPr>
              <a:t>Barriers to accessing information came through strongly in the questionnaire, largely due to multiple systems in use and information governance preventing the sharing of data . </a:t>
            </a:r>
            <a:endParaRPr lang="en-GB" dirty="0"/>
          </a:p>
          <a:p>
            <a:endParaRPr lang="en-GB" sz="800" dirty="0">
              <a:solidFill>
                <a:schemeClr val="tx1"/>
              </a:solidFill>
              <a:latin typeface="Arial" panose="020B0604020202020204" pitchFamily="34" charset="0"/>
              <a:cs typeface="Arial" panose="020B0604020202020204" pitchFamily="34" charset="0"/>
            </a:endParaRPr>
          </a:p>
          <a:p>
            <a:r>
              <a:rPr lang="en-GB" sz="800" dirty="0">
                <a:latin typeface="Arial"/>
                <a:cs typeface="Arial"/>
              </a:rPr>
              <a:t>Kerri outlined the deep dives currently underway with each HB region to be completed by 31st March 2023, to understand where there are areas of good practice. </a:t>
            </a:r>
            <a:endParaRPr lang="en-GB" sz="8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48852CF4-D3A9-A84D-A98A-EE05204D237F}"/>
              </a:ext>
            </a:extLst>
          </p:cNvPr>
          <p:cNvSpPr txBox="1"/>
          <p:nvPr/>
        </p:nvSpPr>
        <p:spPr>
          <a:xfrm>
            <a:off x="4501634" y="6558528"/>
            <a:ext cx="3033485" cy="215444"/>
          </a:xfrm>
          <a:prstGeom prst="rect">
            <a:avLst/>
          </a:prstGeom>
          <a:noFill/>
        </p:spPr>
        <p:txBody>
          <a:bodyPr wrap="square" rtlCol="0">
            <a:spAutoFit/>
          </a:bodyPr>
          <a:lstStyle/>
          <a:p>
            <a:r>
              <a:rPr lang="en-US" sz="800" u="sng" err="1">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www.primarycareone.nhs.wales</a:t>
            </a:r>
            <a:r>
              <a:rPr lang="en-US" sz="800" u="sng">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/topics1/strategic-</a:t>
            </a:r>
            <a:r>
              <a:rPr lang="en-US" sz="800" u="sng" err="1">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xmlns="" val="tx"/>
                    </a:ext>
                  </a:extLst>
                </a:hlinkClick>
              </a:rPr>
              <a:t>programme</a:t>
            </a:r>
            <a:endParaRPr lang="en-US" sz="800" u="sng">
              <a:solidFill>
                <a:schemeClr val="bg1"/>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8856D20-2012-1D40-B91F-99DFBAA50D7C}"/>
              </a:ext>
            </a:extLst>
          </p:cNvPr>
          <p:cNvSpPr txBox="1"/>
          <p:nvPr/>
        </p:nvSpPr>
        <p:spPr>
          <a:xfrm>
            <a:off x="8950262" y="6558528"/>
            <a:ext cx="3033485" cy="215444"/>
          </a:xfrm>
          <a:prstGeom prst="rect">
            <a:avLst/>
          </a:prstGeom>
          <a:noFill/>
        </p:spPr>
        <p:txBody>
          <a:bodyPr wrap="square" rtlCol="0">
            <a:spAutoFit/>
          </a:bodyPr>
          <a:lstStyle/>
          <a:p>
            <a:pPr algn="r"/>
            <a:r>
              <a:rPr lang="en-US" sz="800">
                <a:solidFill>
                  <a:srgbClr val="223659"/>
                </a:solidFill>
                <a:latin typeface="Arial" panose="020B0604020202020204" pitchFamily="34" charset="0"/>
                <a:cs typeface="Arial" panose="020B0604020202020204" pitchFamily="34" charset="0"/>
              </a:rPr>
              <a:t>For further information, please contact: </a:t>
            </a:r>
            <a:r>
              <a:rPr lang="en-US" sz="800" err="1">
                <a:solidFill>
                  <a:schemeClr val="bg1"/>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xmlns="" val="tx"/>
                    </a:ext>
                  </a:extLst>
                </a:hlinkClick>
              </a:rPr>
              <a:t>SPPC@wales.nhs.uk</a:t>
            </a:r>
            <a:endParaRPr lang="en-US" sz="800">
              <a:solidFill>
                <a:schemeClr val="bg1"/>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83695681-F2DA-364F-A816-33A96A843949}"/>
              </a:ext>
            </a:extLst>
          </p:cNvPr>
          <p:cNvSpPr txBox="1"/>
          <p:nvPr/>
        </p:nvSpPr>
        <p:spPr>
          <a:xfrm>
            <a:off x="8281506" y="6558528"/>
            <a:ext cx="912827"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xmlns="" val="tx"/>
                    </a:ext>
                  </a:extLst>
                </a:hlinkClick>
              </a:rPr>
              <a:t>@</a:t>
            </a:r>
            <a:r>
              <a:rPr lang="en-US" sz="800" err="1">
                <a:solidFill>
                  <a:schemeClr val="bg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xmlns="" val="tx"/>
                    </a:ext>
                  </a:extLst>
                </a:hlinkClick>
              </a:rPr>
              <a:t>SPCCWales</a:t>
            </a:r>
            <a:endParaRPr lang="en-US" sz="800">
              <a:solidFill>
                <a:schemeClr val="bg1"/>
              </a:solidFill>
              <a:latin typeface="Arial" panose="020B060402020202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79F5B215-B125-9741-8095-0D69C3A1ADFD}"/>
              </a:ext>
            </a:extLst>
          </p:cNvPr>
          <p:cNvPicPr>
            <a:picLocks noChangeAspect="1"/>
          </p:cNvPicPr>
          <p:nvPr/>
        </p:nvPicPr>
        <p:blipFill>
          <a:blip r:embed="rId6"/>
          <a:stretch>
            <a:fillRect/>
          </a:stretch>
        </p:blipFill>
        <p:spPr>
          <a:xfrm>
            <a:off x="8127478" y="6586344"/>
            <a:ext cx="210828" cy="171298"/>
          </a:xfrm>
          <a:prstGeom prst="rect">
            <a:avLst/>
          </a:prstGeom>
        </p:spPr>
      </p:pic>
    </p:spTree>
    <p:extLst>
      <p:ext uri="{BB962C8B-B14F-4D97-AF65-F5344CB8AC3E}">
        <p14:creationId xmlns:p14="http://schemas.microsoft.com/office/powerpoint/2010/main" val="27982715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ce95a71c-0ae1-46f8-8142-d441c0451959">
      <UserInfo>
        <DisplayName>ABB - Community Infrastructure Members</DisplayName>
        <AccountId>7</AccountId>
        <AccountType/>
      </UserInfo>
    </SharedWithUsers>
    <_activity xmlns="e31354fa-61dd-49d6-8037-649c5fc98e5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FADE2FB9D95CE4F9C4AC2B640B6F8BD" ma:contentTypeVersion="14" ma:contentTypeDescription="Create a new document." ma:contentTypeScope="" ma:versionID="b21045ac8229a28e1db0661f0b6266c0">
  <xsd:schema xmlns:xsd="http://www.w3.org/2001/XMLSchema" xmlns:xs="http://www.w3.org/2001/XMLSchema" xmlns:p="http://schemas.microsoft.com/office/2006/metadata/properties" xmlns:ns3="e31354fa-61dd-49d6-8037-649c5fc98e50" xmlns:ns4="ce95a71c-0ae1-46f8-8142-d441c0451959" targetNamespace="http://schemas.microsoft.com/office/2006/metadata/properties" ma:root="true" ma:fieldsID="6045ef26c4f66056e4716b063f082f95" ns3:_="" ns4:_="">
    <xsd:import namespace="e31354fa-61dd-49d6-8037-649c5fc98e50"/>
    <xsd:import namespace="ce95a71c-0ae1-46f8-8142-d441c045195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31354fa-61dd-49d6-8037-649c5fc98e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e95a71c-0ae1-46f8-8142-d441c0451959"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C07D3D-6AA7-4C10-85C1-3FD1EF148128}">
  <ds:schemaRefs>
    <ds:schemaRef ds:uri="http://schemas.openxmlformats.org/package/2006/metadata/core-properties"/>
    <ds:schemaRef ds:uri="http://schemas.microsoft.com/office/2006/documentManagement/types"/>
    <ds:schemaRef ds:uri="http://schemas.microsoft.com/office/infopath/2007/PartnerControls"/>
    <ds:schemaRef ds:uri="e31354fa-61dd-49d6-8037-649c5fc98e50"/>
    <ds:schemaRef ds:uri="http://purl.org/dc/elements/1.1/"/>
    <ds:schemaRef ds:uri="http://schemas.microsoft.com/office/2006/metadata/properties"/>
    <ds:schemaRef ds:uri="ce95a71c-0ae1-46f8-8142-d441c0451959"/>
    <ds:schemaRef ds:uri="http://purl.org/dc/terms/"/>
    <ds:schemaRef ds:uri="http://www.w3.org/XML/1998/namespace"/>
    <ds:schemaRef ds:uri="http://purl.org/dc/dcmitype/"/>
  </ds:schemaRefs>
</ds:datastoreItem>
</file>

<file path=customXml/itemProps2.xml><?xml version="1.0" encoding="utf-8"?>
<ds:datastoreItem xmlns:ds="http://schemas.openxmlformats.org/officeDocument/2006/customXml" ds:itemID="{9DE7FF2E-84F3-4F39-80B0-DA72D06B1C63}">
  <ds:schemaRefs>
    <ds:schemaRef ds:uri="http://schemas.microsoft.com/sharepoint/v3/contenttype/forms"/>
  </ds:schemaRefs>
</ds:datastoreItem>
</file>

<file path=customXml/itemProps3.xml><?xml version="1.0" encoding="utf-8"?>
<ds:datastoreItem xmlns:ds="http://schemas.openxmlformats.org/officeDocument/2006/customXml" ds:itemID="{3118A9D8-C3C3-494C-9CA2-ACA6BA5647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31354fa-61dd-49d6-8037-649c5fc98e50"/>
    <ds:schemaRef ds:uri="ce95a71c-0ae1-46f8-8142-d441c04519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93</TotalTime>
  <Words>644</Words>
  <Application>Microsoft Office PowerPoint</Application>
  <PresentationFormat>Widescreen</PresentationFormat>
  <Paragraphs>61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Courier New</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dc:creator>
  <cp:lastModifiedBy>Holly McAnoy (Public Health Wales - No. 2 Capital Quarter)</cp:lastModifiedBy>
  <cp:revision>199</cp:revision>
  <dcterms:created xsi:type="dcterms:W3CDTF">2022-04-12T09:33:23Z</dcterms:created>
  <dcterms:modified xsi:type="dcterms:W3CDTF">2023-04-04T12:31:51Z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0x0101002FADE2FB9D95CE4F9C4AC2B640B6F8BD</vt:lpwstr>
  </property>
  <property fmtid="{D5CDD505-2E9C-101B-9397-08002B2CF9AE}" pid="3" name="MediaServiceImageTags">
    <vt:lpwstr/>
  </property>
</Properties>
</file>