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30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B09"/>
    <a:srgbClr val="965FA3"/>
    <a:srgbClr val="1B2E4A"/>
    <a:srgbClr val="1A8DCE"/>
    <a:srgbClr val="E50780"/>
    <a:srgbClr val="02305D"/>
    <a:srgbClr val="5AB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6828" autoAdjust="0"/>
    <p:restoredTop sz="94728"/>
  </p:normalViewPr>
  <p:slideViewPr>
    <p:cSldViewPr snapToGrid="0" snapToObjects="1">
      <p:cViewPr varScale="1">
        <p:scale>
          <a:sx n="80" d="100"/>
          <a:sy n="80" d="100"/>
        </p:scale>
        <p:origin x="108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48" d="100"/>
          <a:sy n="148" d="100"/>
        </p:scale>
        <p:origin x="308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D3C69-8D21-C64C-AA96-C113C4F008A9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9DA47-A366-1448-A33D-65CF8FFAC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089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63856E0-0E81-CC4F-9B2E-4AB96558DC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65CA0-AEAC-3F43-974B-F896474D7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708" y="2325932"/>
            <a:ext cx="9144000" cy="2387600"/>
          </a:xfrm>
        </p:spPr>
        <p:txBody>
          <a:bodyPr anchor="b">
            <a:normAutofit/>
          </a:bodyPr>
          <a:lstStyle>
            <a:lvl1pPr algn="l"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618370-12F0-EE44-B0DE-0D737D4E04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4708" y="4821238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64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C45E37F-5D25-3444-BC73-196E0D2350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734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ectangle&#10;&#10;Description automatically generated">
            <a:extLst>
              <a:ext uri="{FF2B5EF4-FFF2-40B4-BE49-F238E27FC236}">
                <a16:creationId xmlns:a16="http://schemas.microsoft.com/office/drawing/2014/main" id="{096CC9AC-161D-FD4D-AADA-4E2C5DCFB3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4087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5CB7E-9A46-5C44-8247-87417DFB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101026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3F80-1CC6-EE48-A7C9-C55B0461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36848"/>
            <a:ext cx="10515600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ABEC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7123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87E5F4D-F0C1-C04D-9F41-F5AF46EB18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5503B3F-5BE1-3246-B25A-B9F8AC6A1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A103A0F-B897-8542-A62D-28B76CA58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54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ctangle&#10;&#10;Description automatically generated">
            <a:extLst>
              <a:ext uri="{FF2B5EF4-FFF2-40B4-BE49-F238E27FC236}">
                <a16:creationId xmlns:a16="http://schemas.microsoft.com/office/drawing/2014/main" id="{B20264D2-A319-E141-BF48-BD435F70C1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680DAA5-334F-C548-8322-B4D212C0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2025009-A816-5F46-AE73-54565087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495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680DAA5-334F-C548-8322-B4D212C0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2025009-A816-5F46-AE73-54565087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969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1B2E4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762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4CCE83C4-8F8F-B746-A497-12F79CEA6A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9D0EBB-40C7-3040-8897-CC7A6B635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408245"/>
            <a:ext cx="4232519" cy="10785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2824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C92584-906C-C94C-878E-94C98C9B1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395E7-0016-B04A-BC56-FA65B42B43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12D69-7BC4-C84F-8858-B6D29D089380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4BF4C-A81F-9A4D-9A4D-914723BBB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5ED13-CF17-4144-AC2F-657FB85ED3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2DD82-EDB8-4A4B-A06E-BB49D5BE6A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132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1" r:id="rId3"/>
    <p:sldLayoutId id="2147483659" r:id="rId4"/>
    <p:sldLayoutId id="2147483655" r:id="rId5"/>
    <p:sldLayoutId id="2147483654" r:id="rId6"/>
    <p:sldLayoutId id="2147483658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1B2E4A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5ABEC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469776" y="518336"/>
            <a:ext cx="880642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2305D"/>
                </a:solidFill>
              </a:rPr>
              <a:t>SPPC Work </a:t>
            </a:r>
            <a:r>
              <a:rPr lang="en-GB" sz="2800" b="1" dirty="0" smtClean="0">
                <a:solidFill>
                  <a:srgbClr val="02305D"/>
                </a:solidFill>
              </a:rPr>
              <a:t>stream 1: Prevention &amp; Wellbeing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316641" y="1713490"/>
            <a:ext cx="4673690" cy="942974"/>
          </a:xfrm>
          <a:prstGeom prst="roundRect">
            <a:avLst/>
          </a:prstGeom>
          <a:solidFill>
            <a:srgbClr val="02305D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Prevention and Wellbeing Workstream</a:t>
            </a:r>
            <a:endParaRPr lang="en-GB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313347" y="2656464"/>
            <a:ext cx="4680277" cy="356904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smtClean="0">
                <a:solidFill>
                  <a:srgbClr val="1B2E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Co-Chairs: Julie Denley &amp; Dr Sarah Aitken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147060" y="3599438"/>
            <a:ext cx="9463790" cy="36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614006" y="3007965"/>
            <a:ext cx="2" cy="1089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5093865" y="4162062"/>
            <a:ext cx="1908601" cy="942974"/>
          </a:xfrm>
          <a:prstGeom prst="roundRect">
            <a:avLst/>
          </a:prstGeom>
          <a:solidFill>
            <a:srgbClr val="00206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Obesity Prevention</a:t>
            </a:r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093866" y="5118984"/>
            <a:ext cx="1908600" cy="356904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 smtClean="0">
                <a:solidFill>
                  <a:srgbClr val="1B2E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Chair: Amrita Jesurasa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100886" y="5475888"/>
            <a:ext cx="1908600" cy="356904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dirty="0" smtClean="0">
                <a:solidFill>
                  <a:srgbClr val="1B2E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Support: Bethan Jenkins &amp; Amber Pringle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758039" y="4144785"/>
            <a:ext cx="1908601" cy="942974"/>
          </a:xfrm>
          <a:prstGeom prst="roundRect">
            <a:avLst/>
          </a:prstGeom>
          <a:solidFill>
            <a:srgbClr val="02305D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Diabetes Prevention</a:t>
            </a:r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798307" y="5068029"/>
            <a:ext cx="1908600" cy="356904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dirty="0">
                <a:solidFill>
                  <a:srgbClr val="1B2E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Chair: Amrita Jesurasa</a:t>
            </a:r>
            <a:endParaRPr lang="en-GB" sz="1200" dirty="0" smtClean="0">
              <a:solidFill>
                <a:srgbClr val="1B2E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798307" y="5421925"/>
            <a:ext cx="1908600" cy="356904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dirty="0" smtClean="0">
                <a:solidFill>
                  <a:srgbClr val="1B2E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Support:             Keri Hutchinson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424390" y="4145772"/>
            <a:ext cx="1908601" cy="942974"/>
          </a:xfrm>
          <a:prstGeom prst="roundRect">
            <a:avLst/>
          </a:prstGeom>
          <a:solidFill>
            <a:srgbClr val="02305D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Mental Wellbeing</a:t>
            </a:r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40744" y="5087759"/>
            <a:ext cx="1908600" cy="356904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 smtClean="0">
                <a:solidFill>
                  <a:srgbClr val="1B2E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Chair: Julie Denley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440744" y="5459863"/>
            <a:ext cx="1908600" cy="356904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dirty="0" smtClean="0">
                <a:solidFill>
                  <a:srgbClr val="1B2E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Support: Kelly King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7382581" y="4145772"/>
            <a:ext cx="1908601" cy="942974"/>
          </a:xfrm>
          <a:prstGeom prst="roundRect">
            <a:avLst/>
          </a:prstGeom>
          <a:solidFill>
            <a:srgbClr val="02305D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Prescribing</a:t>
            </a:r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410231" y="5088746"/>
            <a:ext cx="1908600" cy="356904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 smtClean="0">
                <a:solidFill>
                  <a:srgbClr val="1B2E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Chair: Amrita Jesurasa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7423868" y="5435887"/>
            <a:ext cx="1908600" cy="356904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100" dirty="0" smtClean="0">
                <a:solidFill>
                  <a:srgbClr val="1B2E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Support: </a:t>
            </a:r>
            <a:r>
              <a:rPr lang="en-GB" sz="1100" dirty="0">
                <a:solidFill>
                  <a:srgbClr val="1B2E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Bethan Jenkins &amp; Amber Pringle</a:t>
            </a:r>
            <a:endParaRPr lang="en-GB" sz="1100" dirty="0" smtClean="0">
              <a:solidFill>
                <a:srgbClr val="1B2E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3465890" y="3013368"/>
            <a:ext cx="2" cy="1089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0608162" y="3666480"/>
            <a:ext cx="1" cy="478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147060" y="3635530"/>
            <a:ext cx="1" cy="506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500" y="5942289"/>
            <a:ext cx="2223530" cy="951671"/>
          </a:xfrm>
          <a:prstGeom prst="rect">
            <a:avLst/>
          </a:prstGeom>
        </p:spPr>
      </p:pic>
      <p:pic>
        <p:nvPicPr>
          <p:cNvPr id="24" name="Picture 2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5358" y="119796"/>
            <a:ext cx="1557913" cy="1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Rounded Rectangle 27"/>
          <p:cNvSpPr/>
          <p:nvPr/>
        </p:nvSpPr>
        <p:spPr>
          <a:xfrm>
            <a:off x="9739587" y="4142267"/>
            <a:ext cx="1908601" cy="942974"/>
          </a:xfrm>
          <a:prstGeom prst="roundRect">
            <a:avLst/>
          </a:prstGeom>
          <a:solidFill>
            <a:srgbClr val="02305D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Inverse Care Law</a:t>
            </a:r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9767236" y="5078983"/>
            <a:ext cx="1908600" cy="356904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 smtClean="0">
                <a:solidFill>
                  <a:srgbClr val="1B2E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Chair: </a:t>
            </a:r>
            <a:r>
              <a:rPr lang="en-GB" sz="1200" dirty="0" smtClean="0">
                <a:solidFill>
                  <a:srgbClr val="1B2E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Sarah Aitken / Kelechi Nnoaham </a:t>
            </a:r>
            <a:endParaRPr lang="en-GB" sz="1200" dirty="0" smtClean="0">
              <a:solidFill>
                <a:srgbClr val="1B2E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9767236" y="5444663"/>
            <a:ext cx="1908600" cy="356904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100" dirty="0" smtClean="0">
                <a:solidFill>
                  <a:srgbClr val="1B2E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Support: </a:t>
            </a:r>
            <a:r>
              <a:rPr lang="en-GB" sz="1100" dirty="0" smtClean="0">
                <a:solidFill>
                  <a:srgbClr val="1B2E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Sara Thomas </a:t>
            </a:r>
            <a:endParaRPr lang="en-GB" sz="1100" dirty="0" smtClean="0">
              <a:solidFill>
                <a:srgbClr val="1B2E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7783800" y="2996389"/>
            <a:ext cx="2" cy="1089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79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PPC swatch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B2D4A"/>
      </a:accent1>
      <a:accent2>
        <a:srgbClr val="C59B67"/>
      </a:accent2>
      <a:accent3>
        <a:srgbClr val="2EB5BE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4" ma:contentTypeDescription="Create a new document." ma:contentTypeScope="" ma:versionID="38a20dcafb21a7e013c17de00bac47b7">
  <xsd:schema xmlns:xsd="http://www.w3.org/2001/XMLSchema" xmlns:xs="http://www.w3.org/2001/XMLSchema" xmlns:p="http://schemas.microsoft.com/office/2006/metadata/properties" xmlns:ns3="f30bebb2-c01f-48d0-81da-dc8b123879c2" xmlns:ns4="b7e247b7-cca8-429f-8688-16f83c8fba5f" targetNamespace="http://schemas.microsoft.com/office/2006/metadata/properties" ma:root="true" ma:fieldsID="1626bb170a9f3ea8875793f920a42e26" ns3:_="" ns4:_="">
    <xsd:import namespace="f30bebb2-c01f-48d0-81da-dc8b123879c2"/>
    <xsd:import namespace="b7e247b7-cca8-429f-8688-16f83c8fba5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901B566-89DD-4761-9A11-DB194E6966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0bebb2-c01f-48d0-81da-dc8b123879c2"/>
    <ds:schemaRef ds:uri="b7e247b7-cca8-429f-8688-16f83c8fba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802AE58-C080-4685-AE3A-E2B16D7598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B532F5-8CDD-4676-9E08-08CB134E605E}">
  <ds:schemaRefs>
    <ds:schemaRef ds:uri="b7e247b7-cca8-429f-8688-16f83c8fba5f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30bebb2-c01f-48d0-81da-dc8b123879c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9736</TotalTime>
  <Words>85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SPPC Work stream 1: Prevention &amp; Wellbeing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dcuygdga</dc:title>
  <dc:creator>Martin</dc:creator>
  <cp:lastModifiedBy>Zoe Wallace (Public Health Wales - No. 2 Capital Quarter)</cp:lastModifiedBy>
  <cp:revision>69</cp:revision>
  <dcterms:created xsi:type="dcterms:W3CDTF">2021-10-05T10:49:19Z</dcterms:created>
  <dcterms:modified xsi:type="dcterms:W3CDTF">2022-07-11T12:36:20Z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