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76" r:id="rId5"/>
    <p:sldId id="278" r:id="rId6"/>
    <p:sldId id="277" r:id="rId7"/>
    <p:sldId id="260" r:id="rId8"/>
    <p:sldId id="279" r:id="rId9"/>
    <p:sldId id="263" r:id="rId10"/>
    <p:sldId id="269" r:id="rId11"/>
    <p:sldId id="270" r:id="rId12"/>
    <p:sldId id="272" r:id="rId13"/>
    <p:sldId id="26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wn, Aled (HSS - Delivery &amp; Performance)" initials="BA(-D&amp;P" lastIdx="1" clrIdx="0">
    <p:extLst>
      <p:ext uri="{19B8F6BF-5375-455C-9EA6-DF929625EA0E}">
        <p15:presenceInfo xmlns:p15="http://schemas.microsoft.com/office/powerpoint/2012/main" userId="S-1-5-21-2431647640-172777305-3518478359-124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slide" Target="slides/slide9.xml" Id="rId13" /><Relationship Type="http://schemas.openxmlformats.org/officeDocument/2006/relationships/viewProps" Target="viewProps.xml" Id="rId18" /><Relationship Type="http://schemas.openxmlformats.org/officeDocument/2006/relationships/customXml" Target="../customXml/item3.xml" Id="rId3" /><Relationship Type="http://schemas.openxmlformats.org/officeDocument/2006/relationships/slide" Target="slides/slide3.xml" Id="rId7" /><Relationship Type="http://schemas.openxmlformats.org/officeDocument/2006/relationships/slide" Target="slides/slide8.xml" Id="rId12" /><Relationship Type="http://schemas.openxmlformats.org/officeDocument/2006/relationships/presProps" Target="presProps.xml" Id="rId17" /><Relationship Type="http://schemas.openxmlformats.org/officeDocument/2006/relationships/customXml" Target="../customXml/item2.xml" Id="rId2" /><Relationship Type="http://schemas.openxmlformats.org/officeDocument/2006/relationships/commentAuthors" Target="commentAuthors.xml" Id="rId16" /><Relationship Type="http://schemas.openxmlformats.org/officeDocument/2006/relationships/tableStyles" Target="tableStyles.xml" Id="rId20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slide" Target="slides/slide11.xml" Id="rId15" /><Relationship Type="http://schemas.openxmlformats.org/officeDocument/2006/relationships/slide" Target="slides/slide6.xml" Id="rId10" /><Relationship Type="http://schemas.openxmlformats.org/officeDocument/2006/relationships/theme" Target="theme/theme1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slide" Target="slides/slide10.xml" Id="rId14" /><Relationship Type="http://schemas.openxmlformats.org/officeDocument/2006/relationships/customXml" Target="/customXML/item4.xml" Id="Rd8af3bf136ec494f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8"/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0B-4490-B42A-5AA3414214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0B-4490-B42A-5AA34142143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50B-4490-B42A-5AA341421431}"/>
              </c:ext>
            </c:extLst>
          </c:dPt>
          <c:dLbls>
            <c:dLbl>
              <c:idx val="0"/>
              <c:layout>
                <c:manualLayout>
                  <c:x val="-0.13764897706462889"/>
                  <c:y val="-0.11298649950884185"/>
                </c:manualLayout>
              </c:layout>
              <c:tx>
                <c:rich>
                  <a:bodyPr/>
                  <a:lstStyle/>
                  <a:p>
                    <a:fld id="{3D87BDE0-4738-400E-A2CF-5B0123061B34}" type="VALUE">
                      <a:rPr lang="en-US"/>
                      <a:pPr/>
                      <a:t>[VALUE]</a:t>
                    </a:fld>
                    <a:r>
                      <a:rPr lang="en-US"/>
                      <a:t>m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50B-4490-B42A-5AA34142143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£1.4m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50B-4490-B42A-5AA34142143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£4m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850B-4490-B42A-5AA3414214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1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Sheet1!$B$3:$B$5</c:f>
              <c:strCache>
                <c:ptCount val="3"/>
                <c:pt idx="0">
                  <c:v>Health Boards and NHS Trusts</c:v>
                </c:pt>
                <c:pt idx="1">
                  <c:v>Programme management, research and evaluation</c:v>
                </c:pt>
                <c:pt idx="2">
                  <c:v>Six Goals Programme Delivery and Innovation Fund</c:v>
                </c:pt>
              </c:strCache>
            </c:strRef>
          </c:cat>
          <c:val>
            <c:numRef>
              <c:f>Sheet1!$C$3:$C$5</c:f>
              <c:numCache>
                <c:formatCode>"£"#,##0.0</c:formatCode>
                <c:ptCount val="3"/>
                <c:pt idx="0">
                  <c:v>19.600000000000001</c:v>
                </c:pt>
                <c:pt idx="1">
                  <c:v>1.4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0B-4490-B42A-5AA34142143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5A1C25-B0FA-4E3E-9847-4CBAEE16C2C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C41338-6EFB-4BB8-B6F5-ACD63D38BAF9}">
      <dgm:prSet phldrT="[Text]"/>
      <dgm:spPr/>
      <dgm:t>
        <a:bodyPr/>
        <a:lstStyle/>
        <a:p>
          <a:r>
            <a:rPr lang="en-US" dirty="0"/>
            <a:t>HEALTH BOARD 6G IMPOVEMENT TRIUMVIRATE TEAMS</a:t>
          </a:r>
        </a:p>
      </dgm:t>
    </dgm:pt>
    <dgm:pt modelId="{8D043066-30EE-449B-84C6-54C102A3C7C9}" type="parTrans" cxnId="{70CBDCB7-FB00-48CB-9F86-4A9F1E42EC1E}">
      <dgm:prSet/>
      <dgm:spPr/>
      <dgm:t>
        <a:bodyPr/>
        <a:lstStyle/>
        <a:p>
          <a:endParaRPr lang="en-US"/>
        </a:p>
      </dgm:t>
    </dgm:pt>
    <dgm:pt modelId="{70B9BEFA-E60B-480D-818D-9937AC8FD102}" type="sibTrans" cxnId="{70CBDCB7-FB00-48CB-9F86-4A9F1E42EC1E}">
      <dgm:prSet/>
      <dgm:spPr/>
      <dgm:t>
        <a:bodyPr/>
        <a:lstStyle/>
        <a:p>
          <a:endParaRPr lang="en-US"/>
        </a:p>
      </dgm:t>
    </dgm:pt>
    <dgm:pt modelId="{24EE34EE-CFD9-4C92-BC7F-E211230C71C4}">
      <dgm:prSet phldrT="[Text]"/>
      <dgm:spPr/>
      <dgm:t>
        <a:bodyPr/>
        <a:lstStyle/>
        <a:p>
          <a:r>
            <a:rPr lang="en-US" dirty="0"/>
            <a:t>UEC CLINICAL / PROFESSIONAL LEAD</a:t>
          </a:r>
        </a:p>
      </dgm:t>
    </dgm:pt>
    <dgm:pt modelId="{31FD019A-FD06-46C5-82A7-82120F38A95E}" type="parTrans" cxnId="{C936F5F1-C6F0-4D17-A02D-90EAA06DAC77}">
      <dgm:prSet/>
      <dgm:spPr/>
      <dgm:t>
        <a:bodyPr/>
        <a:lstStyle/>
        <a:p>
          <a:endParaRPr lang="en-US" dirty="0"/>
        </a:p>
      </dgm:t>
    </dgm:pt>
    <dgm:pt modelId="{C08AF57C-3D5B-4280-B1B1-BD13AE67D60B}" type="sibTrans" cxnId="{C936F5F1-C6F0-4D17-A02D-90EAA06DAC77}">
      <dgm:prSet/>
      <dgm:spPr/>
      <dgm:t>
        <a:bodyPr/>
        <a:lstStyle/>
        <a:p>
          <a:endParaRPr lang="en-US"/>
        </a:p>
      </dgm:t>
    </dgm:pt>
    <dgm:pt modelId="{70FA9229-808C-4DAC-8D45-311E80006D7E}">
      <dgm:prSet phldrT="[Text]"/>
      <dgm:spPr/>
      <dgm:t>
        <a:bodyPr/>
        <a:lstStyle/>
        <a:p>
          <a:r>
            <a:rPr lang="en-US" dirty="0"/>
            <a:t>UEC OPERATIONAL LEAD</a:t>
          </a:r>
        </a:p>
      </dgm:t>
    </dgm:pt>
    <dgm:pt modelId="{86E3BB46-D988-4086-B69E-2301933824CD}" type="parTrans" cxnId="{77BBAE08-42B4-43BD-A17B-319852707F69}">
      <dgm:prSet/>
      <dgm:spPr/>
      <dgm:t>
        <a:bodyPr/>
        <a:lstStyle/>
        <a:p>
          <a:endParaRPr lang="en-US" dirty="0"/>
        </a:p>
      </dgm:t>
    </dgm:pt>
    <dgm:pt modelId="{397AB6E6-A126-4F1D-9C8A-04D34951AA63}" type="sibTrans" cxnId="{77BBAE08-42B4-43BD-A17B-319852707F69}">
      <dgm:prSet/>
      <dgm:spPr/>
      <dgm:t>
        <a:bodyPr/>
        <a:lstStyle/>
        <a:p>
          <a:endParaRPr lang="en-US"/>
        </a:p>
      </dgm:t>
    </dgm:pt>
    <dgm:pt modelId="{F78BC818-7E87-4CDC-85CF-A529DA3D4DEA}">
      <dgm:prSet phldrT="[Text]"/>
      <dgm:spPr/>
      <dgm:t>
        <a:bodyPr/>
        <a:lstStyle/>
        <a:p>
          <a:r>
            <a:rPr lang="en-US" dirty="0"/>
            <a:t>UEC ANALYTICS / INFORMATION LEAD</a:t>
          </a:r>
        </a:p>
      </dgm:t>
    </dgm:pt>
    <dgm:pt modelId="{E69BE387-5E4D-4781-8747-569AF2CCEABB}" type="parTrans" cxnId="{6C9F9F9B-DF3C-4769-B319-5AFB301A7A7F}">
      <dgm:prSet/>
      <dgm:spPr/>
      <dgm:t>
        <a:bodyPr/>
        <a:lstStyle/>
        <a:p>
          <a:endParaRPr lang="en-US" dirty="0"/>
        </a:p>
      </dgm:t>
    </dgm:pt>
    <dgm:pt modelId="{553127FB-BF35-438B-8F5C-D0A98E9C6012}" type="sibTrans" cxnId="{6C9F9F9B-DF3C-4769-B319-5AFB301A7A7F}">
      <dgm:prSet/>
      <dgm:spPr/>
      <dgm:t>
        <a:bodyPr/>
        <a:lstStyle/>
        <a:p>
          <a:endParaRPr lang="en-US"/>
        </a:p>
      </dgm:t>
    </dgm:pt>
    <dgm:pt modelId="{35B19418-C697-41FD-8623-7933E0E20325}" type="pres">
      <dgm:prSet presAssocID="{685A1C25-B0FA-4E3E-9847-4CBAEE16C2C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7F66CFC-D786-462D-99D2-78B6E8B8ACA6}" type="pres">
      <dgm:prSet presAssocID="{C5C41338-6EFB-4BB8-B6F5-ACD63D38BAF9}" presName="root1" presStyleCnt="0"/>
      <dgm:spPr/>
    </dgm:pt>
    <dgm:pt modelId="{0D028C68-8CA5-496F-9B73-EADD30F3C12F}" type="pres">
      <dgm:prSet presAssocID="{C5C41338-6EFB-4BB8-B6F5-ACD63D38BAF9}" presName="LevelOneTextNode" presStyleLbl="node0" presStyleIdx="0" presStyleCnt="1">
        <dgm:presLayoutVars>
          <dgm:chPref val="3"/>
        </dgm:presLayoutVars>
      </dgm:prSet>
      <dgm:spPr/>
    </dgm:pt>
    <dgm:pt modelId="{1B42545D-8904-4E99-B0E3-CE8C1DF96125}" type="pres">
      <dgm:prSet presAssocID="{C5C41338-6EFB-4BB8-B6F5-ACD63D38BAF9}" presName="level2hierChild" presStyleCnt="0"/>
      <dgm:spPr/>
    </dgm:pt>
    <dgm:pt modelId="{CB445EFC-9D95-4747-8E1D-83D7E931A525}" type="pres">
      <dgm:prSet presAssocID="{31FD019A-FD06-46C5-82A7-82120F38A95E}" presName="conn2-1" presStyleLbl="parChTrans1D2" presStyleIdx="0" presStyleCnt="3"/>
      <dgm:spPr/>
    </dgm:pt>
    <dgm:pt modelId="{325CADFF-D07B-49E3-A1BB-8E3A2795D61B}" type="pres">
      <dgm:prSet presAssocID="{31FD019A-FD06-46C5-82A7-82120F38A95E}" presName="connTx" presStyleLbl="parChTrans1D2" presStyleIdx="0" presStyleCnt="3"/>
      <dgm:spPr/>
    </dgm:pt>
    <dgm:pt modelId="{D810A859-6C30-4A6A-81F2-905336DF0E9E}" type="pres">
      <dgm:prSet presAssocID="{24EE34EE-CFD9-4C92-BC7F-E211230C71C4}" presName="root2" presStyleCnt="0"/>
      <dgm:spPr/>
    </dgm:pt>
    <dgm:pt modelId="{40751FD3-6FF1-4879-B9C5-B6832599471E}" type="pres">
      <dgm:prSet presAssocID="{24EE34EE-CFD9-4C92-BC7F-E211230C71C4}" presName="LevelTwoTextNode" presStyleLbl="node2" presStyleIdx="0" presStyleCnt="3">
        <dgm:presLayoutVars>
          <dgm:chPref val="3"/>
        </dgm:presLayoutVars>
      </dgm:prSet>
      <dgm:spPr/>
    </dgm:pt>
    <dgm:pt modelId="{5B3AECE5-24CC-496D-9682-3DB002D4CFA8}" type="pres">
      <dgm:prSet presAssocID="{24EE34EE-CFD9-4C92-BC7F-E211230C71C4}" presName="level3hierChild" presStyleCnt="0"/>
      <dgm:spPr/>
    </dgm:pt>
    <dgm:pt modelId="{14A42FF6-E600-478C-991C-D6D6CC855C5A}" type="pres">
      <dgm:prSet presAssocID="{86E3BB46-D988-4086-B69E-2301933824CD}" presName="conn2-1" presStyleLbl="parChTrans1D2" presStyleIdx="1" presStyleCnt="3"/>
      <dgm:spPr/>
    </dgm:pt>
    <dgm:pt modelId="{389FA8EA-9357-4E4D-9DF7-37129F58370E}" type="pres">
      <dgm:prSet presAssocID="{86E3BB46-D988-4086-B69E-2301933824CD}" presName="connTx" presStyleLbl="parChTrans1D2" presStyleIdx="1" presStyleCnt="3"/>
      <dgm:spPr/>
    </dgm:pt>
    <dgm:pt modelId="{5DD89506-0A95-4247-A803-17EF6FBA8DF0}" type="pres">
      <dgm:prSet presAssocID="{70FA9229-808C-4DAC-8D45-311E80006D7E}" presName="root2" presStyleCnt="0"/>
      <dgm:spPr/>
    </dgm:pt>
    <dgm:pt modelId="{DCD23D8F-9765-409A-86EF-BFCA63E91E8A}" type="pres">
      <dgm:prSet presAssocID="{70FA9229-808C-4DAC-8D45-311E80006D7E}" presName="LevelTwoTextNode" presStyleLbl="node2" presStyleIdx="1" presStyleCnt="3">
        <dgm:presLayoutVars>
          <dgm:chPref val="3"/>
        </dgm:presLayoutVars>
      </dgm:prSet>
      <dgm:spPr/>
    </dgm:pt>
    <dgm:pt modelId="{39015194-3588-4DBA-9EE8-C4DE010B55D0}" type="pres">
      <dgm:prSet presAssocID="{70FA9229-808C-4DAC-8D45-311E80006D7E}" presName="level3hierChild" presStyleCnt="0"/>
      <dgm:spPr/>
    </dgm:pt>
    <dgm:pt modelId="{2AEE330A-93E7-4447-BFA4-DAC17E0D2059}" type="pres">
      <dgm:prSet presAssocID="{E69BE387-5E4D-4781-8747-569AF2CCEABB}" presName="conn2-1" presStyleLbl="parChTrans1D2" presStyleIdx="2" presStyleCnt="3"/>
      <dgm:spPr/>
    </dgm:pt>
    <dgm:pt modelId="{5BE082D6-3FFE-4EA0-BC39-CDEBCD24FC5C}" type="pres">
      <dgm:prSet presAssocID="{E69BE387-5E4D-4781-8747-569AF2CCEABB}" presName="connTx" presStyleLbl="parChTrans1D2" presStyleIdx="2" presStyleCnt="3"/>
      <dgm:spPr/>
    </dgm:pt>
    <dgm:pt modelId="{C53E16A9-4B3D-409F-B64E-B70BDCE143C6}" type="pres">
      <dgm:prSet presAssocID="{F78BC818-7E87-4CDC-85CF-A529DA3D4DEA}" presName="root2" presStyleCnt="0"/>
      <dgm:spPr/>
    </dgm:pt>
    <dgm:pt modelId="{1ACFCB90-83E6-41FF-B0A8-7B713D6466C4}" type="pres">
      <dgm:prSet presAssocID="{F78BC818-7E87-4CDC-85CF-A529DA3D4DEA}" presName="LevelTwoTextNode" presStyleLbl="node2" presStyleIdx="2" presStyleCnt="3">
        <dgm:presLayoutVars>
          <dgm:chPref val="3"/>
        </dgm:presLayoutVars>
      </dgm:prSet>
      <dgm:spPr/>
    </dgm:pt>
    <dgm:pt modelId="{3B55793E-3EA6-48A5-9736-DD037B47AF8D}" type="pres">
      <dgm:prSet presAssocID="{F78BC818-7E87-4CDC-85CF-A529DA3D4DEA}" presName="level3hierChild" presStyleCnt="0"/>
      <dgm:spPr/>
    </dgm:pt>
  </dgm:ptLst>
  <dgm:cxnLst>
    <dgm:cxn modelId="{77BBAE08-42B4-43BD-A17B-319852707F69}" srcId="{C5C41338-6EFB-4BB8-B6F5-ACD63D38BAF9}" destId="{70FA9229-808C-4DAC-8D45-311E80006D7E}" srcOrd="1" destOrd="0" parTransId="{86E3BB46-D988-4086-B69E-2301933824CD}" sibTransId="{397AB6E6-A126-4F1D-9C8A-04D34951AA63}"/>
    <dgm:cxn modelId="{14AE5B23-6D99-44D5-9DC8-10F365FF0405}" type="presOf" srcId="{86E3BB46-D988-4086-B69E-2301933824CD}" destId="{389FA8EA-9357-4E4D-9DF7-37129F58370E}" srcOrd="1" destOrd="0" presId="urn:microsoft.com/office/officeart/2005/8/layout/hierarchy2"/>
    <dgm:cxn modelId="{FE7DCA30-5F1E-4FE8-A636-70D6EF215BE9}" type="presOf" srcId="{31FD019A-FD06-46C5-82A7-82120F38A95E}" destId="{325CADFF-D07B-49E3-A1BB-8E3A2795D61B}" srcOrd="1" destOrd="0" presId="urn:microsoft.com/office/officeart/2005/8/layout/hierarchy2"/>
    <dgm:cxn modelId="{3BB4E480-4A7A-4106-93F1-3AB0AD486F90}" type="presOf" srcId="{685A1C25-B0FA-4E3E-9847-4CBAEE16C2CB}" destId="{35B19418-C697-41FD-8623-7933E0E20325}" srcOrd="0" destOrd="0" presId="urn:microsoft.com/office/officeart/2005/8/layout/hierarchy2"/>
    <dgm:cxn modelId="{5BCFE084-17A1-4075-8FC5-FF11116D520E}" type="presOf" srcId="{70FA9229-808C-4DAC-8D45-311E80006D7E}" destId="{DCD23D8F-9765-409A-86EF-BFCA63E91E8A}" srcOrd="0" destOrd="0" presId="urn:microsoft.com/office/officeart/2005/8/layout/hierarchy2"/>
    <dgm:cxn modelId="{8B2AC492-521D-40A6-A5B7-692E4140D3D9}" type="presOf" srcId="{24EE34EE-CFD9-4C92-BC7F-E211230C71C4}" destId="{40751FD3-6FF1-4879-B9C5-B6832599471E}" srcOrd="0" destOrd="0" presId="urn:microsoft.com/office/officeart/2005/8/layout/hierarchy2"/>
    <dgm:cxn modelId="{C9A0F093-B177-4753-BF40-868AAA674C74}" type="presOf" srcId="{C5C41338-6EFB-4BB8-B6F5-ACD63D38BAF9}" destId="{0D028C68-8CA5-496F-9B73-EADD30F3C12F}" srcOrd="0" destOrd="0" presId="urn:microsoft.com/office/officeart/2005/8/layout/hierarchy2"/>
    <dgm:cxn modelId="{6C9F9F9B-DF3C-4769-B319-5AFB301A7A7F}" srcId="{C5C41338-6EFB-4BB8-B6F5-ACD63D38BAF9}" destId="{F78BC818-7E87-4CDC-85CF-A529DA3D4DEA}" srcOrd="2" destOrd="0" parTransId="{E69BE387-5E4D-4781-8747-569AF2CCEABB}" sibTransId="{553127FB-BF35-438B-8F5C-D0A98E9C6012}"/>
    <dgm:cxn modelId="{AD468F9D-8817-45F8-AA7F-A3B9797F831A}" type="presOf" srcId="{F78BC818-7E87-4CDC-85CF-A529DA3D4DEA}" destId="{1ACFCB90-83E6-41FF-B0A8-7B713D6466C4}" srcOrd="0" destOrd="0" presId="urn:microsoft.com/office/officeart/2005/8/layout/hierarchy2"/>
    <dgm:cxn modelId="{03E77AAC-3C17-4BD2-8DA2-B3C1BCE652A9}" type="presOf" srcId="{86E3BB46-D988-4086-B69E-2301933824CD}" destId="{14A42FF6-E600-478C-991C-D6D6CC855C5A}" srcOrd="0" destOrd="0" presId="urn:microsoft.com/office/officeart/2005/8/layout/hierarchy2"/>
    <dgm:cxn modelId="{70CBDCB7-FB00-48CB-9F86-4A9F1E42EC1E}" srcId="{685A1C25-B0FA-4E3E-9847-4CBAEE16C2CB}" destId="{C5C41338-6EFB-4BB8-B6F5-ACD63D38BAF9}" srcOrd="0" destOrd="0" parTransId="{8D043066-30EE-449B-84C6-54C102A3C7C9}" sibTransId="{70B9BEFA-E60B-480D-818D-9937AC8FD102}"/>
    <dgm:cxn modelId="{C6AF34BE-DE67-472B-AC6B-88841FA557E6}" type="presOf" srcId="{31FD019A-FD06-46C5-82A7-82120F38A95E}" destId="{CB445EFC-9D95-4747-8E1D-83D7E931A525}" srcOrd="0" destOrd="0" presId="urn:microsoft.com/office/officeart/2005/8/layout/hierarchy2"/>
    <dgm:cxn modelId="{E763AAD3-3955-48B8-B524-EEEEFA993C39}" type="presOf" srcId="{E69BE387-5E4D-4781-8747-569AF2CCEABB}" destId="{5BE082D6-3FFE-4EA0-BC39-CDEBCD24FC5C}" srcOrd="1" destOrd="0" presId="urn:microsoft.com/office/officeart/2005/8/layout/hierarchy2"/>
    <dgm:cxn modelId="{E1A3BEE0-A226-4492-8CCA-7206455EA815}" type="presOf" srcId="{E69BE387-5E4D-4781-8747-569AF2CCEABB}" destId="{2AEE330A-93E7-4447-BFA4-DAC17E0D2059}" srcOrd="0" destOrd="0" presId="urn:microsoft.com/office/officeart/2005/8/layout/hierarchy2"/>
    <dgm:cxn modelId="{C936F5F1-C6F0-4D17-A02D-90EAA06DAC77}" srcId="{C5C41338-6EFB-4BB8-B6F5-ACD63D38BAF9}" destId="{24EE34EE-CFD9-4C92-BC7F-E211230C71C4}" srcOrd="0" destOrd="0" parTransId="{31FD019A-FD06-46C5-82A7-82120F38A95E}" sibTransId="{C08AF57C-3D5B-4280-B1B1-BD13AE67D60B}"/>
    <dgm:cxn modelId="{50F0B737-CA74-46BE-B0DE-47C8A4ABE889}" type="presParOf" srcId="{35B19418-C697-41FD-8623-7933E0E20325}" destId="{87F66CFC-D786-462D-99D2-78B6E8B8ACA6}" srcOrd="0" destOrd="0" presId="urn:microsoft.com/office/officeart/2005/8/layout/hierarchy2"/>
    <dgm:cxn modelId="{EE5C992C-D0EA-4616-89E6-81BBD822556D}" type="presParOf" srcId="{87F66CFC-D786-462D-99D2-78B6E8B8ACA6}" destId="{0D028C68-8CA5-496F-9B73-EADD30F3C12F}" srcOrd="0" destOrd="0" presId="urn:microsoft.com/office/officeart/2005/8/layout/hierarchy2"/>
    <dgm:cxn modelId="{CE27AE0B-C5D9-43D6-B519-9E0B96A4003B}" type="presParOf" srcId="{87F66CFC-D786-462D-99D2-78B6E8B8ACA6}" destId="{1B42545D-8904-4E99-B0E3-CE8C1DF96125}" srcOrd="1" destOrd="0" presId="urn:microsoft.com/office/officeart/2005/8/layout/hierarchy2"/>
    <dgm:cxn modelId="{D3884478-05ED-461B-949E-1205B36D3284}" type="presParOf" srcId="{1B42545D-8904-4E99-B0E3-CE8C1DF96125}" destId="{CB445EFC-9D95-4747-8E1D-83D7E931A525}" srcOrd="0" destOrd="0" presId="urn:microsoft.com/office/officeart/2005/8/layout/hierarchy2"/>
    <dgm:cxn modelId="{075ED0BC-AD2A-484B-B27C-5D2196728B6C}" type="presParOf" srcId="{CB445EFC-9D95-4747-8E1D-83D7E931A525}" destId="{325CADFF-D07B-49E3-A1BB-8E3A2795D61B}" srcOrd="0" destOrd="0" presId="urn:microsoft.com/office/officeart/2005/8/layout/hierarchy2"/>
    <dgm:cxn modelId="{4825FD14-B67A-4182-96EF-F1CD8BBF1253}" type="presParOf" srcId="{1B42545D-8904-4E99-B0E3-CE8C1DF96125}" destId="{D810A859-6C30-4A6A-81F2-905336DF0E9E}" srcOrd="1" destOrd="0" presId="urn:microsoft.com/office/officeart/2005/8/layout/hierarchy2"/>
    <dgm:cxn modelId="{F2552017-F4CB-495F-8AC0-81CB3CD4B1E1}" type="presParOf" srcId="{D810A859-6C30-4A6A-81F2-905336DF0E9E}" destId="{40751FD3-6FF1-4879-B9C5-B6832599471E}" srcOrd="0" destOrd="0" presId="urn:microsoft.com/office/officeart/2005/8/layout/hierarchy2"/>
    <dgm:cxn modelId="{A8C9EC4F-EA1A-4467-B392-E3CE5E74D08C}" type="presParOf" srcId="{D810A859-6C30-4A6A-81F2-905336DF0E9E}" destId="{5B3AECE5-24CC-496D-9682-3DB002D4CFA8}" srcOrd="1" destOrd="0" presId="urn:microsoft.com/office/officeart/2005/8/layout/hierarchy2"/>
    <dgm:cxn modelId="{43730082-A29F-4FA9-B4E8-FF249E6014D8}" type="presParOf" srcId="{1B42545D-8904-4E99-B0E3-CE8C1DF96125}" destId="{14A42FF6-E600-478C-991C-D6D6CC855C5A}" srcOrd="2" destOrd="0" presId="urn:microsoft.com/office/officeart/2005/8/layout/hierarchy2"/>
    <dgm:cxn modelId="{460AED0B-6882-430F-AF97-3ED4B1800C80}" type="presParOf" srcId="{14A42FF6-E600-478C-991C-D6D6CC855C5A}" destId="{389FA8EA-9357-4E4D-9DF7-37129F58370E}" srcOrd="0" destOrd="0" presId="urn:microsoft.com/office/officeart/2005/8/layout/hierarchy2"/>
    <dgm:cxn modelId="{ACFD2A60-DE01-41B9-95BB-0F90EBD7EF5C}" type="presParOf" srcId="{1B42545D-8904-4E99-B0E3-CE8C1DF96125}" destId="{5DD89506-0A95-4247-A803-17EF6FBA8DF0}" srcOrd="3" destOrd="0" presId="urn:microsoft.com/office/officeart/2005/8/layout/hierarchy2"/>
    <dgm:cxn modelId="{2EDD8DE1-6AEC-4B97-B3EE-53B0E34FACE9}" type="presParOf" srcId="{5DD89506-0A95-4247-A803-17EF6FBA8DF0}" destId="{DCD23D8F-9765-409A-86EF-BFCA63E91E8A}" srcOrd="0" destOrd="0" presId="urn:microsoft.com/office/officeart/2005/8/layout/hierarchy2"/>
    <dgm:cxn modelId="{FF54785D-7DD2-4E68-97FE-541628A7C559}" type="presParOf" srcId="{5DD89506-0A95-4247-A803-17EF6FBA8DF0}" destId="{39015194-3588-4DBA-9EE8-C4DE010B55D0}" srcOrd="1" destOrd="0" presId="urn:microsoft.com/office/officeart/2005/8/layout/hierarchy2"/>
    <dgm:cxn modelId="{3BDC67D9-1A65-4CEB-8C37-2AB8993C7617}" type="presParOf" srcId="{1B42545D-8904-4E99-B0E3-CE8C1DF96125}" destId="{2AEE330A-93E7-4447-BFA4-DAC17E0D2059}" srcOrd="4" destOrd="0" presId="urn:microsoft.com/office/officeart/2005/8/layout/hierarchy2"/>
    <dgm:cxn modelId="{E79B8768-348C-4AC4-871E-209198EF8B7A}" type="presParOf" srcId="{2AEE330A-93E7-4447-BFA4-DAC17E0D2059}" destId="{5BE082D6-3FFE-4EA0-BC39-CDEBCD24FC5C}" srcOrd="0" destOrd="0" presId="urn:microsoft.com/office/officeart/2005/8/layout/hierarchy2"/>
    <dgm:cxn modelId="{4B49FCFF-272C-474D-AE83-22019E1F3B49}" type="presParOf" srcId="{1B42545D-8904-4E99-B0E3-CE8C1DF96125}" destId="{C53E16A9-4B3D-409F-B64E-B70BDCE143C6}" srcOrd="5" destOrd="0" presId="urn:microsoft.com/office/officeart/2005/8/layout/hierarchy2"/>
    <dgm:cxn modelId="{C43F061B-6FFB-469A-B39D-3C9B676865EA}" type="presParOf" srcId="{C53E16A9-4B3D-409F-B64E-B70BDCE143C6}" destId="{1ACFCB90-83E6-41FF-B0A8-7B713D6466C4}" srcOrd="0" destOrd="0" presId="urn:microsoft.com/office/officeart/2005/8/layout/hierarchy2"/>
    <dgm:cxn modelId="{BF9BFB82-D1CB-43DB-A0CB-98AA101F05C1}" type="presParOf" srcId="{C53E16A9-4B3D-409F-B64E-B70BDCE143C6}" destId="{3B55793E-3EA6-48A5-9736-DD037B47AF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A99F66-4CF8-4B6E-AB43-0CD2B3DCD00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D84CF2-83EE-4D81-9A77-28DA3C39C85E}">
      <dgm:prSet/>
      <dgm:spPr/>
      <dgm:t>
        <a:bodyPr/>
        <a:lstStyle/>
        <a:p>
          <a:pPr rtl="0"/>
          <a:r>
            <a:rPr lang="en-GB" dirty="0"/>
            <a:t>National clinical and professional network</a:t>
          </a:r>
        </a:p>
      </dgm:t>
    </dgm:pt>
    <dgm:pt modelId="{026EFC25-F342-4150-BFED-04C6124EDDD1}" type="parTrans" cxnId="{5CC888E6-834F-43DD-BC71-135CD66515C0}">
      <dgm:prSet/>
      <dgm:spPr/>
      <dgm:t>
        <a:bodyPr/>
        <a:lstStyle/>
        <a:p>
          <a:endParaRPr lang="en-US"/>
        </a:p>
      </dgm:t>
    </dgm:pt>
    <dgm:pt modelId="{2EDFF084-17F6-49CB-9BE0-355F232C8927}" type="sibTrans" cxnId="{5CC888E6-834F-43DD-BC71-135CD66515C0}">
      <dgm:prSet/>
      <dgm:spPr/>
      <dgm:t>
        <a:bodyPr/>
        <a:lstStyle/>
        <a:p>
          <a:endParaRPr lang="en-US"/>
        </a:p>
      </dgm:t>
    </dgm:pt>
    <dgm:pt modelId="{E1519650-76F2-4852-9ED3-D8E25834C86F}" type="pres">
      <dgm:prSet presAssocID="{72A99F66-4CF8-4B6E-AB43-0CD2B3DCD00D}" presName="compositeShape" presStyleCnt="0">
        <dgm:presLayoutVars>
          <dgm:chMax val="7"/>
          <dgm:dir/>
          <dgm:resizeHandles val="exact"/>
        </dgm:presLayoutVars>
      </dgm:prSet>
      <dgm:spPr/>
    </dgm:pt>
    <dgm:pt modelId="{C916EB89-0BA7-4F45-87A7-07A47A1F8B4E}" type="pres">
      <dgm:prSet presAssocID="{4FD84CF2-83EE-4D81-9A77-28DA3C39C85E}" presName="circ1TxSh" presStyleLbl="vennNode1" presStyleIdx="0" presStyleCnt="1" custScaleX="376594"/>
      <dgm:spPr/>
    </dgm:pt>
  </dgm:ptLst>
  <dgm:cxnLst>
    <dgm:cxn modelId="{97EE1D71-7DFE-4E25-A381-73A3D4D9E91B}" type="presOf" srcId="{4FD84CF2-83EE-4D81-9A77-28DA3C39C85E}" destId="{C916EB89-0BA7-4F45-87A7-07A47A1F8B4E}" srcOrd="0" destOrd="0" presId="urn:microsoft.com/office/officeart/2005/8/layout/venn1"/>
    <dgm:cxn modelId="{2937B9DC-0F9A-4A1D-92E7-EC15A4DC12EA}" type="presOf" srcId="{72A99F66-4CF8-4B6E-AB43-0CD2B3DCD00D}" destId="{E1519650-76F2-4852-9ED3-D8E25834C86F}" srcOrd="0" destOrd="0" presId="urn:microsoft.com/office/officeart/2005/8/layout/venn1"/>
    <dgm:cxn modelId="{5CC888E6-834F-43DD-BC71-135CD66515C0}" srcId="{72A99F66-4CF8-4B6E-AB43-0CD2B3DCD00D}" destId="{4FD84CF2-83EE-4D81-9A77-28DA3C39C85E}" srcOrd="0" destOrd="0" parTransId="{026EFC25-F342-4150-BFED-04C6124EDDD1}" sibTransId="{2EDFF084-17F6-49CB-9BE0-355F232C8927}"/>
    <dgm:cxn modelId="{99EFAA98-C017-4038-ACC8-E957C69A9E8C}" type="presParOf" srcId="{E1519650-76F2-4852-9ED3-D8E25834C86F}" destId="{C916EB89-0BA7-4F45-87A7-07A47A1F8B4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A99F66-4CF8-4B6E-AB43-0CD2B3DCD00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D84CF2-83EE-4D81-9A77-28DA3C39C85E}">
      <dgm:prSet/>
      <dgm:spPr/>
      <dgm:t>
        <a:bodyPr/>
        <a:lstStyle/>
        <a:p>
          <a:pPr rtl="0"/>
          <a:r>
            <a:rPr lang="en-GB" dirty="0"/>
            <a:t>National operational network</a:t>
          </a:r>
        </a:p>
      </dgm:t>
    </dgm:pt>
    <dgm:pt modelId="{026EFC25-F342-4150-BFED-04C6124EDDD1}" type="parTrans" cxnId="{5CC888E6-834F-43DD-BC71-135CD66515C0}">
      <dgm:prSet/>
      <dgm:spPr/>
      <dgm:t>
        <a:bodyPr/>
        <a:lstStyle/>
        <a:p>
          <a:endParaRPr lang="en-US"/>
        </a:p>
      </dgm:t>
    </dgm:pt>
    <dgm:pt modelId="{2EDFF084-17F6-49CB-9BE0-355F232C8927}" type="sibTrans" cxnId="{5CC888E6-834F-43DD-BC71-135CD66515C0}">
      <dgm:prSet/>
      <dgm:spPr/>
      <dgm:t>
        <a:bodyPr/>
        <a:lstStyle/>
        <a:p>
          <a:endParaRPr lang="en-US"/>
        </a:p>
      </dgm:t>
    </dgm:pt>
    <dgm:pt modelId="{E1519650-76F2-4852-9ED3-D8E25834C86F}" type="pres">
      <dgm:prSet presAssocID="{72A99F66-4CF8-4B6E-AB43-0CD2B3DCD00D}" presName="compositeShape" presStyleCnt="0">
        <dgm:presLayoutVars>
          <dgm:chMax val="7"/>
          <dgm:dir/>
          <dgm:resizeHandles val="exact"/>
        </dgm:presLayoutVars>
      </dgm:prSet>
      <dgm:spPr/>
    </dgm:pt>
    <dgm:pt modelId="{C916EB89-0BA7-4F45-87A7-07A47A1F8B4E}" type="pres">
      <dgm:prSet presAssocID="{4FD84CF2-83EE-4D81-9A77-28DA3C39C85E}" presName="circ1TxSh" presStyleLbl="vennNode1" presStyleIdx="0" presStyleCnt="1" custScaleX="376594"/>
      <dgm:spPr/>
    </dgm:pt>
  </dgm:ptLst>
  <dgm:cxnLst>
    <dgm:cxn modelId="{97EE1D71-7DFE-4E25-A381-73A3D4D9E91B}" type="presOf" srcId="{4FD84CF2-83EE-4D81-9A77-28DA3C39C85E}" destId="{C916EB89-0BA7-4F45-87A7-07A47A1F8B4E}" srcOrd="0" destOrd="0" presId="urn:microsoft.com/office/officeart/2005/8/layout/venn1"/>
    <dgm:cxn modelId="{2937B9DC-0F9A-4A1D-92E7-EC15A4DC12EA}" type="presOf" srcId="{72A99F66-4CF8-4B6E-AB43-0CD2B3DCD00D}" destId="{E1519650-76F2-4852-9ED3-D8E25834C86F}" srcOrd="0" destOrd="0" presId="urn:microsoft.com/office/officeart/2005/8/layout/venn1"/>
    <dgm:cxn modelId="{5CC888E6-834F-43DD-BC71-135CD66515C0}" srcId="{72A99F66-4CF8-4B6E-AB43-0CD2B3DCD00D}" destId="{4FD84CF2-83EE-4D81-9A77-28DA3C39C85E}" srcOrd="0" destOrd="0" parTransId="{026EFC25-F342-4150-BFED-04C6124EDDD1}" sibTransId="{2EDFF084-17F6-49CB-9BE0-355F232C8927}"/>
    <dgm:cxn modelId="{99EFAA98-C017-4038-ACC8-E957C69A9E8C}" type="presParOf" srcId="{E1519650-76F2-4852-9ED3-D8E25834C86F}" destId="{C916EB89-0BA7-4F45-87A7-07A47A1F8B4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A99F66-4CF8-4B6E-AB43-0CD2B3DCD00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D84CF2-83EE-4D81-9A77-28DA3C39C85E}">
      <dgm:prSet/>
      <dgm:spPr/>
      <dgm:t>
        <a:bodyPr/>
        <a:lstStyle/>
        <a:p>
          <a:pPr rtl="0"/>
          <a:r>
            <a:rPr lang="en-GB" dirty="0"/>
            <a:t>National analytical network</a:t>
          </a:r>
        </a:p>
      </dgm:t>
    </dgm:pt>
    <dgm:pt modelId="{026EFC25-F342-4150-BFED-04C6124EDDD1}" type="parTrans" cxnId="{5CC888E6-834F-43DD-BC71-135CD66515C0}">
      <dgm:prSet/>
      <dgm:spPr/>
      <dgm:t>
        <a:bodyPr/>
        <a:lstStyle/>
        <a:p>
          <a:endParaRPr lang="en-US"/>
        </a:p>
      </dgm:t>
    </dgm:pt>
    <dgm:pt modelId="{2EDFF084-17F6-49CB-9BE0-355F232C8927}" type="sibTrans" cxnId="{5CC888E6-834F-43DD-BC71-135CD66515C0}">
      <dgm:prSet/>
      <dgm:spPr/>
      <dgm:t>
        <a:bodyPr/>
        <a:lstStyle/>
        <a:p>
          <a:endParaRPr lang="en-US"/>
        </a:p>
      </dgm:t>
    </dgm:pt>
    <dgm:pt modelId="{E1519650-76F2-4852-9ED3-D8E25834C86F}" type="pres">
      <dgm:prSet presAssocID="{72A99F66-4CF8-4B6E-AB43-0CD2B3DCD00D}" presName="compositeShape" presStyleCnt="0">
        <dgm:presLayoutVars>
          <dgm:chMax val="7"/>
          <dgm:dir/>
          <dgm:resizeHandles val="exact"/>
        </dgm:presLayoutVars>
      </dgm:prSet>
      <dgm:spPr/>
    </dgm:pt>
    <dgm:pt modelId="{C916EB89-0BA7-4F45-87A7-07A47A1F8B4E}" type="pres">
      <dgm:prSet presAssocID="{4FD84CF2-83EE-4D81-9A77-28DA3C39C85E}" presName="circ1TxSh" presStyleLbl="vennNode1" presStyleIdx="0" presStyleCnt="1" custScaleX="376594" custLinFactY="100000" custLinFactNeighborX="-23579" custLinFactNeighborY="130403"/>
      <dgm:spPr/>
    </dgm:pt>
  </dgm:ptLst>
  <dgm:cxnLst>
    <dgm:cxn modelId="{97EE1D71-7DFE-4E25-A381-73A3D4D9E91B}" type="presOf" srcId="{4FD84CF2-83EE-4D81-9A77-28DA3C39C85E}" destId="{C916EB89-0BA7-4F45-87A7-07A47A1F8B4E}" srcOrd="0" destOrd="0" presId="urn:microsoft.com/office/officeart/2005/8/layout/venn1"/>
    <dgm:cxn modelId="{2937B9DC-0F9A-4A1D-92E7-EC15A4DC12EA}" type="presOf" srcId="{72A99F66-4CF8-4B6E-AB43-0CD2B3DCD00D}" destId="{E1519650-76F2-4852-9ED3-D8E25834C86F}" srcOrd="0" destOrd="0" presId="urn:microsoft.com/office/officeart/2005/8/layout/venn1"/>
    <dgm:cxn modelId="{5CC888E6-834F-43DD-BC71-135CD66515C0}" srcId="{72A99F66-4CF8-4B6E-AB43-0CD2B3DCD00D}" destId="{4FD84CF2-83EE-4D81-9A77-28DA3C39C85E}" srcOrd="0" destOrd="0" parTransId="{026EFC25-F342-4150-BFED-04C6124EDDD1}" sibTransId="{2EDFF084-17F6-49CB-9BE0-355F232C8927}"/>
    <dgm:cxn modelId="{99EFAA98-C017-4038-ACC8-E957C69A9E8C}" type="presParOf" srcId="{E1519650-76F2-4852-9ED3-D8E25834C86F}" destId="{C916EB89-0BA7-4F45-87A7-07A47A1F8B4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28C68-8CA5-496F-9B73-EADD30F3C12F}">
      <dsp:nvSpPr>
        <dsp:cNvPr id="0" name=""/>
        <dsp:cNvSpPr/>
      </dsp:nvSpPr>
      <dsp:spPr>
        <a:xfrm>
          <a:off x="625100" y="1650117"/>
          <a:ext cx="2865749" cy="14328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HEALTH BOARD 6G IMPOVEMENT TRIUMVIRATE TEAMS</a:t>
          </a:r>
        </a:p>
      </dsp:txBody>
      <dsp:txXfrm>
        <a:off x="667067" y="1692084"/>
        <a:ext cx="2781815" cy="1348940"/>
      </dsp:txXfrm>
    </dsp:sp>
    <dsp:sp modelId="{CB445EFC-9D95-4747-8E1D-83D7E931A525}">
      <dsp:nvSpPr>
        <dsp:cNvPr id="0" name=""/>
        <dsp:cNvSpPr/>
      </dsp:nvSpPr>
      <dsp:spPr>
        <a:xfrm rot="18289469">
          <a:off x="3060348" y="1515405"/>
          <a:ext cx="200730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07303" y="272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4013817" y="1492468"/>
        <a:ext cx="100365" cy="100365"/>
      </dsp:txXfrm>
    </dsp:sp>
    <dsp:sp modelId="{40751FD3-6FF1-4879-B9C5-B6832599471E}">
      <dsp:nvSpPr>
        <dsp:cNvPr id="0" name=""/>
        <dsp:cNvSpPr/>
      </dsp:nvSpPr>
      <dsp:spPr>
        <a:xfrm>
          <a:off x="4637149" y="2311"/>
          <a:ext cx="2865749" cy="14328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UEC CLINICAL / PROFESSIONAL LEAD</a:t>
          </a:r>
        </a:p>
      </dsp:txBody>
      <dsp:txXfrm>
        <a:off x="4679116" y="44278"/>
        <a:ext cx="2781815" cy="1348940"/>
      </dsp:txXfrm>
    </dsp:sp>
    <dsp:sp modelId="{14A42FF6-E600-478C-991C-D6D6CC855C5A}">
      <dsp:nvSpPr>
        <dsp:cNvPr id="0" name=""/>
        <dsp:cNvSpPr/>
      </dsp:nvSpPr>
      <dsp:spPr>
        <a:xfrm>
          <a:off x="3490850" y="2339308"/>
          <a:ext cx="114629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46299" y="272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4035342" y="2337897"/>
        <a:ext cx="57314" cy="57314"/>
      </dsp:txXfrm>
    </dsp:sp>
    <dsp:sp modelId="{DCD23D8F-9765-409A-86EF-BFCA63E91E8A}">
      <dsp:nvSpPr>
        <dsp:cNvPr id="0" name=""/>
        <dsp:cNvSpPr/>
      </dsp:nvSpPr>
      <dsp:spPr>
        <a:xfrm>
          <a:off x="4637149" y="1650117"/>
          <a:ext cx="2865749" cy="14328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UEC OPERATIONAL LEAD</a:t>
          </a:r>
        </a:p>
      </dsp:txBody>
      <dsp:txXfrm>
        <a:off x="4679116" y="1692084"/>
        <a:ext cx="2781815" cy="1348940"/>
      </dsp:txXfrm>
    </dsp:sp>
    <dsp:sp modelId="{2AEE330A-93E7-4447-BFA4-DAC17E0D2059}">
      <dsp:nvSpPr>
        <dsp:cNvPr id="0" name=""/>
        <dsp:cNvSpPr/>
      </dsp:nvSpPr>
      <dsp:spPr>
        <a:xfrm rot="3310531">
          <a:off x="3060348" y="3163211"/>
          <a:ext cx="200730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07303" y="2724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4013817" y="3140274"/>
        <a:ext cx="100365" cy="100365"/>
      </dsp:txXfrm>
    </dsp:sp>
    <dsp:sp modelId="{1ACFCB90-83E6-41FF-B0A8-7B713D6466C4}">
      <dsp:nvSpPr>
        <dsp:cNvPr id="0" name=""/>
        <dsp:cNvSpPr/>
      </dsp:nvSpPr>
      <dsp:spPr>
        <a:xfrm>
          <a:off x="4637149" y="3297923"/>
          <a:ext cx="2865749" cy="14328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UEC ANALYTICS / INFORMATION LEAD</a:t>
          </a:r>
        </a:p>
      </dsp:txBody>
      <dsp:txXfrm>
        <a:off x="4679116" y="3339890"/>
        <a:ext cx="2781815" cy="1348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6EB89-0BA7-4F45-87A7-07A47A1F8B4E}">
      <dsp:nvSpPr>
        <dsp:cNvPr id="0" name=""/>
        <dsp:cNvSpPr/>
      </dsp:nvSpPr>
      <dsp:spPr>
        <a:xfrm>
          <a:off x="76201" y="0"/>
          <a:ext cx="2434043" cy="6463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National clinical and professional network</a:t>
          </a:r>
        </a:p>
      </dsp:txBody>
      <dsp:txXfrm>
        <a:off x="432658" y="94653"/>
        <a:ext cx="1721129" cy="4570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6EB89-0BA7-4F45-87A7-07A47A1F8B4E}">
      <dsp:nvSpPr>
        <dsp:cNvPr id="0" name=""/>
        <dsp:cNvSpPr/>
      </dsp:nvSpPr>
      <dsp:spPr>
        <a:xfrm>
          <a:off x="76201" y="0"/>
          <a:ext cx="2434043" cy="6463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National operational network</a:t>
          </a:r>
        </a:p>
      </dsp:txBody>
      <dsp:txXfrm>
        <a:off x="432658" y="94653"/>
        <a:ext cx="1721129" cy="4570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6EB89-0BA7-4F45-87A7-07A47A1F8B4E}">
      <dsp:nvSpPr>
        <dsp:cNvPr id="0" name=""/>
        <dsp:cNvSpPr/>
      </dsp:nvSpPr>
      <dsp:spPr>
        <a:xfrm>
          <a:off x="0" y="0"/>
          <a:ext cx="2434043" cy="6463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National analytical network</a:t>
          </a:r>
        </a:p>
      </dsp:txBody>
      <dsp:txXfrm>
        <a:off x="356457" y="94653"/>
        <a:ext cx="1721129" cy="457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807AF.6CCDFDA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6318" cy="690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28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3309" y="1848830"/>
            <a:ext cx="4102599" cy="1522412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SIX GOALS IMPROVEMENT TRIUMVIRATE TEAMS</a:t>
            </a:r>
            <a:br>
              <a:rPr lang="en-GB" sz="3600" dirty="0">
                <a:solidFill>
                  <a:schemeClr val="accent1"/>
                </a:solidFill>
              </a:rPr>
            </a:br>
            <a:br>
              <a:rPr lang="en-GB" sz="3600" dirty="0">
                <a:solidFill>
                  <a:schemeClr val="accent1"/>
                </a:solidFill>
              </a:rPr>
            </a:br>
            <a:endParaRPr lang="en-GB" sz="36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38314619"/>
              </p:ext>
            </p:extLst>
          </p:nvPr>
        </p:nvGraphicFramePr>
        <p:xfrm>
          <a:off x="-418012" y="1963705"/>
          <a:ext cx="8128000" cy="4733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triped Right Arrow 4"/>
          <p:cNvSpPr/>
          <p:nvPr/>
        </p:nvSpPr>
        <p:spPr>
          <a:xfrm>
            <a:off x="7507151" y="1832284"/>
            <a:ext cx="1741714" cy="90917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02950325"/>
              </p:ext>
            </p:extLst>
          </p:nvPr>
        </p:nvGraphicFramePr>
        <p:xfrm>
          <a:off x="9450977" y="1963705"/>
          <a:ext cx="258644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Striped Right Arrow 7"/>
          <p:cNvSpPr/>
          <p:nvPr/>
        </p:nvSpPr>
        <p:spPr>
          <a:xfrm>
            <a:off x="7507151" y="3331900"/>
            <a:ext cx="1741714" cy="90917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97756003"/>
              </p:ext>
            </p:extLst>
          </p:nvPr>
        </p:nvGraphicFramePr>
        <p:xfrm>
          <a:off x="9524999" y="3463321"/>
          <a:ext cx="258644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Striped Right Arrow 9"/>
          <p:cNvSpPr/>
          <p:nvPr/>
        </p:nvSpPr>
        <p:spPr>
          <a:xfrm>
            <a:off x="7507151" y="4973466"/>
            <a:ext cx="1741714" cy="90917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988972590"/>
              </p:ext>
            </p:extLst>
          </p:nvPr>
        </p:nvGraphicFramePr>
        <p:xfrm>
          <a:off x="9605554" y="5104887"/>
          <a:ext cx="258644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12" name="Content Placeholder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767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4469" y="1369560"/>
            <a:ext cx="9720263" cy="1498600"/>
          </a:xfrm>
        </p:spPr>
        <p:txBody>
          <a:bodyPr/>
          <a:lstStyle/>
          <a:p>
            <a:r>
              <a:rPr lang="en-GB" dirty="0"/>
              <a:t>Reporting and review of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4468" y="2520179"/>
            <a:ext cx="7254241" cy="3871912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GB" dirty="0"/>
              <a:t> Rigorous application of oversight against outcomes and key metrics of the Six Goals programme:</a:t>
            </a:r>
          </a:p>
          <a:p>
            <a:pPr marL="0" lvl="0" indent="0">
              <a:buNone/>
            </a:pP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Regular updates between Health Boards the national Six Goals programme team through Six Goals Improvement Triumvirate Teams</a:t>
            </a:r>
          </a:p>
          <a:p>
            <a:pPr marL="128016" lvl="1" indent="0">
              <a:buNone/>
            </a:pP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Updates on areas where progress is not being made as anticipated at Welsh Government IQPD meetings</a:t>
            </a:r>
          </a:p>
          <a:p>
            <a:pPr marL="128016" lvl="1" indent="0">
              <a:buNone/>
            </a:pP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Half-year review of progress to date will be held reflecting progress against plans</a:t>
            </a:r>
          </a:p>
          <a:p>
            <a:pPr marL="128016" lvl="1" indent="0">
              <a:buNone/>
            </a:pP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End of year impact report, demonstrating the realisation of benefits at project and programme level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275" cy="1808018"/>
          </a:xfrm>
          <a:prstGeom prst="rect">
            <a:avLst/>
          </a:prstGeom>
        </p:spPr>
      </p:pic>
      <p:pic>
        <p:nvPicPr>
          <p:cNvPr id="1026" name="Picture 2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784" y="2617585"/>
            <a:ext cx="4380216" cy="3240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3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</p:spPr>
      </p:pic>
      <p:sp>
        <p:nvSpPr>
          <p:cNvPr id="3" name="Title 1"/>
          <p:cNvSpPr>
            <a:spLocks noGrp="1"/>
          </p:cNvSpPr>
          <p:nvPr>
            <p:ph type="title" idx="4294967295"/>
          </p:nvPr>
        </p:nvSpPr>
        <p:spPr>
          <a:xfrm>
            <a:off x="961696" y="1350816"/>
            <a:ext cx="11068595" cy="914401"/>
          </a:xfrm>
        </p:spPr>
        <p:txBody>
          <a:bodyPr>
            <a:noAutofit/>
          </a:bodyPr>
          <a:lstStyle/>
          <a:p>
            <a:r>
              <a:rPr lang="en-GB" sz="3600" dirty="0"/>
              <a:t>ACCELERATING IMPLEMENTATION LOCALLY, REGIONALLY AND NATIONALLY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61696" y="2316480"/>
            <a:ext cx="9720263" cy="4024313"/>
          </a:xfrm>
          <a:prstGeom prst="rect">
            <a:avLst/>
          </a:prstGeom>
        </p:spPr>
        <p:txBody>
          <a:bodyPr vert="horz" lIns="45720" tIns="45720" rIns="45720" bIns="45720" rtlCol="0">
            <a:normAutofit fontScale="7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 Vision and priorities for 2022-2026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Putting Six Goals into practice: Programme enablers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Six Goals Programme Investment Plan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Local Six Goals Programme expectations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Six Goals Improvement Triumvirate Teams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Reporting and review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>
              <a:buFont typeface="Tw Cen MT" panose="020B0602020104020603" pitchFamily="34" charset="0"/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>
              <a:buFont typeface="Tw Cen MT" panose="020B0602020104020603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47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9167" t="32440" r="30735" b="15970"/>
          <a:stretch/>
        </p:blipFill>
        <p:spPr>
          <a:xfrm>
            <a:off x="5803012" y="1824041"/>
            <a:ext cx="6293324" cy="455458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4145" y="2311011"/>
            <a:ext cx="57824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00" dirty="0">
                <a:solidFill>
                  <a:schemeClr val="accent1"/>
                </a:solidFill>
              </a:rPr>
              <a:t>RIGHT CARE</a:t>
            </a:r>
          </a:p>
          <a:p>
            <a:r>
              <a:rPr lang="en-GB" sz="5400" dirty="0">
                <a:solidFill>
                  <a:schemeClr val="accent1"/>
                </a:solidFill>
              </a:rPr>
              <a:t>RIGHT PLACE</a:t>
            </a:r>
          </a:p>
          <a:p>
            <a:r>
              <a:rPr lang="en-GB" sz="5400" dirty="0">
                <a:solidFill>
                  <a:schemeClr val="accent1"/>
                </a:solidFill>
              </a:rPr>
              <a:t>FIRST TIME</a:t>
            </a:r>
          </a:p>
          <a:p>
            <a:r>
              <a:rPr lang="en-GB" dirty="0">
                <a:solidFill>
                  <a:schemeClr val="accent1"/>
                </a:solidFill>
              </a:rPr>
              <a:t>For optimal patient and staff experience, clinical outcomes and value.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389120" y="3628012"/>
            <a:ext cx="1863634" cy="174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389120" y="3253433"/>
            <a:ext cx="164591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through </a:t>
            </a:r>
          </a:p>
          <a:p>
            <a:endParaRPr lang="en-GB" dirty="0"/>
          </a:p>
          <a:p>
            <a:pPr algn="ctr"/>
            <a:r>
              <a:rPr lang="en-GB" dirty="0"/>
              <a:t>achieving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5" y="16023"/>
            <a:ext cx="12193275" cy="180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89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9" y="1754443"/>
            <a:ext cx="1546717" cy="330859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RIGHT CARE</a:t>
            </a:r>
          </a:p>
          <a:p>
            <a:endParaRPr lang="en-GB" sz="1600" dirty="0">
              <a:cs typeface="Arial" panose="020B0604020202020204" pitchFamily="34" charset="0"/>
            </a:endParaRPr>
          </a:p>
          <a:p>
            <a:r>
              <a:rPr lang="en-GB" sz="1600" dirty="0">
                <a:cs typeface="Arial" panose="020B0604020202020204" pitchFamily="34" charset="0"/>
              </a:rPr>
              <a:t>RIGHT PLACE</a:t>
            </a:r>
          </a:p>
          <a:p>
            <a:endParaRPr lang="en-GB" sz="1600" dirty="0">
              <a:cs typeface="Arial" panose="020B0604020202020204" pitchFamily="34" charset="0"/>
            </a:endParaRPr>
          </a:p>
          <a:p>
            <a:r>
              <a:rPr lang="en-GB" sz="1600" dirty="0">
                <a:cs typeface="Arial" panose="020B0604020202020204" pitchFamily="34" charset="0"/>
              </a:rPr>
              <a:t>FIRST TIME</a:t>
            </a:r>
          </a:p>
          <a:p>
            <a:endParaRPr lang="en-GB" sz="1100" dirty="0">
              <a:cs typeface="Arial" panose="020B0604020202020204" pitchFamily="34" charset="0"/>
            </a:endParaRPr>
          </a:p>
          <a:p>
            <a:endParaRPr lang="en-GB" sz="1100" dirty="0">
              <a:cs typeface="Arial" panose="020B0604020202020204" pitchFamily="34" charset="0"/>
            </a:endParaRPr>
          </a:p>
          <a:p>
            <a:endParaRPr lang="en-GB" sz="1100" dirty="0">
              <a:cs typeface="Arial" panose="020B0604020202020204" pitchFamily="34" charset="0"/>
            </a:endParaRPr>
          </a:p>
          <a:p>
            <a:r>
              <a:rPr lang="en-GB" sz="1600" dirty="0">
                <a:cs typeface="Arial" panose="020B0604020202020204" pitchFamily="34" charset="0"/>
              </a:rPr>
              <a:t>For optimal patient and staff experience, clinical outcomes and value.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19" y="496002"/>
            <a:ext cx="1088571" cy="33855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Vision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21475" y="295947"/>
            <a:ext cx="1876700" cy="5847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through achieving six goals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2970" y="2260940"/>
            <a:ext cx="2743201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Signposting, information and assistance (Goal 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22561" y="3156774"/>
            <a:ext cx="2732314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Clinically safe alternatives to admission (Goal 3)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00791" y="3970435"/>
            <a:ext cx="2732313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Rapid response in crisis (Goal 4)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05152" y="4724531"/>
            <a:ext cx="2741019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Optimal hospital care and discharge practice from the point of admission (Goal 5)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22561" y="5632514"/>
            <a:ext cx="2751905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Home first approach and reduce the risk of readmission (Goal 6)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23318" y="506626"/>
            <a:ext cx="2307772" cy="33855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enabled by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46471" y="306121"/>
            <a:ext cx="2307772" cy="5847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by doing the following consistently well</a:t>
            </a:r>
          </a:p>
        </p:txBody>
      </p:sp>
      <p:sp>
        <p:nvSpPr>
          <p:cNvPr id="26" name="Left Bracket 25"/>
          <p:cNvSpPr/>
          <p:nvPr/>
        </p:nvSpPr>
        <p:spPr>
          <a:xfrm>
            <a:off x="1795054" y="1263730"/>
            <a:ext cx="207915" cy="4615005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793963" y="2627367"/>
            <a:ext cx="206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796141" y="4114350"/>
            <a:ext cx="206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796141" y="4859530"/>
            <a:ext cx="206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600201" y="3407374"/>
            <a:ext cx="206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247503" y="653550"/>
            <a:ext cx="709747" cy="136107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3962400" y="553941"/>
            <a:ext cx="903514" cy="20970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7326086" y="506627"/>
            <a:ext cx="1722120" cy="281764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13857" y="1167035"/>
            <a:ext cx="2732314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Coordination, planning and support for people at greater risk of needing UEC (Goal 1)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811381" y="3407374"/>
            <a:ext cx="206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25788" y="1167035"/>
            <a:ext cx="3887286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Cluster-led risk stratification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Equal access to UEC for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Reducing high intensity use of UEC services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36129" y="2192006"/>
            <a:ext cx="3866603" cy="9079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cs typeface="Arial" panose="020B0604020202020204" pitchFamily="34" charset="0"/>
              </a:rPr>
              <a:t>24/7 URGENT CARE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NHS 111 Wales and pathways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Enhanced Directory of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Urgent Primary Care Centres (UPCCs)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36130" y="3112369"/>
            <a:ext cx="3866602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Same day emergency care pathway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Intermediate care (step-up) pathway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Specialty advice and guidance lines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946471" y="3940416"/>
            <a:ext cx="3866602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Optimal 999 pathways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Quality, safe and timely care in Emergency Departments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25788" y="4870701"/>
            <a:ext cx="3866602" cy="892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Reducing length of stay and bed occupancy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SAFER patient flow guidance</a:t>
            </a:r>
          </a:p>
          <a:p>
            <a:endParaRPr lang="en-GB" sz="1300" dirty="0">
              <a:cs typeface="Arial" panose="020B0604020202020204" pitchFamily="34" charset="0"/>
            </a:endParaRPr>
          </a:p>
          <a:p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925788" y="5763253"/>
            <a:ext cx="386660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Discharge to recover then assess pathways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cs typeface="Arial" panose="020B0604020202020204" pitchFamily="34" charset="0"/>
              </a:rPr>
              <a:t>Rehabilitation and reablement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23311" y="1167035"/>
            <a:ext cx="2994659" cy="26930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Four enabling work-streams:</a:t>
            </a:r>
          </a:p>
          <a:p>
            <a:endParaRPr lang="en-GB" sz="1300" dirty="0"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300" dirty="0">
                <a:cs typeface="Arial" panose="020B0604020202020204" pitchFamily="34" charset="0"/>
              </a:rPr>
              <a:t>Workforce education, development and training</a:t>
            </a:r>
          </a:p>
          <a:p>
            <a:pPr marL="342900" indent="-342900">
              <a:buFont typeface="+mj-lt"/>
              <a:buAutoNum type="arabicPeriod"/>
            </a:pPr>
            <a:endParaRPr lang="en-GB" sz="1300" dirty="0"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300" dirty="0">
                <a:cs typeface="Arial" panose="020B0604020202020204" pitchFamily="34" charset="0"/>
              </a:rPr>
              <a:t>Digital change, information and technology</a:t>
            </a:r>
          </a:p>
          <a:p>
            <a:pPr marL="342900" indent="-342900">
              <a:buFont typeface="+mj-lt"/>
              <a:buAutoNum type="arabicPeriod"/>
            </a:pPr>
            <a:endParaRPr lang="en-GB" sz="1300" dirty="0"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300" dirty="0">
                <a:cs typeface="Arial" panose="020B0604020202020204" pitchFamily="34" charset="0"/>
              </a:rPr>
              <a:t>Measurement for improvement and value based healthcare</a:t>
            </a:r>
          </a:p>
          <a:p>
            <a:pPr marL="342900" indent="-342900">
              <a:buFont typeface="+mj-lt"/>
              <a:buAutoNum type="arabicPeriod"/>
            </a:pPr>
            <a:endParaRPr lang="en-GB" sz="1300" dirty="0"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300" dirty="0">
                <a:cs typeface="Arial" panose="020B0604020202020204" pitchFamily="34" charset="0"/>
              </a:rPr>
              <a:t>Behaviour change, communications and marketing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123310" y="4016601"/>
            <a:ext cx="2994659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£25m six goals delivery fund targeted at priorities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123308" y="4617219"/>
            <a:ext cx="2994659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National funding for local six goals triumvirate improvement programme teams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23308" y="5417891"/>
            <a:ext cx="2994659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dirty="0">
                <a:cs typeface="Arial" panose="020B0604020202020204" pitchFamily="34" charset="0"/>
              </a:rPr>
              <a:t>National programme enabling support</a:t>
            </a:r>
          </a:p>
        </p:txBody>
      </p:sp>
      <p:pic>
        <p:nvPicPr>
          <p:cNvPr id="64" name="Picture 63"/>
          <p:cNvPicPr/>
          <p:nvPr/>
        </p:nvPicPr>
        <p:blipFill rotWithShape="1">
          <a:blip r:embed="rId2"/>
          <a:srcRect l="33104" t="40890" r="41636" b="13965"/>
          <a:stretch/>
        </p:blipFill>
        <p:spPr bwMode="auto">
          <a:xfrm>
            <a:off x="354175" y="5632514"/>
            <a:ext cx="1109961" cy="1069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5" name="Picture 6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759" y="5850143"/>
            <a:ext cx="900245" cy="938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ight Arrow 4"/>
          <p:cNvSpPr/>
          <p:nvPr/>
        </p:nvSpPr>
        <p:spPr>
          <a:xfrm>
            <a:off x="4638105" y="1412667"/>
            <a:ext cx="294701" cy="128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ight Arrow 36"/>
          <p:cNvSpPr/>
          <p:nvPr/>
        </p:nvSpPr>
        <p:spPr>
          <a:xfrm>
            <a:off x="4633763" y="2389135"/>
            <a:ext cx="294701" cy="119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ight Arrow 37"/>
          <p:cNvSpPr/>
          <p:nvPr/>
        </p:nvSpPr>
        <p:spPr>
          <a:xfrm>
            <a:off x="4641428" y="3330706"/>
            <a:ext cx="294701" cy="127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ight Arrow 40"/>
          <p:cNvSpPr/>
          <p:nvPr/>
        </p:nvSpPr>
        <p:spPr>
          <a:xfrm>
            <a:off x="4627115" y="4944272"/>
            <a:ext cx="294701" cy="11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ight Arrow 45"/>
          <p:cNvSpPr/>
          <p:nvPr/>
        </p:nvSpPr>
        <p:spPr>
          <a:xfrm>
            <a:off x="4627114" y="5850143"/>
            <a:ext cx="294701" cy="11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ight Arrow 46"/>
          <p:cNvSpPr/>
          <p:nvPr/>
        </p:nvSpPr>
        <p:spPr>
          <a:xfrm>
            <a:off x="4651770" y="4066704"/>
            <a:ext cx="294701" cy="11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247503" y="5632514"/>
            <a:ext cx="352698" cy="672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5" name="Picture 44"/>
          <p:cNvPicPr/>
          <p:nvPr/>
        </p:nvPicPr>
        <p:blipFill rotWithShape="1">
          <a:blip r:embed="rId4"/>
          <a:srcRect l="33835" t="71998" r="54931" b="17246"/>
          <a:stretch/>
        </p:blipFill>
        <p:spPr bwMode="auto">
          <a:xfrm>
            <a:off x="9467038" y="5909447"/>
            <a:ext cx="1430655" cy="770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5321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d:image003.jpg@01D807AF.6CCDFDA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045" y="1912519"/>
            <a:ext cx="8325395" cy="487145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7177" y="904008"/>
            <a:ext cx="9720263" cy="126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INTEGRATED URGENT AND EMERGENCY CARE MODEL - FUTURE STATE?</a:t>
            </a:r>
          </a:p>
        </p:txBody>
      </p:sp>
    </p:spTree>
    <p:extLst>
      <p:ext uri="{BB962C8B-B14F-4D97-AF65-F5344CB8AC3E}">
        <p14:creationId xmlns:p14="http://schemas.microsoft.com/office/powerpoint/2010/main" val="1144712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96092" y="1404681"/>
            <a:ext cx="9720263" cy="1260330"/>
          </a:xfrm>
        </p:spPr>
        <p:txBody>
          <a:bodyPr>
            <a:normAutofit/>
          </a:bodyPr>
          <a:lstStyle/>
          <a:p>
            <a:r>
              <a:rPr lang="en-GB" sz="3200" dirty="0"/>
              <a:t>NATIONAL PROGRAMME ENABLERS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7787" t="26945" r="66364" b="24365"/>
          <a:stretch/>
        </p:blipFill>
        <p:spPr bwMode="auto">
          <a:xfrm>
            <a:off x="1123839" y="2496191"/>
            <a:ext cx="768532" cy="3451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56879" y="2474434"/>
            <a:ext cx="322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Digital change, information and technology work-stream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56878" y="3331428"/>
            <a:ext cx="322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Measurement for improvement and VBHC work-stream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56878" y="4188422"/>
            <a:ext cx="3222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Behaviour change, communications and marketing work-stream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56877" y="5380595"/>
            <a:ext cx="322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Workforce education, training and development work-stream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84164" y="2029315"/>
            <a:ext cx="78378" cy="41452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97762" y="1889172"/>
            <a:ext cx="4281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£25m to support Health Boards and partners deliver integrated 24/7 urgent and emergency care model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8648" y="3151542"/>
            <a:ext cx="428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National Goal action plans to enable local, regional and national delivery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29329" y="4222121"/>
            <a:ext cx="4281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Funding for Six Goals Improvement Triumvirate Teams with connectivity to national networks for sharing and learning</a:t>
            </a: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27521" t="73508" r="68358" b="17510"/>
          <a:stretch/>
        </p:blipFill>
        <p:spPr bwMode="auto">
          <a:xfrm>
            <a:off x="6173939" y="2147057"/>
            <a:ext cx="534709" cy="564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3"/>
          <a:srcRect l="27521" t="73508" r="68358" b="17510"/>
          <a:stretch/>
        </p:blipFill>
        <p:spPr bwMode="auto">
          <a:xfrm>
            <a:off x="6194620" y="3184589"/>
            <a:ext cx="534709" cy="564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3"/>
          <a:srcRect l="27521" t="73508" r="68358" b="17510"/>
          <a:stretch/>
        </p:blipFill>
        <p:spPr bwMode="auto">
          <a:xfrm>
            <a:off x="6194620" y="4401705"/>
            <a:ext cx="534709" cy="564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729329" y="5405419"/>
            <a:ext cx="4281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Links to research and academia to support continuous evaluation, learning and improvement</a:t>
            </a:r>
          </a:p>
        </p:txBody>
      </p:sp>
      <p:pic>
        <p:nvPicPr>
          <p:cNvPr id="19" name="Picture 18"/>
          <p:cNvPicPr/>
          <p:nvPr/>
        </p:nvPicPr>
        <p:blipFill rotWithShape="1">
          <a:blip r:embed="rId3"/>
          <a:srcRect l="27521" t="73508" r="68358" b="17510"/>
          <a:stretch/>
        </p:blipFill>
        <p:spPr bwMode="auto">
          <a:xfrm>
            <a:off x="6194620" y="5516325"/>
            <a:ext cx="534709" cy="564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075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87680" y="1668734"/>
            <a:ext cx="9720263" cy="700360"/>
          </a:xfrm>
        </p:spPr>
        <p:txBody>
          <a:bodyPr>
            <a:normAutofit/>
          </a:bodyPr>
          <a:lstStyle/>
          <a:p>
            <a:r>
              <a:rPr lang="en-GB" sz="3200" dirty="0"/>
              <a:t>Programme INVESTMENT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7680" y="2369094"/>
            <a:ext cx="5969681" cy="405998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 £100s millions already spent on urgent and emergency care in Wales. 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 £25M Six Goals Programme investment and enablers will support HBs and partners in  ensuring core funding delivers right care, right place, first time.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 Other funds in support of UEC: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900" dirty="0"/>
              <a:t>Regional Integration Fund (£143m)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900" dirty="0"/>
              <a:t>Mental Health Services Improvement Fund (£10m)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900" dirty="0"/>
              <a:t>NHS 111 Wales (£15m)</a:t>
            </a:r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587831"/>
              </p:ext>
            </p:extLst>
          </p:nvPr>
        </p:nvGraphicFramePr>
        <p:xfrm>
          <a:off x="4980273" y="1581761"/>
          <a:ext cx="7700682" cy="5465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65159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3037" y="1804651"/>
            <a:ext cx="11887200" cy="5607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600" dirty="0">
                <a:latin typeface="+mj-lt"/>
              </a:rPr>
              <a:t>INVESTMENT PRIORITIES FOR 2022/2023: FOCUS ON GOAL 3</a:t>
            </a: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3275" cy="18080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791" y="2815005"/>
            <a:ext cx="5643156" cy="31188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6069" y="2391492"/>
            <a:ext cx="672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Same Day Emergency Care seven days a week / twelve hours a day</a:t>
            </a:r>
          </a:p>
        </p:txBody>
      </p:sp>
      <p:sp>
        <p:nvSpPr>
          <p:cNvPr id="9" name="Rectangle 8"/>
          <p:cNvSpPr/>
          <p:nvPr/>
        </p:nvSpPr>
        <p:spPr>
          <a:xfrm>
            <a:off x="5413901" y="2499578"/>
            <a:ext cx="45719" cy="33961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93" y="2770572"/>
            <a:ext cx="4395288" cy="32562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1940" y="2391492"/>
            <a:ext cx="5042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Urgent Primary Care Centres / services</a:t>
            </a:r>
          </a:p>
        </p:txBody>
      </p:sp>
      <p:sp>
        <p:nvSpPr>
          <p:cNvPr id="12" name="Left Arrow 11"/>
          <p:cNvSpPr/>
          <p:nvPr/>
        </p:nvSpPr>
        <p:spPr>
          <a:xfrm>
            <a:off x="136894" y="6433237"/>
            <a:ext cx="3252780" cy="409302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59593" y="5979804"/>
            <a:ext cx="894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Care closer to home 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3431177" y="6391253"/>
            <a:ext cx="4249783" cy="466746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630618" y="5988038"/>
            <a:ext cx="570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/>
              <a:t>Clinically safe reduction in admissions and ED attendances </a:t>
            </a:r>
          </a:p>
        </p:txBody>
      </p:sp>
      <p:sp>
        <p:nvSpPr>
          <p:cNvPr id="16" name="Left Arrow 15"/>
          <p:cNvSpPr/>
          <p:nvPr/>
        </p:nvSpPr>
        <p:spPr>
          <a:xfrm>
            <a:off x="7722463" y="6349136"/>
            <a:ext cx="4406784" cy="535520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722463" y="5956300"/>
            <a:ext cx="5496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Reduce ambulance patient handover delays </a:t>
            </a:r>
          </a:p>
        </p:txBody>
      </p:sp>
    </p:spTree>
    <p:extLst>
      <p:ext uri="{BB962C8B-B14F-4D97-AF65-F5344CB8AC3E}">
        <p14:creationId xmlns:p14="http://schemas.microsoft.com/office/powerpoint/2010/main" val="2556051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8901" y="1256144"/>
            <a:ext cx="9720263" cy="1498600"/>
          </a:xfrm>
        </p:spPr>
        <p:txBody>
          <a:bodyPr>
            <a:normAutofit/>
          </a:bodyPr>
          <a:lstStyle/>
          <a:p>
            <a:r>
              <a:rPr lang="en-GB" sz="2800" dirty="0"/>
              <a:t>SIX GOALS PROGRAMME – local governance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5177" y="3301311"/>
            <a:ext cx="3178629" cy="11387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Six Goals Programme Board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Executive chair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Whole system membership</a:t>
            </a:r>
          </a:p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25178" y="4767843"/>
            <a:ext cx="3178629" cy="92333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Six Goals Programme Plan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GB" sz="1600" dirty="0"/>
              <a:t>Including investment plan</a:t>
            </a:r>
          </a:p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225177" y="2221956"/>
            <a:ext cx="3178629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Health Board</a:t>
            </a:r>
          </a:p>
          <a:p>
            <a:pPr algn="ctr"/>
            <a:r>
              <a:rPr lang="en-GB" dirty="0"/>
              <a:t>Executive Board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0629" y="6156685"/>
            <a:ext cx="11975619" cy="369332"/>
          </a:xfrm>
          <a:prstGeom prst="rect">
            <a:avLst/>
          </a:prstGeom>
          <a:pattFill prst="ltVert">
            <a:fgClr>
              <a:schemeClr val="accent4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Driven forward by Six Goals Improvement Triumvirate Teams</a:t>
            </a:r>
          </a:p>
        </p:txBody>
      </p:sp>
      <p:sp>
        <p:nvSpPr>
          <p:cNvPr id="12" name="Curved Right Arrow 11"/>
          <p:cNvSpPr/>
          <p:nvPr/>
        </p:nvSpPr>
        <p:spPr>
          <a:xfrm>
            <a:off x="2323877" y="3968852"/>
            <a:ext cx="1541417" cy="2074897"/>
          </a:xfrm>
          <a:prstGeom prst="curvedRightArrow">
            <a:avLst>
              <a:gd name="adj1" fmla="val 16963"/>
              <a:gd name="adj2" fmla="val 50000"/>
              <a:gd name="adj3" fmla="val 2500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urved Right Arrow 12"/>
          <p:cNvSpPr/>
          <p:nvPr/>
        </p:nvSpPr>
        <p:spPr>
          <a:xfrm rot="10800000">
            <a:off x="7763688" y="3788228"/>
            <a:ext cx="1541417" cy="2180406"/>
          </a:xfrm>
          <a:prstGeom prst="curvedRightArrow">
            <a:avLst>
              <a:gd name="adj1" fmla="val 16963"/>
              <a:gd name="adj2" fmla="val 45007"/>
              <a:gd name="adj3" fmla="val 25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5" y="28453"/>
            <a:ext cx="12193275" cy="1808018"/>
          </a:xfrm>
          <a:prstGeom prst="rect">
            <a:avLst/>
          </a:prstGeom>
        </p:spPr>
      </p:pic>
      <p:sp>
        <p:nvSpPr>
          <p:cNvPr id="17" name="Left-Right Arrow 16"/>
          <p:cNvSpPr/>
          <p:nvPr/>
        </p:nvSpPr>
        <p:spPr>
          <a:xfrm>
            <a:off x="7403806" y="3384513"/>
            <a:ext cx="2367211" cy="2156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839164" y="3215131"/>
            <a:ext cx="2267085" cy="64633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Regional Partnership Board</a:t>
            </a:r>
          </a:p>
        </p:txBody>
      </p:sp>
      <p:sp>
        <p:nvSpPr>
          <p:cNvPr id="19" name="Up Arrow 18"/>
          <p:cNvSpPr/>
          <p:nvPr/>
        </p:nvSpPr>
        <p:spPr>
          <a:xfrm>
            <a:off x="5669280" y="2921776"/>
            <a:ext cx="274320" cy="3468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257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4.xml.rels>&#65279;<?xml version="1.0" encoding="utf-8"?><Relationships xmlns="http://schemas.openxmlformats.org/package/2006/relationships"><Relationship Type="http://schemas.openxmlformats.org/officeDocument/2006/relationships/customXmlProps" Target="/customXML/itemProps4.xml" Id="Rd3c4172d526e4b2384ade4b889302c76" /></Relationships>
</file>

<file path=customXML/item4.xml><?xml version="1.0" encoding="utf-8"?>
<metadata xmlns="http://www.objective.com/ecm/document/metadata/FF3C5B18883D4E21973B57C2EEED7FD1" version="1.0.0">
  <systemFields>
    <field name="Objective-Id">
      <value order="0">A40438403</value>
    </field>
    <field name="Objective-Title">
      <value order="0">PPT_Nick Wood Six Goals Programme</value>
    </field>
    <field name="Objective-Description">
      <value order="0"/>
    </field>
    <field name="Objective-CreationStamp">
      <value order="0">2022-04-25T17:12:36Z</value>
    </field>
    <field name="Objective-IsApproved">
      <value order="0">false</value>
    </field>
    <field name="Objective-IsPublished">
      <value order="0">true</value>
    </field>
    <field name="Objective-DatePublished">
      <value order="0">2022-04-25T17:13:50Z</value>
    </field>
    <field name="Objective-ModificationStamp">
      <value order="0">2022-04-25T17:13:50Z</value>
    </field>
    <field name="Objective-Owner">
      <value order="0">Floyd, Hayley (HSS - NHS Wales Performance)</value>
    </field>
    <field name="Objective-Path">
      <value order="0">Objective Global Folder:#Business File Plan:WG Organisational Groups:OLD - Pre April 2022 - Health &amp; Social Services (HSS):Health &amp; Social Services (HSS) - D&amp;P - Delivery &amp; Performance:1 - Save:Admin &amp; Corporate Commissions:Delivery &amp; Performance:Unscheduled &amp; Emergency Care:NHS - Monitoring &amp; Assessment - Unscheduled Care Programme - 2020-2022:6 goals for urgent and emergency care - Launch Event</value>
    </field>
    <field name="Objective-Parent">
      <value order="0">6 goals for urgent and emergency care - Launch Event</value>
    </field>
    <field name="Objective-State">
      <value order="0">Published</value>
    </field>
    <field name="Objective-VersionId">
      <value order="0">vA77617108</value>
    </field>
    <field name="Objective-Version">
      <value order="0">1.0</value>
    </field>
    <field name="Objective-VersionNumber">
      <value order="0">2</value>
    </field>
    <field name="Objective-VersionComment">
      <value order="0">Version 2</value>
    </field>
    <field name="Objective-FileNumber">
      <value order="0">qA1415449</value>
    </field>
    <field name="Objective-Classification">
      <value order="0">Official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4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9205D88DC4F44CB1CA8437F92B0221" ma:contentTypeVersion="13" ma:contentTypeDescription="Create a new document." ma:contentTypeScope="" ma:versionID="a854e8e5f95c110da04bc4ffb4878720">
  <xsd:schema xmlns:xsd="http://www.w3.org/2001/XMLSchema" xmlns:xs="http://www.w3.org/2001/XMLSchema" xmlns:p="http://schemas.microsoft.com/office/2006/metadata/properties" xmlns:ns3="ef277e87-290d-49c5-91d0-3912be04ccbd" xmlns:ns4="93868ba0-4f09-432e-b4a8-1e7798b1a206" targetNamespace="http://schemas.microsoft.com/office/2006/metadata/properties" ma:root="true" ma:fieldsID="ec65e51f0e7fb2fd1ebb43b19f605446" ns3:_="" ns4:_="">
    <xsd:import namespace="ef277e87-290d-49c5-91d0-3912be04ccbd"/>
    <xsd:import namespace="93868ba0-4f09-432e-b4a8-1e7798b1a20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277e87-290d-49c5-91d0-3912be04c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68ba0-4f09-432e-b4a8-1e7798b1a20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C077C-BDAF-40B5-927C-1A0E947761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7834CA-029D-4025-A962-912C28416A6C}">
  <ds:schemaRefs>
    <ds:schemaRef ds:uri="http://schemas.microsoft.com/office/2006/documentManagement/types"/>
    <ds:schemaRef ds:uri="http://schemas.microsoft.com/office/infopath/2007/PartnerControls"/>
    <ds:schemaRef ds:uri="ef277e87-290d-49c5-91d0-3912be04ccbd"/>
    <ds:schemaRef ds:uri="http://purl.org/dc/elements/1.1/"/>
    <ds:schemaRef ds:uri="http://schemas.microsoft.com/office/2006/metadata/properties"/>
    <ds:schemaRef ds:uri="93868ba0-4f09-432e-b4a8-1e7798b1a206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B7583F-0A92-4C6D-A385-A6FDED5ABB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277e87-290d-49c5-91d0-3912be04ccbd"/>
    <ds:schemaRef ds:uri="93868ba0-4f09-432e-b4a8-1e7798b1a2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1905</TotalTime>
  <Words>676</Words>
  <Application>Microsoft Office PowerPoint</Application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Tw Cen MT</vt:lpstr>
      <vt:lpstr>Tw Cen MT Condensed</vt:lpstr>
      <vt:lpstr>Wingdings</vt:lpstr>
      <vt:lpstr>Wingdings 3</vt:lpstr>
      <vt:lpstr>Integral</vt:lpstr>
      <vt:lpstr>PowerPoint Presentation</vt:lpstr>
      <vt:lpstr>ACCELERATING IMPLEMENTATION LOCALLY, REGIONALLY AND NATIONALLY</vt:lpstr>
      <vt:lpstr>PowerPoint Presentation</vt:lpstr>
      <vt:lpstr>PowerPoint Presentation</vt:lpstr>
      <vt:lpstr>PowerPoint Presentation</vt:lpstr>
      <vt:lpstr>NATIONAL PROGRAMME ENABLERS</vt:lpstr>
      <vt:lpstr>Programme INVESTMENT PLAN</vt:lpstr>
      <vt:lpstr>PowerPoint Presentation</vt:lpstr>
      <vt:lpstr>SIX GOALS PROGRAMME – local governance</vt:lpstr>
      <vt:lpstr>SIX GOALS IMPROVEMENT TRIUMVIRATE TEAMS  </vt:lpstr>
      <vt:lpstr>Reporting and review of progress</vt:lpstr>
    </vt:vector>
  </TitlesOfParts>
  <Company>Welsh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 goals for urgent and emergency care</dc:title>
  <dc:creator>Brown, Aled (HSS - Delivery &amp; Performance)</dc:creator>
  <cp:lastModifiedBy>Floyd, Hayley (HSS - Delivery &amp; Performance)</cp:lastModifiedBy>
  <cp:revision>63</cp:revision>
  <dcterms:created xsi:type="dcterms:W3CDTF">2022-01-21T16:05:13Z</dcterms:created>
  <dcterms:modified xsi:type="dcterms:W3CDTF">2022-04-25T17:12:36Z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0x010100739205D88DC4F44CB1CA8437F92B0221</vt:lpwstr>
  </property>
  <property fmtid="{D5CDD505-2E9C-101B-9397-08002B2CF9AE}" pid="3" name="Objective-Id">
    <vt:lpwstr>A40438403</vt:lpwstr>
  </property>
  <property fmtid="{D5CDD505-2E9C-101B-9397-08002B2CF9AE}" pid="4" name="Objective-Title">
    <vt:lpwstr>PPT_Nick Wood Six Goals Programme</vt:lpwstr>
  </property>
  <property fmtid="{D5CDD505-2E9C-101B-9397-08002B2CF9AE}" pid="5" name="Objective-Description">
    <vt:lpwstr/>
  </property>
  <property fmtid="{D5CDD505-2E9C-101B-9397-08002B2CF9AE}" pid="6" name="Objective-CreationStamp">
    <vt:filetime>2022-04-25T17:12:36Z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2022-04-25T17:13:50Z</vt:filetime>
  </property>
  <property fmtid="{D5CDD505-2E9C-101B-9397-08002B2CF9AE}" pid="10" name="Objective-ModificationStamp">
    <vt:filetime>2022-04-25T17:13:50Z</vt:filetime>
  </property>
  <property fmtid="{D5CDD505-2E9C-101B-9397-08002B2CF9AE}" pid="11" name="Objective-Owner">
    <vt:lpwstr>Floyd, Hayley (HSS - NHS Wales Performance)</vt:lpwstr>
  </property>
  <property fmtid="{D5CDD505-2E9C-101B-9397-08002B2CF9AE}" pid="12" name="Objective-Path">
    <vt:lpwstr>Objective Global Folder:#Business File Plan:WG Organisational Groups:OLD - Pre April 2022 - Health &amp; Social Services (HSS):Health &amp; Social Services (HSS) - D&amp;P - Delivery &amp; Performance:1 - Save:Admin &amp; Corporate Commissions:Delivery &amp; Performance:Unscheduled &amp; Emergency Care:NHS - Monitoring &amp; Assessment - Unscheduled Care Programme - 2020-2022:6 goals for urgent and emergency care - Launch Event</vt:lpwstr>
  </property>
  <property fmtid="{D5CDD505-2E9C-101B-9397-08002B2CF9AE}" pid="13" name="Objective-Parent">
    <vt:lpwstr>6 goals for urgent and emergency care - Launch Event</vt:lpwstr>
  </property>
  <property fmtid="{D5CDD505-2E9C-101B-9397-08002B2CF9AE}" pid="14" name="Objective-State">
    <vt:lpwstr>Published</vt:lpwstr>
  </property>
  <property fmtid="{D5CDD505-2E9C-101B-9397-08002B2CF9AE}" pid="15" name="Objective-VersionId">
    <vt:lpwstr>vA77617108</vt:lpwstr>
  </property>
  <property fmtid="{D5CDD505-2E9C-101B-9397-08002B2CF9AE}" pid="16" name="Objective-Version">
    <vt:lpwstr>1.0</vt:lpwstr>
  </property>
  <property fmtid="{D5CDD505-2E9C-101B-9397-08002B2CF9AE}" pid="17" name="Objective-VersionNumber">
    <vt:r8>2</vt:r8>
  </property>
  <property fmtid="{D5CDD505-2E9C-101B-9397-08002B2CF9AE}" pid="18" name="Objective-VersionComment">
    <vt:lpwstr>Version 2</vt:lpwstr>
  </property>
  <property fmtid="{D5CDD505-2E9C-101B-9397-08002B2CF9AE}" pid="19" name="Objective-FileNumber">
    <vt:lpwstr>qA1415449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</Properties>
</file>