
<file path=[Content_Types].xml><?xml version="1.0" encoding="utf-8"?>
<Types xmlns="http://schemas.openxmlformats.org/package/2006/content-types">
  <Default Extension="bin" ContentType="application/vnd.openxmlformats-officedocument.oleObject"/>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9"/>
  </p:notesMasterIdLst>
  <p:sldIdLst>
    <p:sldId id="258" r:id="rId6"/>
    <p:sldId id="259" r:id="rId7"/>
    <p:sldId id="261" r:id="rId8"/>
  </p:sldIdLst>
  <p:sldSz cx="6858000" cy="9144000" type="screen4x3"/>
  <p:notesSz cx="6797675" cy="9928225"/>
  <p:defaultTextStyle>
    <a:defPPr>
      <a:defRPr lang="en-GB"/>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sz="800"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sz="800"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sz="800"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sz="8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8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8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8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8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arlett Clarke" initials="SC" lastIdx="10" clrIdx="0">
    <p:extLst>
      <p:ext uri="{19B8F6BF-5375-455C-9EA6-DF929625EA0E}">
        <p15:presenceInfo xmlns:p15="http://schemas.microsoft.com/office/powerpoint/2012/main" userId="S-1-5-21-978635462-3828570294-627434887-1027429" providerId="AD"/>
      </p:ext>
    </p:extLst>
  </p:cmAuthor>
  <p:cmAuthor id="2" name="Cheryl Way (NWIS - Clinical)" initials="CW(-C" lastIdx="1" clrIdx="1">
    <p:extLst>
      <p:ext uri="{19B8F6BF-5375-455C-9EA6-DF929625EA0E}">
        <p15:presenceInfo xmlns:p15="http://schemas.microsoft.com/office/powerpoint/2012/main" userId="S-1-5-21-978635462-3828570294-627434887-11137" providerId="AD"/>
      </p:ext>
    </p:extLst>
  </p:cmAuthor>
  <p:cmAuthor id="3" name="Powell-Chandler, Andrew (HSS - Primary Care &amp; Health Science)" initials="PA(-PC&amp;HS" lastIdx="6" clrIdx="2">
    <p:extLst>
      <p:ext uri="{19B8F6BF-5375-455C-9EA6-DF929625EA0E}">
        <p15:presenceInfo xmlns:p15="http://schemas.microsoft.com/office/powerpoint/2012/main" userId="S-1-5-21-2431647640-172777305-3518478359-16512" providerId="AD"/>
      </p:ext>
    </p:extLst>
  </p:cmAuthor>
  <p:cmAuthor id="4" name="Anup Karki (Public Health Wales - No. 2 Capital Quarter)" initials="AK(HW-N2CQ" lastIdx="13" clrIdx="3">
    <p:extLst>
      <p:ext uri="{19B8F6BF-5375-455C-9EA6-DF929625EA0E}">
        <p15:presenceInfo xmlns:p15="http://schemas.microsoft.com/office/powerpoint/2012/main" userId="S-1-5-21-978635462-3828570294-627434887-226157" providerId="AD"/>
      </p:ext>
    </p:extLst>
  </p:cmAuthor>
  <p:cmAuthor id="5" name="Sarah Fisher (Public Health Wales - No. 2 Capital Quarter)" initials="SF(HW-N2CQ" lastIdx="1" clrIdx="4">
    <p:extLst>
      <p:ext uri="{19B8F6BF-5375-455C-9EA6-DF929625EA0E}">
        <p15:presenceInfo xmlns:p15="http://schemas.microsoft.com/office/powerpoint/2012/main" userId="S-1-5-21-978635462-3828570294-627434887-108314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366FF"/>
    <a:srgbClr val="A50021"/>
    <a:srgbClr val="262673"/>
    <a:srgbClr val="3A3AAC"/>
    <a:srgbClr val="33CC33"/>
    <a:srgbClr val="0099CC"/>
    <a:srgbClr val="3333FF"/>
    <a:srgbClr val="6699FF"/>
    <a:srgbClr val="99CCFF"/>
    <a:srgbClr val="7979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9473E5-67B9-41E5-9A55-56F409F76071}" v="6" dt="2021-07-15T11:03:55.70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113" autoAdjust="0"/>
    <p:restoredTop sz="94280" autoAdjust="0"/>
  </p:normalViewPr>
  <p:slideViewPr>
    <p:cSldViewPr>
      <p:cViewPr varScale="1">
        <p:scale>
          <a:sx n="35" d="100"/>
          <a:sy n="35" d="100"/>
        </p:scale>
        <p:origin x="906" y="54"/>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1.xml"/><Relationship Id="rId15" Type="http://schemas.microsoft.com/office/2015/10/relationships/revisionInfo" Target="revisionInfo.xml"/><Relationship Id="rId10"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notesMaster" Target="notesMasters/notesMaster1.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46400" cy="496967"/>
          </a:xfrm>
          <a:prstGeom prst="rect">
            <a:avLst/>
          </a:prstGeom>
          <a:noFill/>
          <a:ln>
            <a:noFill/>
          </a:ln>
          <a:effectLst/>
        </p:spPr>
        <p:txBody>
          <a:bodyPr vert="horz" wrap="square" lIns="91429" tIns="45714" rIns="91429" bIns="45714" numCol="1" anchor="t" anchorCtr="0" compatLnSpc="1">
            <a:prstTxWarp prst="textNoShape">
              <a:avLst/>
            </a:prstTxWarp>
          </a:bodyPr>
          <a:lstStyle>
            <a:lvl1pPr eaLnBrk="0" hangingPunct="0">
              <a:buFontTx/>
              <a:buNone/>
              <a:defRPr sz="1200">
                <a:latin typeface="Arial" charset="0"/>
                <a:cs typeface="+mn-cs"/>
              </a:defRPr>
            </a:lvl1pPr>
          </a:lstStyle>
          <a:p>
            <a:pPr>
              <a:defRPr/>
            </a:pPr>
            <a:endParaRPr lang="en-US" dirty="0"/>
          </a:p>
        </p:txBody>
      </p:sp>
      <p:sp>
        <p:nvSpPr>
          <p:cNvPr id="17411" name="Rectangle 3"/>
          <p:cNvSpPr>
            <a:spLocks noGrp="1" noChangeArrowheads="1"/>
          </p:cNvSpPr>
          <p:nvPr>
            <p:ph type="dt" idx="1"/>
          </p:nvPr>
        </p:nvSpPr>
        <p:spPr bwMode="auto">
          <a:xfrm>
            <a:off x="3849688" y="0"/>
            <a:ext cx="2946400" cy="496967"/>
          </a:xfrm>
          <a:prstGeom prst="rect">
            <a:avLst/>
          </a:prstGeom>
          <a:noFill/>
          <a:ln>
            <a:noFill/>
          </a:ln>
          <a:effectLst/>
        </p:spPr>
        <p:txBody>
          <a:bodyPr vert="horz" wrap="square" lIns="91429" tIns="45714" rIns="91429" bIns="45714" numCol="1" anchor="t" anchorCtr="0" compatLnSpc="1">
            <a:prstTxWarp prst="textNoShape">
              <a:avLst/>
            </a:prstTxWarp>
          </a:bodyPr>
          <a:lstStyle>
            <a:lvl1pPr algn="r" eaLnBrk="0" hangingPunct="0">
              <a:buFontTx/>
              <a:buNone/>
              <a:defRPr sz="1200">
                <a:latin typeface="Arial" charset="0"/>
                <a:cs typeface="+mn-cs"/>
              </a:defRPr>
            </a:lvl1pPr>
          </a:lstStyle>
          <a:p>
            <a:pPr>
              <a:defRPr/>
            </a:pPr>
            <a:fld id="{F5551C1D-6537-49EC-B8E9-017A3DA53917}" type="datetimeFigureOut">
              <a:rPr lang="en-GB"/>
              <a:pPr>
                <a:defRPr/>
              </a:pPr>
              <a:t>24/05/2022</a:t>
            </a:fld>
            <a:endParaRPr lang="en-GB" dirty="0"/>
          </a:p>
        </p:txBody>
      </p:sp>
      <p:sp>
        <p:nvSpPr>
          <p:cNvPr id="2052" name="Rectangle 4"/>
          <p:cNvSpPr>
            <a:spLocks noGrp="1" noRot="1" noChangeAspect="1" noChangeArrowheads="1" noTextEdit="1"/>
          </p:cNvSpPr>
          <p:nvPr>
            <p:ph type="sldImg" idx="2"/>
          </p:nvPr>
        </p:nvSpPr>
        <p:spPr bwMode="auto">
          <a:xfrm>
            <a:off x="2005013" y="744538"/>
            <a:ext cx="2792412"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3" name="Rectangle 5"/>
          <p:cNvSpPr>
            <a:spLocks noGrp="1" noChangeArrowheads="1"/>
          </p:cNvSpPr>
          <p:nvPr>
            <p:ph type="body" sz="quarter" idx="3"/>
          </p:nvPr>
        </p:nvSpPr>
        <p:spPr bwMode="auto">
          <a:xfrm>
            <a:off x="681038" y="4715630"/>
            <a:ext cx="5435600" cy="4467939"/>
          </a:xfrm>
          <a:prstGeom prst="rect">
            <a:avLst/>
          </a:prstGeom>
          <a:noFill/>
          <a:ln>
            <a:noFill/>
          </a:ln>
          <a:effectLst/>
        </p:spPr>
        <p:txBody>
          <a:bodyPr vert="horz" wrap="square" lIns="91429" tIns="45714" rIns="91429" bIns="45714"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7414" name="Rectangle 6"/>
          <p:cNvSpPr>
            <a:spLocks noGrp="1" noChangeArrowheads="1"/>
          </p:cNvSpPr>
          <p:nvPr>
            <p:ph type="ftr" sz="quarter" idx="4"/>
          </p:nvPr>
        </p:nvSpPr>
        <p:spPr bwMode="auto">
          <a:xfrm>
            <a:off x="0" y="9429671"/>
            <a:ext cx="2946400" cy="496966"/>
          </a:xfrm>
          <a:prstGeom prst="rect">
            <a:avLst/>
          </a:prstGeom>
          <a:noFill/>
          <a:ln>
            <a:noFill/>
          </a:ln>
          <a:effectLst/>
        </p:spPr>
        <p:txBody>
          <a:bodyPr vert="horz" wrap="square" lIns="91429" tIns="45714" rIns="91429" bIns="45714" numCol="1" anchor="b" anchorCtr="0" compatLnSpc="1">
            <a:prstTxWarp prst="textNoShape">
              <a:avLst/>
            </a:prstTxWarp>
          </a:bodyPr>
          <a:lstStyle>
            <a:lvl1pPr eaLnBrk="0" hangingPunct="0">
              <a:buFontTx/>
              <a:buNone/>
              <a:defRPr sz="1200">
                <a:latin typeface="Arial" charset="0"/>
                <a:cs typeface="+mn-cs"/>
              </a:defRPr>
            </a:lvl1pPr>
          </a:lstStyle>
          <a:p>
            <a:pPr>
              <a:defRPr/>
            </a:pPr>
            <a:endParaRPr lang="en-US" dirty="0"/>
          </a:p>
        </p:txBody>
      </p:sp>
      <p:sp>
        <p:nvSpPr>
          <p:cNvPr id="17415" name="Rectangle 7"/>
          <p:cNvSpPr>
            <a:spLocks noGrp="1" noChangeArrowheads="1"/>
          </p:cNvSpPr>
          <p:nvPr>
            <p:ph type="sldNum" sz="quarter" idx="5"/>
          </p:nvPr>
        </p:nvSpPr>
        <p:spPr bwMode="auto">
          <a:xfrm>
            <a:off x="3849688" y="9429671"/>
            <a:ext cx="2946400" cy="496966"/>
          </a:xfrm>
          <a:prstGeom prst="rect">
            <a:avLst/>
          </a:prstGeom>
          <a:noFill/>
          <a:ln>
            <a:noFill/>
          </a:ln>
          <a:effectLst/>
        </p:spPr>
        <p:txBody>
          <a:bodyPr vert="horz" wrap="square" lIns="91429" tIns="45714" rIns="91429" bIns="45714" numCol="1" anchor="b" anchorCtr="0" compatLnSpc="1">
            <a:prstTxWarp prst="textNoShape">
              <a:avLst/>
            </a:prstTxWarp>
          </a:bodyPr>
          <a:lstStyle>
            <a:lvl1pPr algn="r" eaLnBrk="0" hangingPunct="0">
              <a:defRPr sz="1200"/>
            </a:lvl1pPr>
          </a:lstStyle>
          <a:p>
            <a:pPr>
              <a:defRPr/>
            </a:pPr>
            <a:fld id="{5391321F-2A75-44B0-803C-13B52618D1E0}" type="slidenum">
              <a:rPr lang="en-GB" altLang="en-US"/>
              <a:pPr>
                <a:defRPr/>
              </a:pPr>
              <a:t>‹#›</a:t>
            </a:fld>
            <a:endParaRPr lang="en-GB" altLang="en-US" dirty="0"/>
          </a:p>
        </p:txBody>
      </p:sp>
    </p:spTree>
    <p:extLst>
      <p:ext uri="{BB962C8B-B14F-4D97-AF65-F5344CB8AC3E}">
        <p14:creationId xmlns:p14="http://schemas.microsoft.com/office/powerpoint/2010/main" val="1279547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a:ln/>
        </p:spPr>
      </p:sp>
      <p:sp>
        <p:nvSpPr>
          <p:cNvPr id="409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		</a:t>
            </a:r>
          </a:p>
        </p:txBody>
      </p:sp>
      <p:sp>
        <p:nvSpPr>
          <p:cNvPr id="410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6EDA524-4F61-455B-A684-D5FCF9AAB9E0}" type="slidenum">
              <a:rPr lang="en-GB" altLang="en-US" smtClean="0">
                <a:latin typeface="Arial" panose="020B0604020202020204" pitchFamily="34" charset="0"/>
              </a:rPr>
              <a:pPr>
                <a:spcBef>
                  <a:spcPct val="0"/>
                </a:spcBef>
              </a:pPr>
              <a:t>1</a:t>
            </a:fld>
            <a:endParaRPr lang="en-GB" altLang="en-US" dirty="0">
              <a:latin typeface="Arial" panose="020B0604020202020204" pitchFamily="34" charset="0"/>
            </a:endParaRPr>
          </a:p>
        </p:txBody>
      </p:sp>
    </p:spTree>
    <p:extLst>
      <p:ext uri="{BB962C8B-B14F-4D97-AF65-F5344CB8AC3E}">
        <p14:creationId xmlns:p14="http://schemas.microsoft.com/office/powerpoint/2010/main" val="3476661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a:ln/>
        </p:spPr>
      </p:sp>
      <p:sp>
        <p:nvSpPr>
          <p:cNvPr id="409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		</a:t>
            </a:r>
          </a:p>
        </p:txBody>
      </p:sp>
      <p:sp>
        <p:nvSpPr>
          <p:cNvPr id="410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6EDA524-4F61-455B-A684-D5FCF9AAB9E0}" type="slidenum">
              <a:rPr lang="en-GB" altLang="en-US" smtClean="0">
                <a:latin typeface="Arial" panose="020B0604020202020204" pitchFamily="34" charset="0"/>
              </a:rPr>
              <a:pPr>
                <a:spcBef>
                  <a:spcPct val="0"/>
                </a:spcBef>
              </a:pPr>
              <a:t>2</a:t>
            </a:fld>
            <a:endParaRPr lang="en-GB" altLang="en-US" dirty="0">
              <a:latin typeface="Arial" panose="020B0604020202020204" pitchFamily="34" charset="0"/>
            </a:endParaRPr>
          </a:p>
        </p:txBody>
      </p:sp>
    </p:spTree>
    <p:extLst>
      <p:ext uri="{BB962C8B-B14F-4D97-AF65-F5344CB8AC3E}">
        <p14:creationId xmlns:p14="http://schemas.microsoft.com/office/powerpoint/2010/main" val="772780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a:ln/>
        </p:spPr>
      </p:sp>
      <p:sp>
        <p:nvSpPr>
          <p:cNvPr id="409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		</a:t>
            </a:r>
          </a:p>
        </p:txBody>
      </p:sp>
      <p:sp>
        <p:nvSpPr>
          <p:cNvPr id="410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C6EDA524-4F61-455B-A684-D5FCF9AAB9E0}"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3</a:t>
            </a:fld>
            <a:endParaRPr kumimoji="0" lang="en-GB" alt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744932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038"/>
            <a:ext cx="5829300" cy="1960562"/>
          </a:xfrm>
        </p:spPr>
        <p:txBody>
          <a:bodyPr/>
          <a:lstStyle/>
          <a:p>
            <a:r>
              <a:rPr lang="en-US" dirty="0"/>
              <a:t>Click to edit Master title style</a:t>
            </a:r>
            <a:endParaRPr lang="en-GB" dirty="0"/>
          </a:p>
        </p:txBody>
      </p:sp>
      <p:sp>
        <p:nvSpPr>
          <p:cNvPr id="3" name="Subtitle 2"/>
          <p:cNvSpPr>
            <a:spLocks noGrp="1"/>
          </p:cNvSpPr>
          <p:nvPr>
            <p:ph type="subTitle" idx="1"/>
          </p:nvPr>
        </p:nvSpPr>
        <p:spPr>
          <a:xfrm>
            <a:off x="1028700" y="5181600"/>
            <a:ext cx="48006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fld id="{19B68AA0-1563-4932-925B-BF8C431BAEC0}" type="datetimeFigureOut">
              <a:rPr lang="en-GB"/>
              <a:pPr>
                <a:defRPr/>
              </a:pPr>
              <a:t>24/05/2022</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9AFEF0B6-E422-4B19-B648-26C859B13753}" type="slidenum">
              <a:rPr lang="en-GB" altLang="en-US"/>
              <a:pPr>
                <a:defRPr/>
              </a:pPr>
              <a:t>‹#›</a:t>
            </a:fld>
            <a:endParaRPr lang="en-GB" altLang="en-US" dirty="0"/>
          </a:p>
        </p:txBody>
      </p:sp>
    </p:spTree>
    <p:extLst>
      <p:ext uri="{BB962C8B-B14F-4D97-AF65-F5344CB8AC3E}">
        <p14:creationId xmlns:p14="http://schemas.microsoft.com/office/powerpoint/2010/main" val="166526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82B522FA-9086-4B26-AF56-0E9CAEA26982}" type="datetimeFigureOut">
              <a:rPr lang="en-GB"/>
              <a:pPr>
                <a:defRPr/>
              </a:pPr>
              <a:t>24/05/2022</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824459D8-AA7E-49E2-BC5B-1A1E738BC335}" type="slidenum">
              <a:rPr lang="en-GB" altLang="en-US"/>
              <a:pPr>
                <a:defRPr/>
              </a:pPr>
              <a:t>‹#›</a:t>
            </a:fld>
            <a:endParaRPr lang="en-GB" altLang="en-US" dirty="0"/>
          </a:p>
        </p:txBody>
      </p:sp>
    </p:spTree>
    <p:extLst>
      <p:ext uri="{BB962C8B-B14F-4D97-AF65-F5344CB8AC3E}">
        <p14:creationId xmlns:p14="http://schemas.microsoft.com/office/powerpoint/2010/main" val="34496053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713"/>
            <a:ext cx="1543050" cy="780097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42900" y="366713"/>
            <a:ext cx="4476750" cy="78009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6C6C7A5E-C77E-4B1D-9A54-36A624C6F9F5}" type="datetimeFigureOut">
              <a:rPr lang="en-GB"/>
              <a:pPr>
                <a:defRPr/>
              </a:pPr>
              <a:t>24/05/2022</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43AB920F-EA93-4E2C-9D71-CF09CC455F1B}" type="slidenum">
              <a:rPr lang="en-GB" altLang="en-US"/>
              <a:pPr>
                <a:defRPr/>
              </a:pPr>
              <a:t>‹#›</a:t>
            </a:fld>
            <a:endParaRPr lang="en-GB" altLang="en-US" dirty="0"/>
          </a:p>
        </p:txBody>
      </p:sp>
    </p:spTree>
    <p:extLst>
      <p:ext uri="{BB962C8B-B14F-4D97-AF65-F5344CB8AC3E}">
        <p14:creationId xmlns:p14="http://schemas.microsoft.com/office/powerpoint/2010/main" val="41834047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26032ECD-7936-49CD-BB4E-661A07B10179}" type="datetimeFigureOut">
              <a:rPr lang="en-GB"/>
              <a:pPr>
                <a:defRPr/>
              </a:pPr>
              <a:t>24/05/2022</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BE9F782E-A8B9-4BCF-9160-23D82D1577FD}" type="slidenum">
              <a:rPr lang="en-GB" altLang="en-US"/>
              <a:pPr>
                <a:defRPr/>
              </a:pPr>
              <a:t>‹#›</a:t>
            </a:fld>
            <a:endParaRPr lang="en-GB" altLang="en-US" dirty="0"/>
          </a:p>
        </p:txBody>
      </p:sp>
    </p:spTree>
    <p:extLst>
      <p:ext uri="{BB962C8B-B14F-4D97-AF65-F5344CB8AC3E}">
        <p14:creationId xmlns:p14="http://schemas.microsoft.com/office/powerpoint/2010/main" val="69362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338" y="5875338"/>
            <a:ext cx="5829300" cy="1816100"/>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541338" y="3875088"/>
            <a:ext cx="58293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C64B354E-C003-4FFA-B253-E0193DA9DFC6}" type="datetimeFigureOut">
              <a:rPr lang="en-GB"/>
              <a:pPr>
                <a:defRPr/>
              </a:pPr>
              <a:t>24/05/2022</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5A5D33C1-2786-4D2D-9D8C-B5587F8F2DCF}" type="slidenum">
              <a:rPr lang="en-GB" altLang="en-US"/>
              <a:pPr>
                <a:defRPr/>
              </a:pPr>
              <a:t>‹#›</a:t>
            </a:fld>
            <a:endParaRPr lang="en-GB" altLang="en-US" dirty="0"/>
          </a:p>
        </p:txBody>
      </p:sp>
    </p:spTree>
    <p:extLst>
      <p:ext uri="{BB962C8B-B14F-4D97-AF65-F5344CB8AC3E}">
        <p14:creationId xmlns:p14="http://schemas.microsoft.com/office/powerpoint/2010/main" val="285650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3429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35052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0C35EEDC-7B15-4013-941F-C7ED73E1AB5C}" type="datetimeFigureOut">
              <a:rPr lang="en-GB"/>
              <a:pPr>
                <a:defRPr/>
              </a:pPr>
              <a:t>24/05/2022</a:t>
            </a:fld>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EA0D6149-DA3D-46D5-9D1F-7A7A8599970F}" type="slidenum">
              <a:rPr lang="en-GB" altLang="en-US"/>
              <a:pPr>
                <a:defRPr/>
              </a:pPr>
              <a:t>‹#›</a:t>
            </a:fld>
            <a:endParaRPr lang="en-GB" altLang="en-US" dirty="0"/>
          </a:p>
        </p:txBody>
      </p:sp>
    </p:spTree>
    <p:extLst>
      <p:ext uri="{BB962C8B-B14F-4D97-AF65-F5344CB8AC3E}">
        <p14:creationId xmlns:p14="http://schemas.microsoft.com/office/powerpoint/2010/main" val="1886235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342900" y="2046288"/>
            <a:ext cx="3030538"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2900363"/>
            <a:ext cx="3030538"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3484563" y="2046288"/>
            <a:ext cx="3030537"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4563" y="2900363"/>
            <a:ext cx="3030537"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CDB56ADA-CC6D-4D27-8F9D-29A3EA0B7F0F}" type="datetimeFigureOut">
              <a:rPr lang="en-GB"/>
              <a:pPr>
                <a:defRPr/>
              </a:pPr>
              <a:t>24/05/2022</a:t>
            </a:fld>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a:ln/>
        </p:spPr>
        <p:txBody>
          <a:bodyPr/>
          <a:lstStyle>
            <a:lvl1pPr>
              <a:defRPr/>
            </a:lvl1pPr>
          </a:lstStyle>
          <a:p>
            <a:pPr>
              <a:defRPr/>
            </a:pPr>
            <a:fld id="{3C982DBE-9F06-4C94-BE55-F00D7C967895}" type="slidenum">
              <a:rPr lang="en-GB" altLang="en-US"/>
              <a:pPr>
                <a:defRPr/>
              </a:pPr>
              <a:t>‹#›</a:t>
            </a:fld>
            <a:endParaRPr lang="en-GB" altLang="en-US" dirty="0"/>
          </a:p>
        </p:txBody>
      </p:sp>
    </p:spTree>
    <p:extLst>
      <p:ext uri="{BB962C8B-B14F-4D97-AF65-F5344CB8AC3E}">
        <p14:creationId xmlns:p14="http://schemas.microsoft.com/office/powerpoint/2010/main" val="1940411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433BE74F-1F60-40D0-86BF-F0ADFF3B0890}" type="datetimeFigureOut">
              <a:rPr lang="en-GB"/>
              <a:pPr>
                <a:defRPr/>
              </a:pPr>
              <a:t>24/05/2022</a:t>
            </a:fld>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6"/>
          <p:cNvSpPr>
            <a:spLocks noGrp="1" noChangeArrowheads="1"/>
          </p:cNvSpPr>
          <p:nvPr>
            <p:ph type="sldNum" sz="quarter" idx="12"/>
          </p:nvPr>
        </p:nvSpPr>
        <p:spPr>
          <a:ln/>
        </p:spPr>
        <p:txBody>
          <a:bodyPr/>
          <a:lstStyle>
            <a:lvl1pPr>
              <a:defRPr/>
            </a:lvl1pPr>
          </a:lstStyle>
          <a:p>
            <a:pPr>
              <a:defRPr/>
            </a:pPr>
            <a:fld id="{E7C701F5-E568-4C9C-A119-6CD67975C325}" type="slidenum">
              <a:rPr lang="en-GB" altLang="en-US"/>
              <a:pPr>
                <a:defRPr/>
              </a:pPr>
              <a:t>‹#›</a:t>
            </a:fld>
            <a:endParaRPr lang="en-GB" altLang="en-US" dirty="0"/>
          </a:p>
        </p:txBody>
      </p:sp>
    </p:spTree>
    <p:extLst>
      <p:ext uri="{BB962C8B-B14F-4D97-AF65-F5344CB8AC3E}">
        <p14:creationId xmlns:p14="http://schemas.microsoft.com/office/powerpoint/2010/main" val="3885532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108B347D-D795-418D-9C15-B4EE16A1F40B}" type="datetimeFigureOut">
              <a:rPr lang="en-GB"/>
              <a:pPr>
                <a:defRPr/>
              </a:pPr>
              <a:t>24/05/2022</a:t>
            </a:fld>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pPr>
              <a:defRPr/>
            </a:pPr>
            <a:fld id="{635892C8-43D3-454C-AAFE-90ED81E2097E}" type="slidenum">
              <a:rPr lang="en-GB" altLang="en-US"/>
              <a:pPr>
                <a:defRPr/>
              </a:pPr>
              <a:t>‹#›</a:t>
            </a:fld>
            <a:endParaRPr lang="en-GB" altLang="en-US" dirty="0"/>
          </a:p>
        </p:txBody>
      </p:sp>
    </p:spTree>
    <p:extLst>
      <p:ext uri="{BB962C8B-B14F-4D97-AF65-F5344CB8AC3E}">
        <p14:creationId xmlns:p14="http://schemas.microsoft.com/office/powerpoint/2010/main" val="1101538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3538"/>
            <a:ext cx="2255838" cy="154940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2681288" y="363538"/>
            <a:ext cx="3833812"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342900" y="1912938"/>
            <a:ext cx="225583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4B038CB4-954F-4A08-84C5-B2A451562610}" type="datetimeFigureOut">
              <a:rPr lang="en-GB"/>
              <a:pPr>
                <a:defRPr/>
              </a:pPr>
              <a:t>24/05/2022</a:t>
            </a:fld>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874F8E5D-1825-4804-BF67-7CCFACB7799B}" type="slidenum">
              <a:rPr lang="en-GB" altLang="en-US"/>
              <a:pPr>
                <a:defRPr/>
              </a:pPr>
              <a:t>‹#›</a:t>
            </a:fld>
            <a:endParaRPr lang="en-GB" altLang="en-US" dirty="0"/>
          </a:p>
        </p:txBody>
      </p:sp>
    </p:spTree>
    <p:extLst>
      <p:ext uri="{BB962C8B-B14F-4D97-AF65-F5344CB8AC3E}">
        <p14:creationId xmlns:p14="http://schemas.microsoft.com/office/powerpoint/2010/main" val="1390604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613" y="6400800"/>
            <a:ext cx="4114800" cy="755650"/>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344613" y="81756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1344613" y="7156450"/>
            <a:ext cx="41148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4C42E83C-1641-44B6-A165-0D115FF48E05}" type="datetimeFigureOut">
              <a:rPr lang="en-GB"/>
              <a:pPr>
                <a:defRPr/>
              </a:pPr>
              <a:t>24/05/2022</a:t>
            </a:fld>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A504A6B0-E38C-4C5D-AA22-103924A256C6}" type="slidenum">
              <a:rPr lang="en-GB" altLang="en-US"/>
              <a:pPr>
                <a:defRPr/>
              </a:pPr>
              <a:t>‹#›</a:t>
            </a:fld>
            <a:endParaRPr lang="en-GB" altLang="en-US" dirty="0"/>
          </a:p>
        </p:txBody>
      </p:sp>
    </p:spTree>
    <p:extLst>
      <p:ext uri="{BB962C8B-B14F-4D97-AF65-F5344CB8AC3E}">
        <p14:creationId xmlns:p14="http://schemas.microsoft.com/office/powerpoint/2010/main" val="3688074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366713"/>
            <a:ext cx="61722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7" name="Rectangle 3"/>
          <p:cNvSpPr>
            <a:spLocks noGrp="1" noChangeArrowheads="1"/>
          </p:cNvSpPr>
          <p:nvPr>
            <p:ph type="body" idx="1"/>
          </p:nvPr>
        </p:nvSpPr>
        <p:spPr bwMode="auto">
          <a:xfrm>
            <a:off x="342900" y="2133600"/>
            <a:ext cx="6172200" cy="603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p:cNvSpPr>
            <a:spLocks noGrp="1" noChangeArrowheads="1"/>
          </p:cNvSpPr>
          <p:nvPr>
            <p:ph type="dt" sz="half" idx="2"/>
          </p:nvPr>
        </p:nvSpPr>
        <p:spPr bwMode="auto">
          <a:xfrm>
            <a:off x="342900" y="8326438"/>
            <a:ext cx="1600200" cy="635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buFontTx/>
              <a:buNone/>
              <a:defRPr sz="1400">
                <a:latin typeface="Arial" charset="0"/>
                <a:cs typeface="+mn-cs"/>
              </a:defRPr>
            </a:lvl1pPr>
          </a:lstStyle>
          <a:p>
            <a:pPr>
              <a:defRPr/>
            </a:pPr>
            <a:fld id="{C67B0E3C-7168-42E6-8568-AF96F098E63D}" type="datetimeFigureOut">
              <a:rPr lang="en-GB"/>
              <a:pPr>
                <a:defRPr/>
              </a:pPr>
              <a:t>24/05/2022</a:t>
            </a:fld>
            <a:endParaRPr lang="en-GB" dirty="0"/>
          </a:p>
        </p:txBody>
      </p:sp>
      <p:sp>
        <p:nvSpPr>
          <p:cNvPr id="1029" name="Rectangle 5"/>
          <p:cNvSpPr>
            <a:spLocks noGrp="1" noChangeArrowheads="1"/>
          </p:cNvSpPr>
          <p:nvPr>
            <p:ph type="ftr" sz="quarter" idx="3"/>
          </p:nvPr>
        </p:nvSpPr>
        <p:spPr bwMode="auto">
          <a:xfrm>
            <a:off x="2343150" y="8326438"/>
            <a:ext cx="2171700" cy="635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buFontTx/>
              <a:buNone/>
              <a:defRPr sz="1400">
                <a:latin typeface="Arial" charset="0"/>
                <a:cs typeface="+mn-cs"/>
              </a:defRPr>
            </a:lvl1pPr>
          </a:lstStyle>
          <a:p>
            <a:pPr>
              <a:defRPr/>
            </a:pPr>
            <a:endParaRPr lang="en-GB" dirty="0"/>
          </a:p>
        </p:txBody>
      </p:sp>
      <p:sp>
        <p:nvSpPr>
          <p:cNvPr id="1030" name="Rectangle 6"/>
          <p:cNvSpPr>
            <a:spLocks noGrp="1" noChangeArrowheads="1"/>
          </p:cNvSpPr>
          <p:nvPr>
            <p:ph type="sldNum" sz="quarter" idx="4"/>
          </p:nvPr>
        </p:nvSpPr>
        <p:spPr bwMode="auto">
          <a:xfrm>
            <a:off x="4914900" y="8326438"/>
            <a:ext cx="1600200" cy="635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1CC149BF-6F43-4008-B07B-B211EB8DFB85}" type="slidenum">
              <a:rPr lang="en-GB" altLang="en-US"/>
              <a:pPr>
                <a:defRPr/>
              </a:pPr>
              <a:t>‹#›</a:t>
            </a:fld>
            <a:endParaRPr lang="en-GB"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notesSlide" Target="../notesSlides/notesSlide1.xml"/><Relationship Id="rId7" Type="http://schemas.openxmlformats.org/officeDocument/2006/relationships/image" Target="../media/image1.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hyperlink" Target="https://primarycareone.nhs.wales/topics1/dental-public-health/dental-reform/" TargetMode="External"/><Relationship Id="rId4" Type="http://schemas.openxmlformats.org/officeDocument/2006/relationships/hyperlink" Target="mailto:kate.eyre@wales.nhs.uk" TargetMode="External"/><Relationship Id="rId9" Type="http://schemas.openxmlformats.org/officeDocument/2006/relationships/image" Target="../media/image2.wmf"/></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5.wmf"/><Relationship Id="rId3" Type="http://schemas.openxmlformats.org/officeDocument/2006/relationships/notesSlide" Target="../notesSlides/notesSlide2.xml"/><Relationship Id="rId7" Type="http://schemas.openxmlformats.org/officeDocument/2006/relationships/hyperlink" Target="https://primarycareone.nhs.wales/topics1/dental-public-health/dental-reform/" TargetMode="External"/><Relationship Id="rId12"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hyperlink" Target="mailto:HEIW.DentalQI@wales.nhs.uk" TargetMode="External"/><Relationship Id="rId11" Type="http://schemas.openxmlformats.org/officeDocument/2006/relationships/image" Target="../media/image4.wmf"/><Relationship Id="rId5" Type="http://schemas.openxmlformats.org/officeDocument/2006/relationships/hyperlink" Target="mailto:Stephanie.Richards7@wales.nhs.uk" TargetMode="External"/><Relationship Id="rId10" Type="http://schemas.openxmlformats.org/officeDocument/2006/relationships/oleObject" Target="../embeddings/oleObject4.bin"/><Relationship Id="rId4" Type="http://schemas.openxmlformats.org/officeDocument/2006/relationships/hyperlink" Target="mailto:kathryn.marshall4@wales.nhs.uk" TargetMode="External"/><Relationship Id="rId9" Type="http://schemas.openxmlformats.org/officeDocument/2006/relationships/image" Target="../media/image3.wmf"/></Relationships>
</file>

<file path=ppt/slides/_rels/slide3.xml.rels><?xml version="1.0" encoding="UTF-8" standalone="yes"?>
<Relationships xmlns="http://schemas.openxmlformats.org/package/2006/relationships"><Relationship Id="rId8" Type="http://schemas.openxmlformats.org/officeDocument/2006/relationships/hyperlink" Target="https://www.nhsbsa.nhs.uk/compass/bulletins/bulletins-providers-and-performers" TargetMode="External"/><Relationship Id="rId3" Type="http://schemas.openxmlformats.org/officeDocument/2006/relationships/hyperlink" Target="mailto:kate.eyre@wales.nhs.uk" TargetMode="External"/><Relationship Id="rId7" Type="http://schemas.openxmlformats.org/officeDocument/2006/relationships/hyperlink" Target="https://gofalsylfaenolun.gig.cymru/files/disgwyliadau-a-acorn/cynllun-atal-eich-iechyd-deintyddol-1-0-pdf/"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s://primarycareone.nhs.wales/files/acorn-and-expectations/prevention-plan-dental-health1-0-pdf/" TargetMode="External"/><Relationship Id="rId5" Type="http://schemas.openxmlformats.org/officeDocument/2006/relationships/hyperlink" Target="https://gofalsylfaenolun.gig.cymru/files/disgwyliadau-a-acorn/cynllun-atal-deintyddol-e-version-1-0-pdf/" TargetMode="External"/><Relationship Id="rId10" Type="http://schemas.openxmlformats.org/officeDocument/2006/relationships/hyperlink" Target="mailto:eDENsupport@nhsbsa.nhs.uk" TargetMode="External"/><Relationship Id="rId4" Type="http://schemas.openxmlformats.org/officeDocument/2006/relationships/hyperlink" Target="https://primarycareone.nhs.wales/files/acorn-and-expectations/dental-prevention-plan-e-version1-0-pdf/" TargetMode="External"/><Relationship Id="rId9" Type="http://schemas.openxmlformats.org/officeDocument/2006/relationships/hyperlink" Target="mailto:dentalinsight@nhsbsa.nhs.u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p:cNvSpPr/>
          <p:nvPr/>
        </p:nvSpPr>
        <p:spPr bwMode="auto">
          <a:xfrm>
            <a:off x="-12697" y="8892480"/>
            <a:ext cx="6869475" cy="251519"/>
          </a:xfrm>
          <a:prstGeom prst="rect">
            <a:avLst/>
          </a:prstGeom>
          <a:solidFill>
            <a:schemeClr val="accent2">
              <a:lumMod val="75000"/>
            </a:schemeClr>
          </a:solidFill>
          <a:ln w="9525">
            <a:noFill/>
            <a:miter lim="800000"/>
            <a:headEnd/>
            <a:tailEnd/>
          </a:ln>
          <a:effectLst/>
        </p:spPr>
        <p:txBody>
          <a:bodyPr wrap="none" rtlCol="0" anchor="ctr"/>
          <a:lstStyle/>
          <a:p>
            <a:pPr lvl="0" algn="ctr" eaLnBrk="1" hangingPunct="1"/>
            <a:r>
              <a:rPr lang="en-GB" altLang="en-US" dirty="0">
                <a:solidFill>
                  <a:schemeClr val="bg1"/>
                </a:solidFill>
              </a:rPr>
              <a:t>The next report will be produced in June 2022</a:t>
            </a:r>
            <a:endParaRPr lang="en-GB" altLang="en-US" sz="1000" b="1" dirty="0">
              <a:solidFill>
                <a:schemeClr val="bg1"/>
              </a:solidFill>
            </a:endParaRPr>
          </a:p>
        </p:txBody>
      </p:sp>
      <p:sp>
        <p:nvSpPr>
          <p:cNvPr id="3074" name="Rectangle 2"/>
          <p:cNvSpPr>
            <a:spLocks noGrp="1" noChangeArrowheads="1"/>
          </p:cNvSpPr>
          <p:nvPr>
            <p:ph type="ctrTitle"/>
          </p:nvPr>
        </p:nvSpPr>
        <p:spPr>
          <a:xfrm>
            <a:off x="1142462" y="160305"/>
            <a:ext cx="4285046" cy="515603"/>
          </a:xfrm>
        </p:spPr>
        <p:txBody>
          <a:bodyPr/>
          <a:lstStyle/>
          <a:p>
            <a:pPr eaLnBrk="1" hangingPunct="1"/>
            <a:br>
              <a:rPr lang="en-GB" altLang="en-US" sz="1800" b="1" dirty="0">
                <a:solidFill>
                  <a:schemeClr val="tx1"/>
                </a:solidFill>
              </a:rPr>
            </a:br>
            <a:r>
              <a:rPr lang="en-GB" altLang="en-US" sz="1200" b="1" dirty="0">
                <a:solidFill>
                  <a:schemeClr val="tx1"/>
                </a:solidFill>
              </a:rPr>
              <a:t>Restart of GDS Reform Programme  In Wales</a:t>
            </a:r>
            <a:br>
              <a:rPr lang="en-GB" altLang="en-US" sz="1200" b="1" dirty="0">
                <a:solidFill>
                  <a:schemeClr val="tx1"/>
                </a:solidFill>
              </a:rPr>
            </a:br>
            <a:r>
              <a:rPr lang="en-GB" altLang="en-US" sz="1200" b="1" dirty="0">
                <a:solidFill>
                  <a:schemeClr val="tx1"/>
                </a:solidFill>
              </a:rPr>
              <a:t>March 2022 Programme Update</a:t>
            </a:r>
            <a:br>
              <a:rPr lang="en-GB" altLang="en-US" sz="1400" b="1" dirty="0">
                <a:solidFill>
                  <a:schemeClr val="tx1"/>
                </a:solidFill>
              </a:rPr>
            </a:br>
            <a:endParaRPr lang="en-GB" altLang="en-US" sz="1400" b="1" dirty="0">
              <a:solidFill>
                <a:schemeClr val="tx1"/>
              </a:solidFill>
            </a:endParaRPr>
          </a:p>
        </p:txBody>
      </p:sp>
      <p:sp>
        <p:nvSpPr>
          <p:cNvPr id="3088" name="Text Box 89"/>
          <p:cNvSpPr txBox="1">
            <a:spLocks noChangeArrowheads="1"/>
          </p:cNvSpPr>
          <p:nvPr/>
        </p:nvSpPr>
        <p:spPr bwMode="auto">
          <a:xfrm>
            <a:off x="33394" y="7169871"/>
            <a:ext cx="6647851" cy="172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80975" indent="-180975">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indent="0" eaLnBrk="1" hangingPunct="1">
              <a:lnSpc>
                <a:spcPct val="95000"/>
              </a:lnSpc>
              <a:spcBef>
                <a:spcPct val="0"/>
              </a:spcBef>
              <a:buNone/>
            </a:pPr>
            <a:r>
              <a:rPr lang="en-GB" altLang="en-US" sz="800" dirty="0"/>
              <a:t>The Principles of Care (</a:t>
            </a:r>
            <a:r>
              <a:rPr lang="en-GB" altLang="en-US" sz="800" dirty="0" err="1"/>
              <a:t>PoC</a:t>
            </a:r>
            <a:r>
              <a:rPr lang="en-GB" altLang="en-US" sz="800" dirty="0"/>
              <a:t>) for periodontal disease and dental caries (previously referred to as pathways) are continuing through their testing phase. </a:t>
            </a:r>
          </a:p>
          <a:p>
            <a:pPr marL="0" indent="0" eaLnBrk="1" hangingPunct="1">
              <a:lnSpc>
                <a:spcPct val="95000"/>
              </a:lnSpc>
              <a:spcBef>
                <a:spcPct val="0"/>
              </a:spcBef>
              <a:buNone/>
            </a:pPr>
            <a:endParaRPr lang="en-GB" altLang="en-US" sz="800" dirty="0"/>
          </a:p>
          <a:p>
            <a:pPr marL="0" indent="0" eaLnBrk="1" hangingPunct="1">
              <a:lnSpc>
                <a:spcPct val="95000"/>
              </a:lnSpc>
              <a:spcBef>
                <a:spcPct val="0"/>
              </a:spcBef>
              <a:buNone/>
            </a:pPr>
            <a:r>
              <a:rPr lang="en-GB" altLang="en-US" sz="800" dirty="0"/>
              <a:t>As a reminder, these were initially developed by local dental teams using a co-design approach. They were then sent out for an informal consultation process to understand the views of the broader profession. We have subsequently collated and analysed the feedback and further refined the content and layout. This has been overseen by work stream 2, who report to the Strategic Oversight Group, as part of the contract reform process.</a:t>
            </a:r>
          </a:p>
          <a:p>
            <a:pPr marL="0" indent="0" eaLnBrk="1" hangingPunct="1">
              <a:lnSpc>
                <a:spcPct val="95000"/>
              </a:lnSpc>
              <a:spcBef>
                <a:spcPct val="0"/>
              </a:spcBef>
              <a:buNone/>
            </a:pPr>
            <a:endParaRPr lang="en-GB" altLang="en-US" sz="800" dirty="0"/>
          </a:p>
          <a:p>
            <a:pPr marL="0" indent="0" eaLnBrk="1" hangingPunct="1">
              <a:lnSpc>
                <a:spcPct val="95000"/>
              </a:lnSpc>
              <a:spcBef>
                <a:spcPct val="0"/>
              </a:spcBef>
              <a:buNone/>
            </a:pPr>
            <a:r>
              <a:rPr lang="en-GB" altLang="en-US" sz="800" dirty="0"/>
              <a:t>Working with HEIW, the </a:t>
            </a:r>
            <a:r>
              <a:rPr lang="en-GB" altLang="en-US" sz="800" dirty="0" err="1"/>
              <a:t>PoC</a:t>
            </a:r>
            <a:r>
              <a:rPr lang="en-GB" altLang="en-US" sz="800" dirty="0"/>
              <a:t> have been sent out to dental practice teams with NHS contracts across Wales who have expressed an interest in being early adopters. Workshops are provided by HEIW for participants to have the opportunity to share their views about the </a:t>
            </a:r>
            <a:r>
              <a:rPr lang="en-GB" altLang="en-US" sz="800" dirty="0" err="1"/>
              <a:t>PoC</a:t>
            </a:r>
            <a:r>
              <a:rPr lang="en-GB" altLang="en-US" sz="800" dirty="0"/>
              <a:t> and consider how they may fit these principles into the working processes of their own practices. In addition we are in the process of extending the depth and range of stakeholders that are involved. We are also developing an evaluation framework. Our aim is to complete this in readiness to distribute to the profession in the Autumn of 2022. If you are interested in being involved please get in touch!  Contact Kate – </a:t>
            </a:r>
            <a:r>
              <a:rPr lang="en-GB" altLang="en-US" sz="800" dirty="0">
                <a:hlinkClick r:id="rId4"/>
              </a:rPr>
              <a:t>kate.eyre@wales.nhs.uk</a:t>
            </a:r>
            <a:r>
              <a:rPr lang="en-GB" altLang="en-US" sz="800" dirty="0"/>
              <a:t> </a:t>
            </a:r>
          </a:p>
        </p:txBody>
      </p:sp>
      <p:sp>
        <p:nvSpPr>
          <p:cNvPr id="24" name="Rectangle 1"/>
          <p:cNvSpPr>
            <a:spLocks noChangeArrowheads="1"/>
          </p:cNvSpPr>
          <p:nvPr/>
        </p:nvSpPr>
        <p:spPr bwMode="auto">
          <a:xfrm>
            <a:off x="84258" y="6847155"/>
            <a:ext cx="6647851" cy="301131"/>
          </a:xfrm>
          <a:prstGeom prst="rect">
            <a:avLst/>
          </a:prstGeom>
          <a:solidFill>
            <a:srgbClr val="0070C0"/>
          </a:solidFill>
          <a:ln>
            <a:noFill/>
          </a:ln>
        </p:spPr>
        <p:txBody>
          <a:bodyPr wrap="none">
            <a:no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GB" altLang="en-US" sz="1200" dirty="0">
                <a:solidFill>
                  <a:schemeClr val="bg1"/>
                </a:solidFill>
                <a:latin typeface="Nina"/>
              </a:rPr>
              <a:t>Principles of Care – Dental Caries &amp; Periodontal Disease</a:t>
            </a:r>
          </a:p>
        </p:txBody>
      </p:sp>
      <p:sp>
        <p:nvSpPr>
          <p:cNvPr id="2" name="TextBox 1"/>
          <p:cNvSpPr txBox="1"/>
          <p:nvPr/>
        </p:nvSpPr>
        <p:spPr>
          <a:xfrm>
            <a:off x="107216" y="4889627"/>
            <a:ext cx="6647851" cy="313110"/>
          </a:xfrm>
          <a:prstGeom prst="rect">
            <a:avLst/>
          </a:prstGeom>
          <a:solidFill>
            <a:srgbClr val="0070C0"/>
          </a:solidFill>
          <a:ln>
            <a:noFill/>
          </a:ln>
        </p:spPr>
        <p:txBody>
          <a:bodyPr wrap="none">
            <a:noAutofit/>
          </a:bodyPr>
          <a:lstStyle>
            <a:defPPr>
              <a:defRPr lang="en-GB"/>
            </a:defPPr>
            <a:lvl1pPr eaLnBrk="1" hangingPunct="1">
              <a:spcBef>
                <a:spcPct val="50000"/>
              </a:spcBef>
              <a:buFontTx/>
              <a:buNone/>
              <a:defRPr sz="1200">
                <a:solidFill>
                  <a:schemeClr val="bg1"/>
                </a:solidFill>
                <a:latin typeface="Nina"/>
              </a:defRPr>
            </a:lvl1pPr>
            <a:lvl2pPr marL="742950" indent="-285750">
              <a:spcBef>
                <a:spcPct val="20000"/>
              </a:spcBef>
              <a:buChar char="–"/>
              <a:defRPr sz="2800"/>
            </a:lvl2pPr>
            <a:lvl3pPr marL="1143000" indent="-228600">
              <a:spcBef>
                <a:spcPct val="20000"/>
              </a:spcBef>
              <a:buChar char="•"/>
              <a:defRPr sz="2400"/>
            </a:lvl3pPr>
            <a:lvl4pPr marL="1600200" indent="-228600">
              <a:spcBef>
                <a:spcPct val="20000"/>
              </a:spcBef>
              <a:buChar char="–"/>
              <a:defRPr sz="2000"/>
            </a:lvl4pPr>
            <a:lvl5pPr marL="2057400" indent="-22860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n-GB" dirty="0"/>
              <a:t>GDS Reform Programme Board – Dental Strategic Oversight Group (SOG)</a:t>
            </a:r>
          </a:p>
        </p:txBody>
      </p:sp>
      <p:sp>
        <p:nvSpPr>
          <p:cNvPr id="3" name="TextBox 2"/>
          <p:cNvSpPr txBox="1"/>
          <p:nvPr/>
        </p:nvSpPr>
        <p:spPr>
          <a:xfrm>
            <a:off x="84258" y="5305848"/>
            <a:ext cx="6784477" cy="1569660"/>
          </a:xfrm>
          <a:prstGeom prst="rect">
            <a:avLst/>
          </a:prstGeom>
          <a:noFill/>
        </p:spPr>
        <p:txBody>
          <a:bodyPr wrap="square" rtlCol="0">
            <a:spAutoFit/>
          </a:bodyPr>
          <a:lstStyle/>
          <a:p>
            <a:pPr lvl="0"/>
            <a:r>
              <a:rPr lang="en-GB" dirty="0">
                <a:solidFill>
                  <a:srgbClr val="000000"/>
                </a:solidFill>
              </a:rPr>
              <a:t>In the past few months, WG, PHW, HEIW, NHS BSA, BDA, CHC, Health Boards and others have been involved in discussions and development of programme structures to support the GDS Reform Programme restart from 1</a:t>
            </a:r>
            <a:r>
              <a:rPr lang="en-GB" baseline="30000" dirty="0">
                <a:solidFill>
                  <a:srgbClr val="000000"/>
                </a:solidFill>
              </a:rPr>
              <a:t>st</a:t>
            </a:r>
            <a:r>
              <a:rPr lang="en-GB" dirty="0">
                <a:solidFill>
                  <a:srgbClr val="000000"/>
                </a:solidFill>
              </a:rPr>
              <a:t> of April. </a:t>
            </a:r>
          </a:p>
          <a:p>
            <a:pPr lvl="0"/>
            <a:endParaRPr lang="en-GB" dirty="0">
              <a:solidFill>
                <a:srgbClr val="000000"/>
              </a:solidFill>
            </a:endParaRPr>
          </a:p>
          <a:p>
            <a:r>
              <a:rPr lang="en-GB" dirty="0"/>
              <a:t>The Dental Strategic Oversight Group has overall responsibility for the programme and is co-chaired by Alex Slade, recently appointed to the post of Director of Community Primary, Mental Health and Vulnerable Groups at WG and Julie Denley, Executive Director of Primary, Community &amp; Mental Health at CTMUHB. This group provides governance and direction to the GDS reform programme and wider work in dentistry across Wales. The three work streams have started their work to advise and support the programme. The work streams concentrate on Finance (chaired by Warren Tolley, DCDO), Principles of Care, Quality, Need &amp; Access measures (chaired by Paul Brocklehurst, Consultant in Dental Public Health, PHW) and Stakeholder Engagement (chaired by Anup Karki, Consultant in Dental Public Health, PHW). Planning around workforce, training, etc. has been ongoing within the HEIW. In addition to the work streams, the reform programme will also need advice, support and input from the existing groups and committees, e.g. Welsh Dental Committee, All Wales Dental Clinical Leads Group, Groups within Health Boards, HEIW, etc. </a:t>
            </a:r>
          </a:p>
        </p:txBody>
      </p:sp>
      <p:sp>
        <p:nvSpPr>
          <p:cNvPr id="23" name="Rectangle 1"/>
          <p:cNvSpPr>
            <a:spLocks noChangeArrowheads="1"/>
          </p:cNvSpPr>
          <p:nvPr/>
        </p:nvSpPr>
        <p:spPr bwMode="auto">
          <a:xfrm>
            <a:off x="152570" y="2562099"/>
            <a:ext cx="6647851" cy="276570"/>
          </a:xfrm>
          <a:prstGeom prst="rect">
            <a:avLst/>
          </a:prstGeom>
          <a:solidFill>
            <a:srgbClr val="0070C0"/>
          </a:solidFill>
          <a:ln>
            <a:noFill/>
          </a:ln>
        </p:spPr>
        <p:txBody>
          <a:bodyPr wrap="none">
            <a:no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ts val="0"/>
              </a:spcBef>
              <a:spcAft>
                <a:spcPct val="0"/>
              </a:spcAft>
              <a:buClrTx/>
              <a:buSzTx/>
              <a:buFontTx/>
              <a:buNone/>
              <a:tabLst/>
              <a:defRPr/>
            </a:pPr>
            <a:r>
              <a:rPr lang="en-GB" sz="1200" dirty="0">
                <a:solidFill>
                  <a:srgbClr val="FFFFFF"/>
                </a:solidFill>
                <a:latin typeface="Nina"/>
              </a:rPr>
              <a:t>March 2022 Virtual Engagement Event</a:t>
            </a:r>
            <a:endParaRPr kumimoji="0" lang="en-GB" sz="950" b="0" i="0" u="none" strike="noStrike" kern="1200" cap="none" spc="0" normalizeH="0" baseline="0" noProof="0" dirty="0">
              <a:ln>
                <a:noFill/>
              </a:ln>
              <a:solidFill>
                <a:srgbClr val="FFC000"/>
              </a:solidFill>
              <a:effectLst/>
              <a:uLnTx/>
              <a:uFillTx/>
              <a:latin typeface="Nina"/>
            </a:endParaRPr>
          </a:p>
        </p:txBody>
      </p:sp>
      <p:sp>
        <p:nvSpPr>
          <p:cNvPr id="25" name="Rectangle 24"/>
          <p:cNvSpPr/>
          <p:nvPr/>
        </p:nvSpPr>
        <p:spPr>
          <a:xfrm>
            <a:off x="84258" y="945204"/>
            <a:ext cx="6574029" cy="1569660"/>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GB" noProof="0" dirty="0">
                <a:solidFill>
                  <a:srgbClr val="000000"/>
                </a:solidFill>
              </a:rPr>
              <a:t>The GDS Reform Programme will officially restart on  01 April 2022, with practices being offered the opportunity to sign up to the reform contract variation agreement for 2022/23. </a:t>
            </a:r>
          </a:p>
          <a:p>
            <a:pPr marL="0" marR="0" lvl="0" indent="0" algn="l" defTabSz="914400" rtl="0" eaLnBrk="0" fontAlgn="base" latinLnBrk="0" hangingPunct="0">
              <a:lnSpc>
                <a:spcPct val="100000"/>
              </a:lnSpc>
              <a:spcBef>
                <a:spcPct val="0"/>
              </a:spcBef>
              <a:spcAft>
                <a:spcPct val="0"/>
              </a:spcAft>
              <a:buClrTx/>
              <a:buSzTx/>
              <a:buFontTx/>
              <a:buNone/>
              <a:tabLst/>
              <a:defRPr/>
            </a:pPr>
            <a:endParaRPr lang="en-GB" dirty="0">
              <a:solidFill>
                <a:srgbClr val="000000"/>
              </a:solidFill>
            </a:endParaRPr>
          </a:p>
          <a:p>
            <a:pPr lvl="0"/>
            <a:r>
              <a:rPr lang="en-GB" noProof="0" dirty="0">
                <a:solidFill>
                  <a:srgbClr val="000000"/>
                </a:solidFill>
              </a:rPr>
              <a:t>A letter was issued by the </a:t>
            </a:r>
            <a:r>
              <a:rPr lang="en-GB" dirty="0"/>
              <a:t>Director of Primary Care &amp; Mental Health and the Deputy Chief Dental Officer on the 03 March 2022, which outlined the final arrangements for the coming year. </a:t>
            </a:r>
            <a:endParaRPr lang="en-GB" noProof="0" dirty="0">
              <a:solidFill>
                <a:srgbClr val="000000"/>
              </a:solidFill>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lang="en-GB" noProof="0" dirty="0">
              <a:solidFill>
                <a:srgbClr val="000000"/>
              </a:solidFill>
            </a:endParaRPr>
          </a:p>
          <a:p>
            <a:pPr marL="0" marR="0" lvl="0" indent="0" algn="l" defTabSz="914400" rtl="0" eaLnBrk="0" fontAlgn="base" latinLnBrk="0" hangingPunct="0">
              <a:lnSpc>
                <a:spcPct val="100000"/>
              </a:lnSpc>
              <a:spcBef>
                <a:spcPct val="0"/>
              </a:spcBef>
              <a:spcAft>
                <a:spcPct val="0"/>
              </a:spcAft>
              <a:buClrTx/>
              <a:buSzTx/>
              <a:buFontTx/>
              <a:buNone/>
              <a:tabLst/>
              <a:defRPr/>
            </a:pPr>
            <a:r>
              <a:rPr lang="en-GB" dirty="0">
                <a:solidFill>
                  <a:srgbClr val="000000"/>
                </a:solidFill>
              </a:rPr>
              <a:t>The variation agreement is currently with health boards, who will discuss specific contract arrangements with each practice that wishes to sign up to the variation for 2022/23.</a:t>
            </a:r>
          </a:p>
          <a:p>
            <a:pPr marL="0" marR="0" lvl="0" indent="0" algn="l" defTabSz="914400" rtl="0" eaLnBrk="0" fontAlgn="base" latinLnBrk="0" hangingPunct="0">
              <a:lnSpc>
                <a:spcPct val="100000"/>
              </a:lnSpc>
              <a:spcBef>
                <a:spcPct val="0"/>
              </a:spcBef>
              <a:spcAft>
                <a:spcPct val="0"/>
              </a:spcAft>
              <a:buClrTx/>
              <a:buSzTx/>
              <a:buFontTx/>
              <a:buNone/>
              <a:tabLst/>
              <a:defRPr/>
            </a:pPr>
            <a:endParaRPr lang="en-GB" dirty="0">
              <a:solidFill>
                <a:srgbClr val="000000"/>
              </a:solidFill>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lang="en-GB" dirty="0">
              <a:solidFill>
                <a:srgbClr val="000000"/>
              </a:solidFill>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lang="en-GB" dirty="0">
              <a:solidFill>
                <a:srgbClr val="3366FF"/>
              </a:solidFill>
            </a:endParaRPr>
          </a:p>
          <a:p>
            <a:pPr marL="0" marR="0" lvl="0" indent="0" algn="l" defTabSz="914400" rtl="0" eaLnBrk="0" fontAlgn="base" latinLnBrk="0" hangingPunct="0">
              <a:lnSpc>
                <a:spcPct val="100000"/>
              </a:lnSpc>
              <a:spcBef>
                <a:spcPct val="0"/>
              </a:spcBef>
              <a:spcAft>
                <a:spcPct val="0"/>
              </a:spcAft>
              <a:buClrTx/>
              <a:buSzTx/>
              <a:buFontTx/>
              <a:buNone/>
              <a:tabLst/>
              <a:defRPr/>
            </a:pPr>
            <a:r>
              <a:rPr lang="en-GB" dirty="0"/>
              <a:t>A new CDO for Wales, Mr Andrew Dickenson, started in post on 1</a:t>
            </a:r>
            <a:r>
              <a:rPr lang="en-GB" baseline="30000" dirty="0"/>
              <a:t>st</a:t>
            </a:r>
            <a:r>
              <a:rPr lang="en-GB" dirty="0"/>
              <a:t> April 2022</a:t>
            </a:r>
            <a:r>
              <a:rPr lang="en-GB" dirty="0">
                <a:solidFill>
                  <a:srgbClr val="3366FF"/>
                </a:solidFill>
              </a:rPr>
              <a:t>. </a:t>
            </a:r>
          </a:p>
        </p:txBody>
      </p:sp>
      <p:sp>
        <p:nvSpPr>
          <p:cNvPr id="26" name="Rectangle 1"/>
          <p:cNvSpPr>
            <a:spLocks noChangeArrowheads="1"/>
          </p:cNvSpPr>
          <p:nvPr/>
        </p:nvSpPr>
        <p:spPr bwMode="auto">
          <a:xfrm>
            <a:off x="96510" y="663306"/>
            <a:ext cx="6647851" cy="276570"/>
          </a:xfrm>
          <a:prstGeom prst="rect">
            <a:avLst/>
          </a:prstGeom>
          <a:solidFill>
            <a:srgbClr val="0070C0"/>
          </a:solidFill>
          <a:ln>
            <a:noFill/>
          </a:ln>
        </p:spPr>
        <p:txBody>
          <a:bodyPr wrap="none">
            <a:no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ts val="0"/>
              </a:spcBef>
              <a:spcAft>
                <a:spcPct val="0"/>
              </a:spcAft>
              <a:buClrTx/>
              <a:buSzTx/>
              <a:buFontTx/>
              <a:buNone/>
              <a:tabLst/>
              <a:defRPr/>
            </a:pPr>
            <a:r>
              <a:rPr lang="en-GB" sz="1200" dirty="0">
                <a:solidFill>
                  <a:srgbClr val="FFFFFF"/>
                </a:solidFill>
                <a:latin typeface="Nina"/>
              </a:rPr>
              <a:t>01 April 2022 – Restart of the GDS Reform Programme</a:t>
            </a:r>
            <a:endParaRPr kumimoji="0" lang="en-GB" sz="1200" b="0" i="0" u="none" strike="noStrike" kern="1200" cap="none" spc="0" normalizeH="0" baseline="0" noProof="0" dirty="0">
              <a:ln>
                <a:noFill/>
              </a:ln>
              <a:solidFill>
                <a:srgbClr val="FFFFFF"/>
              </a:solidFill>
              <a:effectLst/>
              <a:uLnTx/>
              <a:uFillTx/>
              <a:latin typeface="Nina"/>
              <a:ea typeface="+mn-ea"/>
              <a:cs typeface="Arial" panose="020B0604020202020204" pitchFamily="34" charset="0"/>
            </a:endParaRPr>
          </a:p>
        </p:txBody>
      </p:sp>
      <p:sp>
        <p:nvSpPr>
          <p:cNvPr id="28" name="Rectangle 27"/>
          <p:cNvSpPr/>
          <p:nvPr/>
        </p:nvSpPr>
        <p:spPr>
          <a:xfrm>
            <a:off x="135025" y="2818563"/>
            <a:ext cx="6574029" cy="2062103"/>
          </a:xfrm>
          <a:prstGeom prst="rect">
            <a:avLst/>
          </a:prstGeom>
        </p:spPr>
        <p:txBody>
          <a:bodyPr wrap="square">
            <a:spAutoFit/>
          </a:bodyPr>
          <a:lstStyle/>
          <a:p>
            <a:pPr lvl="0">
              <a:defRPr/>
            </a:pPr>
            <a:r>
              <a:rPr lang="en-GB" dirty="0">
                <a:solidFill>
                  <a:srgbClr val="000000"/>
                </a:solidFill>
              </a:rPr>
              <a:t>Following sharing of the Welsh Government letter on 03 March 2022, a GDS reform programme engagement event was held on 09 March 2022 to provide dental teams the opportunity to learn more about the requirements and options for 2022/23 and ask their questions on the information that had been provided by the WG. The engagement event was also organised to provide an overview of Welsh Government’s policy commitment in reforming General Dental Services in Wales, communicate recently created programme structures, understand current workforce challenges and opportunities and provide a platform for feedback and generate discussion.</a:t>
            </a:r>
          </a:p>
          <a:p>
            <a:pPr lvl="0"/>
            <a:endParaRPr lang="en-GB" dirty="0">
              <a:solidFill>
                <a:srgbClr val="000000"/>
              </a:solidFill>
            </a:endParaRPr>
          </a:p>
          <a:p>
            <a:pPr lvl="0">
              <a:defRPr/>
            </a:pPr>
            <a:r>
              <a:rPr lang="en-GB" dirty="0"/>
              <a:t>Over 500 people registered </a:t>
            </a:r>
            <a:r>
              <a:rPr lang="en-GB" dirty="0">
                <a:solidFill>
                  <a:srgbClr val="000000"/>
                </a:solidFill>
              </a:rPr>
              <a:t>and the event was well attended on the day, a lot more than we expected. We apologise if you experienced difficulty in joining the event and also lack of time to ask all the questions to panel members.  </a:t>
            </a:r>
          </a:p>
          <a:p>
            <a:pPr lvl="0">
              <a:defRPr/>
            </a:pPr>
            <a:endParaRPr lang="en-GB" dirty="0">
              <a:solidFill>
                <a:srgbClr val="000000"/>
              </a:solidFill>
            </a:endParaRPr>
          </a:p>
          <a:p>
            <a:pPr>
              <a:defRPr/>
            </a:pPr>
            <a:r>
              <a:rPr lang="en-GB" dirty="0">
                <a:solidFill>
                  <a:srgbClr val="000000"/>
                </a:solidFill>
              </a:rPr>
              <a:t>All questions submitted at the event contributed to the information provided in the post-event </a:t>
            </a:r>
            <a:r>
              <a:rPr lang="en-GB" i="1" dirty="0">
                <a:solidFill>
                  <a:srgbClr val="000000"/>
                </a:solidFill>
              </a:rPr>
              <a:t>Myths, Facts and FAQ </a:t>
            </a:r>
            <a:r>
              <a:rPr lang="en-GB" dirty="0">
                <a:solidFill>
                  <a:srgbClr val="000000"/>
                </a:solidFill>
              </a:rPr>
              <a:t>documents, which have been shared with all dental teams. </a:t>
            </a:r>
            <a:r>
              <a:rPr lang="en-GB" dirty="0"/>
              <a:t>An event report has also been shared, which includes information on the feedback received. </a:t>
            </a:r>
          </a:p>
          <a:p>
            <a:pPr lvl="0">
              <a:defRPr/>
            </a:pPr>
            <a:r>
              <a:rPr lang="en-GB" dirty="0"/>
              <a:t>Links to the event recordings and other resources can be found on PCOne via </a:t>
            </a:r>
            <a:r>
              <a:rPr lang="en-GB" u="sng" dirty="0">
                <a:hlinkClick r:id="rId5"/>
              </a:rPr>
              <a:t>https://primarycareone.nhs.wales/topics1/dental-public-health/dental-reform/</a:t>
            </a:r>
            <a:r>
              <a:rPr lang="en-GB" dirty="0"/>
              <a:t> </a:t>
            </a:r>
          </a:p>
          <a:p>
            <a:pPr lvl="0">
              <a:defRPr/>
            </a:pPr>
            <a:endParaRPr kumimoji="0" lang="en-GB" sz="800" b="0" i="0" u="none" strike="noStrike" kern="1200" cap="none" spc="0" normalizeH="0" baseline="0" noProof="0" dirty="0">
              <a:ln>
                <a:noFill/>
              </a:ln>
              <a:solidFill>
                <a:srgbClr val="FF0000"/>
              </a:solidFill>
              <a:effectLst/>
              <a:uLnTx/>
              <a:uFillTx/>
            </a:endParaRPr>
          </a:p>
          <a:p>
            <a:pPr>
              <a:defRPr/>
            </a:pPr>
            <a:r>
              <a:rPr lang="en-GB" dirty="0">
                <a:solidFill>
                  <a:srgbClr val="000000"/>
                </a:solidFill>
              </a:rPr>
              <a:t>We understand that there have been further engagement events within Health Boards, some facilitated by the Local Dental Committees. Ongoing local engagements will be vital to build good relationships and local networks.</a:t>
            </a:r>
          </a:p>
        </p:txBody>
      </p:sp>
      <p:graphicFrame>
        <p:nvGraphicFramePr>
          <p:cNvPr id="4" name="Object 3"/>
          <p:cNvGraphicFramePr>
            <a:graphicFrameLocks noChangeAspect="1"/>
          </p:cNvGraphicFramePr>
          <p:nvPr>
            <p:extLst>
              <p:ext uri="{D42A27DB-BD31-4B8C-83A1-F6EECF244321}">
                <p14:modId xmlns:p14="http://schemas.microsoft.com/office/powerpoint/2010/main" val="650613114"/>
              </p:ext>
            </p:extLst>
          </p:nvPr>
        </p:nvGraphicFramePr>
        <p:xfrm>
          <a:off x="1772816" y="1913345"/>
          <a:ext cx="576064" cy="334382"/>
        </p:xfrm>
        <a:graphic>
          <a:graphicData uri="http://schemas.openxmlformats.org/presentationml/2006/ole">
            <mc:AlternateContent xmlns:mc="http://schemas.openxmlformats.org/markup-compatibility/2006">
              <mc:Choice xmlns:v="urn:schemas-microsoft-com:vml" Requires="v">
                <p:oleObj spid="_x0000_s1136" name="Packager Shell Object" showAsIcon="1" r:id="rId6" imgW="828360" imgH="481320" progId="Package">
                  <p:embed/>
                </p:oleObj>
              </mc:Choice>
              <mc:Fallback>
                <p:oleObj name="Packager Shell Object" showAsIcon="1" r:id="rId6" imgW="828360" imgH="481320" progId="Package">
                  <p:embed/>
                  <p:pic>
                    <p:nvPicPr>
                      <p:cNvPr id="0" name=""/>
                      <p:cNvPicPr/>
                      <p:nvPr/>
                    </p:nvPicPr>
                    <p:blipFill>
                      <a:blip r:embed="rId7"/>
                      <a:stretch>
                        <a:fillRect/>
                      </a:stretch>
                    </p:blipFill>
                    <p:spPr>
                      <a:xfrm>
                        <a:off x="1772816" y="1913345"/>
                        <a:ext cx="576064" cy="334382"/>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750774187"/>
              </p:ext>
            </p:extLst>
          </p:nvPr>
        </p:nvGraphicFramePr>
        <p:xfrm>
          <a:off x="3753984" y="2183335"/>
          <a:ext cx="566908" cy="333540"/>
        </p:xfrm>
        <a:graphic>
          <a:graphicData uri="http://schemas.openxmlformats.org/presentationml/2006/ole">
            <mc:AlternateContent xmlns:mc="http://schemas.openxmlformats.org/markup-compatibility/2006">
              <mc:Choice xmlns:v="urn:schemas-microsoft-com:vml" Requires="v">
                <p:oleObj spid="_x0000_s1137" name="Packager Shell Object" showAsIcon="1" r:id="rId8" imgW="816840" imgH="481320" progId="Package">
                  <p:embed/>
                </p:oleObj>
              </mc:Choice>
              <mc:Fallback>
                <p:oleObj name="Packager Shell Object" showAsIcon="1" r:id="rId8" imgW="816840" imgH="481320" progId="Package">
                  <p:embed/>
                  <p:pic>
                    <p:nvPicPr>
                      <p:cNvPr id="0" name=""/>
                      <p:cNvPicPr/>
                      <p:nvPr/>
                    </p:nvPicPr>
                    <p:blipFill>
                      <a:blip r:embed="rId9"/>
                      <a:stretch>
                        <a:fillRect/>
                      </a:stretch>
                    </p:blipFill>
                    <p:spPr>
                      <a:xfrm>
                        <a:off x="3753984" y="2183335"/>
                        <a:ext cx="566908" cy="333540"/>
                      </a:xfrm>
                      <a:prstGeom prst="rect">
                        <a:avLst/>
                      </a:prstGeom>
                    </p:spPr>
                  </p:pic>
                </p:oleObj>
              </mc:Fallback>
            </mc:AlternateContent>
          </a:graphicData>
        </a:graphic>
      </p:graphicFrame>
    </p:spTree>
    <p:extLst>
      <p:ext uri="{BB962C8B-B14F-4D97-AF65-F5344CB8AC3E}">
        <p14:creationId xmlns:p14="http://schemas.microsoft.com/office/powerpoint/2010/main" val="205771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p:cNvSpPr/>
          <p:nvPr/>
        </p:nvSpPr>
        <p:spPr bwMode="auto">
          <a:xfrm>
            <a:off x="-12697" y="8892480"/>
            <a:ext cx="6869475" cy="251519"/>
          </a:xfrm>
          <a:prstGeom prst="rect">
            <a:avLst/>
          </a:prstGeom>
          <a:solidFill>
            <a:schemeClr val="accent2">
              <a:lumMod val="75000"/>
            </a:schemeClr>
          </a:solidFill>
          <a:ln w="9525">
            <a:noFill/>
            <a:miter lim="800000"/>
            <a:headEnd/>
            <a:tailEnd/>
          </a:ln>
          <a:effectLst/>
        </p:spPr>
        <p:txBody>
          <a:bodyPr wrap="none" rtlCol="0" anchor="ctr"/>
          <a:lstStyle/>
          <a:p>
            <a:pPr lvl="0" algn="ctr" eaLnBrk="1" hangingPunct="1"/>
            <a:r>
              <a:rPr lang="en-GB" altLang="en-US" dirty="0">
                <a:solidFill>
                  <a:schemeClr val="bg1"/>
                </a:solidFill>
              </a:rPr>
              <a:t>The next report will be produced in June 2022</a:t>
            </a:r>
            <a:endParaRPr lang="en-GB" altLang="en-US" sz="1000" b="1" dirty="0">
              <a:solidFill>
                <a:schemeClr val="bg1"/>
              </a:solidFill>
            </a:endParaRPr>
          </a:p>
        </p:txBody>
      </p:sp>
      <p:sp>
        <p:nvSpPr>
          <p:cNvPr id="3074" name="Rectangle 2"/>
          <p:cNvSpPr>
            <a:spLocks noGrp="1" noChangeArrowheads="1"/>
          </p:cNvSpPr>
          <p:nvPr>
            <p:ph type="ctrTitle"/>
          </p:nvPr>
        </p:nvSpPr>
        <p:spPr>
          <a:xfrm>
            <a:off x="1124744" y="209887"/>
            <a:ext cx="4285046" cy="515603"/>
          </a:xfrm>
        </p:spPr>
        <p:txBody>
          <a:bodyPr/>
          <a:lstStyle/>
          <a:p>
            <a:pPr eaLnBrk="1" hangingPunct="1"/>
            <a:br>
              <a:rPr lang="en-GB" altLang="en-US" sz="1800" b="1" dirty="0">
                <a:solidFill>
                  <a:schemeClr val="tx1"/>
                </a:solidFill>
              </a:rPr>
            </a:br>
            <a:r>
              <a:rPr lang="en-GB" altLang="en-US" sz="1200" b="1" dirty="0">
                <a:solidFill>
                  <a:schemeClr val="tx1"/>
                </a:solidFill>
              </a:rPr>
              <a:t>Restart of GDS Reform Programme  In Wales</a:t>
            </a:r>
            <a:br>
              <a:rPr lang="en-GB" altLang="en-US" sz="1200" b="1" dirty="0">
                <a:solidFill>
                  <a:schemeClr val="tx1"/>
                </a:solidFill>
              </a:rPr>
            </a:br>
            <a:r>
              <a:rPr lang="en-GB" altLang="en-US" sz="1200" b="1" dirty="0">
                <a:solidFill>
                  <a:schemeClr val="tx1"/>
                </a:solidFill>
              </a:rPr>
              <a:t>March 2022</a:t>
            </a:r>
            <a:endParaRPr lang="en-GB" altLang="en-US" sz="1400" b="1" dirty="0">
              <a:solidFill>
                <a:schemeClr val="tx1"/>
              </a:solidFill>
            </a:endParaRPr>
          </a:p>
        </p:txBody>
      </p:sp>
      <p:sp>
        <p:nvSpPr>
          <p:cNvPr id="24" name="Rectangle 1"/>
          <p:cNvSpPr>
            <a:spLocks noChangeArrowheads="1"/>
          </p:cNvSpPr>
          <p:nvPr/>
        </p:nvSpPr>
        <p:spPr bwMode="auto">
          <a:xfrm>
            <a:off x="166757" y="906752"/>
            <a:ext cx="6647851" cy="342625"/>
          </a:xfrm>
          <a:prstGeom prst="rect">
            <a:avLst/>
          </a:prstGeom>
          <a:solidFill>
            <a:srgbClr val="0070C0"/>
          </a:solidFill>
          <a:ln>
            <a:noFill/>
          </a:ln>
        </p:spPr>
        <p:txBody>
          <a:bodyPr wrap="none">
            <a:no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ts val="0"/>
              </a:spcBef>
              <a:buNone/>
            </a:pPr>
            <a:r>
              <a:rPr lang="en-GB" sz="1200" dirty="0">
                <a:solidFill>
                  <a:schemeClr val="bg1"/>
                </a:solidFill>
                <a:latin typeface="Nina"/>
              </a:rPr>
              <a:t>What support is available for the training and development of the dental workforce?</a:t>
            </a:r>
            <a:endParaRPr lang="en-GB" sz="1200" dirty="0">
              <a:solidFill>
                <a:srgbClr val="FFC000"/>
              </a:solidFill>
              <a:latin typeface="Nina"/>
            </a:endParaRPr>
          </a:p>
        </p:txBody>
      </p:sp>
      <p:sp>
        <p:nvSpPr>
          <p:cNvPr id="21" name="Rectangle 20"/>
          <p:cNvSpPr/>
          <p:nvPr/>
        </p:nvSpPr>
        <p:spPr>
          <a:xfrm>
            <a:off x="148536" y="1329195"/>
            <a:ext cx="6574029" cy="3785652"/>
          </a:xfrm>
          <a:prstGeom prst="rect">
            <a:avLst/>
          </a:prstGeom>
        </p:spPr>
        <p:txBody>
          <a:bodyPr wrap="square">
            <a:spAutoFit/>
          </a:bodyPr>
          <a:lstStyle/>
          <a:p>
            <a:r>
              <a:rPr lang="en-GB" dirty="0"/>
              <a:t>HEIW continues to offer education and training to develop, shape and support the dental workforce. We aim to be agile and responsive in delivery of the programmes and events that are relevant to the dental team across Wales. Please contact us if you have any suggestions for content you feel you would like us to include in our course schedule. </a:t>
            </a:r>
            <a:r>
              <a:rPr lang="en-GB" u="sng" dirty="0">
                <a:hlinkClick r:id="rId4"/>
              </a:rPr>
              <a:t>kathryn.marshall4@wales.nhs.uk</a:t>
            </a:r>
            <a:r>
              <a:rPr lang="en-GB" dirty="0"/>
              <a:t> </a:t>
            </a:r>
          </a:p>
          <a:p>
            <a:r>
              <a:rPr lang="en-GB" dirty="0"/>
              <a:t> </a:t>
            </a:r>
          </a:p>
          <a:p>
            <a:r>
              <a:rPr lang="en-GB" dirty="0"/>
              <a:t>Highlights for early 2022 include:</a:t>
            </a:r>
          </a:p>
          <a:p>
            <a:r>
              <a:rPr lang="en-GB" dirty="0"/>
              <a:t> </a:t>
            </a:r>
          </a:p>
          <a:p>
            <a:r>
              <a:rPr lang="en-GB" dirty="0"/>
              <a:t>Two on-line workshops to further explain and explore the Principles of Care (caries). These are on April 19</a:t>
            </a:r>
            <a:r>
              <a:rPr lang="en-GB" baseline="30000" dirty="0"/>
              <a:t>th</a:t>
            </a:r>
            <a:r>
              <a:rPr lang="en-GB" dirty="0"/>
              <a:t> &amp; April 21</a:t>
            </a:r>
            <a:r>
              <a:rPr lang="en-GB" baseline="30000" dirty="0"/>
              <a:t>st</a:t>
            </a:r>
            <a:r>
              <a:rPr lang="en-GB" dirty="0"/>
              <a:t>. To book a place contact </a:t>
            </a:r>
            <a:r>
              <a:rPr lang="en-GB" u="sng" dirty="0">
                <a:hlinkClick r:id="rId5"/>
              </a:rPr>
              <a:t>Stephanie.Richards7@wales.nhs.uk</a:t>
            </a:r>
            <a:r>
              <a:rPr lang="en-GB" dirty="0"/>
              <a:t> </a:t>
            </a:r>
          </a:p>
          <a:p>
            <a:r>
              <a:rPr lang="en-GB" dirty="0"/>
              <a:t> </a:t>
            </a:r>
          </a:p>
          <a:p>
            <a:r>
              <a:rPr lang="en-GB" dirty="0"/>
              <a:t>The HEIW Annual Dental Team Conference takes place this year f2f on October 14</a:t>
            </a:r>
            <a:r>
              <a:rPr lang="en-GB" baseline="30000" dirty="0"/>
              <a:t>th</a:t>
            </a:r>
            <a:r>
              <a:rPr lang="en-GB" dirty="0"/>
              <a:t> at the Marriott Hotel in Cardiff. All members of the dental team are invited to attend. The conference theme this year is ‘Choice; how you may choose to act as a dental professional, how you consider choice from a patient’s point of view, and from a workforce development and career point of view’.  Booking via </a:t>
            </a:r>
            <a:r>
              <a:rPr lang="en-GB" dirty="0" err="1"/>
              <a:t>Maxcourse</a:t>
            </a:r>
            <a:r>
              <a:rPr lang="en-GB" dirty="0"/>
              <a:t> will be available in the next few weeks. </a:t>
            </a:r>
          </a:p>
          <a:p>
            <a:r>
              <a:rPr lang="en-GB" dirty="0"/>
              <a:t> </a:t>
            </a:r>
          </a:p>
          <a:p>
            <a:r>
              <a:rPr lang="en-GB" dirty="0"/>
              <a:t>The next All Wales Dental Nurse Study Club will take place virtually during the evening of 19</a:t>
            </a:r>
            <a:r>
              <a:rPr lang="en-GB" baseline="30000" dirty="0"/>
              <a:t>th</a:t>
            </a:r>
            <a:r>
              <a:rPr lang="en-GB" dirty="0"/>
              <a:t> April. All DNs are welcome. The subject being discussed is skill-mix and post registration opportunities for DNs</a:t>
            </a:r>
          </a:p>
          <a:p>
            <a:r>
              <a:rPr lang="en-GB" dirty="0"/>
              <a:t> </a:t>
            </a:r>
          </a:p>
          <a:p>
            <a:r>
              <a:rPr lang="en-GB" dirty="0"/>
              <a:t>The next MPWiP courses for 2022 are scheduled for online delivery on May 4</a:t>
            </a:r>
            <a:r>
              <a:rPr lang="en-GB" baseline="30000" dirty="0"/>
              <a:t>th</a:t>
            </a:r>
            <a:r>
              <a:rPr lang="en-GB" dirty="0"/>
              <a:t>, July 14</a:t>
            </a:r>
            <a:r>
              <a:rPr lang="en-GB" baseline="30000" dirty="0"/>
              <a:t>th</a:t>
            </a:r>
            <a:r>
              <a:rPr lang="en-GB" dirty="0"/>
              <a:t> &amp; November 16</a:t>
            </a:r>
            <a:r>
              <a:rPr lang="en-GB" baseline="30000" dirty="0"/>
              <a:t>th</a:t>
            </a:r>
            <a:r>
              <a:rPr lang="en-GB" dirty="0"/>
              <a:t> - spaces are currently available.</a:t>
            </a:r>
          </a:p>
          <a:p>
            <a:endParaRPr lang="en-GB" dirty="0"/>
          </a:p>
          <a:p>
            <a:r>
              <a:rPr lang="en-GB" dirty="0"/>
              <a:t>Currently under development is a new post registration course for DNs on Oral Health Education. This will be an ‘all Wales’ offer with both the opportunity to undertake the whole programme and seek to receive a certificate on Oral Health Education; or alternatively just access the modules and subjects that will enable learners to target their knowledge and skills in a particular area and enable a flexible approach to ensure an appropriate work life balance. It is expected to be available from September 2022.</a:t>
            </a:r>
          </a:p>
          <a:p>
            <a:endParaRPr lang="en-GB" dirty="0"/>
          </a:p>
          <a:p>
            <a:r>
              <a:rPr lang="en-GB" dirty="0"/>
              <a:t>In relation to objective 6 of GDS contract reform we continue to offer help for teams to adopt a Continuous Quality Improvement (CQI) approach within their practices. We have a network of QI Dental Educators who are able to facilitate the following for dental practice teams:</a:t>
            </a:r>
          </a:p>
          <a:p>
            <a:pPr marL="171450" indent="-171450">
              <a:buFont typeface="Arial" panose="020B0604020202020204" pitchFamily="34" charset="0"/>
              <a:buChar char="•"/>
            </a:pPr>
            <a:r>
              <a:rPr lang="en-GB" dirty="0"/>
              <a:t>Shared Decision Making, MMD, SOSET, PDPs. Workshops to support all Quality Improvement Projects including D2S, Peer Review and substantive QI projects through our  Quality Improvement Study Clubs. Funding is available for QI projects.</a:t>
            </a:r>
          </a:p>
          <a:p>
            <a:r>
              <a:rPr lang="en-GB" dirty="0"/>
              <a:t>For more information and to request training or a practice visit for any aspect of QI above contact </a:t>
            </a:r>
            <a:r>
              <a:rPr lang="en-GB" dirty="0">
                <a:hlinkClick r:id="rId6"/>
              </a:rPr>
              <a:t>HEIW.DentalQI@wales.nhs.uk</a:t>
            </a:r>
            <a:r>
              <a:rPr lang="en-GB" dirty="0"/>
              <a:t>  </a:t>
            </a:r>
          </a:p>
          <a:p>
            <a:endParaRPr lang="en-GB" dirty="0"/>
          </a:p>
        </p:txBody>
      </p:sp>
      <p:sp>
        <p:nvSpPr>
          <p:cNvPr id="15" name="Rectangle 1"/>
          <p:cNvSpPr>
            <a:spLocks noChangeArrowheads="1"/>
          </p:cNvSpPr>
          <p:nvPr/>
        </p:nvSpPr>
        <p:spPr bwMode="auto">
          <a:xfrm>
            <a:off x="148536" y="5130255"/>
            <a:ext cx="6647851" cy="307975"/>
          </a:xfrm>
          <a:prstGeom prst="rect">
            <a:avLst/>
          </a:prstGeom>
          <a:solidFill>
            <a:srgbClr val="0070C0"/>
          </a:solidFill>
          <a:ln>
            <a:noFill/>
          </a:ln>
        </p:spPr>
        <p:txBody>
          <a:bodyPr wrap="none">
            <a:no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GB" altLang="en-US" sz="1200" dirty="0">
                <a:solidFill>
                  <a:schemeClr val="bg1"/>
                </a:solidFill>
                <a:latin typeface="Nina"/>
              </a:rPr>
              <a:t>Resources for Practices</a:t>
            </a:r>
          </a:p>
        </p:txBody>
      </p:sp>
      <p:sp>
        <p:nvSpPr>
          <p:cNvPr id="16" name="TextBox 15"/>
          <p:cNvSpPr txBox="1"/>
          <p:nvPr/>
        </p:nvSpPr>
        <p:spPr>
          <a:xfrm>
            <a:off x="112170" y="5525376"/>
            <a:ext cx="6650054" cy="461665"/>
          </a:xfrm>
          <a:prstGeom prst="rect">
            <a:avLst/>
          </a:prstGeom>
          <a:noFill/>
        </p:spPr>
        <p:txBody>
          <a:bodyPr wrap="square" rtlCol="0">
            <a:spAutoFit/>
          </a:bodyPr>
          <a:lstStyle/>
          <a:p>
            <a:r>
              <a:rPr lang="en-GB" dirty="0"/>
              <a:t>A small working group has created some posters for practices which can be displayed in your waiting rooms.  Details about how these can be downloaded to digital displays are to follow, but in the meantime, these can be printed.  Have a look at Primary Care One </a:t>
            </a:r>
            <a:r>
              <a:rPr lang="en-GB" dirty="0">
                <a:hlinkClick r:id="rId7"/>
              </a:rPr>
              <a:t>https://primarycareone.nhs.wales/topics1/dental-public-health/dental-reform/</a:t>
            </a:r>
            <a:r>
              <a:rPr lang="en-GB" dirty="0"/>
              <a:t> and navigate to ‘Resources for Practices’. </a:t>
            </a:r>
          </a:p>
        </p:txBody>
      </p:sp>
      <p:grpSp>
        <p:nvGrpSpPr>
          <p:cNvPr id="17" name="Group 16"/>
          <p:cNvGrpSpPr/>
          <p:nvPr/>
        </p:nvGrpSpPr>
        <p:grpSpPr>
          <a:xfrm>
            <a:off x="3402287" y="6064366"/>
            <a:ext cx="2232249" cy="606746"/>
            <a:chOff x="2492895" y="8285734"/>
            <a:chExt cx="1944217" cy="585349"/>
          </a:xfrm>
        </p:grpSpPr>
        <p:graphicFrame>
          <p:nvGraphicFramePr>
            <p:cNvPr id="18" name="Object 17"/>
            <p:cNvGraphicFramePr>
              <a:graphicFrameLocks noChangeAspect="1"/>
            </p:cNvGraphicFramePr>
            <p:nvPr>
              <p:extLst>
                <p:ext uri="{D42A27DB-BD31-4B8C-83A1-F6EECF244321}">
                  <p14:modId xmlns:p14="http://schemas.microsoft.com/office/powerpoint/2010/main" val="3398935346"/>
                </p:ext>
              </p:extLst>
            </p:nvPr>
          </p:nvGraphicFramePr>
          <p:xfrm>
            <a:off x="2492895" y="8285735"/>
            <a:ext cx="693064" cy="584773"/>
          </p:xfrm>
          <a:graphic>
            <a:graphicData uri="http://schemas.openxmlformats.org/presentationml/2006/ole">
              <mc:AlternateContent xmlns:mc="http://schemas.openxmlformats.org/markup-compatibility/2006">
                <mc:Choice xmlns:v="urn:schemas-microsoft-com:vml" Requires="v">
                  <p:oleObj spid="_x0000_s3152" name="PDF Document" showAsIcon="1" r:id="rId8" imgW="914400" imgH="771480" progId="PowerPDF.Document">
                    <p:embed/>
                  </p:oleObj>
                </mc:Choice>
                <mc:Fallback>
                  <p:oleObj name="PDF Document" showAsIcon="1" r:id="rId8" imgW="914400" imgH="771480" progId="PowerPDF.Document">
                    <p:embed/>
                    <p:pic>
                      <p:nvPicPr>
                        <p:cNvPr id="18" name="Object 17"/>
                        <p:cNvPicPr/>
                        <p:nvPr/>
                      </p:nvPicPr>
                      <p:blipFill>
                        <a:blip r:embed="rId9"/>
                        <a:stretch>
                          <a:fillRect/>
                        </a:stretch>
                      </p:blipFill>
                      <p:spPr>
                        <a:xfrm>
                          <a:off x="2492895" y="8285735"/>
                          <a:ext cx="693064" cy="584773"/>
                        </a:xfrm>
                        <a:prstGeom prst="rect">
                          <a:avLst/>
                        </a:prstGeom>
                      </p:spPr>
                    </p:pic>
                  </p:oleObj>
                </mc:Fallback>
              </mc:AlternateContent>
            </a:graphicData>
          </a:graphic>
        </p:graphicFrame>
        <p:graphicFrame>
          <p:nvGraphicFramePr>
            <p:cNvPr id="19" name="Object 18" title="Recall poster - English"/>
            <p:cNvGraphicFramePr>
              <a:graphicFrameLocks noChangeAspect="1"/>
            </p:cNvGraphicFramePr>
            <p:nvPr>
              <p:extLst>
                <p:ext uri="{D42A27DB-BD31-4B8C-83A1-F6EECF244321}">
                  <p14:modId xmlns:p14="http://schemas.microsoft.com/office/powerpoint/2010/main" val="2952126668"/>
                </p:ext>
              </p:extLst>
            </p:nvPr>
          </p:nvGraphicFramePr>
          <p:xfrm>
            <a:off x="3095409" y="8285737"/>
            <a:ext cx="693631" cy="585251"/>
          </p:xfrm>
          <a:graphic>
            <a:graphicData uri="http://schemas.openxmlformats.org/presentationml/2006/ole">
              <mc:AlternateContent xmlns:mc="http://schemas.openxmlformats.org/markup-compatibility/2006">
                <mc:Choice xmlns:v="urn:schemas-microsoft-com:vml" Requires="v">
                  <p:oleObj spid="_x0000_s3153" name="PDF Document" showAsIcon="1" r:id="rId10" imgW="914400" imgH="771480" progId="PowerPDF.Document">
                    <p:embed/>
                  </p:oleObj>
                </mc:Choice>
                <mc:Fallback>
                  <p:oleObj name="PDF Document" showAsIcon="1" r:id="rId10" imgW="914400" imgH="771480" progId="PowerPDF.Document">
                    <p:embed/>
                    <p:pic>
                      <p:nvPicPr>
                        <p:cNvPr id="19" name="Object 18" title="Recall poster - English"/>
                        <p:cNvPicPr/>
                        <p:nvPr/>
                      </p:nvPicPr>
                      <p:blipFill>
                        <a:blip r:embed="rId11"/>
                        <a:stretch>
                          <a:fillRect/>
                        </a:stretch>
                      </p:blipFill>
                      <p:spPr>
                        <a:xfrm>
                          <a:off x="3095409" y="8285737"/>
                          <a:ext cx="693631" cy="585251"/>
                        </a:xfrm>
                        <a:prstGeom prst="rect">
                          <a:avLst/>
                        </a:prstGeom>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1024592766"/>
                </p:ext>
              </p:extLst>
            </p:nvPr>
          </p:nvGraphicFramePr>
          <p:xfrm>
            <a:off x="3743367" y="8285734"/>
            <a:ext cx="693745" cy="585349"/>
          </p:xfrm>
          <a:graphic>
            <a:graphicData uri="http://schemas.openxmlformats.org/presentationml/2006/ole">
              <mc:AlternateContent xmlns:mc="http://schemas.openxmlformats.org/markup-compatibility/2006">
                <mc:Choice xmlns:v="urn:schemas-microsoft-com:vml" Requires="v">
                  <p:oleObj spid="_x0000_s3154" name="PDF Document" showAsIcon="1" r:id="rId12" imgW="914400" imgH="771480" progId="PowerPDF.Document">
                    <p:embed/>
                  </p:oleObj>
                </mc:Choice>
                <mc:Fallback>
                  <p:oleObj name="PDF Document" showAsIcon="1" r:id="rId12" imgW="914400" imgH="771480" progId="PowerPDF.Document">
                    <p:embed/>
                    <p:pic>
                      <p:nvPicPr>
                        <p:cNvPr id="23" name="Object 22"/>
                        <p:cNvPicPr/>
                        <p:nvPr/>
                      </p:nvPicPr>
                      <p:blipFill>
                        <a:blip r:embed="rId13"/>
                        <a:stretch>
                          <a:fillRect/>
                        </a:stretch>
                      </p:blipFill>
                      <p:spPr>
                        <a:xfrm>
                          <a:off x="3743367" y="8285734"/>
                          <a:ext cx="693745" cy="585349"/>
                        </a:xfrm>
                        <a:prstGeom prst="rect">
                          <a:avLst/>
                        </a:prstGeom>
                      </p:spPr>
                    </p:pic>
                  </p:oleObj>
                </mc:Fallback>
              </mc:AlternateContent>
            </a:graphicData>
          </a:graphic>
        </p:graphicFrame>
      </p:grpSp>
      <p:sp>
        <p:nvSpPr>
          <p:cNvPr id="25" name="Rectangle 1"/>
          <p:cNvSpPr>
            <a:spLocks noChangeArrowheads="1"/>
          </p:cNvSpPr>
          <p:nvPr/>
        </p:nvSpPr>
        <p:spPr bwMode="auto">
          <a:xfrm>
            <a:off x="156840" y="6658425"/>
            <a:ext cx="6647851" cy="307975"/>
          </a:xfrm>
          <a:prstGeom prst="rect">
            <a:avLst/>
          </a:prstGeom>
          <a:solidFill>
            <a:srgbClr val="0070C0"/>
          </a:solidFill>
          <a:ln>
            <a:noFill/>
          </a:ln>
        </p:spPr>
        <p:txBody>
          <a:bodyPr wrap="none">
            <a:no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GB" altLang="en-US" sz="1200" dirty="0">
                <a:solidFill>
                  <a:schemeClr val="bg1"/>
                </a:solidFill>
                <a:latin typeface="Nina"/>
              </a:rPr>
              <a:t>Public communications</a:t>
            </a:r>
          </a:p>
        </p:txBody>
      </p:sp>
      <p:sp>
        <p:nvSpPr>
          <p:cNvPr id="26" name="TextBox 25"/>
          <p:cNvSpPr txBox="1"/>
          <p:nvPr/>
        </p:nvSpPr>
        <p:spPr>
          <a:xfrm>
            <a:off x="97013" y="7040732"/>
            <a:ext cx="6650054" cy="338554"/>
          </a:xfrm>
          <a:prstGeom prst="rect">
            <a:avLst/>
          </a:prstGeom>
          <a:noFill/>
        </p:spPr>
        <p:txBody>
          <a:bodyPr wrap="square" rtlCol="0">
            <a:spAutoFit/>
          </a:bodyPr>
          <a:lstStyle/>
          <a:p>
            <a:r>
              <a:rPr lang="en-GB" dirty="0"/>
              <a:t>Work is currently underway on developing public communications for dentistry. </a:t>
            </a:r>
            <a:r>
              <a:rPr lang="en-GB" altLang="en-US" dirty="0"/>
              <a:t>This work is being carried out by Dental Policy branch within the Welsh Government with support from their Communication Team.</a:t>
            </a:r>
            <a:endParaRPr lang="en-GB" dirty="0"/>
          </a:p>
        </p:txBody>
      </p:sp>
      <p:sp>
        <p:nvSpPr>
          <p:cNvPr id="20" name="Rectangle 1"/>
          <p:cNvSpPr>
            <a:spLocks noChangeArrowheads="1"/>
          </p:cNvSpPr>
          <p:nvPr/>
        </p:nvSpPr>
        <p:spPr bwMode="auto">
          <a:xfrm>
            <a:off x="148536" y="7453618"/>
            <a:ext cx="6647851" cy="307975"/>
          </a:xfrm>
          <a:prstGeom prst="rect">
            <a:avLst/>
          </a:prstGeom>
          <a:solidFill>
            <a:srgbClr val="0070C0"/>
          </a:solidFill>
          <a:ln>
            <a:noFill/>
          </a:ln>
        </p:spPr>
        <p:txBody>
          <a:bodyPr wrap="none">
            <a:no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GB" altLang="en-US" sz="1200" dirty="0">
                <a:solidFill>
                  <a:schemeClr val="bg1"/>
                </a:solidFill>
                <a:latin typeface="Nina"/>
              </a:rPr>
              <a:t>Urgent ACORNs</a:t>
            </a:r>
          </a:p>
        </p:txBody>
      </p:sp>
      <p:sp>
        <p:nvSpPr>
          <p:cNvPr id="22" name="TextBox 21"/>
          <p:cNvSpPr txBox="1"/>
          <p:nvPr/>
        </p:nvSpPr>
        <p:spPr>
          <a:xfrm>
            <a:off x="58607" y="7835925"/>
            <a:ext cx="6784477" cy="461665"/>
          </a:xfrm>
          <a:prstGeom prst="rect">
            <a:avLst/>
          </a:prstGeom>
          <a:noFill/>
        </p:spPr>
        <p:txBody>
          <a:bodyPr wrap="square" rtlCol="0">
            <a:spAutoFit/>
          </a:bodyPr>
          <a:lstStyle/>
          <a:p>
            <a:r>
              <a:rPr lang="en-GB" dirty="0"/>
              <a:t>NHS BSA provided information in early 2022 regarding completion of urgent ACORNs. </a:t>
            </a:r>
          </a:p>
          <a:p>
            <a:r>
              <a:rPr lang="en-GB" dirty="0"/>
              <a:t>The message shared was that ACORN data no longer needs to be completed for ‘urgent patients’.  However, you MUST continue to complete ACORN assessments for routine patient visits – </a:t>
            </a:r>
            <a:r>
              <a:rPr lang="en-GB" i="1" dirty="0"/>
              <a:t>do it well, once per year. </a:t>
            </a:r>
          </a:p>
        </p:txBody>
      </p:sp>
    </p:spTree>
    <p:extLst>
      <p:ext uri="{BB962C8B-B14F-4D97-AF65-F5344CB8AC3E}">
        <p14:creationId xmlns:p14="http://schemas.microsoft.com/office/powerpoint/2010/main" val="2644535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p:cNvSpPr/>
          <p:nvPr/>
        </p:nvSpPr>
        <p:spPr bwMode="auto">
          <a:xfrm>
            <a:off x="-12697" y="8892480"/>
            <a:ext cx="6869475" cy="251519"/>
          </a:xfrm>
          <a:prstGeom prst="rect">
            <a:avLst/>
          </a:prstGeom>
          <a:solidFill>
            <a:schemeClr val="accent2">
              <a:lumMod val="75000"/>
            </a:schemeClr>
          </a:solidFill>
          <a:ln w="9525">
            <a:noFill/>
            <a:miter lim="800000"/>
            <a:headEnd/>
            <a:tailEnd/>
          </a:ln>
          <a:effectLst/>
        </p:spPr>
        <p:txBody>
          <a:bodyPr wrap="none"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altLang="en-US" sz="8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The next report will be produced in June 2022</a:t>
            </a:r>
            <a:endParaRPr kumimoji="0" lang="en-GB" altLang="en-US" sz="1000" b="1"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074" name="Rectangle 2"/>
          <p:cNvSpPr>
            <a:spLocks noGrp="1" noChangeArrowheads="1"/>
          </p:cNvSpPr>
          <p:nvPr>
            <p:ph type="ctrTitle"/>
          </p:nvPr>
        </p:nvSpPr>
        <p:spPr>
          <a:xfrm>
            <a:off x="1179142" y="503404"/>
            <a:ext cx="4285046" cy="515603"/>
          </a:xfrm>
        </p:spPr>
        <p:txBody>
          <a:bodyPr/>
          <a:lstStyle/>
          <a:p>
            <a:pPr eaLnBrk="1" hangingPunct="1"/>
            <a:br>
              <a:rPr lang="en-GB" altLang="en-US" sz="1800" b="1" dirty="0">
                <a:solidFill>
                  <a:schemeClr val="tx1"/>
                </a:solidFill>
              </a:rPr>
            </a:br>
            <a:r>
              <a:rPr lang="en-GB" altLang="en-US" sz="1200" b="1" dirty="0">
                <a:solidFill>
                  <a:schemeClr val="tx1"/>
                </a:solidFill>
              </a:rPr>
              <a:t>Restart of GDS Reform Programme  In Wales</a:t>
            </a:r>
            <a:br>
              <a:rPr lang="en-GB" altLang="en-US" sz="1200" b="1" dirty="0">
                <a:solidFill>
                  <a:schemeClr val="tx1"/>
                </a:solidFill>
              </a:rPr>
            </a:br>
            <a:r>
              <a:rPr lang="en-GB" altLang="en-US" sz="1200" b="1" dirty="0">
                <a:solidFill>
                  <a:schemeClr val="tx1"/>
                </a:solidFill>
              </a:rPr>
              <a:t>March 2022</a:t>
            </a:r>
            <a:br>
              <a:rPr lang="en-GB" altLang="en-US" sz="1400" b="1" dirty="0">
                <a:solidFill>
                  <a:schemeClr val="tx1"/>
                </a:solidFill>
              </a:rPr>
            </a:br>
            <a:endParaRPr lang="en-GB" altLang="en-US" sz="1400" b="1" dirty="0">
              <a:solidFill>
                <a:schemeClr val="tx1"/>
              </a:solidFill>
            </a:endParaRPr>
          </a:p>
        </p:txBody>
      </p:sp>
      <p:sp>
        <p:nvSpPr>
          <p:cNvPr id="3084" name="Text Box 26"/>
          <p:cNvSpPr txBox="1">
            <a:spLocks noChangeArrowheads="1"/>
          </p:cNvSpPr>
          <p:nvPr/>
        </p:nvSpPr>
        <p:spPr bwMode="auto">
          <a:xfrm>
            <a:off x="81592" y="3671692"/>
            <a:ext cx="6647850" cy="334760"/>
          </a:xfrm>
          <a:prstGeom prst="rect">
            <a:avLst/>
          </a:prstGeom>
          <a:solidFill>
            <a:srgbClr val="0070C0"/>
          </a:solidFill>
          <a:ln>
            <a:noFill/>
          </a:ln>
        </p:spPr>
        <p:txBody>
          <a:bodyPr wrap="none">
            <a:noAutofit/>
          </a:bodyPr>
          <a:lstStyle>
            <a:defPPr>
              <a:defRPr lang="en-GB"/>
            </a:defPPr>
            <a:lvl1pPr eaLnBrk="1" hangingPunct="1">
              <a:spcBef>
                <a:spcPts val="0"/>
              </a:spcBef>
              <a:buFontTx/>
              <a:buNone/>
              <a:defRPr sz="1200">
                <a:solidFill>
                  <a:schemeClr val="bg1"/>
                </a:solidFill>
                <a:latin typeface="Nina"/>
              </a:defRPr>
            </a:lvl1pPr>
            <a:lvl2pPr marL="742950" indent="-285750">
              <a:spcBef>
                <a:spcPct val="20000"/>
              </a:spcBef>
              <a:buChar char="–"/>
              <a:defRPr sz="2800"/>
            </a:lvl2pPr>
            <a:lvl3pPr marL="1143000" indent="-228600">
              <a:spcBef>
                <a:spcPct val="20000"/>
              </a:spcBef>
              <a:buChar char="•"/>
              <a:defRPr sz="2400"/>
            </a:lvl3pPr>
            <a:lvl4pPr marL="1600200" indent="-228600">
              <a:spcBef>
                <a:spcPct val="20000"/>
              </a:spcBef>
              <a:buChar char="–"/>
              <a:defRPr sz="2000"/>
            </a:lvl4pPr>
            <a:lvl5pPr marL="2057400" indent="-22860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pPr marL="0" marR="0" lvl="0" indent="0" algn="l" defTabSz="914400" rtl="0" eaLnBrk="1" fontAlgn="base" latinLnBrk="0" hangingPunct="1">
              <a:lnSpc>
                <a:spcPct val="100000"/>
              </a:lnSpc>
              <a:spcBef>
                <a:spcPts val="0"/>
              </a:spcBef>
              <a:spcAft>
                <a:spcPct val="0"/>
              </a:spcAft>
              <a:buClrTx/>
              <a:buSzTx/>
              <a:buFontTx/>
              <a:buNone/>
              <a:tabLst/>
              <a:defRPr/>
            </a:pPr>
            <a:r>
              <a:rPr kumimoji="0" lang="en-GB" altLang="en-US" sz="1200" b="0" i="0" u="none" strike="noStrike" kern="1200" cap="none" spc="0" normalizeH="0" baseline="0" noProof="0" dirty="0">
                <a:ln>
                  <a:noFill/>
                </a:ln>
                <a:solidFill>
                  <a:srgbClr val="FFFFFF"/>
                </a:solidFill>
                <a:effectLst/>
                <a:uLnTx/>
                <a:uFillTx/>
                <a:latin typeface="Nina"/>
                <a:ea typeface="+mn-ea"/>
                <a:cs typeface="Arial" panose="020B0604020202020204" pitchFamily="34" charset="0"/>
              </a:rPr>
              <a:t>Be involved</a:t>
            </a:r>
          </a:p>
        </p:txBody>
      </p:sp>
      <p:sp>
        <p:nvSpPr>
          <p:cNvPr id="3" name="Rectangle 2"/>
          <p:cNvSpPr/>
          <p:nvPr/>
        </p:nvSpPr>
        <p:spPr>
          <a:xfrm>
            <a:off x="42723" y="4139952"/>
            <a:ext cx="6670817" cy="1938992"/>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We welcome feedback and questions. We may not have all the answers yet – in fact we most definitely won’t if they are related to work yet to be done </a:t>
            </a:r>
            <a:r>
              <a:rPr kumimoji="0" lang="en-GB" sz="8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BUT</a:t>
            </a:r>
            <a:r>
              <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we capture the questions and use them to inform our programme and communication (e.g. FAQ documents, webinars, engagement events). So please, keep asking questions and giving us your feedback – you can send these to Kate </a:t>
            </a:r>
            <a:r>
              <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hlinkClick r:id="rId3"/>
              </a:rPr>
              <a:t>kate.eyre@wales.nhs.uk</a:t>
            </a:r>
            <a:r>
              <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defRPr/>
            </a:pPr>
            <a:endParaRPr lang="en-GB" dirty="0">
              <a:solidFill>
                <a:srgbClr val="000000"/>
              </a:solidFill>
            </a:endParaRPr>
          </a:p>
          <a:p>
            <a:pPr>
              <a:defRPr/>
            </a:pPr>
            <a:r>
              <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Finally, a reminder</a:t>
            </a:r>
            <a:r>
              <a:rPr kumimoji="0" lang="en-GB" sz="800" b="0" i="0" u="none" strike="noStrike" kern="1200" cap="none" spc="0" normalizeH="0" noProof="0" dirty="0">
                <a:ln>
                  <a:noFill/>
                </a:ln>
                <a:solidFill>
                  <a:srgbClr val="000000"/>
                </a:solidFill>
                <a:effectLst/>
                <a:uLnTx/>
                <a:uFillTx/>
                <a:latin typeface="Arial" panose="020B0604020202020204" pitchFamily="34" charset="0"/>
                <a:ea typeface="+mn-ea"/>
                <a:cs typeface="Arial" panose="020B0604020202020204" pitchFamily="34" charset="0"/>
              </a:rPr>
              <a:t> that we are no longer </a:t>
            </a:r>
            <a:r>
              <a:rPr lang="en-GB" dirty="0"/>
              <a:t>sending paper copies of the prevention plans.  A combination of staff working remotely without access to the previous supply, as well as adhering to our new greener way of working means that we have developed an electronic version which can be shared with your patients via email.  </a:t>
            </a:r>
          </a:p>
          <a:p>
            <a:pPr>
              <a:defRPr/>
            </a:pPr>
            <a:endParaRPr lang="en-GB" dirty="0"/>
          </a:p>
          <a:p>
            <a:pPr>
              <a:defRPr/>
            </a:pPr>
            <a:r>
              <a:rPr lang="en-GB" dirty="0"/>
              <a:t>Have a look at </a:t>
            </a:r>
            <a:r>
              <a:rPr lang="en-GB" u="sng" dirty="0">
                <a:hlinkClick r:id="rId4"/>
              </a:rPr>
              <a:t>https://primarycareone.nhs.wales/files/acorn-and-expectations/dental-prevention-plan-e-version1-0-pdf/</a:t>
            </a:r>
            <a:r>
              <a:rPr lang="en-GB" dirty="0"/>
              <a:t> or </a:t>
            </a:r>
            <a:r>
              <a:rPr lang="en-GB" u="sng" dirty="0">
                <a:hlinkClick r:id="rId5"/>
              </a:rPr>
              <a:t>https://gofalsylfaenolun.gig.cymru/files/disgwyliadau-a-acorn/cynllun-atal-deintyddol-e-version-1-0-pdf/</a:t>
            </a:r>
            <a:r>
              <a:rPr lang="en-GB" dirty="0"/>
              <a:t> </a:t>
            </a:r>
          </a:p>
          <a:p>
            <a:pPr>
              <a:defRPr/>
            </a:pPr>
            <a:endParaRPr lang="en-GB" dirty="0"/>
          </a:p>
          <a:p>
            <a:pPr>
              <a:defRPr/>
            </a:pPr>
            <a:r>
              <a:rPr lang="en-GB" dirty="0"/>
              <a:t>For those patients who specifically request a paper copy, you can of course print some locally.  These can be found on </a:t>
            </a:r>
            <a:r>
              <a:rPr lang="en-GB"/>
              <a:t>Primary Care </a:t>
            </a:r>
            <a:r>
              <a:rPr lang="en-GB" dirty="0"/>
              <a:t>One: </a:t>
            </a:r>
            <a:r>
              <a:rPr lang="en-GB" dirty="0">
                <a:hlinkClick r:id="rId6"/>
              </a:rPr>
              <a:t>https://primarycareone.nhs.wales/files/acorn-and-expectations/prevention-plan-dental-health1-0-pdf/</a:t>
            </a:r>
            <a:r>
              <a:rPr lang="en-GB" dirty="0"/>
              <a:t> and </a:t>
            </a:r>
            <a:r>
              <a:rPr lang="en-GB" dirty="0">
                <a:hlinkClick r:id="rId7"/>
              </a:rPr>
              <a:t>https://gofalsylfaenolun.gig.cymru/files/disgwyliadau-a-acorn/cynllun-atal-eich-iechyd-deintyddol-1-0-pdf/</a:t>
            </a:r>
            <a:r>
              <a:rPr lang="en-GB" dirty="0"/>
              <a:t>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p>
        </p:txBody>
      </p:sp>
      <p:sp>
        <p:nvSpPr>
          <p:cNvPr id="22" name="Rectangle 1"/>
          <p:cNvSpPr>
            <a:spLocks noChangeArrowheads="1"/>
          </p:cNvSpPr>
          <p:nvPr/>
        </p:nvSpPr>
        <p:spPr bwMode="auto">
          <a:xfrm>
            <a:off x="108062" y="1069679"/>
            <a:ext cx="6650603" cy="334760"/>
          </a:xfrm>
          <a:prstGeom prst="rect">
            <a:avLst/>
          </a:prstGeom>
          <a:solidFill>
            <a:srgbClr val="0070C0"/>
          </a:solidFill>
          <a:ln>
            <a:noFill/>
          </a:ln>
        </p:spPr>
        <p:txBody>
          <a:bodyPr wrap="none">
            <a:no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ts val="0"/>
              </a:spcBef>
              <a:spcAft>
                <a:spcPct val="0"/>
              </a:spcAft>
              <a:buClrTx/>
              <a:buSzTx/>
              <a:buFontTx/>
              <a:buNone/>
              <a:tabLst/>
              <a:defRPr/>
            </a:pPr>
            <a:r>
              <a:rPr kumimoji="0" lang="en-GB" altLang="en-US" sz="1200" b="0" i="0" u="none" strike="noStrike" kern="1200" cap="none" spc="0" normalizeH="0" baseline="0" noProof="0" dirty="0">
                <a:ln>
                  <a:noFill/>
                </a:ln>
                <a:solidFill>
                  <a:srgbClr val="FFFFFF"/>
                </a:solidFill>
                <a:effectLst/>
                <a:uLnTx/>
                <a:uFillTx/>
                <a:latin typeface="Nina"/>
                <a:ea typeface="+mn-ea"/>
                <a:cs typeface="Arial" panose="020B0604020202020204" pitchFamily="34" charset="0"/>
              </a:rPr>
              <a:t>NHS BSA update</a:t>
            </a:r>
            <a:r>
              <a:rPr kumimoji="0" lang="en-GB" altLang="en-US" sz="1200" b="0" i="0" u="none" strike="noStrike" kern="1200" cap="none" spc="0" normalizeH="0" baseline="0" noProof="0" dirty="0">
                <a:ln>
                  <a:noFill/>
                </a:ln>
                <a:solidFill>
                  <a:srgbClr val="FFC000"/>
                </a:solidFill>
                <a:effectLst/>
                <a:uLnTx/>
                <a:uFillTx/>
                <a:latin typeface="Nina"/>
                <a:ea typeface="+mn-ea"/>
                <a:cs typeface="Arial" panose="020B0604020202020204" pitchFamily="34" charset="0"/>
              </a:rPr>
              <a:t> </a:t>
            </a:r>
          </a:p>
        </p:txBody>
      </p:sp>
      <p:sp>
        <p:nvSpPr>
          <p:cNvPr id="20" name="Text Box 89"/>
          <p:cNvSpPr txBox="1">
            <a:spLocks noChangeArrowheads="1"/>
          </p:cNvSpPr>
          <p:nvPr/>
        </p:nvSpPr>
        <p:spPr bwMode="auto">
          <a:xfrm>
            <a:off x="102135" y="1365624"/>
            <a:ext cx="6650603"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80975" indent="-180975">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Work has been underway to:</a:t>
            </a:r>
          </a:p>
          <a:p>
            <a:pPr marL="0" marR="0" lvl="0" indent="0" algn="l" defTabSz="914400" rtl="0" eaLnBrk="0" fontAlgn="base" latinLnBrk="0" hangingPunct="0">
              <a:lnSpc>
                <a:spcPct val="100000"/>
              </a:lnSpc>
              <a:spcBef>
                <a:spcPts val="0"/>
              </a:spcBef>
              <a:spcAft>
                <a:spcPct val="0"/>
              </a:spcAft>
              <a:buClrTx/>
              <a:buSzTx/>
              <a:buFontTx/>
              <a:buNone/>
              <a:tabLst/>
              <a:defRPr/>
            </a:pPr>
            <a:endPar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marL="361950" lvl="0">
              <a:spcBef>
                <a:spcPts val="0"/>
              </a:spcBef>
              <a:defRPr/>
            </a:pPr>
            <a:r>
              <a:rPr lang="en-GB" sz="800" dirty="0">
                <a:solidFill>
                  <a:srgbClr val="000000"/>
                </a:solidFill>
              </a:rPr>
              <a:t>improve the Practice Record form Wales (PRW) </a:t>
            </a:r>
          </a:p>
          <a:p>
            <a:pPr marL="361950" lvl="0">
              <a:spcBef>
                <a:spcPts val="0"/>
              </a:spcBef>
              <a:defRPr/>
            </a:pPr>
            <a:r>
              <a:rPr lang="en-GB" sz="800" dirty="0">
                <a:solidFill>
                  <a:srgbClr val="000000"/>
                </a:solidFill>
              </a:rPr>
              <a:t>pilot and progress our digital patient questionnaires</a:t>
            </a:r>
          </a:p>
          <a:p>
            <a:pPr marL="361950" lvl="0">
              <a:spcBef>
                <a:spcPts val="0"/>
              </a:spcBef>
              <a:defRPr/>
            </a:pPr>
            <a:r>
              <a:rPr lang="en-GB" sz="800" dirty="0">
                <a:solidFill>
                  <a:srgbClr val="000000"/>
                </a:solidFill>
              </a:rPr>
              <a:t>update the clinical data set in Compass and introduce new validation measures to enable accurate reporting. </a:t>
            </a:r>
          </a:p>
          <a:p>
            <a:pPr marL="361950" marR="0" lvl="0" indent="-180975" algn="l" defTabSz="914400" rtl="0" eaLnBrk="0" fontAlgn="base" latinLnBrk="0" hangingPunct="0">
              <a:lnSpc>
                <a:spcPct val="100000"/>
              </a:lnSpc>
              <a:spcBef>
                <a:spcPts val="0"/>
              </a:spcBef>
              <a:spcAft>
                <a:spcPct val="0"/>
              </a:spcAft>
              <a:buClrTx/>
              <a:buSzTx/>
              <a:buFontTx/>
              <a:buChar char="•"/>
              <a:tabLst/>
              <a:defRPr/>
            </a:pPr>
            <a:endPar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marL="0" lvl="0" indent="0">
              <a:spcBef>
                <a:spcPts val="0"/>
              </a:spcBef>
              <a:buNone/>
              <a:defRPr/>
            </a:pPr>
            <a:r>
              <a:rPr lang="en-GB" sz="800" dirty="0">
                <a:solidFill>
                  <a:srgbClr val="000000"/>
                </a:solidFill>
              </a:rPr>
              <a:t>We continue to adopt a population health approach and address health inequalities with the recording of ethnicity data and will be supporting the collection of NHS numbers in future. </a:t>
            </a:r>
          </a:p>
          <a:p>
            <a:pPr marL="0" lvl="0" indent="0">
              <a:spcBef>
                <a:spcPts val="0"/>
              </a:spcBef>
              <a:buNone/>
              <a:defRPr/>
            </a:pPr>
            <a:endParaRPr lang="en-GB" sz="800" dirty="0">
              <a:solidFill>
                <a:srgbClr val="000000"/>
              </a:solidFill>
            </a:endParaRPr>
          </a:p>
          <a:p>
            <a:pPr marL="0" lvl="0" indent="0">
              <a:spcBef>
                <a:spcPts val="0"/>
              </a:spcBef>
              <a:buNone/>
              <a:defRPr/>
            </a:pPr>
            <a:r>
              <a:rPr lang="en-GB" sz="800" dirty="0">
                <a:solidFill>
                  <a:srgbClr val="000000"/>
                </a:solidFill>
              </a:rPr>
              <a:t>For more information and a chance to be up to date with all NHSBSA provider and performer changes please visit our Dental Bulletins: </a:t>
            </a:r>
            <a:r>
              <a:rPr lang="en-GB" sz="800" dirty="0">
                <a:solidFill>
                  <a:srgbClr val="000000"/>
                </a:solidFill>
                <a:hlinkClick r:id="rId8"/>
              </a:rPr>
              <a:t>https://</a:t>
            </a:r>
            <a:r>
              <a:rPr lang="en-GB" sz="800" dirty="0">
                <a:ea typeface="Calibri" panose="020F0502020204030204" pitchFamily="34" charset="0"/>
                <a:hlinkClick r:id="rId8"/>
              </a:rPr>
              <a:t>www.nhsbsa.nhs.uk/compass/bulletins/bulletins-providers-and-performers</a:t>
            </a:r>
            <a:r>
              <a:rPr lang="en-GB" sz="800" dirty="0">
                <a:ea typeface="Calibri" panose="020F0502020204030204" pitchFamily="34" charset="0"/>
              </a:rPr>
              <a:t>   </a:t>
            </a:r>
            <a:endParaRPr lang="en-GB" sz="800" dirty="0">
              <a:solidFill>
                <a:srgbClr val="000000"/>
              </a:solidFill>
            </a:endParaRPr>
          </a:p>
          <a:p>
            <a:pPr marL="0" lvl="0" indent="0">
              <a:spcBef>
                <a:spcPts val="0"/>
              </a:spcBef>
              <a:buNone/>
              <a:defRPr/>
            </a:pPr>
            <a:endParaRPr lang="en-GB" sz="800" dirty="0">
              <a:solidFill>
                <a:srgbClr val="000000"/>
              </a:solidFill>
            </a:endParaRPr>
          </a:p>
          <a:p>
            <a:pPr marL="0" lvl="0" indent="0">
              <a:spcBef>
                <a:spcPts val="0"/>
              </a:spcBef>
              <a:buNone/>
              <a:defRPr/>
            </a:pPr>
            <a:r>
              <a:rPr lang="en-GB" sz="800" dirty="0">
                <a:solidFill>
                  <a:srgbClr val="000000"/>
                </a:solidFill>
              </a:rPr>
              <a:t>Please contact Dental Insight at </a:t>
            </a:r>
            <a:r>
              <a:rPr lang="en-GB" sz="800" dirty="0">
                <a:solidFill>
                  <a:srgbClr val="000000"/>
                </a:solidFill>
                <a:hlinkClick r:id="rId9"/>
              </a:rPr>
              <a:t>dentalinsight@nhsbsa.nhs.uk</a:t>
            </a:r>
            <a:r>
              <a:rPr lang="en-GB" sz="800" dirty="0">
                <a:solidFill>
                  <a:srgbClr val="000000"/>
                </a:solidFill>
              </a:rPr>
              <a:t> for any queries relating to </a:t>
            </a:r>
            <a:r>
              <a:rPr lang="en-GB" sz="800" dirty="0" err="1">
                <a:solidFill>
                  <a:srgbClr val="000000"/>
                </a:solidFill>
              </a:rPr>
              <a:t>eDEN</a:t>
            </a:r>
            <a:r>
              <a:rPr lang="en-GB" sz="800" dirty="0">
                <a:solidFill>
                  <a:srgbClr val="000000"/>
                </a:solidFill>
              </a:rPr>
              <a:t>. Please also get in touch with any feedback or suggestions you may have – all are welcome as we seek to improve the service!</a:t>
            </a:r>
          </a:p>
          <a:p>
            <a:pPr marL="0" lvl="0" indent="0">
              <a:spcBef>
                <a:spcPts val="0"/>
              </a:spcBef>
              <a:buNone/>
              <a:defRPr/>
            </a:pPr>
            <a:endParaRPr lang="en-GB" sz="800" dirty="0">
              <a:solidFill>
                <a:srgbClr val="000000"/>
              </a:solidFill>
            </a:endParaRPr>
          </a:p>
          <a:p>
            <a:pPr marL="0" lvl="0" indent="0">
              <a:spcBef>
                <a:spcPts val="0"/>
              </a:spcBef>
              <a:buNone/>
              <a:defRPr/>
            </a:pPr>
            <a:r>
              <a:rPr lang="en-GB" sz="800" dirty="0">
                <a:solidFill>
                  <a:srgbClr val="000000"/>
                </a:solidFill>
              </a:rPr>
              <a:t>Over the next few months, the look and feel of </a:t>
            </a:r>
            <a:r>
              <a:rPr lang="en-GB" sz="800" dirty="0" err="1">
                <a:solidFill>
                  <a:srgbClr val="000000"/>
                </a:solidFill>
              </a:rPr>
              <a:t>eDEN</a:t>
            </a:r>
            <a:r>
              <a:rPr lang="en-GB" sz="800" dirty="0">
                <a:solidFill>
                  <a:srgbClr val="000000"/>
                </a:solidFill>
              </a:rPr>
              <a:t> will continue to change. If you have any queries including registration, password resets and training queries please email </a:t>
            </a:r>
            <a:r>
              <a:rPr lang="en-GB" sz="800" dirty="0">
                <a:solidFill>
                  <a:srgbClr val="000000"/>
                </a:solidFill>
                <a:hlinkClick r:id="rId10"/>
              </a:rPr>
              <a:t>eDENsupport@nhsbsa.nhs.uk</a:t>
            </a:r>
            <a:r>
              <a:rPr lang="en-GB" sz="800" dirty="0">
                <a:solidFill>
                  <a:srgbClr val="000000"/>
                </a:solidFill>
              </a:rPr>
              <a:t> </a:t>
            </a:r>
          </a:p>
        </p:txBody>
      </p:sp>
    </p:spTree>
    <p:extLst>
      <p:ext uri="{BB962C8B-B14F-4D97-AF65-F5344CB8AC3E}">
        <p14:creationId xmlns:p14="http://schemas.microsoft.com/office/powerpoint/2010/main" val="2902089289"/>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C0C0C0"/>
        </a:solidFill>
        <a:ln w="9525">
          <a:noFill/>
          <a:miter lim="800000"/>
          <a:headEnd/>
          <a:tailEnd/>
        </a:ln>
        <a:effectLst/>
      </a:spPr>
      <a:bodyPr wrap="none" anchor="ctr"/>
      <a:lstStyle>
        <a:defPPr>
          <a:defRPr/>
        </a:defPPr>
      </a:lstStyle>
    </a:sp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E862E6E60497C4680C5AB25B02F4E10" ma:contentTypeVersion="13" ma:contentTypeDescription="Create a new document." ma:contentTypeScope="" ma:versionID="2e94e894321302478de1b7103703e99a">
  <xsd:schema xmlns:xsd="http://www.w3.org/2001/XMLSchema" xmlns:xs="http://www.w3.org/2001/XMLSchema" xmlns:p="http://schemas.microsoft.com/office/2006/metadata/properties" xmlns:ns3="7eb3d039-33b6-4495-9bc2-698ff4d5488a" xmlns:ns4="c9a6731c-53d6-464c-b253-c810b90fd6a8" targetNamespace="http://schemas.microsoft.com/office/2006/metadata/properties" ma:root="true" ma:fieldsID="01694a2efcc34e3aa8e0ab9d11451b8f" ns3:_="" ns4:_="">
    <xsd:import namespace="7eb3d039-33b6-4495-9bc2-698ff4d5488a"/>
    <xsd:import namespace="c9a6731c-53d6-464c-b253-c810b90fd6a8"/>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GenerationTime" minOccurs="0"/>
                <xsd:element ref="ns4:MediaServiceEventHashCode" minOccurs="0"/>
                <xsd:element ref="ns4:MediaServiceOCR" minOccurs="0"/>
                <xsd:element ref="ns4:MediaServiceAutoKeyPoints" minOccurs="0"/>
                <xsd:element ref="ns4:MediaServiceKeyPoints"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b3d039-33b6-4495-9bc2-698ff4d5488a"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9a6731c-53d6-464c-b253-c810b90fd6a8"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etadata xmlns="http://www.objective.com/ecm/document/metadata/FF3C5B18883D4E21973B57C2EEED7FD1" version="1.0.0">
  <systemFields>
    <field name="Objective-Id">
      <value order="0">A26977536</value>
    </field>
    <field name="Objective-Title">
      <value order="0">GDS Reform Update ReportDRAFT(25.7.19)</value>
    </field>
    <field name="Objective-Description">
      <value order="0"/>
    </field>
    <field name="Objective-CreationStamp">
      <value order="0">2019-07-25T07:35:11Z</value>
    </field>
    <field name="Objective-IsApproved">
      <value order="0">false</value>
    </field>
    <field name="Objective-IsPublished">
      <value order="0">true</value>
    </field>
    <field name="Objective-DatePublished">
      <value order="0">2019-07-25T08:07:38Z</value>
    </field>
    <field name="Objective-ModificationStamp">
      <value order="0">2019-07-25T08:07:38Z</value>
    </field>
    <field name="Objective-Owner">
      <value order="0">Powell-Chandler, Andrew (HSS - Primary Care &amp; Health Science)</value>
    </field>
    <field name="Objective-Path">
      <value order="0">Objective Global Folder:Business File Plan:Health &amp; Social Services (HSS):Health &amp; Social Services (HSS) - PCI - Primary Care:1 - Save:Dental Services:Dental Contract Reform:Welsh Dental Pilots - Development of Wales Prototypes - Monitoring &amp; Assessment - 2015-2020:Findings, Status &amp; Update Reports</value>
    </field>
    <field name="Objective-Parent">
      <value order="0">Findings, Status &amp; Update Reports</value>
    </field>
    <field name="Objective-State">
      <value order="0">Published</value>
    </field>
    <field name="Objective-VersionId">
      <value order="0">vA53653307</value>
    </field>
    <field name="Objective-Version">
      <value order="0">1.0</value>
    </field>
    <field name="Objective-VersionNumber">
      <value order="0">2</value>
    </field>
    <field name="Objective-VersionComment">
      <value order="0">Version 2</value>
    </field>
    <field name="Objective-FileNumber">
      <value order="0">qA1211504</value>
    </field>
    <field name="Objective-Classification">
      <value order="0">Official</value>
    </field>
    <field name="Objective-Caveats">
      <value order="0"/>
    </field>
  </systemFields>
  <catalogues>
    <catalogue name="Document Type Catalogue" type="type" ori="id:cA14">
      <field name="Objective-Language">
        <value order="0">English (eng)</value>
      </field>
      <field name="Objective-Date Acquired">
        <value order="0">2019-07-24T23:00:00Z</value>
      </field>
      <field name="Objective-What to Keep">
        <value order="0">No</value>
      </field>
      <field name="Objective-Official Translation">
        <value order="0"/>
      </field>
      <field name="Objective-Connect Creator">
        <value order="0"/>
      </field>
    </catalogue>
  </catalogues>
</metadat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E292E17-33F9-48C9-868F-4C1D08A9AD8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eb3d039-33b6-4495-9bc2-698ff4d5488a"/>
    <ds:schemaRef ds:uri="c9a6731c-53d6-464c-b253-c810b90fd6a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F526A3-6632-4A77-B2CD-B436423A2707}">
  <ds:schemaRefs>
    <ds:schemaRef ds:uri="http://schemas.microsoft.com/office/2006/metadata/properties"/>
    <ds:schemaRef ds:uri="http://schemas.microsoft.com/office/2006/documentManagement/types"/>
    <ds:schemaRef ds:uri="c9a6731c-53d6-464c-b253-c810b90fd6a8"/>
    <ds:schemaRef ds:uri="http://purl.org/dc/elements/1.1/"/>
    <ds:schemaRef ds:uri="http://schemas.openxmlformats.org/package/2006/metadata/core-properties"/>
    <ds:schemaRef ds:uri="http://schemas.microsoft.com/office/infopath/2007/PartnerControls"/>
    <ds:schemaRef ds:uri="http://purl.org/dc/terms/"/>
    <ds:schemaRef ds:uri="7eb3d039-33b6-4495-9bc2-698ff4d5488a"/>
    <ds:schemaRef ds:uri="http://www.w3.org/XML/1998/namespace"/>
    <ds:schemaRef ds:uri="http://purl.org/dc/dcmitype/"/>
  </ds:schemaRefs>
</ds:datastoreItem>
</file>

<file path=customXml/itemProps3.xml><?xml version="1.0" encoding="utf-8"?>
<ds:datastoreItem xmlns:ds="http://schemas.openxmlformats.org/officeDocument/2006/customXml" ds:itemID="{5745109E-2DDF-40CB-AC2B-FF9B10C90820}">
  <ds:schemaRefs>
    <ds:schemaRef ds:uri="http://www.objective.com/ecm/document/metadata/FF3C5B18883D4E21973B57C2EEED7FD1"/>
  </ds:schemaRefs>
</ds:datastoreItem>
</file>

<file path=customXml/itemProps4.xml><?xml version="1.0" encoding="utf-8"?>
<ds:datastoreItem xmlns:ds="http://schemas.openxmlformats.org/officeDocument/2006/customXml" ds:itemID="{23EFEA70-006A-4334-9E9A-060513D39AF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31421</TotalTime>
  <Words>2049</Words>
  <Application>Microsoft Office PowerPoint</Application>
  <PresentationFormat>On-screen Show (4:3)</PresentationFormat>
  <Paragraphs>89</Paragraphs>
  <Slides>3</Slides>
  <Notes>3</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3</vt:i4>
      </vt:variant>
    </vt:vector>
  </HeadingPairs>
  <TitlesOfParts>
    <vt:vector size="9" baseType="lpstr">
      <vt:lpstr>Arial</vt:lpstr>
      <vt:lpstr>Calibri</vt:lpstr>
      <vt:lpstr>Nina</vt:lpstr>
      <vt:lpstr>Default Design</vt:lpstr>
      <vt:lpstr>Packager Shell Object</vt:lpstr>
      <vt:lpstr>PDF Document</vt:lpstr>
      <vt:lpstr> Restart of GDS Reform Programme  In Wales March 2022 Programme Update </vt:lpstr>
      <vt:lpstr> Restart of GDS Reform Programme  In Wales March 2022</vt:lpstr>
      <vt:lpstr> Restart of GDS Reform Programme  In Wales March 2022 </vt:lpstr>
    </vt:vector>
  </TitlesOfParts>
  <Company>HOUSE OF FRASER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PIM PROJECT WEEKLY REPORT</dc:title>
  <dc:creator>AALBANS</dc:creator>
  <cp:lastModifiedBy>Claire Miles (Public Health Wales - Matrix House)</cp:lastModifiedBy>
  <cp:revision>2756</cp:revision>
  <cp:lastPrinted>2020-01-27T11:57:52Z</cp:lastPrinted>
  <dcterms:created xsi:type="dcterms:W3CDTF">2013-08-12T11:36:53Z</dcterms:created>
  <dcterms:modified xsi:type="dcterms:W3CDTF">2022-05-24T06:23:51Z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0x010100FE862E6E60497C4680C5AB25B02F4E10</vt:lpwstr>
  </property>
  <property fmtid="{D5CDD505-2E9C-101B-9397-08002B2CF9AE}" pid="3" name="IsMyDocuments">
    <vt:bool>true</vt:bool>
  </property>
  <property fmtid="{D5CDD505-2E9C-101B-9397-08002B2CF9AE}" pid="4" name="Objective-Id">
    <vt:lpwstr>A26977536</vt:lpwstr>
  </property>
  <property fmtid="{D5CDD505-2E9C-101B-9397-08002B2CF9AE}" pid="5" name="Objective-Title">
    <vt:lpwstr>GDS Reform Update ReportDRAFT(25.7.19)</vt:lpwstr>
  </property>
  <property fmtid="{D5CDD505-2E9C-101B-9397-08002B2CF9AE}" pid="6" name="Objective-Description">
    <vt:lpwstr/>
  </property>
  <property fmtid="{D5CDD505-2E9C-101B-9397-08002B2CF9AE}" pid="7" name="Objective-CreationStamp">
    <vt:filetime>2019-07-25T07:35:17Z</vt:filetime>
  </property>
  <property fmtid="{D5CDD505-2E9C-101B-9397-08002B2CF9AE}" pid="8" name="Objective-IsApproved">
    <vt:bool>false</vt:bool>
  </property>
  <property fmtid="{D5CDD505-2E9C-101B-9397-08002B2CF9AE}" pid="9" name="Objective-IsPublished">
    <vt:bool>true</vt:bool>
  </property>
  <property fmtid="{D5CDD505-2E9C-101B-9397-08002B2CF9AE}" pid="10" name="Objective-DatePublished">
    <vt:filetime>2019-07-25T08:07:38Z</vt:filetime>
  </property>
  <property fmtid="{D5CDD505-2E9C-101B-9397-08002B2CF9AE}" pid="11" name="Objective-ModificationStamp">
    <vt:filetime>2019-07-25T08:07:38Z</vt:filetime>
  </property>
  <property fmtid="{D5CDD505-2E9C-101B-9397-08002B2CF9AE}" pid="12" name="Objective-Owner">
    <vt:lpwstr>Powell-Chandler, Andrew (HSS - Primary Care &amp; Health Science)</vt:lpwstr>
  </property>
  <property fmtid="{D5CDD505-2E9C-101B-9397-08002B2CF9AE}" pid="13" name="Objective-Path">
    <vt:lpwstr>Objective Global Folder:Business File Plan:Health &amp; Social Services (HSS):Health &amp; Social Services (HSS) - PCI - Primary Care:1 - Save:Dental Services:Dental Contract Reform:Welsh Dental Pilots - Development of Wales Prototypes - Monitoring &amp; Assessment -</vt:lpwstr>
  </property>
  <property fmtid="{D5CDD505-2E9C-101B-9397-08002B2CF9AE}" pid="14" name="Objective-Parent">
    <vt:lpwstr>Findings, Status &amp; Update Reports</vt:lpwstr>
  </property>
  <property fmtid="{D5CDD505-2E9C-101B-9397-08002B2CF9AE}" pid="15" name="Objective-State">
    <vt:lpwstr>Published</vt:lpwstr>
  </property>
  <property fmtid="{D5CDD505-2E9C-101B-9397-08002B2CF9AE}" pid="16" name="Objective-VersionId">
    <vt:lpwstr>vA53653307</vt:lpwstr>
  </property>
  <property fmtid="{D5CDD505-2E9C-101B-9397-08002B2CF9AE}" pid="17" name="Objective-Version">
    <vt:lpwstr>1.0</vt:lpwstr>
  </property>
  <property fmtid="{D5CDD505-2E9C-101B-9397-08002B2CF9AE}" pid="18" name="Objective-VersionNumber">
    <vt:r8>2</vt:r8>
  </property>
  <property fmtid="{D5CDD505-2E9C-101B-9397-08002B2CF9AE}" pid="19" name="Objective-VersionComment">
    <vt:lpwstr>Version 2</vt:lpwstr>
  </property>
  <property fmtid="{D5CDD505-2E9C-101B-9397-08002B2CF9AE}" pid="20" name="Objective-FileNumber">
    <vt:lpwstr>qA1211504</vt:lpwstr>
  </property>
  <property fmtid="{D5CDD505-2E9C-101B-9397-08002B2CF9AE}" pid="21" name="Objective-Classification">
    <vt:lpwstr>[Inherited - Official]</vt:lpwstr>
  </property>
  <property fmtid="{D5CDD505-2E9C-101B-9397-08002B2CF9AE}" pid="22" name="Objective-Caveats">
    <vt:lpwstr/>
  </property>
  <property fmtid="{D5CDD505-2E9C-101B-9397-08002B2CF9AE}" pid="23" name="Objective-Language">
    <vt:lpwstr>English (eng)</vt:lpwstr>
  </property>
  <property fmtid="{D5CDD505-2E9C-101B-9397-08002B2CF9AE}" pid="24" name="Objective-Date Acquired">
    <vt:filetime>2019-07-24T23:00:00Z</vt:filetime>
  </property>
  <property fmtid="{D5CDD505-2E9C-101B-9397-08002B2CF9AE}" pid="25" name="Objective-What to Keep">
    <vt:lpwstr>No</vt:lpwstr>
  </property>
  <property fmtid="{D5CDD505-2E9C-101B-9397-08002B2CF9AE}" pid="26" name="Objective-Official Translation">
    <vt:lpwstr/>
  </property>
  <property fmtid="{D5CDD505-2E9C-101B-9397-08002B2CF9AE}" pid="27" name="Objective-Connect Creator">
    <vt:lpwstr/>
  </property>
  <property fmtid="{D5CDD505-2E9C-101B-9397-08002B2CF9AE}" pid="28" name="Objective-Comment">
    <vt:lpwstr/>
  </property>
</Properties>
</file>