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FFFF97"/>
    <a:srgbClr val="FFFF79"/>
    <a:srgbClr val="FBD7A7"/>
    <a:srgbClr val="E6D6F2"/>
    <a:srgbClr val="DAC2EC"/>
    <a:srgbClr val="F8BD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779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636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04/08/2022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712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04/08/2022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225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04/08/2022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868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04/08/2022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945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04/08/2022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86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04/08/2022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861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04/08/2022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347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04/08/2022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980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04/08/2022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252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04/08/2022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04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B345-A7FF-43FD-B5B4-8FC1451697E6}" type="datetimeFigureOut">
              <a:rPr lang="en-GB" smtClean="0"/>
              <a:t>04/08/2022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365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DB345-A7FF-43FD-B5B4-8FC1451697E6}" type="datetimeFigureOut">
              <a:rPr lang="en-GB" smtClean="0"/>
              <a:t>04/08/2022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33827-6D5C-4F4B-A894-9955C7266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689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24846" y="65137"/>
            <a:ext cx="3441700" cy="800219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/>
              <a:t>Primary Care Alignment Group- </a:t>
            </a:r>
            <a:r>
              <a:rPr lang="en-GB" sz="1400" b="1" u="sng" dirty="0"/>
              <a:t>(BDA Wales Director, CDO, WG Director of Primary Care)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57141" y="4629458"/>
            <a:ext cx="2197735" cy="461665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Evaluation – Bangor University</a:t>
            </a:r>
          </a:p>
          <a:p>
            <a:pPr algn="ctr"/>
            <a:r>
              <a:rPr lang="en-GB" sz="1200" dirty="0"/>
              <a:t>Monitoring – NHS BSA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63952" y="1259638"/>
            <a:ext cx="3892447" cy="923330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Dental Strategic Oversight Group</a:t>
            </a:r>
          </a:p>
          <a:p>
            <a:pPr algn="ctr"/>
            <a:r>
              <a:rPr lang="en-GB" sz="1200" dirty="0"/>
              <a:t>Co-Chairs:  Alex Slade, Director of Primary Care, WG and Julie Denley, Director of Primary Care, CTMUHB</a:t>
            </a:r>
          </a:p>
          <a:p>
            <a:pPr algn="ctr"/>
            <a:r>
              <a:rPr lang="en-GB" sz="1200" dirty="0"/>
              <a:t>Professional Lead: CDO – Andrew Dickenson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867628" y="302221"/>
            <a:ext cx="1363980" cy="461665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GB" sz="1200" b="1" dirty="0"/>
              <a:t>National Primary Care Board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62550" y="2815296"/>
            <a:ext cx="2063095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Programme Coordinating Group</a:t>
            </a:r>
          </a:p>
          <a:p>
            <a:pPr algn="ctr"/>
            <a:r>
              <a:rPr lang="en-GB" sz="1200" dirty="0"/>
              <a:t>Chair - Rolling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32385" y="2530547"/>
            <a:ext cx="1814732" cy="1200329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*CDO and WG Dental Branch</a:t>
            </a:r>
          </a:p>
          <a:p>
            <a:pPr algn="ctr"/>
            <a:r>
              <a:rPr lang="en-GB" sz="1200" dirty="0"/>
              <a:t>Dental Policy and national plan, legal, regulatory issues and plan for amendments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931201" y="2020019"/>
            <a:ext cx="854923" cy="276999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HEIW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806764" y="2297018"/>
            <a:ext cx="1169038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Dental Workforce Planning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7496413" y="568530"/>
            <a:ext cx="2341347" cy="1"/>
          </a:xfrm>
          <a:prstGeom prst="straightConnector1">
            <a:avLst/>
          </a:prstGeom>
          <a:ln w="1270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cxnSpLocks/>
          </p:cNvCxnSpPr>
          <p:nvPr/>
        </p:nvCxnSpPr>
        <p:spPr>
          <a:xfrm>
            <a:off x="1121443" y="3474720"/>
            <a:ext cx="3494893" cy="54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cxnSpLocks/>
            <a:endCxn id="38" idx="0"/>
          </p:cNvCxnSpPr>
          <p:nvPr/>
        </p:nvCxnSpPr>
        <p:spPr>
          <a:xfrm>
            <a:off x="2891802" y="3477464"/>
            <a:ext cx="0" cy="812841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6067425" y="865356"/>
            <a:ext cx="0" cy="39237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 85"/>
          <p:cNvSpPr/>
          <p:nvPr/>
        </p:nvSpPr>
        <p:spPr>
          <a:xfrm>
            <a:off x="5665825" y="4269226"/>
            <a:ext cx="2196000" cy="2196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Other relevant work areas, including, but not limited to: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</a:rPr>
              <a:t>Associate Innovator Project, Clinical Attachment, DCP Faculty, Any GDS Projects in HBs, D2S, e-Referral, Epidemiology</a:t>
            </a:r>
          </a:p>
        </p:txBody>
      </p:sp>
      <p:cxnSp>
        <p:nvCxnSpPr>
          <p:cNvPr id="111" name="Straight Arrow Connector 110"/>
          <p:cNvCxnSpPr>
            <a:cxnSpLocks/>
          </p:cNvCxnSpPr>
          <p:nvPr/>
        </p:nvCxnSpPr>
        <p:spPr>
          <a:xfrm flipV="1">
            <a:off x="6888219" y="3459871"/>
            <a:ext cx="0" cy="794041"/>
          </a:xfrm>
          <a:prstGeom prst="straightConnector1">
            <a:avLst/>
          </a:prstGeom>
          <a:ln w="12700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cxnSpLocks/>
            <a:stCxn id="5" idx="0"/>
          </p:cNvCxnSpPr>
          <p:nvPr/>
        </p:nvCxnSpPr>
        <p:spPr>
          <a:xfrm flipV="1">
            <a:off x="9356009" y="3730876"/>
            <a:ext cx="0" cy="898582"/>
          </a:xfrm>
          <a:prstGeom prst="straightConnector1">
            <a:avLst/>
          </a:prstGeom>
          <a:ln w="1270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 flipV="1">
            <a:off x="3392904" y="3130712"/>
            <a:ext cx="1769646" cy="7749"/>
          </a:xfrm>
          <a:prstGeom prst="straightConnector1">
            <a:avLst/>
          </a:prstGeom>
          <a:ln w="12700">
            <a:solidFill>
              <a:srgbClr val="5B9BD5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55392" y="3784958"/>
            <a:ext cx="5382072" cy="1010695"/>
          </a:xfrm>
          <a:prstGeom prst="rect">
            <a:avLst/>
          </a:prstGeom>
          <a:noFill/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432815" y="4274789"/>
            <a:ext cx="1377256" cy="1200329"/>
          </a:xfrm>
          <a:prstGeom prst="rect">
            <a:avLst/>
          </a:prstGeom>
          <a:solidFill>
            <a:srgbClr val="FBD7A7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  <a:p>
            <a:pPr algn="ctr"/>
            <a:r>
              <a:rPr lang="en-GB" sz="1200" b="1" dirty="0"/>
              <a:t>Work stream 1</a:t>
            </a:r>
          </a:p>
          <a:p>
            <a:pPr algn="ctr"/>
            <a:r>
              <a:rPr lang="en-GB" sz="1200" dirty="0"/>
              <a:t>Finance</a:t>
            </a:r>
          </a:p>
          <a:p>
            <a:pPr algn="ctr"/>
            <a:r>
              <a:rPr lang="en-GB" sz="1200" dirty="0"/>
              <a:t>Chair – DCDO Warren </a:t>
            </a:r>
            <a:r>
              <a:rPr lang="en-GB" sz="1200" dirty="0" err="1"/>
              <a:t>Tolley</a:t>
            </a:r>
            <a:endParaRPr lang="en-GB" sz="1200" dirty="0"/>
          </a:p>
          <a:p>
            <a:pPr algn="ctr"/>
            <a:endParaRPr lang="en-GB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2209812" y="4290305"/>
            <a:ext cx="1363980" cy="1384995"/>
          </a:xfrm>
          <a:prstGeom prst="rect">
            <a:avLst/>
          </a:prstGeom>
          <a:solidFill>
            <a:srgbClr val="E6D6F2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Work stream 2</a:t>
            </a:r>
          </a:p>
          <a:p>
            <a:pPr algn="ctr"/>
            <a:r>
              <a:rPr lang="en-GB" sz="1200" dirty="0"/>
              <a:t>Care Pathways, Quality, Need &amp; Access Measures</a:t>
            </a:r>
          </a:p>
          <a:p>
            <a:pPr algn="ctr"/>
            <a:r>
              <a:rPr lang="en-GB" sz="1200" dirty="0"/>
              <a:t>Chair –</a:t>
            </a:r>
          </a:p>
          <a:p>
            <a:pPr algn="ctr"/>
            <a:r>
              <a:rPr lang="en-GB" sz="1200" dirty="0"/>
              <a:t>Prof Paul Brocklehurst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34346" y="4290305"/>
            <a:ext cx="1363980" cy="1384995"/>
          </a:xfrm>
          <a:prstGeom prst="rect">
            <a:avLst/>
          </a:prstGeom>
          <a:solidFill>
            <a:srgbClr val="FFFF9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Work stream 3</a:t>
            </a:r>
          </a:p>
          <a:p>
            <a:pPr algn="ctr"/>
            <a:r>
              <a:rPr lang="en-GB" sz="1200" dirty="0"/>
              <a:t>Stakeholder Engagement Group</a:t>
            </a:r>
          </a:p>
          <a:p>
            <a:pPr algn="ctr"/>
            <a:r>
              <a:rPr lang="en-GB" sz="1200" dirty="0"/>
              <a:t>Chair – PHW DPH Consultant </a:t>
            </a:r>
          </a:p>
          <a:p>
            <a:pPr algn="ctr"/>
            <a:r>
              <a:rPr lang="en-GB" sz="1200" dirty="0"/>
              <a:t>Anup Karki</a:t>
            </a:r>
          </a:p>
        </p:txBody>
      </p:sp>
      <p:cxnSp>
        <p:nvCxnSpPr>
          <p:cNvPr id="73" name="Straight Arrow Connector 72"/>
          <p:cNvCxnSpPr/>
          <p:nvPr/>
        </p:nvCxnSpPr>
        <p:spPr>
          <a:xfrm flipV="1">
            <a:off x="3373689" y="2219363"/>
            <a:ext cx="19215" cy="1240508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cxnSpLocks/>
            <a:endCxn id="37" idx="0"/>
          </p:cNvCxnSpPr>
          <p:nvPr/>
        </p:nvCxnSpPr>
        <p:spPr>
          <a:xfrm>
            <a:off x="1121443" y="3474720"/>
            <a:ext cx="0" cy="800069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cxnSpLocks/>
            <a:endCxn id="40" idx="0"/>
          </p:cNvCxnSpPr>
          <p:nvPr/>
        </p:nvCxnSpPr>
        <p:spPr>
          <a:xfrm>
            <a:off x="4616336" y="3477464"/>
            <a:ext cx="0" cy="812841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10385460" y="5853116"/>
            <a:ext cx="1663928" cy="886046"/>
            <a:chOff x="10108759" y="5714760"/>
            <a:chExt cx="1663928" cy="769448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10108759" y="5714760"/>
              <a:ext cx="1663928" cy="76944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ts val="600"/>
                </a:spcBef>
              </a:pPr>
              <a:r>
                <a:rPr lang="en-GB" sz="800" b="1" u="sng" dirty="0"/>
                <a:t>KEY</a:t>
              </a:r>
              <a:r>
                <a:rPr lang="en-GB" sz="800" b="1" dirty="0"/>
                <a:t>:</a:t>
              </a:r>
            </a:p>
            <a:p>
              <a:pPr algn="l">
                <a:lnSpc>
                  <a:spcPct val="100000"/>
                </a:lnSpc>
                <a:spcBef>
                  <a:spcPts val="600"/>
                </a:spcBef>
              </a:pPr>
              <a:r>
                <a:rPr lang="en-GB" sz="800" dirty="0"/>
                <a:t>Governance and reporting:</a:t>
              </a:r>
            </a:p>
            <a:p>
              <a:pPr algn="l">
                <a:lnSpc>
                  <a:spcPct val="100000"/>
                </a:lnSpc>
                <a:spcBef>
                  <a:spcPts val="600"/>
                </a:spcBef>
              </a:pPr>
              <a:r>
                <a:rPr lang="en-GB" sz="800" dirty="0"/>
                <a:t>Reporting:</a:t>
              </a:r>
            </a:p>
            <a:p>
              <a:pPr algn="l">
                <a:lnSpc>
                  <a:spcPct val="100000"/>
                </a:lnSpc>
                <a:spcBef>
                  <a:spcPts val="600"/>
                </a:spcBef>
              </a:pPr>
              <a:r>
                <a:rPr lang="en-GB" sz="800" dirty="0"/>
                <a:t>Interdependency:</a:t>
              </a:r>
            </a:p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endParaRPr lang="en-GB" sz="800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V="1">
              <a:off x="11455006" y="5873037"/>
              <a:ext cx="101" cy="262868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10674122" y="6151841"/>
              <a:ext cx="561570" cy="3149"/>
            </a:xfrm>
            <a:prstGeom prst="straightConnector1">
              <a:avLst/>
            </a:prstGeom>
            <a:ln w="12700">
              <a:solidFill>
                <a:srgbClr val="5B9BD5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10954907" y="6248658"/>
              <a:ext cx="636497" cy="15445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6" name="Straight Arrow Connector 35"/>
          <p:cNvCxnSpPr>
            <a:cxnSpLocks/>
          </p:cNvCxnSpPr>
          <p:nvPr/>
        </p:nvCxnSpPr>
        <p:spPr>
          <a:xfrm>
            <a:off x="6763825" y="2098118"/>
            <a:ext cx="4167376" cy="0"/>
          </a:xfrm>
          <a:prstGeom prst="straightConnector1">
            <a:avLst/>
          </a:prstGeom>
          <a:ln w="12700">
            <a:solidFill>
              <a:srgbClr val="5B9BD5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</p:cNvCxnSpPr>
          <p:nvPr/>
        </p:nvCxnSpPr>
        <p:spPr>
          <a:xfrm flipV="1">
            <a:off x="6067425" y="2182968"/>
            <a:ext cx="0" cy="632328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cxnSpLocks/>
            <a:stCxn id="39" idx="0"/>
            <a:endCxn id="8" idx="2"/>
          </p:cNvCxnSpPr>
          <p:nvPr/>
        </p:nvCxnSpPr>
        <p:spPr>
          <a:xfrm flipV="1">
            <a:off x="10549618" y="763886"/>
            <a:ext cx="0" cy="332184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867628" y="1096070"/>
            <a:ext cx="1363980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Strategic Programme for Primary Care</a:t>
            </a:r>
          </a:p>
        </p:txBody>
      </p:sp>
      <p:cxnSp>
        <p:nvCxnSpPr>
          <p:cNvPr id="45" name="Straight Arrow Connector 44"/>
          <p:cNvCxnSpPr>
            <a:cxnSpLocks/>
          </p:cNvCxnSpPr>
          <p:nvPr/>
        </p:nvCxnSpPr>
        <p:spPr>
          <a:xfrm>
            <a:off x="10047117" y="2735226"/>
            <a:ext cx="759647" cy="1"/>
          </a:xfrm>
          <a:prstGeom prst="straightConnector1">
            <a:avLst/>
          </a:prstGeom>
          <a:ln w="12700"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695693F-0C65-49B3-8292-373C2AF77A04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 flipV="1">
            <a:off x="7225645" y="3130712"/>
            <a:ext cx="1006740" cy="7750"/>
          </a:xfrm>
          <a:prstGeom prst="straightConnector1">
            <a:avLst/>
          </a:prstGeom>
          <a:ln w="12700">
            <a:solidFill>
              <a:srgbClr val="5B9BD5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5700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2802" y="453087"/>
            <a:ext cx="11713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*Policy Input into the GDS Reform Programme (and wider dental policies and programmes) via the OCDO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78629" y="1216744"/>
            <a:ext cx="2234741" cy="517859"/>
            <a:chOff x="4194906" y="559593"/>
            <a:chExt cx="2234741" cy="517859"/>
          </a:xfrm>
        </p:grpSpPr>
        <p:sp>
          <p:nvSpPr>
            <p:cNvPr id="5" name="Rectangle 4"/>
            <p:cNvSpPr/>
            <p:nvPr/>
          </p:nvSpPr>
          <p:spPr>
            <a:xfrm>
              <a:off x="4194906" y="559593"/>
              <a:ext cx="2234741" cy="517859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TextBox 5"/>
            <p:cNvSpPr txBox="1"/>
            <p:nvPr/>
          </p:nvSpPr>
          <p:spPr>
            <a:xfrm>
              <a:off x="4194906" y="559593"/>
              <a:ext cx="2234741" cy="5178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>
                  <a:latin typeface="Arial" panose="020B0604020202020204" pitchFamily="34" charset="0"/>
                  <a:cs typeface="Arial" panose="020B0604020202020204" pitchFamily="34" charset="0"/>
                </a:rPr>
                <a:t>Office</a:t>
              </a:r>
              <a:r>
                <a:rPr lang="en-US" sz="1800" b="1" kern="1200" dirty="0">
                  <a:latin typeface="Arial" panose="020B0604020202020204" pitchFamily="34" charset="0"/>
                  <a:cs typeface="Arial" panose="020B0604020202020204" pitchFamily="34" charset="0"/>
                </a:rPr>
                <a:t> of CDO, WG</a:t>
              </a:r>
            </a:p>
          </p:txBody>
        </p:sp>
      </p:grpSp>
      <p:cxnSp>
        <p:nvCxnSpPr>
          <p:cNvPr id="15" name="Straight Connector 14"/>
          <p:cNvCxnSpPr/>
          <p:nvPr/>
        </p:nvCxnSpPr>
        <p:spPr>
          <a:xfrm flipH="1">
            <a:off x="6149792" y="1712984"/>
            <a:ext cx="2" cy="707615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cxnSpLocks/>
          </p:cNvCxnSpPr>
          <p:nvPr/>
        </p:nvCxnSpPr>
        <p:spPr>
          <a:xfrm>
            <a:off x="827994" y="3528620"/>
            <a:ext cx="10509241" cy="636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854764" y="3541469"/>
            <a:ext cx="1151" cy="364602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021902" y="3529256"/>
            <a:ext cx="1151" cy="364602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240463" y="3538739"/>
            <a:ext cx="1151" cy="364602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859031" y="3538739"/>
            <a:ext cx="1151" cy="364602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9775889" y="3540881"/>
            <a:ext cx="1726" cy="332189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307907" y="3550150"/>
            <a:ext cx="1151" cy="364602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149792" y="3514502"/>
            <a:ext cx="1151" cy="364602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cxnSpLocks/>
          </p:cNvCxnSpPr>
          <p:nvPr/>
        </p:nvCxnSpPr>
        <p:spPr>
          <a:xfrm>
            <a:off x="6145055" y="2617758"/>
            <a:ext cx="4737" cy="910862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5635236" y="2087686"/>
            <a:ext cx="1035719" cy="517859"/>
            <a:chOff x="4809611" y="1206042"/>
            <a:chExt cx="1035719" cy="517859"/>
          </a:xfrm>
        </p:grpSpPr>
        <p:sp>
          <p:nvSpPr>
            <p:cNvPr id="11" name="Rectangle 10"/>
            <p:cNvSpPr/>
            <p:nvPr/>
          </p:nvSpPr>
          <p:spPr>
            <a:xfrm>
              <a:off x="4809611" y="1206042"/>
              <a:ext cx="1035719" cy="517859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4809611" y="1206042"/>
              <a:ext cx="1035719" cy="5178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>
                  <a:latin typeface="Arial" panose="020B0604020202020204" pitchFamily="34" charset="0"/>
                  <a:cs typeface="Arial" panose="020B0604020202020204" pitchFamily="34" charset="0"/>
                </a:rPr>
                <a:t>Dental Policy Branch, WG</a:t>
              </a: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373907" y="3893858"/>
            <a:ext cx="927345" cy="5078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b="1" dirty="0">
                <a:solidFill>
                  <a:schemeClr val="bg1"/>
                </a:solidFill>
              </a:rPr>
              <a:t>BDA-WGDPC Meetings with the CDO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543796" y="3891991"/>
            <a:ext cx="927345" cy="5078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b="1" dirty="0">
                <a:solidFill>
                  <a:schemeClr val="bg1"/>
                </a:solidFill>
              </a:rPr>
              <a:t>All Wales Clinical Leads Group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659208" y="3889011"/>
            <a:ext cx="1383849" cy="5078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b="1" dirty="0">
                <a:solidFill>
                  <a:schemeClr val="bg1"/>
                </a:solidFill>
              </a:rPr>
              <a:t>All Wales HBs Dental Services Commissioning Team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246277" y="3882339"/>
            <a:ext cx="1303529" cy="5078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b="1" dirty="0">
                <a:solidFill>
                  <a:schemeClr val="bg1"/>
                </a:solidFill>
              </a:rPr>
              <a:t>Welsh Dental Committee, Local Dental Committees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5743610" y="3873656"/>
            <a:ext cx="927345" cy="5078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b="1" dirty="0">
                <a:solidFill>
                  <a:schemeClr val="bg1"/>
                </a:solidFill>
              </a:rPr>
              <a:t>Dental Associates  / DCPs Groups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884703" y="3873655"/>
            <a:ext cx="927345" cy="5078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b="1" dirty="0">
                <a:solidFill>
                  <a:schemeClr val="bg1"/>
                </a:solidFill>
              </a:rPr>
              <a:t>All Wales CDS Directors Group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8021727" y="3873654"/>
            <a:ext cx="1215316" cy="5078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b="1" dirty="0">
                <a:solidFill>
                  <a:schemeClr val="bg1"/>
                </a:solidFill>
              </a:rPr>
              <a:t>Strategic Advisory Forums (SAFs) - Dental Specialties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9360853" y="3871945"/>
            <a:ext cx="1363224" cy="5078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b="1" dirty="0">
                <a:solidFill>
                  <a:schemeClr val="bg1"/>
                </a:solidFill>
              </a:rPr>
              <a:t>National Steering Groups – Designed to Smile, Gwen Am </a:t>
            </a:r>
            <a:r>
              <a:rPr lang="en-US" sz="1000" b="1" dirty="0" err="1">
                <a:solidFill>
                  <a:schemeClr val="bg1"/>
                </a:solidFill>
              </a:rPr>
              <a:t>Byth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94" name="Straight Connector 93"/>
          <p:cNvCxnSpPr/>
          <p:nvPr/>
        </p:nvCxnSpPr>
        <p:spPr>
          <a:xfrm>
            <a:off x="8524717" y="3549367"/>
            <a:ext cx="1151" cy="364602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44A1E44-58CE-1042-5AEE-4F73A70108A2}"/>
              </a:ext>
            </a:extLst>
          </p:cNvPr>
          <p:cNvSpPr txBox="1"/>
          <p:nvPr/>
        </p:nvSpPr>
        <p:spPr>
          <a:xfrm>
            <a:off x="10873563" y="3886432"/>
            <a:ext cx="927345" cy="423193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b="1" dirty="0">
                <a:solidFill>
                  <a:schemeClr val="bg1"/>
                </a:solidFill>
              </a:rPr>
              <a:t>CHC</a:t>
            </a:r>
          </a:p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C94A74F-C3CC-205D-67B2-13E517E6E33E}"/>
              </a:ext>
            </a:extLst>
          </p:cNvPr>
          <p:cNvCxnSpPr/>
          <p:nvPr/>
        </p:nvCxnSpPr>
        <p:spPr>
          <a:xfrm>
            <a:off x="11335509" y="3549367"/>
            <a:ext cx="1726" cy="332189"/>
          </a:xfrm>
          <a:prstGeom prst="line">
            <a:avLst/>
          </a:prstGeom>
          <a:ln w="952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71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862E6E60497C4680C5AB25B02F4E10" ma:contentTypeVersion="14" ma:contentTypeDescription="Create a new document." ma:contentTypeScope="" ma:versionID="f6f5cc3d46bbbb1d94bf65e84aee13aa">
  <xsd:schema xmlns:xsd="http://www.w3.org/2001/XMLSchema" xmlns:xs="http://www.w3.org/2001/XMLSchema" xmlns:p="http://schemas.microsoft.com/office/2006/metadata/properties" xmlns:ns3="7eb3d039-33b6-4495-9bc2-698ff4d5488a" xmlns:ns4="c9a6731c-53d6-464c-b253-c810b90fd6a8" targetNamespace="http://schemas.microsoft.com/office/2006/metadata/properties" ma:root="true" ma:fieldsID="ca94965153d49e07692d01a7e59419b4" ns3:_="" ns4:_="">
    <xsd:import namespace="7eb3d039-33b6-4495-9bc2-698ff4d5488a"/>
    <xsd:import namespace="c9a6731c-53d6-464c-b253-c810b90fd6a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Locatio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b3d039-33b6-4495-9bc2-698ff4d5488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a6731c-53d6-464c-b253-c810b90fd6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D547003-0916-4ED4-82A1-B99EBD02179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C44F03-230E-40AE-85BF-EC96FD189B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eb3d039-33b6-4495-9bc2-698ff4d5488a"/>
    <ds:schemaRef ds:uri="c9a6731c-53d6-464c-b253-c810b90fd6a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D26EFE4-CE0F-4897-9844-42A9BF3CEEB5}">
  <ds:schemaRefs>
    <ds:schemaRef ds:uri="http://purl.org/dc/elements/1.1/"/>
    <ds:schemaRef ds:uri="http://schemas.microsoft.com/office/2006/metadata/properties"/>
    <ds:schemaRef ds:uri="c9a6731c-53d6-464c-b253-c810b90fd6a8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7eb3d039-33b6-4495-9bc2-698ff4d5488a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805</TotalTime>
  <Words>262</Words>
  <Application>Microsoft Office PowerPoint</Application>
  <PresentationFormat>Widescreen</PresentationFormat>
  <Paragraphs>44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Public Health Wales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 Eyre (Public Health Wales - No. 2 Capital Quarter)</dc:creator>
  <cp:lastModifiedBy>Claire Miles (Public Health Wales - Matrix House)</cp:lastModifiedBy>
  <cp:revision>53</cp:revision>
  <dcterms:created xsi:type="dcterms:W3CDTF">2021-11-25T14:24:20Z</dcterms:created>
  <dcterms:modified xsi:type="dcterms:W3CDTF">2022-08-04T13:32:05Z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0x010100FE862E6E60497C4680C5AB25B02F4E10</vt:lpwstr>
  </property>
</Properties>
</file>