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97"/>
    <a:srgbClr val="FFFF79"/>
    <a:srgbClr val="FBD7A7"/>
    <a:srgbClr val="E6D6F2"/>
    <a:srgbClr val="DAC2EC"/>
    <a:srgbClr val="F8B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5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1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2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6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4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0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6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B345-A7FF-43FD-B5B4-8FC1451697E6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8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4846" y="65137"/>
            <a:ext cx="3441700" cy="80021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Primary Care Alignment Group- </a:t>
            </a:r>
            <a:r>
              <a:rPr lang="en-GB" sz="1400" b="1" u="sng" dirty="0"/>
              <a:t>(BDA Wales Director, CDO, WG Director of Primary Care)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57141" y="4629458"/>
            <a:ext cx="2197735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Evaluation – Bangor University</a:t>
            </a:r>
          </a:p>
          <a:p>
            <a:pPr algn="ctr"/>
            <a:r>
              <a:rPr lang="en-GB" sz="1200" dirty="0"/>
              <a:t>Monitoring – NHS BSA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3952" y="1259638"/>
            <a:ext cx="3892447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Dental Strategic Oversight Group</a:t>
            </a:r>
          </a:p>
          <a:p>
            <a:pPr algn="ctr"/>
            <a:r>
              <a:rPr lang="en-GB" sz="1200" dirty="0"/>
              <a:t>Co-Chairs:  Alex Slade, Director of Primary Care, WG and Julie Denley, Director of Primary Care, CTMUHB</a:t>
            </a:r>
          </a:p>
          <a:p>
            <a:pPr algn="ctr"/>
            <a:r>
              <a:rPr lang="en-GB" sz="1200" dirty="0"/>
              <a:t>Professional Lead: CDO – Andrew Dickenson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67628" y="302221"/>
            <a:ext cx="136398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GB" sz="1200" b="1" dirty="0"/>
              <a:t>National Primary Care Board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2550" y="2815296"/>
            <a:ext cx="2063095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Programme Coordinating Group</a:t>
            </a:r>
          </a:p>
          <a:p>
            <a:pPr algn="ctr"/>
            <a:r>
              <a:rPr lang="en-GB" sz="1200" dirty="0"/>
              <a:t>Chair - Rolling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2385" y="2530547"/>
            <a:ext cx="1814732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*CDO and WG Dental Branch</a:t>
            </a:r>
          </a:p>
          <a:p>
            <a:pPr algn="ctr"/>
            <a:r>
              <a:rPr lang="en-GB" sz="1200" dirty="0"/>
              <a:t>Dental Policy and national plan, legal, regulatory issues and plan for amendments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26532" y="1942363"/>
            <a:ext cx="854923" cy="27699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HEIW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23489" y="2530547"/>
            <a:ext cx="1169038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Expert Reference Group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496413" y="568530"/>
            <a:ext cx="2341347" cy="1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088336" y="3474720"/>
            <a:ext cx="3528000" cy="54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891802" y="3459871"/>
            <a:ext cx="0" cy="794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067425" y="865356"/>
            <a:ext cx="0" cy="39237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5665825" y="4269226"/>
            <a:ext cx="2196000" cy="2196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Other relevant work areas, including, but not limited to: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Associate Innovator Project, Clinical Attachment, DCP Faculty, Any GDS Projects in HBs, D2S, e-Referral, Epidemiology</a:t>
            </a:r>
          </a:p>
        </p:txBody>
      </p:sp>
      <p:cxnSp>
        <p:nvCxnSpPr>
          <p:cNvPr id="92" name="Elbow Connector 91"/>
          <p:cNvCxnSpPr>
            <a:stCxn id="9" idx="3"/>
            <a:endCxn id="10" idx="1"/>
          </p:cNvCxnSpPr>
          <p:nvPr/>
        </p:nvCxnSpPr>
        <p:spPr>
          <a:xfrm flipV="1">
            <a:off x="7225645" y="3130712"/>
            <a:ext cx="1006740" cy="7750"/>
          </a:xfrm>
          <a:prstGeom prst="bentConnector3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 flipV="1">
            <a:off x="6882171" y="3495055"/>
            <a:ext cx="6048" cy="758856"/>
          </a:xfrm>
          <a:prstGeom prst="straightConnector1">
            <a:avLst/>
          </a:prstGeom>
          <a:ln w="127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V="1">
            <a:off x="9404902" y="3784958"/>
            <a:ext cx="0" cy="791886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3392904" y="3130712"/>
            <a:ext cx="1769646" cy="7749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5392" y="3784958"/>
            <a:ext cx="5382072" cy="1010695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32815" y="4274789"/>
            <a:ext cx="1377256" cy="1200329"/>
          </a:xfrm>
          <a:prstGeom prst="rect">
            <a:avLst/>
          </a:prstGeom>
          <a:solidFill>
            <a:srgbClr val="FBD7A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200" b="1" dirty="0"/>
              <a:t>Work stream 1</a:t>
            </a:r>
          </a:p>
          <a:p>
            <a:pPr algn="ctr"/>
            <a:r>
              <a:rPr lang="en-GB" sz="1200" dirty="0"/>
              <a:t>Finance</a:t>
            </a:r>
          </a:p>
          <a:p>
            <a:pPr algn="ctr"/>
            <a:r>
              <a:rPr lang="en-GB" sz="1200" dirty="0"/>
              <a:t>Chair – DCDO Warren </a:t>
            </a:r>
            <a:r>
              <a:rPr lang="en-GB" sz="1200" dirty="0" err="1"/>
              <a:t>Tolley</a:t>
            </a:r>
            <a:endParaRPr lang="en-GB" sz="1200" dirty="0"/>
          </a:p>
          <a:p>
            <a:pPr algn="ctr"/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209812" y="4290305"/>
            <a:ext cx="1363980" cy="1384995"/>
          </a:xfrm>
          <a:prstGeom prst="rect">
            <a:avLst/>
          </a:prstGeom>
          <a:solidFill>
            <a:srgbClr val="E6D6F2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2</a:t>
            </a:r>
          </a:p>
          <a:p>
            <a:pPr algn="ctr"/>
            <a:r>
              <a:rPr lang="en-GB" sz="1200" dirty="0"/>
              <a:t>Care Pathways, Quality, Need &amp; Access Measures</a:t>
            </a:r>
          </a:p>
          <a:p>
            <a:pPr algn="ctr"/>
            <a:r>
              <a:rPr lang="en-GB" sz="1200" dirty="0"/>
              <a:t>Chair –</a:t>
            </a:r>
          </a:p>
          <a:p>
            <a:pPr algn="ctr"/>
            <a:r>
              <a:rPr lang="en-GB" sz="1200" dirty="0"/>
              <a:t>Prof Paul Brocklehurst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34346" y="4290305"/>
            <a:ext cx="1363980" cy="1384995"/>
          </a:xfrm>
          <a:prstGeom prst="rect">
            <a:avLst/>
          </a:prstGeom>
          <a:solidFill>
            <a:srgbClr val="FFFF9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3</a:t>
            </a:r>
          </a:p>
          <a:p>
            <a:pPr algn="ctr"/>
            <a:r>
              <a:rPr lang="en-GB" sz="1200" dirty="0"/>
              <a:t>Stakeholder Engagement Group</a:t>
            </a:r>
          </a:p>
          <a:p>
            <a:pPr algn="ctr"/>
            <a:r>
              <a:rPr lang="en-GB" sz="1200" dirty="0"/>
              <a:t>Chair – PHW DPH Consultant </a:t>
            </a:r>
          </a:p>
          <a:p>
            <a:pPr algn="ctr"/>
            <a:r>
              <a:rPr lang="en-GB" sz="1200" dirty="0"/>
              <a:t>Anup Karki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373689" y="2219363"/>
            <a:ext cx="19215" cy="12405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1102639" y="3468936"/>
            <a:ext cx="19518" cy="78497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4618628" y="3465960"/>
            <a:ext cx="12011" cy="80163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0385460" y="5853116"/>
            <a:ext cx="1663928" cy="886046"/>
            <a:chOff x="10108759" y="5714760"/>
            <a:chExt cx="1663928" cy="769448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10108759" y="5714760"/>
              <a:ext cx="1663928" cy="769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b="1" u="sng" dirty="0"/>
                <a:t>KEY</a:t>
              </a:r>
              <a:r>
                <a:rPr lang="en-GB" sz="800" b="1" dirty="0"/>
                <a:t>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Governance and 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Interdependency: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endParaRPr lang="en-GB" sz="8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11455006" y="5873037"/>
              <a:ext cx="101" cy="262868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0674122" y="6151841"/>
              <a:ext cx="561570" cy="3149"/>
            </a:xfrm>
            <a:prstGeom prst="straightConnector1">
              <a:avLst/>
            </a:prstGeom>
            <a:ln w="12700">
              <a:solidFill>
                <a:srgbClr val="5B9BD5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0954907" y="6248658"/>
              <a:ext cx="636497" cy="1544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" name="Straight Arrow Connector 35"/>
          <p:cNvCxnSpPr>
            <a:cxnSpLocks/>
          </p:cNvCxnSpPr>
          <p:nvPr/>
        </p:nvCxnSpPr>
        <p:spPr>
          <a:xfrm>
            <a:off x="6809633" y="2095197"/>
            <a:ext cx="4011518" cy="0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067425" y="2219362"/>
            <a:ext cx="0" cy="58084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8" idx="2"/>
          </p:cNvCxnSpPr>
          <p:nvPr/>
        </p:nvCxnSpPr>
        <p:spPr>
          <a:xfrm flipV="1">
            <a:off x="10549041" y="763886"/>
            <a:ext cx="577" cy="28577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867628" y="1096070"/>
            <a:ext cx="1363980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Strategic Programme for Primary Care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0128783" y="2848462"/>
            <a:ext cx="613040" cy="10499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E6EB499-A06F-CCB2-DF46-B182527B5341}"/>
              </a:ext>
            </a:extLst>
          </p:cNvPr>
          <p:cNvSpPr txBox="1"/>
          <p:nvPr/>
        </p:nvSpPr>
        <p:spPr>
          <a:xfrm>
            <a:off x="10821151" y="3292540"/>
            <a:ext cx="116903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4</a:t>
            </a:r>
          </a:p>
          <a:p>
            <a:pPr algn="ctr"/>
            <a:r>
              <a:rPr lang="en-GB" sz="1200" dirty="0"/>
              <a:t>Professional engagement</a:t>
            </a:r>
          </a:p>
          <a:p>
            <a:pPr algn="ctr"/>
            <a:r>
              <a:rPr lang="en-GB" sz="1200" dirty="0"/>
              <a:t>Chair – Russell Gidney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3CF0EE6-FABE-ED40-6EFA-90ECB686B5DA}"/>
              </a:ext>
            </a:extLst>
          </p:cNvPr>
          <p:cNvCxnSpPr/>
          <p:nvPr/>
        </p:nvCxnSpPr>
        <p:spPr>
          <a:xfrm flipV="1">
            <a:off x="10127614" y="3466965"/>
            <a:ext cx="613040" cy="10499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242C7B-03A1-532D-4004-E90E2BB64443}"/>
              </a:ext>
            </a:extLst>
          </p:cNvPr>
          <p:cNvCxnSpPr>
            <a:cxnSpLocks/>
          </p:cNvCxnSpPr>
          <p:nvPr/>
        </p:nvCxnSpPr>
        <p:spPr>
          <a:xfrm>
            <a:off x="11353993" y="2219362"/>
            <a:ext cx="0" cy="284209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700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14" ma:contentTypeDescription="Create a new document." ma:contentTypeScope="" ma:versionID="f6f5cc3d46bbbb1d94bf65e84aee13aa">
  <xsd:schema xmlns:xsd="http://www.w3.org/2001/XMLSchema" xmlns:xs="http://www.w3.org/2001/XMLSchema" xmlns:p="http://schemas.microsoft.com/office/2006/metadata/properties" xmlns:ns3="7eb3d039-33b6-4495-9bc2-698ff4d5488a" xmlns:ns4="c9a6731c-53d6-464c-b253-c810b90fd6a8" targetNamespace="http://schemas.microsoft.com/office/2006/metadata/properties" ma:root="true" ma:fieldsID="ca94965153d49e07692d01a7e59419b4" ns3:_="" ns4:_="">
    <xsd:import namespace="7eb3d039-33b6-4495-9bc2-698ff4d5488a"/>
    <xsd:import namespace="c9a6731c-53d6-464c-b253-c810b90fd6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metadata xmlns="http://www.objective.com/ecm/document/metadata/FF3C5B18883D4E21973B57C2EEED7FD1" version="1.0.0">
  <systemFields>
    <field name="Objective-Id">
      <value order="0">A41321453</value>
    </field>
    <field name="Objective-Title">
      <value order="0">DRAFT UPDATED Dental SOG - governance and structure for reporting v0.9</value>
    </field>
    <field name="Objective-Description">
      <value order="0">Message registered by Dickenson, Andrew (HSS - Primary Care &amp; Mental Health - Dental) on 06 July 2022 09:03:50</value>
    </field>
    <field name="Objective-CreationStamp">
      <value order="0">2022-06-27T14:51:06Z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2022-09-23T07:28:54Z</value>
    </field>
    <field name="Objective-Owner">
      <value order="0">Dickenson, Andrew (HSS - Primary Care &amp; Mental Health - Dental)</value>
    </field>
    <field name="Objective-Path">
      <value order="0">Objective Global Folder:Classified Object:Dickenson, Andrew (HSS - Primary Care &amp; Mental Health - Dental):Special Folder - Dickenson, Andrew (HSS - Primary Care &amp; Mental Health - Dental):Handy - Dickenson, Andrew (HSS - Primary Care &amp; Mental Health - Dental):Contract Reform:Policy</value>
    </field>
    <field name="Objective-Parent">
      <value order="0">Policy</value>
    </field>
    <field name="Objective-State">
      <value order="0">Being Edited</value>
    </field>
    <field name="Objective-VersionId">
      <value order="0">vA80764781</value>
    </field>
    <field name="Objective-Version">
      <value order="0">1.1</value>
    </field>
    <field name="Objective-VersionNumber">
      <value order="0">2</value>
    </field>
    <field name="Objective-VersionComment">
      <value order="0"/>
    </field>
    <field name="Objective-FileNumber">
      <value order="0"/>
    </field>
    <field name="Objective-Classification">
      <value order="0">Official - Sensitive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26EFE4-CE0F-4897-9844-42A9BF3CEEB5}">
  <ds:schemaRefs>
    <ds:schemaRef ds:uri="http://schemas.microsoft.com/office/2006/metadata/properties"/>
    <ds:schemaRef ds:uri="c9a6731c-53d6-464c-b253-c810b90fd6a8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7eb3d039-33b6-4495-9bc2-698ff4d5488a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CC44F03-230E-40AE-85BF-EC96FD189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b3d039-33b6-4495-9bc2-698ff4d5488a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customXml/itemProps4.xml><?xml version="1.0" encoding="utf-8"?>
<ds:datastoreItem xmlns:ds="http://schemas.openxmlformats.org/officeDocument/2006/customXml" ds:itemID="{8D547003-0916-4ED4-82A1-B99EBD0217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187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Eyre (Public Health Wales - No. 2 Capital Quarter)</dc:creator>
  <cp:lastModifiedBy>Kate Eyre (Public Health Wales - No. 2 Capital Quarter)</cp:lastModifiedBy>
  <cp:revision>55</cp:revision>
  <dcterms:created xsi:type="dcterms:W3CDTF">2021-11-25T14:24:20Z</dcterms:created>
  <dcterms:modified xsi:type="dcterms:W3CDTF">2022-11-22T11:49:09Z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  <property fmtid="{D5CDD505-2E9C-101B-9397-08002B2CF9AE}" pid="3" name="Objective-Id">
    <vt:lpwstr>A41321453</vt:lpwstr>
  </property>
  <property fmtid="{D5CDD505-2E9C-101B-9397-08002B2CF9AE}" pid="4" name="Objective-Title">
    <vt:lpwstr>DRAFT UPDATED Dental SOG - governance and structure for reporting v0.9</vt:lpwstr>
  </property>
  <property fmtid="{D5CDD505-2E9C-101B-9397-08002B2CF9AE}" pid="5" name="Objective-Description">
    <vt:lpwstr>Message registered by Dickenson, Andrew (HSS - Primary Care &amp; Mental Health - Dental) on 06 July 2022 09:03:50</vt:lpwstr>
  </property>
  <property fmtid="{D5CDD505-2E9C-101B-9397-08002B2CF9AE}" pid="6" name="Objective-CreationStamp">
    <vt:filetime>2022-07-06T08:05:28Z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2022-09-23T07:28:54Z</vt:filetime>
  </property>
  <property fmtid="{D5CDD505-2E9C-101B-9397-08002B2CF9AE}" pid="11" name="Objective-Owner">
    <vt:lpwstr>Dickenson, Andrew (HSS - Primary Care &amp; Mental Health - Dental)</vt:lpwstr>
  </property>
  <property fmtid="{D5CDD505-2E9C-101B-9397-08002B2CF9AE}" pid="12" name="Objective-Path">
    <vt:lpwstr>Dickenson, Andrew (HSS - Primary Care &amp; Mental Health - Dental):Special Folder - Dickenson, Andrew (HSS - Primary Care &amp; Mental Health - Dental):Handy - Dickenson, Andrew (HSS - Primary Care &amp; Mental Health - Dental):Contract Reform:Policy:</vt:lpwstr>
  </property>
  <property fmtid="{D5CDD505-2E9C-101B-9397-08002B2CF9AE}" pid="13" name="Objective-Parent">
    <vt:lpwstr>Policy</vt:lpwstr>
  </property>
  <property fmtid="{D5CDD505-2E9C-101B-9397-08002B2CF9AE}" pid="14" name="Objective-State">
    <vt:lpwstr>Being Edited</vt:lpwstr>
  </property>
  <property fmtid="{D5CDD505-2E9C-101B-9397-08002B2CF9AE}" pid="15" name="Objective-VersionId">
    <vt:lpwstr>vA80764781</vt:lpwstr>
  </property>
  <property fmtid="{D5CDD505-2E9C-101B-9397-08002B2CF9AE}" pid="16" name="Objective-Version">
    <vt:lpwstr>1.1</vt:lpwstr>
  </property>
  <property fmtid="{D5CDD505-2E9C-101B-9397-08002B2CF9AE}" pid="17" name="Objective-VersionNumber">
    <vt:r8>2</vt:r8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 - Sensitive]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>Message registered by Dickenson, Andrew (HSS - Primary Care &amp; Mental Health - Dental) on 06 July 2022 09:03:50</vt:lpwstr>
  </property>
</Properties>
</file>