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FFFF97"/>
    <a:srgbClr val="FFFF79"/>
    <a:srgbClr val="FBD7A7"/>
    <a:srgbClr val="E6D6F2"/>
    <a:srgbClr val="DAC2EC"/>
    <a:srgbClr val="F8BD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4779" autoAdjust="0"/>
    <p:restoredTop sz="94660"/>
  </p:normalViewPr>
  <p:slideViewPr>
    <p:cSldViewPr snapToGrid="0">
      <p:cViewPr varScale="1">
        <p:scale>
          <a:sx n="69" d="100"/>
          <a:sy n="69" d="100"/>
        </p:scale>
        <p:origin x="94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712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225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868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945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86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861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347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980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252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04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365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DB345-A7FF-43FD-B5B4-8FC1451697E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689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24846" y="65137"/>
            <a:ext cx="3441700" cy="800219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/>
              <a:t>Primary Care Alignment Group- </a:t>
            </a:r>
            <a:r>
              <a:rPr lang="en-GB" sz="1400" b="1" u="sng" dirty="0"/>
              <a:t>(BDA Wales Director, CDO, WG Director of Primary Care)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57141" y="4629458"/>
            <a:ext cx="2197735" cy="461665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Evaluation – Bangor University</a:t>
            </a:r>
          </a:p>
          <a:p>
            <a:pPr algn="ctr"/>
            <a:r>
              <a:rPr lang="en-GB" sz="1200" dirty="0"/>
              <a:t>Monitoring – NHS BSA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63952" y="1259638"/>
            <a:ext cx="3892447" cy="923330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Dental Strategic Oversight Group</a:t>
            </a:r>
          </a:p>
          <a:p>
            <a:pPr algn="ctr"/>
            <a:r>
              <a:rPr lang="en-GB" sz="1200" dirty="0"/>
              <a:t>Co-Chairs:  Alex Slade, Director of Primary Care, WG and Julie Denley, Director of Primary Care, CTMUHB</a:t>
            </a:r>
          </a:p>
          <a:p>
            <a:pPr algn="ctr"/>
            <a:r>
              <a:rPr lang="en-GB" sz="1200" dirty="0"/>
              <a:t>Professional Lead: CDO – Andrew Dickenson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867628" y="302221"/>
            <a:ext cx="1363980" cy="461665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GB" sz="1200" b="1" dirty="0"/>
              <a:t>National Primary Care Board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62550" y="2815296"/>
            <a:ext cx="2063095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Programme Coordinating Group</a:t>
            </a:r>
          </a:p>
          <a:p>
            <a:pPr algn="ctr"/>
            <a:r>
              <a:rPr lang="en-GB" sz="1200" dirty="0"/>
              <a:t>Chair - Rolling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32385" y="2530547"/>
            <a:ext cx="1814732" cy="1200329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*CDO and WG Dental Branch</a:t>
            </a:r>
          </a:p>
          <a:p>
            <a:pPr algn="ctr"/>
            <a:r>
              <a:rPr lang="en-GB" sz="1200" dirty="0"/>
              <a:t>Dental Policy and national plan, legal, regulatory issues and plan for amendments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926532" y="1942363"/>
            <a:ext cx="854923" cy="276999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HEIW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823489" y="2530547"/>
            <a:ext cx="1169038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Expert Reference Group 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7496413" y="568530"/>
            <a:ext cx="2341347" cy="1"/>
          </a:xfrm>
          <a:prstGeom prst="straightConnector1">
            <a:avLst/>
          </a:prstGeom>
          <a:ln w="1270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088336" y="3474720"/>
            <a:ext cx="3528000" cy="54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2891802" y="3459871"/>
            <a:ext cx="0" cy="79404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6067425" y="865356"/>
            <a:ext cx="0" cy="39237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/>
          <p:cNvSpPr/>
          <p:nvPr/>
        </p:nvSpPr>
        <p:spPr>
          <a:xfrm>
            <a:off x="5665825" y="4269226"/>
            <a:ext cx="2196000" cy="2196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Other relevant work areas, including, but not limited to: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</a:rPr>
              <a:t>Associate Innovator Project, Clinical Attachment, DCP Faculty, Any GDS Projects in HBs, D2S, e-Referral, Epidemiology</a:t>
            </a:r>
          </a:p>
        </p:txBody>
      </p:sp>
      <p:cxnSp>
        <p:nvCxnSpPr>
          <p:cNvPr id="92" name="Elbow Connector 91"/>
          <p:cNvCxnSpPr>
            <a:stCxn id="9" idx="3"/>
            <a:endCxn id="10" idx="1"/>
          </p:cNvCxnSpPr>
          <p:nvPr/>
        </p:nvCxnSpPr>
        <p:spPr>
          <a:xfrm flipV="1">
            <a:off x="7225645" y="3130712"/>
            <a:ext cx="1006740" cy="7750"/>
          </a:xfrm>
          <a:prstGeom prst="bentConnector3">
            <a:avLst/>
          </a:prstGeom>
          <a:ln w="1270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 flipH="1" flipV="1">
            <a:off x="6882171" y="3495055"/>
            <a:ext cx="6048" cy="758856"/>
          </a:xfrm>
          <a:prstGeom prst="straightConnector1">
            <a:avLst/>
          </a:prstGeom>
          <a:ln w="12700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/>
          <p:nvPr/>
        </p:nvCxnSpPr>
        <p:spPr>
          <a:xfrm flipV="1">
            <a:off x="9404902" y="3784958"/>
            <a:ext cx="0" cy="791886"/>
          </a:xfrm>
          <a:prstGeom prst="straightConnector1">
            <a:avLst/>
          </a:prstGeom>
          <a:ln w="1270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 flipV="1">
            <a:off x="3392904" y="3130712"/>
            <a:ext cx="1769646" cy="7749"/>
          </a:xfrm>
          <a:prstGeom prst="straightConnector1">
            <a:avLst/>
          </a:prstGeom>
          <a:ln w="12700">
            <a:solidFill>
              <a:srgbClr val="5B9BD5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55392" y="3784958"/>
            <a:ext cx="5382072" cy="1010695"/>
          </a:xfrm>
          <a:prstGeom prst="rect">
            <a:avLst/>
          </a:prstGeom>
          <a:noFill/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432815" y="4274789"/>
            <a:ext cx="1377256" cy="1200329"/>
          </a:xfrm>
          <a:prstGeom prst="rect">
            <a:avLst/>
          </a:prstGeom>
          <a:solidFill>
            <a:srgbClr val="FBD7A7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  <a:p>
            <a:pPr algn="ctr"/>
            <a:r>
              <a:rPr lang="en-GB" sz="1200" b="1" dirty="0"/>
              <a:t>Work stream 1</a:t>
            </a:r>
          </a:p>
          <a:p>
            <a:pPr algn="ctr"/>
            <a:r>
              <a:rPr lang="en-GB" sz="1200" dirty="0"/>
              <a:t>Finance</a:t>
            </a:r>
          </a:p>
          <a:p>
            <a:pPr algn="ctr"/>
            <a:r>
              <a:rPr lang="en-GB" sz="1200" dirty="0"/>
              <a:t>Chair – DCDO Warren </a:t>
            </a:r>
            <a:r>
              <a:rPr lang="en-GB" sz="1200" dirty="0" err="1"/>
              <a:t>Tolley</a:t>
            </a:r>
            <a:endParaRPr lang="en-GB" sz="1200" dirty="0"/>
          </a:p>
          <a:p>
            <a:pPr algn="ctr"/>
            <a:endParaRPr lang="en-GB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2209812" y="4290305"/>
            <a:ext cx="1363980" cy="1384995"/>
          </a:xfrm>
          <a:prstGeom prst="rect">
            <a:avLst/>
          </a:prstGeom>
          <a:solidFill>
            <a:srgbClr val="E6D6F2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Work stream 2</a:t>
            </a:r>
          </a:p>
          <a:p>
            <a:pPr algn="ctr"/>
            <a:r>
              <a:rPr lang="en-GB" sz="1200" dirty="0"/>
              <a:t>Care Pathways, Quality, Need &amp; Access Measures</a:t>
            </a:r>
          </a:p>
          <a:p>
            <a:pPr algn="ctr"/>
            <a:r>
              <a:rPr lang="en-GB" sz="1200" dirty="0"/>
              <a:t>Chair –</a:t>
            </a:r>
          </a:p>
          <a:p>
            <a:pPr algn="ctr"/>
            <a:r>
              <a:rPr lang="en-GB" sz="1200" dirty="0"/>
              <a:t>Prof Paul Brocklehurst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34346" y="4290305"/>
            <a:ext cx="1363980" cy="1384995"/>
          </a:xfrm>
          <a:prstGeom prst="rect">
            <a:avLst/>
          </a:prstGeom>
          <a:solidFill>
            <a:srgbClr val="FFFF9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Work stream 3</a:t>
            </a:r>
          </a:p>
          <a:p>
            <a:pPr algn="ctr"/>
            <a:r>
              <a:rPr lang="en-GB" sz="1200" dirty="0"/>
              <a:t>Stakeholder Engagement Group</a:t>
            </a:r>
          </a:p>
          <a:p>
            <a:pPr algn="ctr"/>
            <a:r>
              <a:rPr lang="en-GB" sz="1200" dirty="0"/>
              <a:t>Chair – PHW DPH Consultant </a:t>
            </a:r>
          </a:p>
          <a:p>
            <a:pPr algn="ctr"/>
            <a:r>
              <a:rPr lang="en-GB" sz="1200" dirty="0"/>
              <a:t>Anup Karki</a:t>
            </a:r>
          </a:p>
        </p:txBody>
      </p:sp>
      <p:cxnSp>
        <p:nvCxnSpPr>
          <p:cNvPr id="73" name="Straight Arrow Connector 72"/>
          <p:cNvCxnSpPr/>
          <p:nvPr/>
        </p:nvCxnSpPr>
        <p:spPr>
          <a:xfrm flipV="1">
            <a:off x="3373689" y="2219363"/>
            <a:ext cx="19215" cy="1240508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1102639" y="3468936"/>
            <a:ext cx="19518" cy="784975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4618628" y="3465960"/>
            <a:ext cx="12011" cy="801632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10385460" y="5853116"/>
            <a:ext cx="1663928" cy="886046"/>
            <a:chOff x="10108759" y="5714760"/>
            <a:chExt cx="1663928" cy="769448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10108759" y="5714760"/>
              <a:ext cx="1663928" cy="76944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ts val="600"/>
                </a:spcBef>
              </a:pPr>
              <a:r>
                <a:rPr lang="en-GB" sz="800" b="1" u="sng" dirty="0"/>
                <a:t>KEY</a:t>
              </a:r>
              <a:r>
                <a:rPr lang="en-GB" sz="800" b="1" dirty="0"/>
                <a:t>:</a:t>
              </a:r>
            </a:p>
            <a:p>
              <a:pPr algn="l">
                <a:lnSpc>
                  <a:spcPct val="100000"/>
                </a:lnSpc>
                <a:spcBef>
                  <a:spcPts val="600"/>
                </a:spcBef>
              </a:pPr>
              <a:r>
                <a:rPr lang="en-GB" sz="800" dirty="0"/>
                <a:t>Governance and reporting:</a:t>
              </a:r>
            </a:p>
            <a:p>
              <a:pPr algn="l">
                <a:lnSpc>
                  <a:spcPct val="100000"/>
                </a:lnSpc>
                <a:spcBef>
                  <a:spcPts val="600"/>
                </a:spcBef>
              </a:pPr>
              <a:r>
                <a:rPr lang="en-GB" sz="800" dirty="0"/>
                <a:t>Reporting:</a:t>
              </a:r>
            </a:p>
            <a:p>
              <a:pPr algn="l">
                <a:lnSpc>
                  <a:spcPct val="100000"/>
                </a:lnSpc>
                <a:spcBef>
                  <a:spcPts val="600"/>
                </a:spcBef>
              </a:pPr>
              <a:r>
                <a:rPr lang="en-GB" sz="800" dirty="0"/>
                <a:t>Interdependency:</a:t>
              </a:r>
            </a:p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endParaRPr lang="en-GB" sz="800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V="1">
              <a:off x="11455006" y="5873037"/>
              <a:ext cx="101" cy="262868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10674122" y="6151841"/>
              <a:ext cx="561570" cy="3149"/>
            </a:xfrm>
            <a:prstGeom prst="straightConnector1">
              <a:avLst/>
            </a:prstGeom>
            <a:ln w="12700">
              <a:solidFill>
                <a:srgbClr val="5B9BD5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10954907" y="6248658"/>
              <a:ext cx="636497" cy="15445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6" name="Straight Arrow Connector 35"/>
          <p:cNvCxnSpPr/>
          <p:nvPr/>
        </p:nvCxnSpPr>
        <p:spPr>
          <a:xfrm>
            <a:off x="6809633" y="2095197"/>
            <a:ext cx="3997131" cy="12449"/>
          </a:xfrm>
          <a:prstGeom prst="straightConnector1">
            <a:avLst/>
          </a:prstGeom>
          <a:ln w="12700">
            <a:solidFill>
              <a:srgbClr val="5B9BD5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6067425" y="2219362"/>
            <a:ext cx="0" cy="580848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8" idx="2"/>
          </p:cNvCxnSpPr>
          <p:nvPr/>
        </p:nvCxnSpPr>
        <p:spPr>
          <a:xfrm flipV="1">
            <a:off x="10549041" y="763886"/>
            <a:ext cx="577" cy="285773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867628" y="1096070"/>
            <a:ext cx="1363980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Strategic Programme for Primary Care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10128783" y="2848462"/>
            <a:ext cx="613040" cy="10499"/>
          </a:xfrm>
          <a:prstGeom prst="straightConnector1">
            <a:avLst/>
          </a:prstGeom>
          <a:ln w="1270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E6EB499-A06F-CCB2-DF46-B182527B5341}"/>
              </a:ext>
            </a:extLst>
          </p:cNvPr>
          <p:cNvSpPr txBox="1"/>
          <p:nvPr/>
        </p:nvSpPr>
        <p:spPr>
          <a:xfrm>
            <a:off x="10821151" y="3292540"/>
            <a:ext cx="1169038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Work stream 4</a:t>
            </a:r>
          </a:p>
          <a:p>
            <a:pPr algn="ctr"/>
            <a:r>
              <a:rPr lang="en-GB" sz="1200" dirty="0"/>
              <a:t>Professional engagement</a:t>
            </a:r>
          </a:p>
          <a:p>
            <a:pPr algn="ctr"/>
            <a:r>
              <a:rPr lang="en-GB" sz="1200" dirty="0"/>
              <a:t>Chair – Russell Gidney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3CF0EE6-FABE-ED40-6EFA-90ECB686B5DA}"/>
              </a:ext>
            </a:extLst>
          </p:cNvPr>
          <p:cNvCxnSpPr/>
          <p:nvPr/>
        </p:nvCxnSpPr>
        <p:spPr>
          <a:xfrm flipV="1">
            <a:off x="10127614" y="3466965"/>
            <a:ext cx="613040" cy="10499"/>
          </a:xfrm>
          <a:prstGeom prst="straightConnector1">
            <a:avLst/>
          </a:prstGeom>
          <a:ln w="1270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D242C7B-03A1-532D-4004-E90E2BB64443}"/>
              </a:ext>
            </a:extLst>
          </p:cNvPr>
          <p:cNvCxnSpPr>
            <a:cxnSpLocks/>
          </p:cNvCxnSpPr>
          <p:nvPr/>
        </p:nvCxnSpPr>
        <p:spPr>
          <a:xfrm>
            <a:off x="11353993" y="2219362"/>
            <a:ext cx="0" cy="284209"/>
          </a:xfrm>
          <a:prstGeom prst="straightConnector1">
            <a:avLst/>
          </a:prstGeom>
          <a:ln w="1270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5700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2802" y="453087"/>
            <a:ext cx="11713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*Policy Input into the GDS Reform Programme (and wider dental policies and programmes) via the OCDO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78629" y="1216744"/>
            <a:ext cx="2234741" cy="517859"/>
            <a:chOff x="4194906" y="559593"/>
            <a:chExt cx="2234741" cy="517859"/>
          </a:xfrm>
        </p:grpSpPr>
        <p:sp>
          <p:nvSpPr>
            <p:cNvPr id="5" name="Rectangle 4"/>
            <p:cNvSpPr/>
            <p:nvPr/>
          </p:nvSpPr>
          <p:spPr>
            <a:xfrm>
              <a:off x="4194906" y="559593"/>
              <a:ext cx="2234741" cy="517859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4194906" y="559593"/>
              <a:ext cx="2234741" cy="5178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>
                  <a:latin typeface="Arial" panose="020B0604020202020204" pitchFamily="34" charset="0"/>
                  <a:cs typeface="Arial" panose="020B0604020202020204" pitchFamily="34" charset="0"/>
                </a:rPr>
                <a:t>Office</a:t>
              </a:r>
              <a:r>
                <a:rPr lang="en-US" sz="1800" b="1" kern="1200" dirty="0">
                  <a:latin typeface="Arial" panose="020B0604020202020204" pitchFamily="34" charset="0"/>
                  <a:cs typeface="Arial" panose="020B0604020202020204" pitchFamily="34" charset="0"/>
                </a:rPr>
                <a:t> of CDO, WG</a:t>
              </a:r>
            </a:p>
          </p:txBody>
        </p:sp>
      </p:grpSp>
      <p:cxnSp>
        <p:nvCxnSpPr>
          <p:cNvPr id="15" name="Straight Connector 14"/>
          <p:cNvCxnSpPr/>
          <p:nvPr/>
        </p:nvCxnSpPr>
        <p:spPr>
          <a:xfrm flipH="1">
            <a:off x="6149792" y="1712984"/>
            <a:ext cx="2" cy="707615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cxnSpLocks/>
          </p:cNvCxnSpPr>
          <p:nvPr/>
        </p:nvCxnSpPr>
        <p:spPr>
          <a:xfrm>
            <a:off x="1123940" y="3548126"/>
            <a:ext cx="10014434" cy="1418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123940" y="3552560"/>
            <a:ext cx="1151" cy="364602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359605" y="3549544"/>
            <a:ext cx="1151" cy="364602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778745" y="3529276"/>
            <a:ext cx="1151" cy="364602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365289" y="3550882"/>
            <a:ext cx="1151" cy="364602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9694719" y="3527838"/>
            <a:ext cx="1726" cy="332189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804969" y="3540881"/>
            <a:ext cx="1151" cy="364602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/>
          </p:cNvCxnSpPr>
          <p:nvPr/>
        </p:nvCxnSpPr>
        <p:spPr>
          <a:xfrm>
            <a:off x="6145055" y="2617758"/>
            <a:ext cx="4737" cy="910862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5635236" y="2087686"/>
            <a:ext cx="1035719" cy="517859"/>
            <a:chOff x="4809611" y="1206042"/>
            <a:chExt cx="1035719" cy="517859"/>
          </a:xfrm>
        </p:grpSpPr>
        <p:sp>
          <p:nvSpPr>
            <p:cNvPr id="11" name="Rectangle 10"/>
            <p:cNvSpPr/>
            <p:nvPr/>
          </p:nvSpPr>
          <p:spPr>
            <a:xfrm>
              <a:off x="4809611" y="1206042"/>
              <a:ext cx="1035719" cy="517859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4809611" y="1206042"/>
              <a:ext cx="1035719" cy="5178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>
                  <a:latin typeface="Arial" panose="020B0604020202020204" pitchFamily="34" charset="0"/>
                  <a:cs typeface="Arial" panose="020B0604020202020204" pitchFamily="34" charset="0"/>
                </a:rPr>
                <a:t>Dental Policy Branch, WG</a:t>
              </a: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704237" y="3882339"/>
            <a:ext cx="927345" cy="5078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b="1" dirty="0">
                <a:solidFill>
                  <a:schemeClr val="bg1"/>
                </a:solidFill>
              </a:rPr>
              <a:t>BDA-WGDPC Meetings with the CDO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904613" y="3891990"/>
            <a:ext cx="927345" cy="5078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b="1" dirty="0">
                <a:solidFill>
                  <a:schemeClr val="bg1"/>
                </a:solidFill>
              </a:rPr>
              <a:t>All Wales Clinical Leads Group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106958" y="3891990"/>
            <a:ext cx="1383849" cy="5078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b="1" dirty="0">
                <a:solidFill>
                  <a:schemeClr val="bg1"/>
                </a:solidFill>
              </a:rPr>
              <a:t>All Wales HBs Dental Services Commissioning Team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61928" y="3882339"/>
            <a:ext cx="1303529" cy="5078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b="1" dirty="0">
                <a:solidFill>
                  <a:schemeClr val="bg1"/>
                </a:solidFill>
              </a:rPr>
              <a:t>Welsh Dental Committee, Local Dental Committees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341297" y="3882339"/>
            <a:ext cx="927345" cy="5078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b="1" dirty="0">
                <a:solidFill>
                  <a:schemeClr val="bg1"/>
                </a:solidFill>
              </a:rPr>
              <a:t>All Wales CDS Directors Group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544482" y="3871945"/>
            <a:ext cx="1215316" cy="5078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b="1" dirty="0">
                <a:solidFill>
                  <a:schemeClr val="bg1"/>
                </a:solidFill>
              </a:rPr>
              <a:t>Strategic Advisory Forums (SAFs) - Dental Specialties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9035638" y="3844112"/>
            <a:ext cx="1363224" cy="5078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b="1" dirty="0">
                <a:solidFill>
                  <a:schemeClr val="bg1"/>
                </a:solidFill>
              </a:rPr>
              <a:t>National Steering Groups – Designed to Smile, Gwen Am </a:t>
            </a:r>
            <a:r>
              <a:rPr lang="en-US" sz="1000" b="1" dirty="0" err="1">
                <a:solidFill>
                  <a:schemeClr val="bg1"/>
                </a:solidFill>
              </a:rPr>
              <a:t>Byth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94" name="Straight Connector 93"/>
          <p:cNvCxnSpPr/>
          <p:nvPr/>
        </p:nvCxnSpPr>
        <p:spPr>
          <a:xfrm>
            <a:off x="8164112" y="3556718"/>
            <a:ext cx="1151" cy="364602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44A1E44-58CE-1042-5AEE-4F73A70108A2}"/>
              </a:ext>
            </a:extLst>
          </p:cNvPr>
          <p:cNvSpPr txBox="1"/>
          <p:nvPr/>
        </p:nvSpPr>
        <p:spPr>
          <a:xfrm>
            <a:off x="10674702" y="3867810"/>
            <a:ext cx="927345" cy="423193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b="1" dirty="0">
                <a:solidFill>
                  <a:schemeClr val="bg1"/>
                </a:solidFill>
              </a:rPr>
              <a:t>CHC</a:t>
            </a:r>
          </a:p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C94A74F-C3CC-205D-67B2-13E517E6E33E}"/>
              </a:ext>
            </a:extLst>
          </p:cNvPr>
          <p:cNvCxnSpPr/>
          <p:nvPr/>
        </p:nvCxnSpPr>
        <p:spPr>
          <a:xfrm>
            <a:off x="11136648" y="3566686"/>
            <a:ext cx="1726" cy="332189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71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862E6E60497C4680C5AB25B02F4E10" ma:contentTypeVersion="14" ma:contentTypeDescription="Create a new document." ma:contentTypeScope="" ma:versionID="f6f5cc3d46bbbb1d94bf65e84aee13aa">
  <xsd:schema xmlns:xsd="http://www.w3.org/2001/XMLSchema" xmlns:xs="http://www.w3.org/2001/XMLSchema" xmlns:p="http://schemas.microsoft.com/office/2006/metadata/properties" xmlns:ns3="7eb3d039-33b6-4495-9bc2-698ff4d5488a" xmlns:ns4="c9a6731c-53d6-464c-b253-c810b90fd6a8" targetNamespace="http://schemas.microsoft.com/office/2006/metadata/properties" ma:root="true" ma:fieldsID="ca94965153d49e07692d01a7e59419b4" ns3:_="" ns4:_="">
    <xsd:import namespace="7eb3d039-33b6-4495-9bc2-698ff4d5488a"/>
    <xsd:import namespace="c9a6731c-53d6-464c-b253-c810b90fd6a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Loca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b3d039-33b6-4495-9bc2-698ff4d5488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a6731c-53d6-464c-b253-c810b90fd6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metadata xmlns="http://www.objective.com/ecm/document/metadata/FF3C5B18883D4E21973B57C2EEED7FD1" version="1.0.0">
  <systemFields>
    <field name="Objective-Id">
      <value order="0">A41321453</value>
    </field>
    <field name="Objective-Title">
      <value order="0">DRAFT UPDATED Dental SOG - governance and structure for reporting v0.9</value>
    </field>
    <field name="Objective-Description">
      <value order="0">Message registered by Dickenson, Andrew (HSS - Primary Care &amp; Mental Health - Dental) on 06 July 2022 09:03:50</value>
    </field>
    <field name="Objective-CreationStamp">
      <value order="0">2022-06-27T14:51:06Z</value>
    </field>
    <field name="Objective-IsApproved">
      <value order="0">false</value>
    </field>
    <field name="Objective-IsPublished">
      <value order="0">false</value>
    </field>
    <field name="Objective-DatePublished">
      <value order="0"/>
    </field>
    <field name="Objective-ModificationStamp">
      <value order="0">2022-09-23T07:28:54Z</value>
    </field>
    <field name="Objective-Owner">
      <value order="0">Dickenson, Andrew (HSS - Primary Care &amp; Mental Health - Dental)</value>
    </field>
    <field name="Objective-Path">
      <value order="0">Objective Global Folder:Classified Object:Dickenson, Andrew (HSS - Primary Care &amp; Mental Health - Dental):Special Folder - Dickenson, Andrew (HSS - Primary Care &amp; Mental Health - Dental):Handy - Dickenson, Andrew (HSS - Primary Care &amp; Mental Health - Dental):Contract Reform:Policy</value>
    </field>
    <field name="Objective-Parent">
      <value order="0">Policy</value>
    </field>
    <field name="Objective-State">
      <value order="0">Being Edited</value>
    </field>
    <field name="Objective-VersionId">
      <value order="0">vA80764781</value>
    </field>
    <field name="Objective-Version">
      <value order="0">1.1</value>
    </field>
    <field name="Objective-VersionNumber">
      <value order="0">2</value>
    </field>
    <field name="Objective-VersionComment">
      <value order="0"/>
    </field>
    <field name="Objective-FileNumber">
      <value order="0"/>
    </field>
    <field name="Objective-Classification">
      <value order="0">Official - Sensitive</value>
    </field>
    <field name="Objective-Caveats">
      <value order="0"/>
    </field>
  </systemFields>
  <catalogues>
    <catalogue name="Document Type Catalogue" type="type" ori="id:cA14">
      <field name="Objective-Date Acquired">
        <value order="0"/>
      </field>
      <field name="Objective-Official Translation">
        <value order="0"/>
      </field>
      <field name="Objective-Connect Creator">
        <value order="0"/>
      </field>
    </catalogue>
  </catalogues>
</metadata>
</file>

<file path=customXml/itemProps1.xml><?xml version="1.0" encoding="utf-8"?>
<ds:datastoreItem xmlns:ds="http://schemas.openxmlformats.org/officeDocument/2006/customXml" ds:itemID="{CCC44F03-230E-40AE-85BF-EC96FD189B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eb3d039-33b6-4495-9bc2-698ff4d5488a"/>
    <ds:schemaRef ds:uri="c9a6731c-53d6-464c-b253-c810b90fd6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26EFE4-CE0F-4897-9844-42A9BF3CEEB5}">
  <ds:schemaRefs>
    <ds:schemaRef ds:uri="http://schemas.microsoft.com/office/2006/metadata/properties"/>
    <ds:schemaRef ds:uri="c9a6731c-53d6-464c-b253-c810b90fd6a8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7eb3d039-33b6-4495-9bc2-698ff4d5488a"/>
    <ds:schemaRef ds:uri="http://purl.org/dc/elements/1.1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D547003-0916-4ED4-82A1-B99EBD021792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745109E-2DDF-40CB-AC2B-FF9B10C90820}">
  <ds:schemaRefs>
    <ds:schemaRef ds:uri="http://www.objective.com/ecm/document/metadata/FF3C5B18883D4E21973B57C2EEED7FD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802</TotalTime>
  <Words>266</Words>
  <Application>Microsoft Office PowerPoint</Application>
  <PresentationFormat>Widescreen</PresentationFormat>
  <Paragraphs>46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Eyre (Public Health Wales - No. 2 Capital Quarter)</dc:creator>
  <cp:lastModifiedBy>Sarah Fisher (Public Health Wales - No. 2 Capital Quarter)</cp:lastModifiedBy>
  <cp:revision>54</cp:revision>
  <dcterms:created xsi:type="dcterms:W3CDTF">2021-11-25T14:24:20Z</dcterms:created>
  <dcterms:modified xsi:type="dcterms:W3CDTF">2022-09-23T11:01:11Z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0x010100FE862E6E60497C4680C5AB25B02F4E10</vt:lpwstr>
  </property>
  <property fmtid="{D5CDD505-2E9C-101B-9397-08002B2CF9AE}" pid="3" name="Objective-Id">
    <vt:lpwstr>A41321453</vt:lpwstr>
  </property>
  <property fmtid="{D5CDD505-2E9C-101B-9397-08002B2CF9AE}" pid="4" name="Objective-Title">
    <vt:lpwstr>DRAFT UPDATED Dental SOG - governance and structure for reporting v0.9</vt:lpwstr>
  </property>
  <property fmtid="{D5CDD505-2E9C-101B-9397-08002B2CF9AE}" pid="5" name="Objective-Description">
    <vt:lpwstr>Message registered by Dickenson, Andrew (HSS - Primary Care &amp; Mental Health - Dental) on 06 July 2022 09:03:50</vt:lpwstr>
  </property>
  <property fmtid="{D5CDD505-2E9C-101B-9397-08002B2CF9AE}" pid="6" name="Objective-CreationStamp">
    <vt:filetime>2022-07-06T08:05:28Z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2022-09-23T07:28:54Z</vt:filetime>
  </property>
  <property fmtid="{D5CDD505-2E9C-101B-9397-08002B2CF9AE}" pid="11" name="Objective-Owner">
    <vt:lpwstr>Dickenson, Andrew (HSS - Primary Care &amp; Mental Health - Dental)</vt:lpwstr>
  </property>
  <property fmtid="{D5CDD505-2E9C-101B-9397-08002B2CF9AE}" pid="12" name="Objective-Path">
    <vt:lpwstr>Dickenson, Andrew (HSS - Primary Care &amp; Mental Health - Dental):Special Folder - Dickenson, Andrew (HSS - Primary Care &amp; Mental Health - Dental):Handy - Dickenson, Andrew (HSS - Primary Care &amp; Mental Health - Dental):Contract Reform:Policy:</vt:lpwstr>
  </property>
  <property fmtid="{D5CDD505-2E9C-101B-9397-08002B2CF9AE}" pid="13" name="Objective-Parent">
    <vt:lpwstr>Policy</vt:lpwstr>
  </property>
  <property fmtid="{D5CDD505-2E9C-101B-9397-08002B2CF9AE}" pid="14" name="Objective-State">
    <vt:lpwstr>Being Edited</vt:lpwstr>
  </property>
  <property fmtid="{D5CDD505-2E9C-101B-9397-08002B2CF9AE}" pid="15" name="Objective-VersionId">
    <vt:lpwstr>vA80764781</vt:lpwstr>
  </property>
  <property fmtid="{D5CDD505-2E9C-101B-9397-08002B2CF9AE}" pid="16" name="Objective-Version">
    <vt:lpwstr>1.1</vt:lpwstr>
  </property>
  <property fmtid="{D5CDD505-2E9C-101B-9397-08002B2CF9AE}" pid="17" name="Objective-VersionNumber">
    <vt:r8>2</vt:r8>
  </property>
  <property fmtid="{D5CDD505-2E9C-101B-9397-08002B2CF9AE}" pid="18" name="Objective-VersionComment">
    <vt:lpwstr/>
  </property>
  <property fmtid="{D5CDD505-2E9C-101B-9397-08002B2CF9AE}" pid="19" name="Objective-FileNumber">
    <vt:lpwstr/>
  </property>
  <property fmtid="{D5CDD505-2E9C-101B-9397-08002B2CF9AE}" pid="20" name="Objective-Classification">
    <vt:lpwstr>[Inherited - Official - Sensitive]</vt:lpwstr>
  </property>
  <property fmtid="{D5CDD505-2E9C-101B-9397-08002B2CF9AE}" pid="21" name="Objective-Caveats">
    <vt:lpwstr/>
  </property>
  <property fmtid="{D5CDD505-2E9C-101B-9397-08002B2CF9AE}" pid="22" name="Objective-Date Acquired">
    <vt:lpwstr/>
  </property>
  <property fmtid="{D5CDD505-2E9C-101B-9397-08002B2CF9AE}" pid="23" name="Objective-Official Translation">
    <vt:lpwstr/>
  </property>
  <property fmtid="{D5CDD505-2E9C-101B-9397-08002B2CF9AE}" pid="24" name="Objective-Connect Creator">
    <vt:lpwstr/>
  </property>
  <property fmtid="{D5CDD505-2E9C-101B-9397-08002B2CF9AE}" pid="25" name="Objective-Comment">
    <vt:lpwstr>Message registered by Dickenson, Andrew (HSS - Primary Care &amp; Mental Health - Dental) on 06 July 2022 09:03:50</vt:lpwstr>
  </property>
</Properties>
</file>