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60" r:id="rId2"/>
    <p:sldId id="261" r:id="rId3"/>
    <p:sldId id="256" r:id="rId4"/>
    <p:sldId id="273" r:id="rId5"/>
    <p:sldId id="274" r:id="rId6"/>
    <p:sldId id="257" r:id="rId7"/>
    <p:sldId id="258" r:id="rId8"/>
    <p:sldId id="264" r:id="rId9"/>
    <p:sldId id="266" r:id="rId10"/>
    <p:sldId id="263" r:id="rId11"/>
    <p:sldId id="276" r:id="rId12"/>
    <p:sldId id="275" r:id="rId13"/>
    <p:sldId id="262" r:id="rId14"/>
    <p:sldId id="267" r:id="rId15"/>
    <p:sldId id="268" r:id="rId16"/>
    <p:sldId id="265" r:id="rId17"/>
    <p:sldId id="269" r:id="rId18"/>
    <p:sldId id="270" r:id="rId19"/>
    <p:sldId id="271" r:id="rId20"/>
    <p:sldId id="272" r:id="rId21"/>
    <p:sldId id="28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21"/>
    <p:restoredTop sz="94611"/>
  </p:normalViewPr>
  <p:slideViewPr>
    <p:cSldViewPr snapToGrid="0" snapToObjects="1">
      <p:cViewPr>
        <p:scale>
          <a:sx n="50" d="100"/>
          <a:sy n="50" d="100"/>
        </p:scale>
        <p:origin x="1104"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575FFD-FAF8-402B-A0F4-3977EF52BA27}" type="doc">
      <dgm:prSet loTypeId="urn:microsoft.com/office/officeart/2005/8/layout/vProcess5" loCatId="process" qsTypeId="urn:microsoft.com/office/officeart/2005/8/quickstyle/simple1" qsCatId="simple" csTypeId="urn:microsoft.com/office/officeart/2005/8/colors/accent4_2" csCatId="accent4" phldr="1"/>
      <dgm:spPr/>
      <dgm:t>
        <a:bodyPr/>
        <a:lstStyle/>
        <a:p>
          <a:endParaRPr lang="en-US"/>
        </a:p>
      </dgm:t>
    </dgm:pt>
    <dgm:pt modelId="{8333094C-01B2-4B4E-BD44-45BDEFE55844}">
      <dgm:prSet/>
      <dgm:spPr/>
      <dgm:t>
        <a:bodyPr/>
        <a:lstStyle/>
        <a:p>
          <a:pPr>
            <a:defRPr cap="all"/>
          </a:pPr>
          <a:r>
            <a:rPr lang="en-US" dirty="0"/>
            <a:t>Aim is to understand range and </a:t>
          </a:r>
          <a:r>
            <a:rPr lang="en-US" b="1" dirty="0"/>
            <a:t>nature</a:t>
          </a:r>
          <a:r>
            <a:rPr lang="en-US" dirty="0"/>
            <a:t> of perspectives (not to measure relative prevalence) and to distill insights and learning for policy</a:t>
          </a:r>
        </a:p>
      </dgm:t>
    </dgm:pt>
    <dgm:pt modelId="{E8187169-3825-4B2A-A4DC-9DB41236F1D4}" type="parTrans" cxnId="{14853548-D889-40C5-A8EA-BD0703B78DB2}">
      <dgm:prSet/>
      <dgm:spPr/>
      <dgm:t>
        <a:bodyPr/>
        <a:lstStyle/>
        <a:p>
          <a:endParaRPr lang="en-US"/>
        </a:p>
      </dgm:t>
    </dgm:pt>
    <dgm:pt modelId="{A021E6FD-55CF-4AD6-8FFA-44A6422A948B}" type="sibTrans" cxnId="{14853548-D889-40C5-A8EA-BD0703B78DB2}">
      <dgm:prSet/>
      <dgm:spPr/>
      <dgm:t>
        <a:bodyPr/>
        <a:lstStyle/>
        <a:p>
          <a:endParaRPr lang="en-US"/>
        </a:p>
      </dgm:t>
    </dgm:pt>
    <dgm:pt modelId="{2B4FC2C6-1659-4587-8961-C18277E6B03E}">
      <dgm:prSet/>
      <dgm:spPr/>
      <dgm:t>
        <a:bodyPr/>
        <a:lstStyle/>
        <a:p>
          <a:pPr>
            <a:defRPr cap="all"/>
          </a:pPr>
          <a:r>
            <a:rPr lang="en-US"/>
            <a:t>The sample size based on aims and scope of the research</a:t>
          </a:r>
        </a:p>
      </dgm:t>
    </dgm:pt>
    <dgm:pt modelId="{C60A5324-0833-480C-992E-8C583710F3C2}" type="parTrans" cxnId="{26F3494C-2ABC-4654-A612-6C5D305DF025}">
      <dgm:prSet/>
      <dgm:spPr/>
      <dgm:t>
        <a:bodyPr/>
        <a:lstStyle/>
        <a:p>
          <a:endParaRPr lang="en-US"/>
        </a:p>
      </dgm:t>
    </dgm:pt>
    <dgm:pt modelId="{323E2C8B-9DDC-4E25-92DC-C8CFF8E79615}" type="sibTrans" cxnId="{26F3494C-2ABC-4654-A612-6C5D305DF025}">
      <dgm:prSet/>
      <dgm:spPr/>
      <dgm:t>
        <a:bodyPr/>
        <a:lstStyle/>
        <a:p>
          <a:endParaRPr lang="en-US"/>
        </a:p>
      </dgm:t>
    </dgm:pt>
    <dgm:pt modelId="{0BBD5263-0DAE-40B4-B335-1B5381CC65D0}">
      <dgm:prSet/>
      <dgm:spPr/>
      <dgm:t>
        <a:bodyPr/>
        <a:lstStyle/>
        <a:p>
          <a:pPr>
            <a:defRPr cap="all"/>
          </a:pPr>
          <a:r>
            <a:rPr lang="en-US"/>
            <a:t>Recruitment stopped when no new themes  or insights were being identified </a:t>
          </a:r>
        </a:p>
      </dgm:t>
    </dgm:pt>
    <dgm:pt modelId="{15D0DD9D-9B5E-4709-9B31-F63C2DA1676E}" type="parTrans" cxnId="{72C32EF6-1176-4CD4-9809-89D05713ED6F}">
      <dgm:prSet/>
      <dgm:spPr/>
      <dgm:t>
        <a:bodyPr/>
        <a:lstStyle/>
        <a:p>
          <a:endParaRPr lang="en-US"/>
        </a:p>
      </dgm:t>
    </dgm:pt>
    <dgm:pt modelId="{5C5CF4DE-381C-426A-9AEB-9C930DE7A9D7}" type="sibTrans" cxnId="{72C32EF6-1176-4CD4-9809-89D05713ED6F}">
      <dgm:prSet/>
      <dgm:spPr/>
      <dgm:t>
        <a:bodyPr/>
        <a:lstStyle/>
        <a:p>
          <a:endParaRPr lang="en-US"/>
        </a:p>
      </dgm:t>
    </dgm:pt>
    <dgm:pt modelId="{22A8952E-D057-1644-939E-161B2B60D072}" type="pres">
      <dgm:prSet presAssocID="{6D575FFD-FAF8-402B-A0F4-3977EF52BA27}" presName="outerComposite" presStyleCnt="0">
        <dgm:presLayoutVars>
          <dgm:chMax val="5"/>
          <dgm:dir/>
          <dgm:resizeHandles val="exact"/>
        </dgm:presLayoutVars>
      </dgm:prSet>
      <dgm:spPr/>
    </dgm:pt>
    <dgm:pt modelId="{96BA2813-49A9-BD4E-8988-F14BCBB90AD8}" type="pres">
      <dgm:prSet presAssocID="{6D575FFD-FAF8-402B-A0F4-3977EF52BA27}" presName="dummyMaxCanvas" presStyleCnt="0">
        <dgm:presLayoutVars/>
      </dgm:prSet>
      <dgm:spPr/>
    </dgm:pt>
    <dgm:pt modelId="{95F3EFBE-B07D-854B-AE07-9AA7ADFA89DD}" type="pres">
      <dgm:prSet presAssocID="{6D575FFD-FAF8-402B-A0F4-3977EF52BA27}" presName="ThreeNodes_1" presStyleLbl="node1" presStyleIdx="0" presStyleCnt="3">
        <dgm:presLayoutVars>
          <dgm:bulletEnabled val="1"/>
        </dgm:presLayoutVars>
      </dgm:prSet>
      <dgm:spPr/>
    </dgm:pt>
    <dgm:pt modelId="{ED168FF8-FC3E-504B-BB88-9D07BDDF5AD8}" type="pres">
      <dgm:prSet presAssocID="{6D575FFD-FAF8-402B-A0F4-3977EF52BA27}" presName="ThreeNodes_2" presStyleLbl="node1" presStyleIdx="1" presStyleCnt="3">
        <dgm:presLayoutVars>
          <dgm:bulletEnabled val="1"/>
        </dgm:presLayoutVars>
      </dgm:prSet>
      <dgm:spPr/>
    </dgm:pt>
    <dgm:pt modelId="{2F254716-E755-6A4D-8AF3-5F36D51BA9E0}" type="pres">
      <dgm:prSet presAssocID="{6D575FFD-FAF8-402B-A0F4-3977EF52BA27}" presName="ThreeNodes_3" presStyleLbl="node1" presStyleIdx="2" presStyleCnt="3">
        <dgm:presLayoutVars>
          <dgm:bulletEnabled val="1"/>
        </dgm:presLayoutVars>
      </dgm:prSet>
      <dgm:spPr/>
    </dgm:pt>
    <dgm:pt modelId="{368C3715-CB69-1D4C-B146-556B9F39D05C}" type="pres">
      <dgm:prSet presAssocID="{6D575FFD-FAF8-402B-A0F4-3977EF52BA27}" presName="ThreeConn_1-2" presStyleLbl="fgAccFollowNode1" presStyleIdx="0" presStyleCnt="2">
        <dgm:presLayoutVars>
          <dgm:bulletEnabled val="1"/>
        </dgm:presLayoutVars>
      </dgm:prSet>
      <dgm:spPr/>
    </dgm:pt>
    <dgm:pt modelId="{50A79A42-A5AE-324E-ADF3-0F186448389D}" type="pres">
      <dgm:prSet presAssocID="{6D575FFD-FAF8-402B-A0F4-3977EF52BA27}" presName="ThreeConn_2-3" presStyleLbl="fgAccFollowNode1" presStyleIdx="1" presStyleCnt="2">
        <dgm:presLayoutVars>
          <dgm:bulletEnabled val="1"/>
        </dgm:presLayoutVars>
      </dgm:prSet>
      <dgm:spPr/>
    </dgm:pt>
    <dgm:pt modelId="{8203B63D-8856-1F4E-BEDA-401232C111F7}" type="pres">
      <dgm:prSet presAssocID="{6D575FFD-FAF8-402B-A0F4-3977EF52BA27}" presName="ThreeNodes_1_text" presStyleLbl="node1" presStyleIdx="2" presStyleCnt="3">
        <dgm:presLayoutVars>
          <dgm:bulletEnabled val="1"/>
        </dgm:presLayoutVars>
      </dgm:prSet>
      <dgm:spPr/>
    </dgm:pt>
    <dgm:pt modelId="{DC256EC2-A9A0-6E41-B8B5-85457714E9F3}" type="pres">
      <dgm:prSet presAssocID="{6D575FFD-FAF8-402B-A0F4-3977EF52BA27}" presName="ThreeNodes_2_text" presStyleLbl="node1" presStyleIdx="2" presStyleCnt="3">
        <dgm:presLayoutVars>
          <dgm:bulletEnabled val="1"/>
        </dgm:presLayoutVars>
      </dgm:prSet>
      <dgm:spPr/>
    </dgm:pt>
    <dgm:pt modelId="{F123F1C9-ADD9-1549-9382-4E46D814B714}" type="pres">
      <dgm:prSet presAssocID="{6D575FFD-FAF8-402B-A0F4-3977EF52BA27}" presName="ThreeNodes_3_text" presStyleLbl="node1" presStyleIdx="2" presStyleCnt="3">
        <dgm:presLayoutVars>
          <dgm:bulletEnabled val="1"/>
        </dgm:presLayoutVars>
      </dgm:prSet>
      <dgm:spPr/>
    </dgm:pt>
  </dgm:ptLst>
  <dgm:cxnLst>
    <dgm:cxn modelId="{B79E3813-AC7B-4C45-ACFD-60D73595A5B4}" type="presOf" srcId="{323E2C8B-9DDC-4E25-92DC-C8CFF8E79615}" destId="{50A79A42-A5AE-324E-ADF3-0F186448389D}" srcOrd="0" destOrd="0" presId="urn:microsoft.com/office/officeart/2005/8/layout/vProcess5"/>
    <dgm:cxn modelId="{11844733-2553-174F-A7FC-755F1BF58421}" type="presOf" srcId="{2B4FC2C6-1659-4587-8961-C18277E6B03E}" destId="{ED168FF8-FC3E-504B-BB88-9D07BDDF5AD8}" srcOrd="0" destOrd="0" presId="urn:microsoft.com/office/officeart/2005/8/layout/vProcess5"/>
    <dgm:cxn modelId="{3C307F42-5F9C-4844-93A5-691CCBA2D80B}" type="presOf" srcId="{2B4FC2C6-1659-4587-8961-C18277E6B03E}" destId="{DC256EC2-A9A0-6E41-B8B5-85457714E9F3}" srcOrd="1" destOrd="0" presId="urn:microsoft.com/office/officeart/2005/8/layout/vProcess5"/>
    <dgm:cxn modelId="{14853548-D889-40C5-A8EA-BD0703B78DB2}" srcId="{6D575FFD-FAF8-402B-A0F4-3977EF52BA27}" destId="{8333094C-01B2-4B4E-BD44-45BDEFE55844}" srcOrd="0" destOrd="0" parTransId="{E8187169-3825-4B2A-A4DC-9DB41236F1D4}" sibTransId="{A021E6FD-55CF-4AD6-8FFA-44A6422A948B}"/>
    <dgm:cxn modelId="{26F3494C-2ABC-4654-A612-6C5D305DF025}" srcId="{6D575FFD-FAF8-402B-A0F4-3977EF52BA27}" destId="{2B4FC2C6-1659-4587-8961-C18277E6B03E}" srcOrd="1" destOrd="0" parTransId="{C60A5324-0833-480C-992E-8C583710F3C2}" sibTransId="{323E2C8B-9DDC-4E25-92DC-C8CFF8E79615}"/>
    <dgm:cxn modelId="{D7040680-FC47-B147-BC89-142BF74431AC}" type="presOf" srcId="{8333094C-01B2-4B4E-BD44-45BDEFE55844}" destId="{8203B63D-8856-1F4E-BEDA-401232C111F7}" srcOrd="1" destOrd="0" presId="urn:microsoft.com/office/officeart/2005/8/layout/vProcess5"/>
    <dgm:cxn modelId="{3F7E28C5-2948-364C-8FAA-C40CED7FAA55}" type="presOf" srcId="{A021E6FD-55CF-4AD6-8FFA-44A6422A948B}" destId="{368C3715-CB69-1D4C-B146-556B9F39D05C}" srcOrd="0" destOrd="0" presId="urn:microsoft.com/office/officeart/2005/8/layout/vProcess5"/>
    <dgm:cxn modelId="{3B1122D6-B703-B946-B650-86481733EF89}" type="presOf" srcId="{0BBD5263-0DAE-40B4-B335-1B5381CC65D0}" destId="{2F254716-E755-6A4D-8AF3-5F36D51BA9E0}" srcOrd="0" destOrd="0" presId="urn:microsoft.com/office/officeart/2005/8/layout/vProcess5"/>
    <dgm:cxn modelId="{812B1ADE-F16D-9744-AF29-F33F4E402AA6}" type="presOf" srcId="{6D575FFD-FAF8-402B-A0F4-3977EF52BA27}" destId="{22A8952E-D057-1644-939E-161B2B60D072}" srcOrd="0" destOrd="0" presId="urn:microsoft.com/office/officeart/2005/8/layout/vProcess5"/>
    <dgm:cxn modelId="{12E741F4-E2A4-5741-A89C-F969954D8D0D}" type="presOf" srcId="{0BBD5263-0DAE-40B4-B335-1B5381CC65D0}" destId="{F123F1C9-ADD9-1549-9382-4E46D814B714}" srcOrd="1" destOrd="0" presId="urn:microsoft.com/office/officeart/2005/8/layout/vProcess5"/>
    <dgm:cxn modelId="{72C32EF6-1176-4CD4-9809-89D05713ED6F}" srcId="{6D575FFD-FAF8-402B-A0F4-3977EF52BA27}" destId="{0BBD5263-0DAE-40B4-B335-1B5381CC65D0}" srcOrd="2" destOrd="0" parTransId="{15D0DD9D-9B5E-4709-9B31-F63C2DA1676E}" sibTransId="{5C5CF4DE-381C-426A-9AEB-9C930DE7A9D7}"/>
    <dgm:cxn modelId="{B470FDF7-68C5-FF47-960E-262ED06F0804}" type="presOf" srcId="{8333094C-01B2-4B4E-BD44-45BDEFE55844}" destId="{95F3EFBE-B07D-854B-AE07-9AA7ADFA89DD}" srcOrd="0" destOrd="0" presId="urn:microsoft.com/office/officeart/2005/8/layout/vProcess5"/>
    <dgm:cxn modelId="{09320FAC-9466-7D44-9D45-35E974D586EC}" type="presParOf" srcId="{22A8952E-D057-1644-939E-161B2B60D072}" destId="{96BA2813-49A9-BD4E-8988-F14BCBB90AD8}" srcOrd="0" destOrd="0" presId="urn:microsoft.com/office/officeart/2005/8/layout/vProcess5"/>
    <dgm:cxn modelId="{4310ECAB-4D60-454A-B418-FC33E499CD18}" type="presParOf" srcId="{22A8952E-D057-1644-939E-161B2B60D072}" destId="{95F3EFBE-B07D-854B-AE07-9AA7ADFA89DD}" srcOrd="1" destOrd="0" presId="urn:microsoft.com/office/officeart/2005/8/layout/vProcess5"/>
    <dgm:cxn modelId="{FB09A85B-F8C7-FF40-BB28-36AFD05A5407}" type="presParOf" srcId="{22A8952E-D057-1644-939E-161B2B60D072}" destId="{ED168FF8-FC3E-504B-BB88-9D07BDDF5AD8}" srcOrd="2" destOrd="0" presId="urn:microsoft.com/office/officeart/2005/8/layout/vProcess5"/>
    <dgm:cxn modelId="{FC7C2304-827D-6A4F-9F4F-17800B2F9C7E}" type="presParOf" srcId="{22A8952E-D057-1644-939E-161B2B60D072}" destId="{2F254716-E755-6A4D-8AF3-5F36D51BA9E0}" srcOrd="3" destOrd="0" presId="urn:microsoft.com/office/officeart/2005/8/layout/vProcess5"/>
    <dgm:cxn modelId="{6621A454-BB0B-C84F-9FE0-68226EA8FED7}" type="presParOf" srcId="{22A8952E-D057-1644-939E-161B2B60D072}" destId="{368C3715-CB69-1D4C-B146-556B9F39D05C}" srcOrd="4" destOrd="0" presId="urn:microsoft.com/office/officeart/2005/8/layout/vProcess5"/>
    <dgm:cxn modelId="{6DAB43CC-72BA-EE4E-9B2D-ABCEA17DAFBB}" type="presParOf" srcId="{22A8952E-D057-1644-939E-161B2B60D072}" destId="{50A79A42-A5AE-324E-ADF3-0F186448389D}" srcOrd="5" destOrd="0" presId="urn:microsoft.com/office/officeart/2005/8/layout/vProcess5"/>
    <dgm:cxn modelId="{961FC016-40A5-204D-B7BD-4A2ADD585900}" type="presParOf" srcId="{22A8952E-D057-1644-939E-161B2B60D072}" destId="{8203B63D-8856-1F4E-BEDA-401232C111F7}" srcOrd="6" destOrd="0" presId="urn:microsoft.com/office/officeart/2005/8/layout/vProcess5"/>
    <dgm:cxn modelId="{7D83BBBF-55A7-2B4E-A696-D2507F37E688}" type="presParOf" srcId="{22A8952E-D057-1644-939E-161B2B60D072}" destId="{DC256EC2-A9A0-6E41-B8B5-85457714E9F3}" srcOrd="7" destOrd="0" presId="urn:microsoft.com/office/officeart/2005/8/layout/vProcess5"/>
    <dgm:cxn modelId="{C3158EE2-7FF9-104C-934C-3DC52CD1938F}" type="presParOf" srcId="{22A8952E-D057-1644-939E-161B2B60D072}" destId="{F123F1C9-ADD9-1549-9382-4E46D814B714}"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F3EFBE-B07D-854B-AE07-9AA7ADFA89DD}">
      <dsp:nvSpPr>
        <dsp:cNvPr id="0" name=""/>
        <dsp:cNvSpPr/>
      </dsp:nvSpPr>
      <dsp:spPr>
        <a:xfrm>
          <a:off x="0" y="0"/>
          <a:ext cx="8938260" cy="1305763"/>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defRPr cap="all"/>
          </a:pPr>
          <a:r>
            <a:rPr lang="en-US" sz="2400" kern="1200" dirty="0"/>
            <a:t>Aim is to understand range and </a:t>
          </a:r>
          <a:r>
            <a:rPr lang="en-US" sz="2400" b="1" kern="1200" dirty="0"/>
            <a:t>nature</a:t>
          </a:r>
          <a:r>
            <a:rPr lang="en-US" sz="2400" kern="1200" dirty="0"/>
            <a:t> of perspectives (not to measure relative prevalence) and to distill insights and learning for policy</a:t>
          </a:r>
        </a:p>
      </dsp:txBody>
      <dsp:txXfrm>
        <a:off x="38244" y="38244"/>
        <a:ext cx="7529240" cy="1229275"/>
      </dsp:txXfrm>
    </dsp:sp>
    <dsp:sp modelId="{ED168FF8-FC3E-504B-BB88-9D07BDDF5AD8}">
      <dsp:nvSpPr>
        <dsp:cNvPr id="0" name=""/>
        <dsp:cNvSpPr/>
      </dsp:nvSpPr>
      <dsp:spPr>
        <a:xfrm>
          <a:off x="788669" y="1523390"/>
          <a:ext cx="8938260" cy="1305763"/>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defRPr cap="all"/>
          </a:pPr>
          <a:r>
            <a:rPr lang="en-US" sz="2400" kern="1200"/>
            <a:t>The sample size based on aims and scope of the research</a:t>
          </a:r>
        </a:p>
      </dsp:txBody>
      <dsp:txXfrm>
        <a:off x="826913" y="1561634"/>
        <a:ext cx="7224355" cy="1229275"/>
      </dsp:txXfrm>
    </dsp:sp>
    <dsp:sp modelId="{2F254716-E755-6A4D-8AF3-5F36D51BA9E0}">
      <dsp:nvSpPr>
        <dsp:cNvPr id="0" name=""/>
        <dsp:cNvSpPr/>
      </dsp:nvSpPr>
      <dsp:spPr>
        <a:xfrm>
          <a:off x="1577339" y="3046780"/>
          <a:ext cx="8938260" cy="1305763"/>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defRPr cap="all"/>
          </a:pPr>
          <a:r>
            <a:rPr lang="en-US" sz="2400" kern="1200"/>
            <a:t>Recruitment stopped when no new themes  or insights were being identified </a:t>
          </a:r>
        </a:p>
      </dsp:txBody>
      <dsp:txXfrm>
        <a:off x="1615583" y="3085024"/>
        <a:ext cx="7224355" cy="1229275"/>
      </dsp:txXfrm>
    </dsp:sp>
    <dsp:sp modelId="{368C3715-CB69-1D4C-B146-556B9F39D05C}">
      <dsp:nvSpPr>
        <dsp:cNvPr id="0" name=""/>
        <dsp:cNvSpPr/>
      </dsp:nvSpPr>
      <dsp:spPr>
        <a:xfrm>
          <a:off x="8089513" y="990203"/>
          <a:ext cx="848746" cy="848746"/>
        </a:xfrm>
        <a:prstGeom prst="downArrow">
          <a:avLst>
            <a:gd name="adj1" fmla="val 55000"/>
            <a:gd name="adj2" fmla="val 45000"/>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8280481" y="990203"/>
        <a:ext cx="466810" cy="638681"/>
      </dsp:txXfrm>
    </dsp:sp>
    <dsp:sp modelId="{50A79A42-A5AE-324E-ADF3-0F186448389D}">
      <dsp:nvSpPr>
        <dsp:cNvPr id="0" name=""/>
        <dsp:cNvSpPr/>
      </dsp:nvSpPr>
      <dsp:spPr>
        <a:xfrm>
          <a:off x="8878183" y="2504889"/>
          <a:ext cx="848746" cy="848746"/>
        </a:xfrm>
        <a:prstGeom prst="downArrow">
          <a:avLst>
            <a:gd name="adj1" fmla="val 55000"/>
            <a:gd name="adj2" fmla="val 45000"/>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9069151" y="2504889"/>
        <a:ext cx="466810" cy="638681"/>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B1E2B9-1401-7F4D-8A09-CA604197B0B9}" type="datetimeFigureOut">
              <a:rPr lang="en-US" smtClean="0"/>
              <a:t>7/26/2023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0D7273-72F1-0D4D-8C29-8D65D148C9E5}" type="slidenum">
              <a:rPr lang="en-US" smtClean="0"/>
              <a:t>‹#›</a:t>
            </a:fld>
            <a:endParaRPr lang="en-US"/>
          </a:p>
        </p:txBody>
      </p:sp>
    </p:spTree>
    <p:extLst>
      <p:ext uri="{BB962C8B-B14F-4D97-AF65-F5344CB8AC3E}">
        <p14:creationId xmlns:p14="http://schemas.microsoft.com/office/powerpoint/2010/main" val="37587912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dirty="0"/>
              <a:t>This combination of perspectives may stem in part from the complex mix of governance mechanisms in contemporary social policy (Jones 2016), the mixed economy in dentistry, and the fact that NHS dentistry itself involves both delivery free at the point of use and patient charges. </a:t>
            </a:r>
          </a:p>
          <a:p>
            <a:pPr fontAlgn="base"/>
            <a:r>
              <a:rPr lang="en-GB" dirty="0"/>
              <a:t> </a:t>
            </a:r>
          </a:p>
          <a:p>
            <a:pPr fontAlgn="base"/>
            <a:r>
              <a:rPr lang="en-GB" dirty="0"/>
              <a:t>For practitioners and policy makers, the relative frequency of each perspective is less important than the range of different perspectives that may be encountered, and that people may hold a combination of perspectives. In this context good relationships between patients and dentists are key. Good relationships foster trust and acceptance of new ways of working. Opportunities for dialogue enable changes to be discussed in a way that considers individual patient preferences, circumstances, and concerns.</a:t>
            </a:r>
          </a:p>
          <a:p>
            <a:endParaRPr lang="en-US" dirty="0"/>
          </a:p>
        </p:txBody>
      </p:sp>
      <p:sp>
        <p:nvSpPr>
          <p:cNvPr id="4" name="Slide Number Placeholder 3"/>
          <p:cNvSpPr>
            <a:spLocks noGrp="1"/>
          </p:cNvSpPr>
          <p:nvPr>
            <p:ph type="sldNum" sz="quarter" idx="5"/>
          </p:nvPr>
        </p:nvSpPr>
        <p:spPr/>
        <p:txBody>
          <a:bodyPr/>
          <a:lstStyle/>
          <a:p>
            <a:fld id="{6A702A63-4508-7E44-B89A-C4680EB615F3}" type="slidenum">
              <a:rPr lang="en-US" smtClean="0"/>
              <a:t>19</a:t>
            </a:fld>
            <a:endParaRPr lang="en-US"/>
          </a:p>
        </p:txBody>
      </p:sp>
    </p:spTree>
    <p:extLst>
      <p:ext uri="{BB962C8B-B14F-4D97-AF65-F5344CB8AC3E}">
        <p14:creationId xmlns:p14="http://schemas.microsoft.com/office/powerpoint/2010/main" val="20263933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82038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01632-0C19-8A4A-8A72-096208EBB7D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5869783-C221-764D-A16B-591DB45926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62A7D158-BA6E-5749-BF7E-E06F3BC74CC9}"/>
              </a:ext>
            </a:extLst>
          </p:cNvPr>
          <p:cNvSpPr>
            <a:spLocks noGrp="1"/>
          </p:cNvSpPr>
          <p:nvPr>
            <p:ph type="dt" sz="half" idx="10"/>
          </p:nvPr>
        </p:nvSpPr>
        <p:spPr/>
        <p:txBody>
          <a:bodyPr/>
          <a:lstStyle/>
          <a:p>
            <a:fld id="{F3C2539C-EB06-ED48-9FFF-5900422E313A}" type="datetimeFigureOut">
              <a:rPr lang="en-US" smtClean="0"/>
              <a:t>7/26/2023</a:t>
            </a:fld>
            <a:endParaRPr lang="en-US"/>
          </a:p>
        </p:txBody>
      </p:sp>
      <p:sp>
        <p:nvSpPr>
          <p:cNvPr id="5" name="Footer Placeholder 4">
            <a:extLst>
              <a:ext uri="{FF2B5EF4-FFF2-40B4-BE49-F238E27FC236}">
                <a16:creationId xmlns:a16="http://schemas.microsoft.com/office/drawing/2014/main" id="{6ED8A74D-EFFA-C648-B63A-ED5ED8275B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DFBEDF-1F5B-EB45-9D5B-2DD77510BE52}"/>
              </a:ext>
            </a:extLst>
          </p:cNvPr>
          <p:cNvSpPr>
            <a:spLocks noGrp="1"/>
          </p:cNvSpPr>
          <p:nvPr>
            <p:ph type="sldNum" sz="quarter" idx="12"/>
          </p:nvPr>
        </p:nvSpPr>
        <p:spPr/>
        <p:txBody>
          <a:bodyPr/>
          <a:lstStyle/>
          <a:p>
            <a:fld id="{EC2C09B7-258B-114D-B92C-C866A84BEEBD}" type="slidenum">
              <a:rPr lang="en-US" smtClean="0"/>
              <a:t>‹#›</a:t>
            </a:fld>
            <a:endParaRPr lang="en-US"/>
          </a:p>
        </p:txBody>
      </p:sp>
    </p:spTree>
    <p:extLst>
      <p:ext uri="{BB962C8B-B14F-4D97-AF65-F5344CB8AC3E}">
        <p14:creationId xmlns:p14="http://schemas.microsoft.com/office/powerpoint/2010/main" val="1244536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8B638-AF8A-8045-919A-EF58F87486E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3216A9D-4334-124C-90BF-B46EA15C427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49B6A20-A802-2346-9AA9-DD62A956E631}"/>
              </a:ext>
            </a:extLst>
          </p:cNvPr>
          <p:cNvSpPr>
            <a:spLocks noGrp="1"/>
          </p:cNvSpPr>
          <p:nvPr>
            <p:ph type="dt" sz="half" idx="10"/>
          </p:nvPr>
        </p:nvSpPr>
        <p:spPr/>
        <p:txBody>
          <a:bodyPr/>
          <a:lstStyle/>
          <a:p>
            <a:fld id="{F3C2539C-EB06-ED48-9FFF-5900422E313A}" type="datetimeFigureOut">
              <a:rPr lang="en-US" smtClean="0"/>
              <a:t>7/26/2023</a:t>
            </a:fld>
            <a:endParaRPr lang="en-US"/>
          </a:p>
        </p:txBody>
      </p:sp>
      <p:sp>
        <p:nvSpPr>
          <p:cNvPr id="5" name="Footer Placeholder 4">
            <a:extLst>
              <a:ext uri="{FF2B5EF4-FFF2-40B4-BE49-F238E27FC236}">
                <a16:creationId xmlns:a16="http://schemas.microsoft.com/office/drawing/2014/main" id="{DF16FC9A-BF61-724E-85A1-10E09A7C9A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D9C316-5C88-6849-A579-BE30FD82CB12}"/>
              </a:ext>
            </a:extLst>
          </p:cNvPr>
          <p:cNvSpPr>
            <a:spLocks noGrp="1"/>
          </p:cNvSpPr>
          <p:nvPr>
            <p:ph type="sldNum" sz="quarter" idx="12"/>
          </p:nvPr>
        </p:nvSpPr>
        <p:spPr/>
        <p:txBody>
          <a:bodyPr/>
          <a:lstStyle/>
          <a:p>
            <a:fld id="{EC2C09B7-258B-114D-B92C-C866A84BEEBD}" type="slidenum">
              <a:rPr lang="en-US" smtClean="0"/>
              <a:t>‹#›</a:t>
            </a:fld>
            <a:endParaRPr lang="en-US"/>
          </a:p>
        </p:txBody>
      </p:sp>
    </p:spTree>
    <p:extLst>
      <p:ext uri="{BB962C8B-B14F-4D97-AF65-F5344CB8AC3E}">
        <p14:creationId xmlns:p14="http://schemas.microsoft.com/office/powerpoint/2010/main" val="1456825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EF76C5F-1CEF-DA43-AD3B-5B82407DDE7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4A08554-3F86-8A48-B791-3C2B19E150D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8AD267A-8526-824D-A239-ABD52CCD2A4B}"/>
              </a:ext>
            </a:extLst>
          </p:cNvPr>
          <p:cNvSpPr>
            <a:spLocks noGrp="1"/>
          </p:cNvSpPr>
          <p:nvPr>
            <p:ph type="dt" sz="half" idx="10"/>
          </p:nvPr>
        </p:nvSpPr>
        <p:spPr/>
        <p:txBody>
          <a:bodyPr/>
          <a:lstStyle/>
          <a:p>
            <a:fld id="{F3C2539C-EB06-ED48-9FFF-5900422E313A}" type="datetimeFigureOut">
              <a:rPr lang="en-US" smtClean="0"/>
              <a:t>7/26/2023</a:t>
            </a:fld>
            <a:endParaRPr lang="en-US"/>
          </a:p>
        </p:txBody>
      </p:sp>
      <p:sp>
        <p:nvSpPr>
          <p:cNvPr id="5" name="Footer Placeholder 4">
            <a:extLst>
              <a:ext uri="{FF2B5EF4-FFF2-40B4-BE49-F238E27FC236}">
                <a16:creationId xmlns:a16="http://schemas.microsoft.com/office/drawing/2014/main" id="{D0EB4949-66FC-CD4A-9D75-08E30EF15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2EE695-DC00-0744-B564-102FF0B793E1}"/>
              </a:ext>
            </a:extLst>
          </p:cNvPr>
          <p:cNvSpPr>
            <a:spLocks noGrp="1"/>
          </p:cNvSpPr>
          <p:nvPr>
            <p:ph type="sldNum" sz="quarter" idx="12"/>
          </p:nvPr>
        </p:nvSpPr>
        <p:spPr/>
        <p:txBody>
          <a:bodyPr/>
          <a:lstStyle/>
          <a:p>
            <a:fld id="{EC2C09B7-258B-114D-B92C-C866A84BEEBD}" type="slidenum">
              <a:rPr lang="en-US" smtClean="0"/>
              <a:t>‹#›</a:t>
            </a:fld>
            <a:endParaRPr lang="en-US"/>
          </a:p>
        </p:txBody>
      </p:sp>
    </p:spTree>
    <p:extLst>
      <p:ext uri="{BB962C8B-B14F-4D97-AF65-F5344CB8AC3E}">
        <p14:creationId xmlns:p14="http://schemas.microsoft.com/office/powerpoint/2010/main" val="17717430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1" name="Author and Date"/>
          <p:cNvSpPr txBox="1">
            <a:spLocks noGrp="1"/>
          </p:cNvSpPr>
          <p:nvPr>
            <p:ph type="body" sz="quarter" idx="13" hasCustomPrompt="1"/>
          </p:nvPr>
        </p:nvSpPr>
        <p:spPr>
          <a:xfrm>
            <a:off x="600670" y="5929931"/>
            <a:ext cx="10985502" cy="318490"/>
          </a:xfrm>
          <a:prstGeom prst="rect">
            <a:avLst/>
          </a:prstGeom>
        </p:spPr>
        <p:txBody>
          <a:bodyPr lIns="45719" tIns="45719" rIns="45719" bIns="45719"/>
          <a:lstStyle>
            <a:lvl1pPr marL="0" indent="0" defTabSz="412750">
              <a:lnSpc>
                <a:spcPct val="100000"/>
              </a:lnSpc>
              <a:spcBef>
                <a:spcPts val="0"/>
              </a:spcBef>
              <a:buSzTx/>
              <a:buNone/>
              <a:defRPr sz="1800" b="1"/>
            </a:lvl1pPr>
          </a:lstStyle>
          <a:p>
            <a:r>
              <a:t>Author and Date</a:t>
            </a:r>
          </a:p>
        </p:txBody>
      </p:sp>
      <p:sp>
        <p:nvSpPr>
          <p:cNvPr id="12" name="Presentation Title"/>
          <p:cNvSpPr txBox="1">
            <a:spLocks noGrp="1"/>
          </p:cNvSpPr>
          <p:nvPr>
            <p:ph type="title" hasCustomPrompt="1"/>
          </p:nvPr>
        </p:nvSpPr>
        <p:spPr>
          <a:xfrm>
            <a:off x="603248" y="1287496"/>
            <a:ext cx="10985502" cy="2324101"/>
          </a:xfrm>
          <a:prstGeom prst="rect">
            <a:avLst/>
          </a:prstGeom>
        </p:spPr>
        <p:txBody>
          <a:bodyPr anchor="b"/>
          <a:lstStyle>
            <a:lvl1pPr>
              <a:defRPr sz="5800" spc="-116"/>
            </a:lvl1pPr>
          </a:lstStyle>
          <a:p>
            <a:r>
              <a:t>Presentation Title</a:t>
            </a:r>
          </a:p>
        </p:txBody>
      </p:sp>
      <p:sp>
        <p:nvSpPr>
          <p:cNvPr id="13" name="Body Level One…"/>
          <p:cNvSpPr txBox="1">
            <a:spLocks noGrp="1"/>
          </p:cNvSpPr>
          <p:nvPr>
            <p:ph type="body" sz="quarter" idx="1" hasCustomPrompt="1"/>
          </p:nvPr>
        </p:nvSpPr>
        <p:spPr>
          <a:xfrm>
            <a:off x="600671" y="3611595"/>
            <a:ext cx="10985501" cy="952501"/>
          </a:xfrm>
          <a:prstGeom prst="rect">
            <a:avLst/>
          </a:prstGeom>
        </p:spPr>
        <p:txBody>
          <a:bodyPr/>
          <a:lstStyle>
            <a:lvl1pPr marL="0" indent="0" defTabSz="412750">
              <a:lnSpc>
                <a:spcPct val="100000"/>
              </a:lnSpc>
              <a:spcBef>
                <a:spcPts val="0"/>
              </a:spcBef>
              <a:buSzTx/>
              <a:buNone/>
              <a:defRPr sz="2750" b="1"/>
            </a:lvl1pPr>
            <a:lvl2pPr marL="0" indent="0" defTabSz="412750">
              <a:lnSpc>
                <a:spcPct val="100000"/>
              </a:lnSpc>
              <a:spcBef>
                <a:spcPts val="0"/>
              </a:spcBef>
              <a:buSzTx/>
              <a:buNone/>
              <a:defRPr sz="2750" b="1"/>
            </a:lvl2pPr>
            <a:lvl3pPr marL="0" indent="0" defTabSz="412750">
              <a:lnSpc>
                <a:spcPct val="100000"/>
              </a:lnSpc>
              <a:spcBef>
                <a:spcPts val="0"/>
              </a:spcBef>
              <a:buSzTx/>
              <a:buNone/>
              <a:defRPr sz="2750" b="1"/>
            </a:lvl3pPr>
            <a:lvl4pPr marL="0" indent="0" defTabSz="412750">
              <a:lnSpc>
                <a:spcPct val="100000"/>
              </a:lnSpc>
              <a:spcBef>
                <a:spcPts val="0"/>
              </a:spcBef>
              <a:buSzTx/>
              <a:buNone/>
              <a:defRPr sz="2750" b="1"/>
            </a:lvl4pPr>
            <a:lvl5pPr marL="0" indent="0" defTabSz="412750">
              <a:lnSpc>
                <a:spcPct val="100000"/>
              </a:lnSpc>
              <a:spcBef>
                <a:spcPts val="0"/>
              </a:spcBef>
              <a:buSzTx/>
              <a:buNone/>
              <a:defRPr sz="2750" b="1"/>
            </a:lvl5pPr>
          </a:lstStyle>
          <a:p>
            <a:r>
              <a:t>Presentation Subtitle</a:t>
            </a:r>
          </a:p>
          <a:p>
            <a:pPr lvl="1"/>
            <a:endParaRPr/>
          </a:p>
          <a:p>
            <a:pPr lvl="2"/>
            <a:endParaRPr/>
          </a:p>
          <a:p>
            <a:pPr lvl="3"/>
            <a:endParaRPr/>
          </a:p>
          <a:p>
            <a:pPr lvl="4"/>
            <a:endParaRP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44190640"/>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36B191-0E61-B444-B4EC-77535266B10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3932174-236A-0B44-9524-E238719EA6C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EB31DB4-6AC6-F54E-9020-1AF9472A7727}"/>
              </a:ext>
            </a:extLst>
          </p:cNvPr>
          <p:cNvSpPr>
            <a:spLocks noGrp="1"/>
          </p:cNvSpPr>
          <p:nvPr>
            <p:ph type="dt" sz="half" idx="10"/>
          </p:nvPr>
        </p:nvSpPr>
        <p:spPr/>
        <p:txBody>
          <a:bodyPr/>
          <a:lstStyle/>
          <a:p>
            <a:fld id="{F3C2539C-EB06-ED48-9FFF-5900422E313A}" type="datetimeFigureOut">
              <a:rPr lang="en-US" smtClean="0"/>
              <a:t>7/26/2023</a:t>
            </a:fld>
            <a:endParaRPr lang="en-US"/>
          </a:p>
        </p:txBody>
      </p:sp>
      <p:sp>
        <p:nvSpPr>
          <p:cNvPr id="5" name="Footer Placeholder 4">
            <a:extLst>
              <a:ext uri="{FF2B5EF4-FFF2-40B4-BE49-F238E27FC236}">
                <a16:creationId xmlns:a16="http://schemas.microsoft.com/office/drawing/2014/main" id="{AD3EA204-BDD9-9E4C-8FF3-18BDB40E48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3CC33B-C2BE-1C4C-AEC3-1F810B8CDE9D}"/>
              </a:ext>
            </a:extLst>
          </p:cNvPr>
          <p:cNvSpPr>
            <a:spLocks noGrp="1"/>
          </p:cNvSpPr>
          <p:nvPr>
            <p:ph type="sldNum" sz="quarter" idx="12"/>
          </p:nvPr>
        </p:nvSpPr>
        <p:spPr/>
        <p:txBody>
          <a:bodyPr/>
          <a:lstStyle/>
          <a:p>
            <a:fld id="{EC2C09B7-258B-114D-B92C-C866A84BEEBD}" type="slidenum">
              <a:rPr lang="en-US" smtClean="0"/>
              <a:t>‹#›</a:t>
            </a:fld>
            <a:endParaRPr lang="en-US"/>
          </a:p>
        </p:txBody>
      </p:sp>
    </p:spTree>
    <p:extLst>
      <p:ext uri="{BB962C8B-B14F-4D97-AF65-F5344CB8AC3E}">
        <p14:creationId xmlns:p14="http://schemas.microsoft.com/office/powerpoint/2010/main" val="3848106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ECE95-20B8-9140-9C67-74810487B65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C7A436F7-28F8-1F4F-B1D0-445F3BE338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DC3A4D8-472B-3C4E-B627-899D5FB5E181}"/>
              </a:ext>
            </a:extLst>
          </p:cNvPr>
          <p:cNvSpPr>
            <a:spLocks noGrp="1"/>
          </p:cNvSpPr>
          <p:nvPr>
            <p:ph type="dt" sz="half" idx="10"/>
          </p:nvPr>
        </p:nvSpPr>
        <p:spPr/>
        <p:txBody>
          <a:bodyPr/>
          <a:lstStyle/>
          <a:p>
            <a:fld id="{F3C2539C-EB06-ED48-9FFF-5900422E313A}" type="datetimeFigureOut">
              <a:rPr lang="en-US" smtClean="0"/>
              <a:t>7/26/2023</a:t>
            </a:fld>
            <a:endParaRPr lang="en-US"/>
          </a:p>
        </p:txBody>
      </p:sp>
      <p:sp>
        <p:nvSpPr>
          <p:cNvPr id="5" name="Footer Placeholder 4">
            <a:extLst>
              <a:ext uri="{FF2B5EF4-FFF2-40B4-BE49-F238E27FC236}">
                <a16:creationId xmlns:a16="http://schemas.microsoft.com/office/drawing/2014/main" id="{C0FCB261-5663-F04E-A059-E25BD2B7EF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BDC422-095F-0E4F-9988-9A2F64129CB1}"/>
              </a:ext>
            </a:extLst>
          </p:cNvPr>
          <p:cNvSpPr>
            <a:spLocks noGrp="1"/>
          </p:cNvSpPr>
          <p:nvPr>
            <p:ph type="sldNum" sz="quarter" idx="12"/>
          </p:nvPr>
        </p:nvSpPr>
        <p:spPr/>
        <p:txBody>
          <a:bodyPr/>
          <a:lstStyle/>
          <a:p>
            <a:fld id="{EC2C09B7-258B-114D-B92C-C866A84BEEBD}" type="slidenum">
              <a:rPr lang="en-US" smtClean="0"/>
              <a:t>‹#›</a:t>
            </a:fld>
            <a:endParaRPr lang="en-US"/>
          </a:p>
        </p:txBody>
      </p:sp>
    </p:spTree>
    <p:extLst>
      <p:ext uri="{BB962C8B-B14F-4D97-AF65-F5344CB8AC3E}">
        <p14:creationId xmlns:p14="http://schemas.microsoft.com/office/powerpoint/2010/main" val="25767994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0461C-2690-6C4A-BA70-01D044E01A6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DA91188-7930-E941-AFD9-6B449A871E9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EC36DD45-1234-BE49-8BC9-CBA7C887B39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6793148D-50A9-6446-A377-DA930C472EE2}"/>
              </a:ext>
            </a:extLst>
          </p:cNvPr>
          <p:cNvSpPr>
            <a:spLocks noGrp="1"/>
          </p:cNvSpPr>
          <p:nvPr>
            <p:ph type="dt" sz="half" idx="10"/>
          </p:nvPr>
        </p:nvSpPr>
        <p:spPr/>
        <p:txBody>
          <a:bodyPr/>
          <a:lstStyle/>
          <a:p>
            <a:fld id="{F3C2539C-EB06-ED48-9FFF-5900422E313A}" type="datetimeFigureOut">
              <a:rPr lang="en-US" smtClean="0"/>
              <a:t>7/26/2023</a:t>
            </a:fld>
            <a:endParaRPr lang="en-US"/>
          </a:p>
        </p:txBody>
      </p:sp>
      <p:sp>
        <p:nvSpPr>
          <p:cNvPr id="6" name="Footer Placeholder 5">
            <a:extLst>
              <a:ext uri="{FF2B5EF4-FFF2-40B4-BE49-F238E27FC236}">
                <a16:creationId xmlns:a16="http://schemas.microsoft.com/office/drawing/2014/main" id="{88BAAB0B-782A-754D-89F7-0101E6083D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4023772-5763-1248-B99D-8A00E44E877D}"/>
              </a:ext>
            </a:extLst>
          </p:cNvPr>
          <p:cNvSpPr>
            <a:spLocks noGrp="1"/>
          </p:cNvSpPr>
          <p:nvPr>
            <p:ph type="sldNum" sz="quarter" idx="12"/>
          </p:nvPr>
        </p:nvSpPr>
        <p:spPr/>
        <p:txBody>
          <a:bodyPr/>
          <a:lstStyle/>
          <a:p>
            <a:fld id="{EC2C09B7-258B-114D-B92C-C866A84BEEBD}" type="slidenum">
              <a:rPr lang="en-US" smtClean="0"/>
              <a:t>‹#›</a:t>
            </a:fld>
            <a:endParaRPr lang="en-US"/>
          </a:p>
        </p:txBody>
      </p:sp>
    </p:spTree>
    <p:extLst>
      <p:ext uri="{BB962C8B-B14F-4D97-AF65-F5344CB8AC3E}">
        <p14:creationId xmlns:p14="http://schemas.microsoft.com/office/powerpoint/2010/main" val="2773429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65381E-06B4-BA47-A49D-739886B9998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54C91D2-B42C-CE40-8D22-A9FCEC7D259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CC62034-905E-264D-B117-4E35442B90E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37693924-D714-6A48-AE6B-ECA4A32F45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958A71B-E059-D341-9546-80618398B84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6DAA1135-A5A4-6F49-AEBA-5F895215237A}"/>
              </a:ext>
            </a:extLst>
          </p:cNvPr>
          <p:cNvSpPr>
            <a:spLocks noGrp="1"/>
          </p:cNvSpPr>
          <p:nvPr>
            <p:ph type="dt" sz="half" idx="10"/>
          </p:nvPr>
        </p:nvSpPr>
        <p:spPr/>
        <p:txBody>
          <a:bodyPr/>
          <a:lstStyle/>
          <a:p>
            <a:fld id="{F3C2539C-EB06-ED48-9FFF-5900422E313A}" type="datetimeFigureOut">
              <a:rPr lang="en-US" smtClean="0"/>
              <a:t>7/26/2023</a:t>
            </a:fld>
            <a:endParaRPr lang="en-US"/>
          </a:p>
        </p:txBody>
      </p:sp>
      <p:sp>
        <p:nvSpPr>
          <p:cNvPr id="8" name="Footer Placeholder 7">
            <a:extLst>
              <a:ext uri="{FF2B5EF4-FFF2-40B4-BE49-F238E27FC236}">
                <a16:creationId xmlns:a16="http://schemas.microsoft.com/office/drawing/2014/main" id="{D502BE7E-D2F2-C94D-A204-E19EBCE795D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6890622-C4D4-024C-9071-597614CB203C}"/>
              </a:ext>
            </a:extLst>
          </p:cNvPr>
          <p:cNvSpPr>
            <a:spLocks noGrp="1"/>
          </p:cNvSpPr>
          <p:nvPr>
            <p:ph type="sldNum" sz="quarter" idx="12"/>
          </p:nvPr>
        </p:nvSpPr>
        <p:spPr/>
        <p:txBody>
          <a:bodyPr/>
          <a:lstStyle/>
          <a:p>
            <a:fld id="{EC2C09B7-258B-114D-B92C-C866A84BEEBD}" type="slidenum">
              <a:rPr lang="en-US" smtClean="0"/>
              <a:t>‹#›</a:t>
            </a:fld>
            <a:endParaRPr lang="en-US"/>
          </a:p>
        </p:txBody>
      </p:sp>
    </p:spTree>
    <p:extLst>
      <p:ext uri="{BB962C8B-B14F-4D97-AF65-F5344CB8AC3E}">
        <p14:creationId xmlns:p14="http://schemas.microsoft.com/office/powerpoint/2010/main" val="1310534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E0DF8-778F-5D44-9137-3D854F0228BF}"/>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455A5A30-CBFE-6541-830B-50C53F2C1BA9}"/>
              </a:ext>
            </a:extLst>
          </p:cNvPr>
          <p:cNvSpPr>
            <a:spLocks noGrp="1"/>
          </p:cNvSpPr>
          <p:nvPr>
            <p:ph type="dt" sz="half" idx="10"/>
          </p:nvPr>
        </p:nvSpPr>
        <p:spPr/>
        <p:txBody>
          <a:bodyPr/>
          <a:lstStyle/>
          <a:p>
            <a:fld id="{F3C2539C-EB06-ED48-9FFF-5900422E313A}" type="datetimeFigureOut">
              <a:rPr lang="en-US" smtClean="0"/>
              <a:t>7/26/2023</a:t>
            </a:fld>
            <a:endParaRPr lang="en-US"/>
          </a:p>
        </p:txBody>
      </p:sp>
      <p:sp>
        <p:nvSpPr>
          <p:cNvPr id="4" name="Footer Placeholder 3">
            <a:extLst>
              <a:ext uri="{FF2B5EF4-FFF2-40B4-BE49-F238E27FC236}">
                <a16:creationId xmlns:a16="http://schemas.microsoft.com/office/drawing/2014/main" id="{349CFDF5-EB7F-7648-8ED5-6B398A2A19B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1551F40-87B1-8F4E-A200-B1435BFBD67E}"/>
              </a:ext>
            </a:extLst>
          </p:cNvPr>
          <p:cNvSpPr>
            <a:spLocks noGrp="1"/>
          </p:cNvSpPr>
          <p:nvPr>
            <p:ph type="sldNum" sz="quarter" idx="12"/>
          </p:nvPr>
        </p:nvSpPr>
        <p:spPr/>
        <p:txBody>
          <a:bodyPr/>
          <a:lstStyle/>
          <a:p>
            <a:fld id="{EC2C09B7-258B-114D-B92C-C866A84BEEBD}" type="slidenum">
              <a:rPr lang="en-US" smtClean="0"/>
              <a:t>‹#›</a:t>
            </a:fld>
            <a:endParaRPr lang="en-US"/>
          </a:p>
        </p:txBody>
      </p:sp>
    </p:spTree>
    <p:extLst>
      <p:ext uri="{BB962C8B-B14F-4D97-AF65-F5344CB8AC3E}">
        <p14:creationId xmlns:p14="http://schemas.microsoft.com/office/powerpoint/2010/main" val="3144439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09C59CF-CE1A-AA43-9FC4-C54585E0E527}"/>
              </a:ext>
            </a:extLst>
          </p:cNvPr>
          <p:cNvSpPr>
            <a:spLocks noGrp="1"/>
          </p:cNvSpPr>
          <p:nvPr>
            <p:ph type="dt" sz="half" idx="10"/>
          </p:nvPr>
        </p:nvSpPr>
        <p:spPr/>
        <p:txBody>
          <a:bodyPr/>
          <a:lstStyle/>
          <a:p>
            <a:fld id="{F3C2539C-EB06-ED48-9FFF-5900422E313A}" type="datetimeFigureOut">
              <a:rPr lang="en-US" smtClean="0"/>
              <a:t>7/26/2023</a:t>
            </a:fld>
            <a:endParaRPr lang="en-US"/>
          </a:p>
        </p:txBody>
      </p:sp>
      <p:sp>
        <p:nvSpPr>
          <p:cNvPr id="3" name="Footer Placeholder 2">
            <a:extLst>
              <a:ext uri="{FF2B5EF4-FFF2-40B4-BE49-F238E27FC236}">
                <a16:creationId xmlns:a16="http://schemas.microsoft.com/office/drawing/2014/main" id="{82348C6E-852A-474C-BB29-89294030856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B5A4967-4A52-B042-A0D9-F459AB76DB46}"/>
              </a:ext>
            </a:extLst>
          </p:cNvPr>
          <p:cNvSpPr>
            <a:spLocks noGrp="1"/>
          </p:cNvSpPr>
          <p:nvPr>
            <p:ph type="sldNum" sz="quarter" idx="12"/>
          </p:nvPr>
        </p:nvSpPr>
        <p:spPr/>
        <p:txBody>
          <a:bodyPr/>
          <a:lstStyle/>
          <a:p>
            <a:fld id="{EC2C09B7-258B-114D-B92C-C866A84BEEBD}" type="slidenum">
              <a:rPr lang="en-US" smtClean="0"/>
              <a:t>‹#›</a:t>
            </a:fld>
            <a:endParaRPr lang="en-US"/>
          </a:p>
        </p:txBody>
      </p:sp>
    </p:spTree>
    <p:extLst>
      <p:ext uri="{BB962C8B-B14F-4D97-AF65-F5344CB8AC3E}">
        <p14:creationId xmlns:p14="http://schemas.microsoft.com/office/powerpoint/2010/main" val="329346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E3C61-4F50-4D4E-8A70-2754D6B2F3E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680768E6-CC96-4D46-8457-729FA82874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76D4CDFD-2AA8-6242-9E94-D1850AC4C2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F68C21B-3A8C-4543-AAD8-66DB0CD76202}"/>
              </a:ext>
            </a:extLst>
          </p:cNvPr>
          <p:cNvSpPr>
            <a:spLocks noGrp="1"/>
          </p:cNvSpPr>
          <p:nvPr>
            <p:ph type="dt" sz="half" idx="10"/>
          </p:nvPr>
        </p:nvSpPr>
        <p:spPr/>
        <p:txBody>
          <a:bodyPr/>
          <a:lstStyle/>
          <a:p>
            <a:fld id="{F3C2539C-EB06-ED48-9FFF-5900422E313A}" type="datetimeFigureOut">
              <a:rPr lang="en-US" smtClean="0"/>
              <a:t>7/26/2023</a:t>
            </a:fld>
            <a:endParaRPr lang="en-US"/>
          </a:p>
        </p:txBody>
      </p:sp>
      <p:sp>
        <p:nvSpPr>
          <p:cNvPr id="6" name="Footer Placeholder 5">
            <a:extLst>
              <a:ext uri="{FF2B5EF4-FFF2-40B4-BE49-F238E27FC236}">
                <a16:creationId xmlns:a16="http://schemas.microsoft.com/office/drawing/2014/main" id="{44C56B2C-9886-9C47-A0FB-20901A6D8E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0D5104-E10E-534A-8CCF-761B68896C04}"/>
              </a:ext>
            </a:extLst>
          </p:cNvPr>
          <p:cNvSpPr>
            <a:spLocks noGrp="1"/>
          </p:cNvSpPr>
          <p:nvPr>
            <p:ph type="sldNum" sz="quarter" idx="12"/>
          </p:nvPr>
        </p:nvSpPr>
        <p:spPr/>
        <p:txBody>
          <a:bodyPr/>
          <a:lstStyle/>
          <a:p>
            <a:fld id="{EC2C09B7-258B-114D-B92C-C866A84BEEBD}" type="slidenum">
              <a:rPr lang="en-US" smtClean="0"/>
              <a:t>‹#›</a:t>
            </a:fld>
            <a:endParaRPr lang="en-US"/>
          </a:p>
        </p:txBody>
      </p:sp>
    </p:spTree>
    <p:extLst>
      <p:ext uri="{BB962C8B-B14F-4D97-AF65-F5344CB8AC3E}">
        <p14:creationId xmlns:p14="http://schemas.microsoft.com/office/powerpoint/2010/main" val="2017479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46514-E96B-C543-84D7-09D35EDF2C1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1434C4D-5AFA-BD46-8767-E11F89E0E57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64AA033-6F12-5049-9A66-0527D72FEC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A25823C-78C6-0740-8F85-0244F080BF8A}"/>
              </a:ext>
            </a:extLst>
          </p:cNvPr>
          <p:cNvSpPr>
            <a:spLocks noGrp="1"/>
          </p:cNvSpPr>
          <p:nvPr>
            <p:ph type="dt" sz="half" idx="10"/>
          </p:nvPr>
        </p:nvSpPr>
        <p:spPr/>
        <p:txBody>
          <a:bodyPr/>
          <a:lstStyle/>
          <a:p>
            <a:fld id="{F3C2539C-EB06-ED48-9FFF-5900422E313A}" type="datetimeFigureOut">
              <a:rPr lang="en-US" smtClean="0"/>
              <a:t>7/26/2023</a:t>
            </a:fld>
            <a:endParaRPr lang="en-US"/>
          </a:p>
        </p:txBody>
      </p:sp>
      <p:sp>
        <p:nvSpPr>
          <p:cNvPr id="6" name="Footer Placeholder 5">
            <a:extLst>
              <a:ext uri="{FF2B5EF4-FFF2-40B4-BE49-F238E27FC236}">
                <a16:creationId xmlns:a16="http://schemas.microsoft.com/office/drawing/2014/main" id="{9EAE630D-EBBF-4F41-90D2-F255637C86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639110B-7AB0-B445-959E-5B579E9DDF71}"/>
              </a:ext>
            </a:extLst>
          </p:cNvPr>
          <p:cNvSpPr>
            <a:spLocks noGrp="1"/>
          </p:cNvSpPr>
          <p:nvPr>
            <p:ph type="sldNum" sz="quarter" idx="12"/>
          </p:nvPr>
        </p:nvSpPr>
        <p:spPr/>
        <p:txBody>
          <a:bodyPr/>
          <a:lstStyle/>
          <a:p>
            <a:fld id="{EC2C09B7-258B-114D-B92C-C866A84BEEBD}" type="slidenum">
              <a:rPr lang="en-US" smtClean="0"/>
              <a:t>‹#›</a:t>
            </a:fld>
            <a:endParaRPr lang="en-US"/>
          </a:p>
        </p:txBody>
      </p:sp>
    </p:spTree>
    <p:extLst>
      <p:ext uri="{BB962C8B-B14F-4D97-AF65-F5344CB8AC3E}">
        <p14:creationId xmlns:p14="http://schemas.microsoft.com/office/powerpoint/2010/main" val="32448384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F93A6AB-EEB4-4E43-A2F4-E34C0BDFF6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E81989D-5180-5747-96E7-1A6711F072D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7F39003-65DF-7A45-B6CA-773EE68DD1C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C2539C-EB06-ED48-9FFF-5900422E313A}" type="datetimeFigureOut">
              <a:rPr lang="en-US" smtClean="0"/>
              <a:t>7/26/2023</a:t>
            </a:fld>
            <a:endParaRPr lang="en-US"/>
          </a:p>
        </p:txBody>
      </p:sp>
      <p:sp>
        <p:nvSpPr>
          <p:cNvPr id="5" name="Footer Placeholder 4">
            <a:extLst>
              <a:ext uri="{FF2B5EF4-FFF2-40B4-BE49-F238E27FC236}">
                <a16:creationId xmlns:a16="http://schemas.microsoft.com/office/drawing/2014/main" id="{E4443E7F-5352-0640-92CB-C85D56CBC09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25D3C4B-810A-C54B-9F34-F07B70310E1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2C09B7-258B-114D-B92C-C866A84BEEBD}" type="slidenum">
              <a:rPr lang="en-US" smtClean="0"/>
              <a:t>‹#›</a:t>
            </a:fld>
            <a:endParaRPr lang="en-US"/>
          </a:p>
        </p:txBody>
      </p:sp>
    </p:spTree>
    <p:extLst>
      <p:ext uri="{BB962C8B-B14F-4D97-AF65-F5344CB8AC3E}">
        <p14:creationId xmlns:p14="http://schemas.microsoft.com/office/powerpoint/2010/main" val="27103826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7.xml"/><Relationship Id="rId6" Type="http://schemas.openxmlformats.org/officeDocument/2006/relationships/image" Target="../media/image7.tiff"/><Relationship Id="rId5" Type="http://schemas.openxmlformats.org/officeDocument/2006/relationships/image" Target="../media/image6.png"/><Relationship Id="rId4" Type="http://schemas.openxmlformats.org/officeDocument/2006/relationships/image" Target="../media/image5.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18.pn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SECTION 1…"/>
          <p:cNvSpPr txBox="1"/>
          <p:nvPr/>
        </p:nvSpPr>
        <p:spPr>
          <a:xfrm>
            <a:off x="3397701" y="3588672"/>
            <a:ext cx="5379678" cy="4962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25400" tIns="25400" rIns="25400" bIns="25400" anchor="ctr">
            <a:spAutoFit/>
          </a:bodyPr>
          <a:lstStyle/>
          <a:p>
            <a:pPr algn="ctr">
              <a:lnSpc>
                <a:spcPct val="40000"/>
              </a:lnSpc>
              <a:defRPr sz="6500" b="1">
                <a:solidFill>
                  <a:srgbClr val="FFFFFF"/>
                </a:solidFill>
                <a:latin typeface="Arial"/>
                <a:ea typeface="Arial"/>
                <a:cs typeface="Arial"/>
                <a:sym typeface="Arial"/>
              </a:defRPr>
            </a:pPr>
            <a:r>
              <a:rPr lang="en-GB" sz="3250" dirty="0">
                <a:solidFill>
                  <a:schemeClr val="tx1">
                    <a:lumMod val="95000"/>
                    <a:lumOff val="5000"/>
                  </a:schemeClr>
                </a:solidFill>
              </a:rPr>
              <a:t>Evaluation of GDS Reform </a:t>
            </a:r>
          </a:p>
          <a:p>
            <a:pPr algn="ctr">
              <a:lnSpc>
                <a:spcPct val="40000"/>
              </a:lnSpc>
              <a:defRPr sz="6500" b="1">
                <a:solidFill>
                  <a:srgbClr val="FFFFFF"/>
                </a:solidFill>
                <a:latin typeface="Arial"/>
                <a:ea typeface="Arial"/>
                <a:cs typeface="Arial"/>
                <a:sym typeface="Arial"/>
              </a:defRPr>
            </a:pPr>
            <a:endParaRPr lang="en-GB" sz="3250" dirty="0">
              <a:solidFill>
                <a:schemeClr val="tx1">
                  <a:lumMod val="95000"/>
                  <a:lumOff val="5000"/>
                </a:schemeClr>
              </a:solidFill>
            </a:endParaRPr>
          </a:p>
        </p:txBody>
      </p:sp>
      <p:pic>
        <p:nvPicPr>
          <p:cNvPr id="7" name="Bangor_Logo_A1 copy.pdf" descr="Bangor_Logo_A1 copy.pdf">
            <a:extLst>
              <a:ext uri="{FF2B5EF4-FFF2-40B4-BE49-F238E27FC236}">
                <a16:creationId xmlns:a16="http://schemas.microsoft.com/office/drawing/2014/main" id="{E87C4777-3A91-F34F-92A6-DDE70E631565}"/>
              </a:ext>
            </a:extLst>
          </p:cNvPr>
          <p:cNvPicPr>
            <a:picLocks noChangeAspect="1"/>
          </p:cNvPicPr>
          <p:nvPr/>
        </p:nvPicPr>
        <p:blipFill>
          <a:blip r:embed="rId2"/>
          <a:stretch>
            <a:fillRect/>
          </a:stretch>
        </p:blipFill>
        <p:spPr>
          <a:xfrm>
            <a:off x="5164127" y="787522"/>
            <a:ext cx="1846814" cy="1489634"/>
          </a:xfrm>
          <a:prstGeom prst="rect">
            <a:avLst/>
          </a:prstGeom>
          <a:ln w="12700">
            <a:miter lim="400000"/>
          </a:ln>
        </p:spPr>
      </p:pic>
      <p:pic>
        <p:nvPicPr>
          <p:cNvPr id="8" name="Image" descr="Image">
            <a:extLst>
              <a:ext uri="{FF2B5EF4-FFF2-40B4-BE49-F238E27FC236}">
                <a16:creationId xmlns:a16="http://schemas.microsoft.com/office/drawing/2014/main" id="{9536B25F-C7E5-2A42-8E5B-0B09ACE39E91}"/>
              </a:ext>
            </a:extLst>
          </p:cNvPr>
          <p:cNvPicPr>
            <a:picLocks noChangeAspect="1"/>
          </p:cNvPicPr>
          <p:nvPr/>
        </p:nvPicPr>
        <p:blipFill>
          <a:blip r:embed="rId3"/>
          <a:stretch>
            <a:fillRect/>
          </a:stretch>
        </p:blipFill>
        <p:spPr>
          <a:xfrm>
            <a:off x="8827638" y="-22232"/>
            <a:ext cx="2288723" cy="6902463"/>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0D736D-C59D-4746-B5BF-7A83750B6B28}"/>
              </a:ext>
            </a:extLst>
          </p:cNvPr>
          <p:cNvSpPr>
            <a:spLocks noGrp="1"/>
          </p:cNvSpPr>
          <p:nvPr>
            <p:ph type="title"/>
          </p:nvPr>
        </p:nvSpPr>
        <p:spPr/>
        <p:txBody>
          <a:bodyPr>
            <a:normAutofit/>
          </a:bodyPr>
          <a:lstStyle/>
          <a:p>
            <a:br>
              <a:rPr lang="en-US" dirty="0"/>
            </a:br>
            <a:endParaRPr lang="en-US" dirty="0"/>
          </a:p>
        </p:txBody>
      </p:sp>
      <p:sp>
        <p:nvSpPr>
          <p:cNvPr id="5" name="Content Placeholder 4">
            <a:extLst>
              <a:ext uri="{FF2B5EF4-FFF2-40B4-BE49-F238E27FC236}">
                <a16:creationId xmlns:a16="http://schemas.microsoft.com/office/drawing/2014/main" id="{DBEC669F-F3B7-EE47-B98B-4DE672C2016A}"/>
              </a:ext>
            </a:extLst>
          </p:cNvPr>
          <p:cNvSpPr>
            <a:spLocks noGrp="1"/>
          </p:cNvSpPr>
          <p:nvPr>
            <p:ph sz="half" idx="1"/>
          </p:nvPr>
        </p:nvSpPr>
        <p:spPr>
          <a:xfrm>
            <a:off x="838200" y="1825625"/>
            <a:ext cx="4349817" cy="4351338"/>
          </a:xfrm>
        </p:spPr>
        <p:txBody>
          <a:bodyPr>
            <a:normAutofit fontScale="92500" lnSpcReduction="20000"/>
          </a:bodyPr>
          <a:lstStyle/>
          <a:p>
            <a:pPr marL="0" indent="0">
              <a:buNone/>
            </a:pPr>
            <a:r>
              <a:rPr lang="en-US" b="1" dirty="0"/>
              <a:t>Policy objectives</a:t>
            </a:r>
          </a:p>
          <a:p>
            <a:pPr marL="0" indent="0">
              <a:buNone/>
            </a:pPr>
            <a:endParaRPr lang="en-US" dirty="0"/>
          </a:p>
          <a:p>
            <a:r>
              <a:rPr lang="en-GB" dirty="0"/>
              <a:t>Improve the oral health of the population </a:t>
            </a:r>
          </a:p>
          <a:p>
            <a:r>
              <a:rPr lang="en-GB" dirty="0"/>
              <a:t>Address persistent inequalities in health and access to dental services </a:t>
            </a:r>
          </a:p>
          <a:p>
            <a:r>
              <a:rPr lang="en-GB" dirty="0"/>
              <a:t>Sustain, develop, and value clinical teams </a:t>
            </a:r>
          </a:p>
          <a:p>
            <a:r>
              <a:rPr lang="en-GB" dirty="0"/>
              <a:t>Make efficient use of available resources by increasing the use of skill mix </a:t>
            </a:r>
          </a:p>
          <a:p>
            <a:pPr marL="0" indent="0">
              <a:buNone/>
            </a:pPr>
            <a:endParaRPr lang="en-US" dirty="0"/>
          </a:p>
        </p:txBody>
      </p:sp>
      <p:sp>
        <p:nvSpPr>
          <p:cNvPr id="6" name="Content Placeholder 5">
            <a:extLst>
              <a:ext uri="{FF2B5EF4-FFF2-40B4-BE49-F238E27FC236}">
                <a16:creationId xmlns:a16="http://schemas.microsoft.com/office/drawing/2014/main" id="{B01B1291-B8A3-F047-8E31-D530882EB775}"/>
              </a:ext>
            </a:extLst>
          </p:cNvPr>
          <p:cNvSpPr>
            <a:spLocks noGrp="1"/>
          </p:cNvSpPr>
          <p:nvPr>
            <p:ph sz="half" idx="2"/>
          </p:nvPr>
        </p:nvSpPr>
        <p:spPr/>
        <p:txBody>
          <a:bodyPr>
            <a:normAutofit fontScale="92500" lnSpcReduction="20000"/>
          </a:bodyPr>
          <a:lstStyle/>
          <a:p>
            <a:pPr marL="0" indent="0">
              <a:buNone/>
            </a:pPr>
            <a:r>
              <a:rPr lang="en-US" b="1" dirty="0"/>
              <a:t>Key Principles</a:t>
            </a:r>
          </a:p>
          <a:p>
            <a:endParaRPr lang="en-US" dirty="0"/>
          </a:p>
          <a:p>
            <a:r>
              <a:rPr lang="en-GB" dirty="0"/>
              <a:t>Extended recalls according to need</a:t>
            </a:r>
          </a:p>
          <a:p>
            <a:r>
              <a:rPr lang="en-GB" dirty="0"/>
              <a:t>Prevention and self-care</a:t>
            </a:r>
          </a:p>
          <a:p>
            <a:r>
              <a:rPr lang="en-GB" dirty="0"/>
              <a:t>Skill mix</a:t>
            </a:r>
          </a:p>
          <a:p>
            <a:r>
              <a:rPr lang="en-GB" dirty="0"/>
              <a:t>Conditional access </a:t>
            </a:r>
          </a:p>
          <a:p>
            <a:endParaRPr lang="en-US" dirty="0"/>
          </a:p>
        </p:txBody>
      </p:sp>
      <p:sp>
        <p:nvSpPr>
          <p:cNvPr id="7" name="Right Arrow 6">
            <a:extLst>
              <a:ext uri="{FF2B5EF4-FFF2-40B4-BE49-F238E27FC236}">
                <a16:creationId xmlns:a16="http://schemas.microsoft.com/office/drawing/2014/main" id="{C103C8AB-C256-A845-90B5-5E3E325D3BA2}"/>
              </a:ext>
            </a:extLst>
          </p:cNvPr>
          <p:cNvSpPr/>
          <p:nvPr/>
        </p:nvSpPr>
        <p:spPr>
          <a:xfrm>
            <a:off x="4931780" y="1825625"/>
            <a:ext cx="1088021" cy="350416"/>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2" name="TextBox 1">
            <a:extLst>
              <a:ext uri="{FF2B5EF4-FFF2-40B4-BE49-F238E27FC236}">
                <a16:creationId xmlns:a16="http://schemas.microsoft.com/office/drawing/2014/main" id="{346EA255-6896-124F-A72E-0AA10F327EC3}"/>
              </a:ext>
            </a:extLst>
          </p:cNvPr>
          <p:cNvSpPr txBox="1"/>
          <p:nvPr/>
        </p:nvSpPr>
        <p:spPr>
          <a:xfrm>
            <a:off x="838200" y="581891"/>
            <a:ext cx="10082151" cy="523220"/>
          </a:xfrm>
          <a:prstGeom prst="rect">
            <a:avLst/>
          </a:prstGeom>
          <a:noFill/>
        </p:spPr>
        <p:txBody>
          <a:bodyPr wrap="square" rtlCol="0">
            <a:spAutoFit/>
          </a:bodyPr>
          <a:lstStyle/>
          <a:p>
            <a:r>
              <a:rPr lang="en-US" sz="2800" b="1" dirty="0"/>
              <a:t>Value-based healthcare</a:t>
            </a:r>
          </a:p>
        </p:txBody>
      </p:sp>
    </p:spTree>
    <p:extLst>
      <p:ext uri="{BB962C8B-B14F-4D97-AF65-F5344CB8AC3E}">
        <p14:creationId xmlns:p14="http://schemas.microsoft.com/office/powerpoint/2010/main" val="29767019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Content Placeholder 6" descr="Table&#10;&#10;Description automatically generated with low confidence">
            <a:extLst>
              <a:ext uri="{FF2B5EF4-FFF2-40B4-BE49-F238E27FC236}">
                <a16:creationId xmlns:a16="http://schemas.microsoft.com/office/drawing/2014/main" id="{E6B841BA-E8DD-A140-B159-03480E878696}"/>
              </a:ext>
            </a:extLst>
          </p:cNvPr>
          <p:cNvPicPr>
            <a:picLocks noGrp="1" noChangeAspect="1"/>
          </p:cNvPicPr>
          <p:nvPr>
            <p:ph idx="1"/>
          </p:nvPr>
        </p:nvPicPr>
        <p:blipFill>
          <a:blip r:embed="rId2"/>
          <a:stretch>
            <a:fillRect/>
          </a:stretch>
        </p:blipFill>
        <p:spPr>
          <a:xfrm>
            <a:off x="2738034" y="457200"/>
            <a:ext cx="6715932" cy="5943600"/>
          </a:xfrm>
          <a:prstGeom prst="rect">
            <a:avLst/>
          </a:prstGeom>
        </p:spPr>
      </p:pic>
    </p:spTree>
    <p:extLst>
      <p:ext uri="{BB962C8B-B14F-4D97-AF65-F5344CB8AC3E}">
        <p14:creationId xmlns:p14="http://schemas.microsoft.com/office/powerpoint/2010/main" val="2259368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955A2079-FA98-4876-80F0-72364A7D2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B9F9C994-D715-6C45-9474-6CD2C9168573}"/>
              </a:ext>
            </a:extLst>
          </p:cNvPr>
          <p:cNvSpPr>
            <a:spLocks noGrp="1"/>
          </p:cNvSpPr>
          <p:nvPr>
            <p:ph type="title"/>
          </p:nvPr>
        </p:nvSpPr>
        <p:spPr>
          <a:xfrm>
            <a:off x="838200" y="557188"/>
            <a:ext cx="10515600" cy="1133499"/>
          </a:xfrm>
        </p:spPr>
        <p:txBody>
          <a:bodyPr>
            <a:normAutofit/>
          </a:bodyPr>
          <a:lstStyle/>
          <a:p>
            <a:r>
              <a:rPr lang="en-US" sz="5200" dirty="0">
                <a:latin typeface="+mn-lt"/>
              </a:rPr>
              <a:t>Qualitative research design</a:t>
            </a:r>
          </a:p>
        </p:txBody>
      </p:sp>
      <p:graphicFrame>
        <p:nvGraphicFramePr>
          <p:cNvPr id="20" name="Content Placeholder 5">
            <a:extLst>
              <a:ext uri="{FF2B5EF4-FFF2-40B4-BE49-F238E27FC236}">
                <a16:creationId xmlns:a16="http://schemas.microsoft.com/office/drawing/2014/main" id="{337F7872-09FC-239A-E619-80ADD0F7695C}"/>
              </a:ext>
            </a:extLst>
          </p:cNvPr>
          <p:cNvGraphicFramePr>
            <a:graphicFrameLocks noGrp="1"/>
          </p:cNvGraphicFramePr>
          <p:nvPr>
            <p:ph idx="1"/>
            <p:extLst>
              <p:ext uri="{D42A27DB-BD31-4B8C-83A1-F6EECF244321}">
                <p14:modId xmlns:p14="http://schemas.microsoft.com/office/powerpoint/2010/main" val="753953714"/>
              </p:ext>
            </p:extLst>
          </p:nvPr>
        </p:nvGraphicFramePr>
        <p:xfrm>
          <a:off x="838200" y="1828800"/>
          <a:ext cx="10515600" cy="4352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833453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CED48-D4FE-C348-BE31-62E188A102AF}"/>
              </a:ext>
            </a:extLst>
          </p:cNvPr>
          <p:cNvSpPr>
            <a:spLocks noGrp="1"/>
          </p:cNvSpPr>
          <p:nvPr>
            <p:ph type="title"/>
          </p:nvPr>
        </p:nvSpPr>
        <p:spPr/>
        <p:txBody>
          <a:bodyPr/>
          <a:lstStyle/>
          <a:p>
            <a:r>
              <a:rPr lang="en-US" dirty="0">
                <a:latin typeface="+mn-lt"/>
              </a:rPr>
              <a:t>Vignettes</a:t>
            </a:r>
          </a:p>
        </p:txBody>
      </p:sp>
      <p:pic>
        <p:nvPicPr>
          <p:cNvPr id="13" name="Content Placeholder 12" descr="Table&#10;&#10;Description automatically generated">
            <a:extLst>
              <a:ext uri="{FF2B5EF4-FFF2-40B4-BE49-F238E27FC236}">
                <a16:creationId xmlns:a16="http://schemas.microsoft.com/office/drawing/2014/main" id="{90E5C089-A192-D042-B448-CDD89B0B87A2}"/>
              </a:ext>
            </a:extLst>
          </p:cNvPr>
          <p:cNvPicPr>
            <a:picLocks noGrp="1" noChangeAspect="1"/>
          </p:cNvPicPr>
          <p:nvPr>
            <p:ph idx="1"/>
          </p:nvPr>
        </p:nvPicPr>
        <p:blipFill>
          <a:blip r:embed="rId2"/>
          <a:stretch>
            <a:fillRect/>
          </a:stretch>
        </p:blipFill>
        <p:spPr>
          <a:xfrm>
            <a:off x="728896" y="3629978"/>
            <a:ext cx="10134600" cy="3035300"/>
          </a:xfrm>
        </p:spPr>
      </p:pic>
      <p:sp>
        <p:nvSpPr>
          <p:cNvPr id="3" name="TextBox 2">
            <a:extLst>
              <a:ext uri="{FF2B5EF4-FFF2-40B4-BE49-F238E27FC236}">
                <a16:creationId xmlns:a16="http://schemas.microsoft.com/office/drawing/2014/main" id="{1E9E665E-3A78-8F46-8A21-8901164E1068}"/>
              </a:ext>
            </a:extLst>
          </p:cNvPr>
          <p:cNvSpPr txBox="1"/>
          <p:nvPr/>
        </p:nvSpPr>
        <p:spPr>
          <a:xfrm>
            <a:off x="838200" y="1557972"/>
            <a:ext cx="9949096" cy="2031325"/>
          </a:xfrm>
          <a:prstGeom prst="rect">
            <a:avLst/>
          </a:prstGeom>
          <a:noFill/>
        </p:spPr>
        <p:txBody>
          <a:bodyPr wrap="square" rtlCol="0">
            <a:spAutoFit/>
          </a:bodyPr>
          <a:lstStyle/>
          <a:p>
            <a:pPr marL="285750" indent="-285750">
              <a:buFont typeface="Arial" panose="020B0604020202020204" pitchFamily="34" charset="0"/>
              <a:buChar char="•"/>
            </a:pPr>
            <a:r>
              <a:rPr lang="en-US" dirty="0"/>
              <a:t>Useful for opening up conversations,  a </a:t>
            </a:r>
            <a:r>
              <a:rPr lang="en-US" u="sng" dirty="0"/>
              <a:t>point of departure </a:t>
            </a:r>
            <a:r>
              <a:rPr lang="en-US" dirty="0"/>
              <a:t>for an in-depth conversation of an issue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Easier for people to talk about something concrete rather than abstract principles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Reduces social-desirability bias</a:t>
            </a:r>
          </a:p>
          <a:p>
            <a:pPr marL="285750" indent="-285750">
              <a:buFont typeface="Arial" panose="020B0604020202020204" pitchFamily="34" charset="0"/>
              <a:buChar char="•"/>
            </a:pPr>
            <a:endParaRPr lang="en-US" dirty="0"/>
          </a:p>
          <a:p>
            <a:r>
              <a:rPr lang="en-US" b="1" dirty="0"/>
              <a:t>Example:</a:t>
            </a:r>
          </a:p>
        </p:txBody>
      </p:sp>
    </p:spTree>
    <p:extLst>
      <p:ext uri="{BB962C8B-B14F-4D97-AF65-F5344CB8AC3E}">
        <p14:creationId xmlns:p14="http://schemas.microsoft.com/office/powerpoint/2010/main" val="29733059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1E209-D5D9-5248-A43A-765C5A30FD99}"/>
              </a:ext>
            </a:extLst>
          </p:cNvPr>
          <p:cNvSpPr>
            <a:spLocks noGrp="1"/>
          </p:cNvSpPr>
          <p:nvPr>
            <p:ph type="title"/>
          </p:nvPr>
        </p:nvSpPr>
        <p:spPr/>
        <p:txBody>
          <a:bodyPr/>
          <a:lstStyle/>
          <a:p>
            <a:endParaRPr lang="en-US"/>
          </a:p>
        </p:txBody>
      </p:sp>
      <p:pic>
        <p:nvPicPr>
          <p:cNvPr id="5" name="Content Placeholder 4" descr="Text&#10;&#10;Description automatically generated">
            <a:extLst>
              <a:ext uri="{FF2B5EF4-FFF2-40B4-BE49-F238E27FC236}">
                <a16:creationId xmlns:a16="http://schemas.microsoft.com/office/drawing/2014/main" id="{FE81BFA3-5FB6-594B-9937-30EBFFB21A3F}"/>
              </a:ext>
            </a:extLst>
          </p:cNvPr>
          <p:cNvPicPr>
            <a:picLocks noGrp="1" noChangeAspect="1"/>
          </p:cNvPicPr>
          <p:nvPr>
            <p:ph idx="1"/>
          </p:nvPr>
        </p:nvPicPr>
        <p:blipFill>
          <a:blip r:embed="rId2"/>
          <a:stretch>
            <a:fillRect/>
          </a:stretch>
        </p:blipFill>
        <p:spPr>
          <a:xfrm>
            <a:off x="958850" y="2489994"/>
            <a:ext cx="10274300" cy="3022600"/>
          </a:xfrm>
        </p:spPr>
      </p:pic>
    </p:spTree>
    <p:extLst>
      <p:ext uri="{BB962C8B-B14F-4D97-AF65-F5344CB8AC3E}">
        <p14:creationId xmlns:p14="http://schemas.microsoft.com/office/powerpoint/2010/main" val="2064536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091C52E-A269-934F-8134-8E5F2A89AFD3}"/>
              </a:ext>
            </a:extLst>
          </p:cNvPr>
          <p:cNvSpPr>
            <a:spLocks noGrp="1"/>
          </p:cNvSpPr>
          <p:nvPr>
            <p:ph type="title"/>
          </p:nvPr>
        </p:nvSpPr>
        <p:spPr>
          <a:xfrm>
            <a:off x="469900" y="271462"/>
            <a:ext cx="10515600" cy="1325563"/>
          </a:xfrm>
        </p:spPr>
        <p:txBody>
          <a:bodyPr/>
          <a:lstStyle/>
          <a:p>
            <a:r>
              <a:rPr lang="en-US" dirty="0"/>
              <a:t>Extended recall intervals</a:t>
            </a:r>
          </a:p>
        </p:txBody>
      </p:sp>
      <p:sp>
        <p:nvSpPr>
          <p:cNvPr id="6" name="Content Placeholder 5">
            <a:extLst>
              <a:ext uri="{FF2B5EF4-FFF2-40B4-BE49-F238E27FC236}">
                <a16:creationId xmlns:a16="http://schemas.microsoft.com/office/drawing/2014/main" id="{BE40B9C4-EF88-364B-A345-D5510D5E038B}"/>
              </a:ext>
            </a:extLst>
          </p:cNvPr>
          <p:cNvSpPr>
            <a:spLocks noGrp="1"/>
          </p:cNvSpPr>
          <p:nvPr>
            <p:ph sz="half" idx="2"/>
          </p:nvPr>
        </p:nvSpPr>
        <p:spPr>
          <a:xfrm>
            <a:off x="5156200" y="1528763"/>
            <a:ext cx="6197600" cy="3703637"/>
          </a:xfrm>
        </p:spPr>
        <p:txBody>
          <a:bodyPr>
            <a:normAutofit fontScale="47500" lnSpcReduction="20000"/>
          </a:bodyPr>
          <a:lstStyle/>
          <a:p>
            <a:r>
              <a:rPr lang="en-US" sz="4400" dirty="0"/>
              <a:t>Patients value regular visits with the dentist.</a:t>
            </a:r>
          </a:p>
          <a:p>
            <a:r>
              <a:rPr lang="en-US" sz="4400" dirty="0"/>
              <a:t>seen as part of a collaborative practice of oral health maintenance. </a:t>
            </a:r>
          </a:p>
          <a:p>
            <a:r>
              <a:rPr lang="en-US" sz="4400" dirty="0"/>
              <a:t>concerns that disease could develop between visits</a:t>
            </a:r>
            <a:endParaRPr lang="en-GB" sz="4400" dirty="0"/>
          </a:p>
          <a:p>
            <a:r>
              <a:rPr lang="en-US" sz="4400" dirty="0"/>
              <a:t>Some patients believe they will lose access to an NHS dentist if they do not attend every six months.</a:t>
            </a:r>
          </a:p>
          <a:p>
            <a:r>
              <a:rPr lang="en-US" sz="4400" dirty="0"/>
              <a:t>‘punished’ for being ‘good’ </a:t>
            </a:r>
            <a:endParaRPr lang="en-GB" sz="4400" dirty="0"/>
          </a:p>
          <a:p>
            <a:r>
              <a:rPr lang="en-US" sz="4400" dirty="0"/>
              <a:t>There is greater openness to a change in recall interval if the reasons are explained (but ‘</a:t>
            </a:r>
            <a:r>
              <a:rPr lang="en-US" sz="4400" dirty="0" err="1"/>
              <a:t>sceptical</a:t>
            </a:r>
            <a:r>
              <a:rPr lang="en-US" sz="4400" dirty="0"/>
              <a:t> trust’)</a:t>
            </a:r>
          </a:p>
          <a:p>
            <a:r>
              <a:rPr lang="en-US" sz="4400" dirty="0"/>
              <a:t>Patients are more likely to accept a change to routine where there is a good relationship with the dentist. </a:t>
            </a:r>
            <a:endParaRPr lang="en-US" dirty="0"/>
          </a:p>
        </p:txBody>
      </p:sp>
      <p:pic>
        <p:nvPicPr>
          <p:cNvPr id="10" name="Content Placeholder 9">
            <a:extLst>
              <a:ext uri="{FF2B5EF4-FFF2-40B4-BE49-F238E27FC236}">
                <a16:creationId xmlns:a16="http://schemas.microsoft.com/office/drawing/2014/main" id="{E07887BC-08A5-D342-A071-11DAE3ED9D11}"/>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69900" y="1528762"/>
            <a:ext cx="4686300" cy="3514725"/>
          </a:xfrm>
          <a:prstGeom prst="rect">
            <a:avLst/>
          </a:prstGeom>
        </p:spPr>
      </p:pic>
    </p:spTree>
    <p:extLst>
      <p:ext uri="{BB962C8B-B14F-4D97-AF65-F5344CB8AC3E}">
        <p14:creationId xmlns:p14="http://schemas.microsoft.com/office/powerpoint/2010/main" val="6407573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EDB51FB-E5DA-F444-A31A-F2CF846E2956}"/>
              </a:ext>
            </a:extLst>
          </p:cNvPr>
          <p:cNvSpPr>
            <a:spLocks noGrp="1"/>
          </p:cNvSpPr>
          <p:nvPr>
            <p:ph type="title"/>
          </p:nvPr>
        </p:nvSpPr>
        <p:spPr/>
        <p:txBody>
          <a:bodyPr/>
          <a:lstStyle/>
          <a:p>
            <a:r>
              <a:rPr lang="en-US" dirty="0"/>
              <a:t>Prevention</a:t>
            </a:r>
          </a:p>
        </p:txBody>
      </p:sp>
      <p:sp>
        <p:nvSpPr>
          <p:cNvPr id="2" name="Content Placeholder 1">
            <a:extLst>
              <a:ext uri="{FF2B5EF4-FFF2-40B4-BE49-F238E27FC236}">
                <a16:creationId xmlns:a16="http://schemas.microsoft.com/office/drawing/2014/main" id="{23F776BC-329F-2242-AF37-271BA5FB72DF}"/>
              </a:ext>
            </a:extLst>
          </p:cNvPr>
          <p:cNvSpPr>
            <a:spLocks noGrp="1"/>
          </p:cNvSpPr>
          <p:nvPr>
            <p:ph sz="half" idx="1"/>
          </p:nvPr>
        </p:nvSpPr>
        <p:spPr/>
        <p:txBody>
          <a:bodyPr/>
          <a:lstStyle/>
          <a:p>
            <a:endParaRPr lang="en-US"/>
          </a:p>
        </p:txBody>
      </p:sp>
      <p:sp>
        <p:nvSpPr>
          <p:cNvPr id="6" name="Content Placeholder 5">
            <a:extLst>
              <a:ext uri="{FF2B5EF4-FFF2-40B4-BE49-F238E27FC236}">
                <a16:creationId xmlns:a16="http://schemas.microsoft.com/office/drawing/2014/main" id="{822752D3-AE8E-7645-9578-D537563D4795}"/>
              </a:ext>
            </a:extLst>
          </p:cNvPr>
          <p:cNvSpPr>
            <a:spLocks noGrp="1"/>
          </p:cNvSpPr>
          <p:nvPr>
            <p:ph sz="half" idx="2"/>
          </p:nvPr>
        </p:nvSpPr>
        <p:spPr/>
        <p:txBody>
          <a:bodyPr/>
          <a:lstStyle/>
          <a:p>
            <a:r>
              <a:rPr lang="en-US" dirty="0"/>
              <a:t>Patients value advice on maintaining good oral health</a:t>
            </a:r>
            <a:endParaRPr lang="en-GB" dirty="0"/>
          </a:p>
          <a:p>
            <a:pPr marL="0" indent="0">
              <a:buNone/>
            </a:pPr>
            <a:endParaRPr lang="en-GB" dirty="0"/>
          </a:p>
        </p:txBody>
      </p:sp>
      <p:pic>
        <p:nvPicPr>
          <p:cNvPr id="1026" name="Picture 2">
            <a:extLst>
              <a:ext uri="{FF2B5EF4-FFF2-40B4-BE49-F238E27FC236}">
                <a16:creationId xmlns:a16="http://schemas.microsoft.com/office/drawing/2014/main" id="{31A3427D-BFF0-C04F-8747-D6584301B8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424" y="1690688"/>
            <a:ext cx="5362576" cy="4021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53963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15AAA8-0AA2-F84B-BFC2-DAAF472FE56E}"/>
              </a:ext>
            </a:extLst>
          </p:cNvPr>
          <p:cNvSpPr>
            <a:spLocks noGrp="1"/>
          </p:cNvSpPr>
          <p:nvPr>
            <p:ph type="title"/>
          </p:nvPr>
        </p:nvSpPr>
        <p:spPr/>
        <p:txBody>
          <a:bodyPr/>
          <a:lstStyle/>
          <a:p>
            <a:r>
              <a:rPr lang="en-US" dirty="0"/>
              <a:t>Skill-mix</a:t>
            </a:r>
          </a:p>
        </p:txBody>
      </p:sp>
      <p:sp>
        <p:nvSpPr>
          <p:cNvPr id="3" name="Content Placeholder 2">
            <a:extLst>
              <a:ext uri="{FF2B5EF4-FFF2-40B4-BE49-F238E27FC236}">
                <a16:creationId xmlns:a16="http://schemas.microsoft.com/office/drawing/2014/main" id="{EEE5421E-03E8-7246-A2DE-00F4BF289A3D}"/>
              </a:ext>
            </a:extLst>
          </p:cNvPr>
          <p:cNvSpPr>
            <a:spLocks noGrp="1"/>
          </p:cNvSpPr>
          <p:nvPr>
            <p:ph sz="half" idx="1"/>
          </p:nvPr>
        </p:nvSpPr>
        <p:spPr/>
        <p:txBody>
          <a:bodyPr>
            <a:normAutofit fontScale="92500"/>
          </a:bodyPr>
          <a:lstStyle/>
          <a:p>
            <a:endParaRPr lang="en-US"/>
          </a:p>
        </p:txBody>
      </p:sp>
      <p:sp>
        <p:nvSpPr>
          <p:cNvPr id="4" name="Content Placeholder 3">
            <a:extLst>
              <a:ext uri="{FF2B5EF4-FFF2-40B4-BE49-F238E27FC236}">
                <a16:creationId xmlns:a16="http://schemas.microsoft.com/office/drawing/2014/main" id="{E34E0E62-C420-C545-8594-8A45EFBECFB0}"/>
              </a:ext>
            </a:extLst>
          </p:cNvPr>
          <p:cNvSpPr>
            <a:spLocks noGrp="1"/>
          </p:cNvSpPr>
          <p:nvPr>
            <p:ph sz="half" idx="2"/>
          </p:nvPr>
        </p:nvSpPr>
        <p:spPr/>
        <p:txBody>
          <a:bodyPr>
            <a:normAutofit fontScale="92500"/>
          </a:bodyPr>
          <a:lstStyle/>
          <a:p>
            <a:r>
              <a:rPr lang="en-US" dirty="0"/>
              <a:t>familiar with skill-mix and onward referral from other services such as general practice. </a:t>
            </a:r>
            <a:endParaRPr lang="en-GB" dirty="0"/>
          </a:p>
          <a:p>
            <a:pPr marL="0" indent="0">
              <a:buNone/>
            </a:pPr>
            <a:endParaRPr lang="en-GB" dirty="0"/>
          </a:p>
          <a:p>
            <a:r>
              <a:rPr lang="en-US" dirty="0"/>
              <a:t>little knowledge of dental roles other than the dentist. </a:t>
            </a:r>
          </a:p>
          <a:p>
            <a:pPr marL="0" indent="0">
              <a:buNone/>
            </a:pPr>
            <a:r>
              <a:rPr lang="en-US" dirty="0"/>
              <a:t> </a:t>
            </a:r>
            <a:endParaRPr lang="en-GB" dirty="0"/>
          </a:p>
          <a:p>
            <a:r>
              <a:rPr lang="en-US" dirty="0"/>
              <a:t>patients did not want to see skill-mix developed at the expense of access to local services. </a:t>
            </a:r>
            <a:endParaRPr lang="en-GB" dirty="0"/>
          </a:p>
          <a:p>
            <a:endParaRPr lang="en-US" dirty="0"/>
          </a:p>
        </p:txBody>
      </p:sp>
      <p:pic>
        <p:nvPicPr>
          <p:cNvPr id="2050" name="Picture 2">
            <a:extLst>
              <a:ext uri="{FF2B5EF4-FFF2-40B4-BE49-F238E27FC236}">
                <a16:creationId xmlns:a16="http://schemas.microsoft.com/office/drawing/2014/main" id="{6993F37C-0EE2-5F49-B9A6-55B93A7F9C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169" y="1858653"/>
            <a:ext cx="5533682" cy="41502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30867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CA777-D622-0742-8FDB-AC768614802C}"/>
              </a:ext>
            </a:extLst>
          </p:cNvPr>
          <p:cNvSpPr>
            <a:spLocks noGrp="1"/>
          </p:cNvSpPr>
          <p:nvPr>
            <p:ph type="title"/>
          </p:nvPr>
        </p:nvSpPr>
        <p:spPr/>
        <p:txBody>
          <a:bodyPr/>
          <a:lstStyle/>
          <a:p>
            <a:r>
              <a:rPr lang="en-US" dirty="0"/>
              <a:t>Conditional access</a:t>
            </a:r>
          </a:p>
        </p:txBody>
      </p:sp>
      <p:sp>
        <p:nvSpPr>
          <p:cNvPr id="4" name="Content Placeholder 3">
            <a:extLst>
              <a:ext uri="{FF2B5EF4-FFF2-40B4-BE49-F238E27FC236}">
                <a16:creationId xmlns:a16="http://schemas.microsoft.com/office/drawing/2014/main" id="{7139843B-BD8B-F449-8BFD-F721F06BC654}"/>
              </a:ext>
            </a:extLst>
          </p:cNvPr>
          <p:cNvSpPr>
            <a:spLocks noGrp="1"/>
          </p:cNvSpPr>
          <p:nvPr>
            <p:ph sz="half" idx="2"/>
          </p:nvPr>
        </p:nvSpPr>
        <p:spPr/>
        <p:txBody>
          <a:bodyPr>
            <a:normAutofit fontScale="92500"/>
          </a:bodyPr>
          <a:lstStyle/>
          <a:p>
            <a:r>
              <a:rPr lang="en-US" dirty="0"/>
              <a:t>Patients believe it is important not to waste NHS resources but think that delaying treatment may lead to more costly interventions.</a:t>
            </a:r>
            <a:endParaRPr lang="en-GB" dirty="0"/>
          </a:p>
          <a:p>
            <a:r>
              <a:rPr lang="en-US" dirty="0"/>
              <a:t>Patients believe that there are things they can and should do to maintain their oral health. </a:t>
            </a:r>
          </a:p>
          <a:p>
            <a:r>
              <a:rPr lang="en-US" dirty="0"/>
              <a:t>They also want NHS services to show understanding and support for individuals who face challenges looking after their health. </a:t>
            </a:r>
          </a:p>
        </p:txBody>
      </p:sp>
      <p:pic>
        <p:nvPicPr>
          <p:cNvPr id="5" name="Content Placeholder 4">
            <a:extLst>
              <a:ext uri="{FF2B5EF4-FFF2-40B4-BE49-F238E27FC236}">
                <a16:creationId xmlns:a16="http://schemas.microsoft.com/office/drawing/2014/main" id="{C7354A0F-0FA8-3043-90DD-1A4D2B4DD265}"/>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00" y="2055315"/>
            <a:ext cx="5181600" cy="3891957"/>
          </a:xfrm>
          <a:prstGeom prst="rect">
            <a:avLst/>
          </a:prstGeom>
        </p:spPr>
      </p:pic>
    </p:spTree>
    <p:extLst>
      <p:ext uri="{BB962C8B-B14F-4D97-AF65-F5344CB8AC3E}">
        <p14:creationId xmlns:p14="http://schemas.microsoft.com/office/powerpoint/2010/main" val="41777281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A1FF52EA-258E-0748-9A94-70F3FF9FA51E}"/>
              </a:ext>
            </a:extLst>
          </p:cNvPr>
          <p:cNvGraphicFramePr>
            <a:graphicFrameLocks noGrp="1"/>
          </p:cNvGraphicFramePr>
          <p:nvPr>
            <p:ph idx="1"/>
            <p:extLst>
              <p:ext uri="{D42A27DB-BD31-4B8C-83A1-F6EECF244321}">
                <p14:modId xmlns:p14="http://schemas.microsoft.com/office/powerpoint/2010/main" val="3590053988"/>
              </p:ext>
            </p:extLst>
          </p:nvPr>
        </p:nvGraphicFramePr>
        <p:xfrm>
          <a:off x="385763" y="400050"/>
          <a:ext cx="10968037" cy="6187440"/>
        </p:xfrm>
        <a:graphic>
          <a:graphicData uri="http://schemas.openxmlformats.org/drawingml/2006/table">
            <a:tbl>
              <a:tblPr firstRow="1" bandRow="1">
                <a:tableStyleId>{00A15C55-8517-42AA-B614-E9B94910E393}</a:tableStyleId>
              </a:tblPr>
              <a:tblGrid>
                <a:gridCol w="1303337">
                  <a:extLst>
                    <a:ext uri="{9D8B030D-6E8A-4147-A177-3AD203B41FA5}">
                      <a16:colId xmlns:a16="http://schemas.microsoft.com/office/drawing/2014/main" val="100901"/>
                    </a:ext>
                  </a:extLst>
                </a:gridCol>
                <a:gridCol w="3529952">
                  <a:extLst>
                    <a:ext uri="{9D8B030D-6E8A-4147-A177-3AD203B41FA5}">
                      <a16:colId xmlns:a16="http://schemas.microsoft.com/office/drawing/2014/main" val="1220236993"/>
                    </a:ext>
                  </a:extLst>
                </a:gridCol>
                <a:gridCol w="3392739">
                  <a:extLst>
                    <a:ext uri="{9D8B030D-6E8A-4147-A177-3AD203B41FA5}">
                      <a16:colId xmlns:a16="http://schemas.microsoft.com/office/drawing/2014/main" val="3491623867"/>
                    </a:ext>
                  </a:extLst>
                </a:gridCol>
                <a:gridCol w="2742009">
                  <a:extLst>
                    <a:ext uri="{9D8B030D-6E8A-4147-A177-3AD203B41FA5}">
                      <a16:colId xmlns:a16="http://schemas.microsoft.com/office/drawing/2014/main" val="483242282"/>
                    </a:ext>
                  </a:extLst>
                </a:gridCol>
              </a:tblGrid>
              <a:tr h="357258">
                <a:tc>
                  <a:txBody>
                    <a:bodyPr/>
                    <a:lstStyle/>
                    <a:p>
                      <a:endParaRPr lang="en-US" dirty="0"/>
                    </a:p>
                  </a:txBody>
                  <a:tcPr/>
                </a:tc>
                <a:tc>
                  <a:txBody>
                    <a:bodyPr/>
                    <a:lstStyle/>
                    <a:p>
                      <a:r>
                        <a:rPr lang="en-US" dirty="0"/>
                        <a:t>Citizen-taxpayer</a:t>
                      </a:r>
                    </a:p>
                  </a:txBody>
                  <a:tcPr/>
                </a:tc>
                <a:tc>
                  <a:txBody>
                    <a:bodyPr/>
                    <a:lstStyle/>
                    <a:p>
                      <a:r>
                        <a:rPr lang="en-US" dirty="0"/>
                        <a:t>Individual-consumer</a:t>
                      </a:r>
                    </a:p>
                  </a:txBody>
                  <a:tcPr/>
                </a:tc>
                <a:tc>
                  <a:txBody>
                    <a:bodyPr/>
                    <a:lstStyle/>
                    <a:p>
                      <a:r>
                        <a:rPr lang="en-US" dirty="0"/>
                        <a:t>Patient</a:t>
                      </a:r>
                    </a:p>
                  </a:txBody>
                  <a:tcPr/>
                </a:tc>
                <a:extLst>
                  <a:ext uri="{0D108BD9-81ED-4DB2-BD59-A6C34878D82A}">
                    <a16:rowId xmlns:a16="http://schemas.microsoft.com/office/drawing/2014/main" val="1453772574"/>
                  </a:ext>
                </a:extLst>
              </a:tr>
              <a:tr h="1131317">
                <a:tc>
                  <a:txBody>
                    <a:bodyPr/>
                    <a:lstStyle/>
                    <a:p>
                      <a:r>
                        <a:rPr lang="en-US" dirty="0"/>
                        <a:t>Extended recalls</a:t>
                      </a:r>
                    </a:p>
                  </a:txBody>
                  <a:tcPr/>
                </a:tc>
                <a:tc>
                  <a:txBody>
                    <a:bodyPr/>
                    <a:lstStyle/>
                    <a:p>
                      <a:r>
                        <a:rPr lang="en-US" sz="1400" kern="1200" dirty="0">
                          <a:solidFill>
                            <a:schemeClr val="dk1"/>
                          </a:solidFill>
                          <a:effectLst/>
                          <a:latin typeface="+mn-lt"/>
                          <a:ea typeface="+mn-ea"/>
                          <a:cs typeface="+mn-cs"/>
                        </a:rPr>
                        <a:t>The NHS is under pressure and people need to help conserve resources</a:t>
                      </a:r>
                      <a:endParaRPr lang="en-GB"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 </a:t>
                      </a:r>
                      <a:endParaRPr lang="en-GB"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People with greatest need should be </a:t>
                      </a:r>
                      <a:r>
                        <a:rPr lang="en-US" sz="1400" kern="1200" dirty="0" err="1">
                          <a:solidFill>
                            <a:schemeClr val="dk1"/>
                          </a:solidFill>
                          <a:effectLst/>
                          <a:latin typeface="+mn-lt"/>
                          <a:ea typeface="+mn-ea"/>
                          <a:cs typeface="+mn-cs"/>
                        </a:rPr>
                        <a:t>prioritised</a:t>
                      </a:r>
                      <a:endParaRPr lang="en-GB" sz="1400" kern="1200" dirty="0">
                        <a:solidFill>
                          <a:schemeClr val="dk1"/>
                        </a:solidFill>
                        <a:effectLst/>
                        <a:latin typeface="+mn-lt"/>
                        <a:ea typeface="+mn-ea"/>
                        <a:cs typeface="+mn-cs"/>
                      </a:endParaRPr>
                    </a:p>
                  </a:txBody>
                  <a:tcPr/>
                </a:tc>
                <a:tc>
                  <a:txBody>
                    <a:bodyPr/>
                    <a:lstStyle/>
                    <a:p>
                      <a:r>
                        <a:rPr lang="en-US" sz="1400" kern="1200" dirty="0">
                          <a:solidFill>
                            <a:schemeClr val="dk1"/>
                          </a:solidFill>
                          <a:effectLst/>
                          <a:latin typeface="+mn-lt"/>
                          <a:ea typeface="+mn-ea"/>
                          <a:cs typeface="+mn-cs"/>
                        </a:rPr>
                        <a:t>I value regular appointments to help me maintain healthy habits</a:t>
                      </a:r>
                      <a:endParaRPr lang="en-GB"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 </a:t>
                      </a:r>
                      <a:endParaRPr lang="en-GB"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I value regular appointments for screening</a:t>
                      </a:r>
                      <a:endParaRPr lang="en-GB" sz="1400" kern="1200" dirty="0">
                        <a:solidFill>
                          <a:schemeClr val="dk1"/>
                        </a:solidFill>
                        <a:effectLst/>
                        <a:latin typeface="+mn-lt"/>
                        <a:ea typeface="+mn-ea"/>
                        <a:cs typeface="+mn-cs"/>
                      </a:endParaRPr>
                    </a:p>
                    <a:p>
                      <a:endParaRPr lang="en-US" sz="1400" dirty="0"/>
                    </a:p>
                  </a:txBody>
                  <a:tcPr/>
                </a:tc>
                <a:tc>
                  <a:txBody>
                    <a:bodyPr/>
                    <a:lstStyle/>
                    <a:p>
                      <a:r>
                        <a:rPr lang="en-US" sz="1400" kern="1200" dirty="0">
                          <a:solidFill>
                            <a:schemeClr val="dk1"/>
                          </a:solidFill>
                          <a:effectLst/>
                          <a:latin typeface="+mn-lt"/>
                          <a:ea typeface="+mn-ea"/>
                          <a:cs typeface="+mn-cs"/>
                        </a:rPr>
                        <a:t>I trust the advice of my dentist</a:t>
                      </a:r>
                      <a:endParaRPr lang="en-GB"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 </a:t>
                      </a:r>
                      <a:endParaRPr lang="en-GB"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I value continuity</a:t>
                      </a:r>
                      <a:endParaRPr lang="en-GB"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 </a:t>
                      </a:r>
                      <a:endParaRPr lang="en-US" sz="1400" dirty="0"/>
                    </a:p>
                  </a:txBody>
                  <a:tcPr/>
                </a:tc>
                <a:extLst>
                  <a:ext uri="{0D108BD9-81ED-4DB2-BD59-A6C34878D82A}">
                    <a16:rowId xmlns:a16="http://schemas.microsoft.com/office/drawing/2014/main" val="2878947566"/>
                  </a:ext>
                </a:extLst>
              </a:tr>
              <a:tr h="714515">
                <a:tc>
                  <a:txBody>
                    <a:bodyPr/>
                    <a:lstStyle/>
                    <a:p>
                      <a:r>
                        <a:rPr lang="en-US" dirty="0"/>
                        <a:t>Prevention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mn-cs"/>
                        </a:rPr>
                        <a:t>People can and should do things to maintain their oral health</a:t>
                      </a:r>
                      <a:endParaRPr lang="en-GB" sz="1400" kern="1200" dirty="0">
                        <a:solidFill>
                          <a:schemeClr val="dk1"/>
                        </a:solidFill>
                        <a:effectLst/>
                        <a:latin typeface="+mn-lt"/>
                        <a:ea typeface="+mn-ea"/>
                        <a:cs typeface="+mn-cs"/>
                      </a:endParaRPr>
                    </a:p>
                    <a:p>
                      <a:endParaRPr lang="en-US" sz="1400" dirty="0"/>
                    </a:p>
                  </a:txBody>
                  <a:tcPr/>
                </a:tc>
                <a:tc>
                  <a:txBody>
                    <a:bodyPr/>
                    <a:lstStyle/>
                    <a:p>
                      <a:r>
                        <a:rPr lang="en-US" sz="1400" kern="1200" dirty="0">
                          <a:solidFill>
                            <a:schemeClr val="dk1"/>
                          </a:solidFill>
                          <a:effectLst/>
                          <a:latin typeface="+mn-lt"/>
                          <a:ea typeface="+mn-ea"/>
                          <a:cs typeface="+mn-cs"/>
                        </a:rPr>
                        <a:t>I value advice to stay healthy</a:t>
                      </a:r>
                      <a:r>
                        <a:rPr lang="en-GB" sz="1400" dirty="0">
                          <a:effectLst/>
                        </a:rPr>
                        <a:t> </a:t>
                      </a:r>
                      <a:endParaRPr lang="en-US" sz="1400" dirty="0"/>
                    </a:p>
                  </a:txBody>
                  <a:tcPr/>
                </a:tc>
                <a:tc>
                  <a:txBody>
                    <a:bodyPr/>
                    <a:lstStyle/>
                    <a:p>
                      <a:endParaRPr lang="en-US" sz="1400"/>
                    </a:p>
                  </a:txBody>
                  <a:tcPr/>
                </a:tc>
                <a:extLst>
                  <a:ext uri="{0D108BD9-81ED-4DB2-BD59-A6C34878D82A}">
                    <a16:rowId xmlns:a16="http://schemas.microsoft.com/office/drawing/2014/main" val="1863131814"/>
                  </a:ext>
                </a:extLst>
              </a:tr>
              <a:tr h="833602">
                <a:tc>
                  <a:txBody>
                    <a:bodyPr/>
                    <a:lstStyle/>
                    <a:p>
                      <a:r>
                        <a:rPr lang="en-US" dirty="0"/>
                        <a:t>Skill-mix</a:t>
                      </a:r>
                    </a:p>
                  </a:txBody>
                  <a:tcPr/>
                </a:tc>
                <a:tc>
                  <a:txBody>
                    <a:bodyPr/>
                    <a:lstStyle/>
                    <a:p>
                      <a:r>
                        <a:rPr lang="en-GB" sz="1400">
                          <a:effectLst/>
                          <a:latin typeface="Calibri" panose="020F0502020204030204" pitchFamily="34" charset="0"/>
                          <a:ea typeface="Calibri" panose="020F0502020204030204" pitchFamily="34" charset="0"/>
                          <a:cs typeface="Calibri" panose="020F0502020204030204" pitchFamily="34" charset="0"/>
                        </a:rPr>
                        <a:t>Resources should be used efficiently</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p>
                      <a:r>
                        <a:rPr lang="en-GB" sz="1400">
                          <a:effectLst/>
                          <a:latin typeface="Calibri" panose="020F0502020204030204" pitchFamily="34" charset="0"/>
                          <a:ea typeface="Calibri" panose="020F0502020204030204" pitchFamily="34" charset="0"/>
                          <a:cs typeface="Calibri" panose="020F0502020204030204" pitchFamily="34" charset="0"/>
                        </a:rPr>
                        <a:t> </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p>
                      <a:r>
                        <a:rPr lang="en-GB" sz="1400">
                          <a:effectLst/>
                          <a:latin typeface="Calibri" panose="020F0502020204030204" pitchFamily="34" charset="0"/>
                          <a:ea typeface="Calibri" panose="020F0502020204030204" pitchFamily="34" charset="0"/>
                          <a:cs typeface="Calibri" panose="020F0502020204030204" pitchFamily="34" charset="0"/>
                        </a:rPr>
                        <a:t>People should have local access to a dentist</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n-GB" sz="1400" dirty="0">
                          <a:effectLst/>
                          <a:latin typeface="Calibri" panose="020F0502020204030204" pitchFamily="34" charset="0"/>
                          <a:ea typeface="Calibri" panose="020F0502020204030204" pitchFamily="34" charset="0"/>
                          <a:cs typeface="Calibri" panose="020F0502020204030204" pitchFamily="34" charset="0"/>
                        </a:rPr>
                        <a:t>I want the best for myself and my family</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400" dirty="0">
                          <a:effectLst/>
                          <a:latin typeface="Calibri" panose="020F0502020204030204" pitchFamily="34" charset="0"/>
                          <a:ea typeface="Calibri" panose="020F0502020204030204" pitchFamily="34" charset="0"/>
                          <a:cs typeface="Calibri" panose="020F0502020204030204" pitchFamily="34" charset="0"/>
                        </a:rPr>
                        <a:t>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400" dirty="0">
                          <a:effectLst/>
                          <a:latin typeface="Calibri" panose="020F0502020204030204" pitchFamily="34" charset="0"/>
                          <a:ea typeface="Calibri" panose="020F0502020204030204" pitchFamily="34" charset="0"/>
                          <a:cs typeface="Calibri" panose="020F0502020204030204" pitchFamily="34" charset="0"/>
                        </a:rPr>
                        <a:t>I want local access to a dentist</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400" dirty="0">
                          <a:effectLst/>
                          <a:latin typeface="Calibri" panose="020F0502020204030204" pitchFamily="34" charset="0"/>
                          <a:ea typeface="Calibri" panose="020F0502020204030204" pitchFamily="34" charset="0"/>
                          <a:cs typeface="Calibri" panose="020F0502020204030204" pitchFamily="34" charset="0"/>
                        </a:rPr>
                        <a:t>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n-GB" sz="1400" dirty="0">
                          <a:effectLst/>
                          <a:latin typeface="Calibri" panose="020F0502020204030204" pitchFamily="34" charset="0"/>
                          <a:ea typeface="Calibri" panose="020F0502020204030204" pitchFamily="34" charset="0"/>
                          <a:cs typeface="Calibri" panose="020F0502020204030204" pitchFamily="34" charset="0"/>
                        </a:rPr>
                        <a:t>I trust that the practitioner is qualified to do the work</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10999983"/>
                  </a:ext>
                </a:extLst>
              </a:tr>
              <a:tr h="3006921">
                <a:tc>
                  <a:txBody>
                    <a:bodyPr/>
                    <a:lstStyle/>
                    <a:p>
                      <a:r>
                        <a:rPr lang="en-US" dirty="0"/>
                        <a:t>Conditional access</a:t>
                      </a:r>
                    </a:p>
                  </a:txBody>
                  <a:tcPr/>
                </a:tc>
                <a:tc>
                  <a:txBody>
                    <a:bodyPr/>
                    <a:lstStyle/>
                    <a:p>
                      <a:r>
                        <a:rPr lang="en-US" sz="1400" kern="1200" dirty="0">
                          <a:solidFill>
                            <a:schemeClr val="dk1"/>
                          </a:solidFill>
                          <a:effectLst/>
                          <a:latin typeface="+mn-lt"/>
                          <a:ea typeface="+mn-ea"/>
                          <a:cs typeface="+mn-cs"/>
                        </a:rPr>
                        <a:t>People can and should do things to maintain their oral health</a:t>
                      </a:r>
                      <a:endParaRPr lang="en-GB"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 </a:t>
                      </a:r>
                      <a:endParaRPr lang="en-GB"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Some people may face particular challenges and should be exempt or receive additional support</a:t>
                      </a:r>
                      <a:endParaRPr lang="en-GB"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 </a:t>
                      </a:r>
                      <a:endParaRPr lang="en-GB"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Resources should not be wasted</a:t>
                      </a:r>
                      <a:endParaRPr lang="en-GB"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 </a:t>
                      </a:r>
                      <a:endParaRPr lang="en-GB"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Delaying treatment may cost more further down the line</a:t>
                      </a:r>
                      <a:endParaRPr lang="en-GB"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 </a:t>
                      </a:r>
                      <a:endParaRPr lang="en-GB"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The service should be available to all</a:t>
                      </a:r>
                      <a:r>
                        <a:rPr lang="en-GB" sz="1400" dirty="0">
                          <a:effectLst/>
                        </a:rPr>
                        <a:t> </a:t>
                      </a:r>
                    </a:p>
                    <a:p>
                      <a:endParaRPr lang="en-US" sz="1400" dirty="0"/>
                    </a:p>
                  </a:txBody>
                  <a:tcPr/>
                </a:tc>
                <a:tc>
                  <a:txBody>
                    <a:bodyPr/>
                    <a:lstStyle/>
                    <a:p>
                      <a:endParaRPr lang="en-US" sz="1400" dirty="0"/>
                    </a:p>
                  </a:txBody>
                  <a:tcPr/>
                </a:tc>
                <a:tc>
                  <a:txBody>
                    <a:bodyPr/>
                    <a:lstStyle/>
                    <a:p>
                      <a:endParaRPr lang="en-US" sz="1400" dirty="0"/>
                    </a:p>
                  </a:txBody>
                  <a:tcPr/>
                </a:tc>
                <a:extLst>
                  <a:ext uri="{0D108BD9-81ED-4DB2-BD59-A6C34878D82A}">
                    <a16:rowId xmlns:a16="http://schemas.microsoft.com/office/drawing/2014/main" val="2217759691"/>
                  </a:ext>
                </a:extLst>
              </a:tr>
            </a:tbl>
          </a:graphicData>
        </a:graphic>
      </p:graphicFrame>
    </p:spTree>
    <p:extLst>
      <p:ext uri="{BB962C8B-B14F-4D97-AF65-F5344CB8AC3E}">
        <p14:creationId xmlns:p14="http://schemas.microsoft.com/office/powerpoint/2010/main" val="2994487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Freeform 6">
            <a:extLst>
              <a:ext uri="{FF2B5EF4-FFF2-40B4-BE49-F238E27FC236}">
                <a16:creationId xmlns:a16="http://schemas.microsoft.com/office/drawing/2014/main" id="{69D184B2-2226-4E31-BCCB-4443307674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8533" y="918266"/>
            <a:ext cx="706127" cy="5863534"/>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1AC4D4E3-486A-464A-8EC8-D448810972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7879" y="643467"/>
            <a:ext cx="420307" cy="5668919"/>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864DE13E-58EB-4475-B79C-0D4FC65123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38387" y="643467"/>
            <a:ext cx="10933503" cy="5391944"/>
          </a:xfrm>
          <a:prstGeom prst="rect">
            <a:avLst/>
          </a:prstGeom>
          <a:solidFill>
            <a:srgbClr val="FFFFFF"/>
          </a:solidFill>
          <a:ln w="12700">
            <a:solidFill>
              <a:schemeClr val="accent1"/>
            </a:solidFill>
            <a:miter lim="800000"/>
          </a:ln>
        </p:spPr>
        <p:txBody>
          <a:bodyPr vert="horz" wrap="square" lIns="91440" tIns="45720" rIns="91440" bIns="45720" numCol="1" anchor="t" anchorCtr="0" compatLnSpc="1">
            <a:prstTxWarp prst="textNoShape">
              <a:avLst/>
            </a:prstTxWarp>
          </a:bodyPr>
          <a:lstStyle/>
          <a:p>
            <a:endParaRPr lang="en-US"/>
          </a:p>
        </p:txBody>
      </p:sp>
      <p:pic>
        <p:nvPicPr>
          <p:cNvPr id="6" name="Picture 5" descr="A picture containing person, outdoor&#10;&#10;Description automatically generated">
            <a:extLst>
              <a:ext uri="{FF2B5EF4-FFF2-40B4-BE49-F238E27FC236}">
                <a16:creationId xmlns:a16="http://schemas.microsoft.com/office/drawing/2014/main" id="{02B57E11-950B-B34A-8DC8-EAEE1C07140B}"/>
              </a:ext>
            </a:extLst>
          </p:cNvPr>
          <p:cNvPicPr>
            <a:picLocks noChangeAspect="1"/>
          </p:cNvPicPr>
          <p:nvPr/>
        </p:nvPicPr>
        <p:blipFill>
          <a:blip r:embed="rId2"/>
          <a:stretch>
            <a:fillRect/>
          </a:stretch>
        </p:blipFill>
        <p:spPr>
          <a:xfrm>
            <a:off x="1293446" y="3117718"/>
            <a:ext cx="1433513" cy="2193925"/>
          </a:xfrm>
          <a:prstGeom prst="rect">
            <a:avLst/>
          </a:prstGeom>
        </p:spPr>
      </p:pic>
      <p:sp>
        <p:nvSpPr>
          <p:cNvPr id="7" name="TextBox 6">
            <a:extLst>
              <a:ext uri="{FF2B5EF4-FFF2-40B4-BE49-F238E27FC236}">
                <a16:creationId xmlns:a16="http://schemas.microsoft.com/office/drawing/2014/main" id="{105D5E0B-3983-BA46-8039-128883544831}"/>
              </a:ext>
            </a:extLst>
          </p:cNvPr>
          <p:cNvSpPr txBox="1"/>
          <p:nvPr/>
        </p:nvSpPr>
        <p:spPr>
          <a:xfrm>
            <a:off x="1262063" y="3995738"/>
            <a:ext cx="1433513" cy="438150"/>
          </a:xfrm>
          <a:prstGeom prst="rect">
            <a:avLst/>
          </a:prstGeom>
          <a:solidFill>
            <a:srgbClr val="000000">
              <a:alpha val="50000"/>
            </a:srgbClr>
          </a:solidFill>
          <a:ln>
            <a:noFill/>
          </a:ln>
        </p:spPr>
        <p:txBody>
          <a:bodyPr wrap="square" rtlCol="0" anchor="ctr">
            <a:noAutofit/>
          </a:bodyPr>
          <a:lstStyle/>
          <a:p>
            <a:pPr algn="ctr">
              <a:spcAft>
                <a:spcPts val="600"/>
              </a:spcAft>
            </a:pPr>
            <a:r>
              <a:rPr lang="en-US" sz="800">
                <a:solidFill>
                  <a:srgbClr val="FFFFFF"/>
                </a:solidFill>
              </a:rPr>
              <a:t>Dr Lorelei Jones </a:t>
            </a:r>
          </a:p>
        </p:txBody>
      </p:sp>
      <p:pic>
        <p:nvPicPr>
          <p:cNvPr id="14" name="Picture 13">
            <a:extLst>
              <a:ext uri="{FF2B5EF4-FFF2-40B4-BE49-F238E27FC236}">
                <a16:creationId xmlns:a16="http://schemas.microsoft.com/office/drawing/2014/main" id="{2518AAA2-FB1F-3042-98EE-70B15BE409F9}"/>
              </a:ext>
            </a:extLst>
          </p:cNvPr>
          <p:cNvPicPr>
            <a:picLocks noChangeAspect="1"/>
          </p:cNvPicPr>
          <p:nvPr/>
        </p:nvPicPr>
        <p:blipFill>
          <a:blip r:embed="rId3"/>
          <a:stretch>
            <a:fillRect/>
          </a:stretch>
        </p:blipFill>
        <p:spPr>
          <a:xfrm>
            <a:off x="2745765" y="3125734"/>
            <a:ext cx="1630363" cy="2193925"/>
          </a:xfrm>
          <a:prstGeom prst="rect">
            <a:avLst/>
          </a:prstGeom>
        </p:spPr>
      </p:pic>
      <p:sp>
        <p:nvSpPr>
          <p:cNvPr id="15" name="TextBox 14">
            <a:extLst>
              <a:ext uri="{FF2B5EF4-FFF2-40B4-BE49-F238E27FC236}">
                <a16:creationId xmlns:a16="http://schemas.microsoft.com/office/drawing/2014/main" id="{5DB872B6-4620-8741-A085-3BF87CAAD05F}"/>
              </a:ext>
            </a:extLst>
          </p:cNvPr>
          <p:cNvSpPr txBox="1"/>
          <p:nvPr/>
        </p:nvSpPr>
        <p:spPr>
          <a:xfrm>
            <a:off x="2760663" y="3995738"/>
            <a:ext cx="1630363" cy="438150"/>
          </a:xfrm>
          <a:prstGeom prst="rect">
            <a:avLst/>
          </a:prstGeom>
          <a:solidFill>
            <a:srgbClr val="000000">
              <a:alpha val="50000"/>
            </a:srgbClr>
          </a:solidFill>
          <a:ln>
            <a:noFill/>
          </a:ln>
        </p:spPr>
        <p:txBody>
          <a:bodyPr wrap="square" rtlCol="0" anchor="ctr">
            <a:noAutofit/>
          </a:bodyPr>
          <a:lstStyle/>
          <a:p>
            <a:pPr algn="ctr">
              <a:spcAft>
                <a:spcPts val="600"/>
              </a:spcAft>
            </a:pPr>
            <a:r>
              <a:rPr lang="en-US" sz="800">
                <a:solidFill>
                  <a:srgbClr val="FFFFFF"/>
                </a:solidFill>
              </a:rPr>
              <a:t>Dr Sion Williams</a:t>
            </a:r>
          </a:p>
        </p:txBody>
      </p:sp>
      <p:pic>
        <p:nvPicPr>
          <p:cNvPr id="9" name="Picture 8" descr="A person with the hand on the chin&#10;&#10;Description automatically generated with low confidence">
            <a:extLst>
              <a:ext uri="{FF2B5EF4-FFF2-40B4-BE49-F238E27FC236}">
                <a16:creationId xmlns:a16="http://schemas.microsoft.com/office/drawing/2014/main" id="{DC1FA5F2-98A3-C84C-9E20-2D11A22B05D2}"/>
              </a:ext>
            </a:extLst>
          </p:cNvPr>
          <p:cNvPicPr>
            <a:picLocks noChangeAspect="1"/>
          </p:cNvPicPr>
          <p:nvPr/>
        </p:nvPicPr>
        <p:blipFill>
          <a:blip r:embed="rId4"/>
          <a:stretch>
            <a:fillRect/>
          </a:stretch>
        </p:blipFill>
        <p:spPr>
          <a:xfrm>
            <a:off x="4411080" y="3105586"/>
            <a:ext cx="2193925" cy="2193925"/>
          </a:xfrm>
          <a:prstGeom prst="rect">
            <a:avLst/>
          </a:prstGeom>
        </p:spPr>
      </p:pic>
      <p:sp>
        <p:nvSpPr>
          <p:cNvPr id="10" name="TextBox 9">
            <a:extLst>
              <a:ext uri="{FF2B5EF4-FFF2-40B4-BE49-F238E27FC236}">
                <a16:creationId xmlns:a16="http://schemas.microsoft.com/office/drawing/2014/main" id="{EBF233CB-0776-2D44-AC04-D925C89710D4}"/>
              </a:ext>
            </a:extLst>
          </p:cNvPr>
          <p:cNvSpPr txBox="1"/>
          <p:nvPr/>
        </p:nvSpPr>
        <p:spPr>
          <a:xfrm>
            <a:off x="4457700" y="3995738"/>
            <a:ext cx="2193925" cy="438150"/>
          </a:xfrm>
          <a:prstGeom prst="rect">
            <a:avLst/>
          </a:prstGeom>
          <a:solidFill>
            <a:srgbClr val="000000">
              <a:alpha val="50000"/>
            </a:srgbClr>
          </a:solidFill>
          <a:ln>
            <a:noFill/>
          </a:ln>
        </p:spPr>
        <p:txBody>
          <a:bodyPr wrap="square" rtlCol="0" anchor="ctr">
            <a:noAutofit/>
          </a:bodyPr>
          <a:lstStyle/>
          <a:p>
            <a:pPr algn="ctr">
              <a:spcAft>
                <a:spcPts val="600"/>
              </a:spcAft>
            </a:pPr>
            <a:r>
              <a:rPr lang="en-US" sz="800">
                <a:solidFill>
                  <a:srgbClr val="FFFFFF"/>
                </a:solidFill>
              </a:rPr>
              <a:t>Manna </a:t>
            </a:r>
            <a:r>
              <a:rPr lang="en-US" sz="800" err="1">
                <a:solidFill>
                  <a:srgbClr val="FFFFFF"/>
                </a:solidFill>
              </a:rPr>
              <a:t>Mostaghim</a:t>
            </a:r>
            <a:endParaRPr lang="en-US" sz="800">
              <a:solidFill>
                <a:srgbClr val="FFFFFF"/>
              </a:solidFill>
            </a:endParaRPr>
          </a:p>
          <a:p>
            <a:pPr algn="ctr">
              <a:spcAft>
                <a:spcPts val="600"/>
              </a:spcAft>
            </a:pPr>
            <a:r>
              <a:rPr lang="en-US" sz="800">
                <a:solidFill>
                  <a:srgbClr val="FFFFFF"/>
                </a:solidFill>
              </a:rPr>
              <a:t>Project manager</a:t>
            </a:r>
          </a:p>
        </p:txBody>
      </p:sp>
      <p:pic>
        <p:nvPicPr>
          <p:cNvPr id="12" name="Picture 11" descr="A person smiling for the camera&#10;&#10;Description automatically generated with medium confidence">
            <a:extLst>
              <a:ext uri="{FF2B5EF4-FFF2-40B4-BE49-F238E27FC236}">
                <a16:creationId xmlns:a16="http://schemas.microsoft.com/office/drawing/2014/main" id="{88EC4202-EB58-494B-8357-3C558CB61FC6}"/>
              </a:ext>
            </a:extLst>
          </p:cNvPr>
          <p:cNvPicPr>
            <a:picLocks noChangeAspect="1"/>
          </p:cNvPicPr>
          <p:nvPr/>
        </p:nvPicPr>
        <p:blipFill>
          <a:blip r:embed="rId5"/>
          <a:stretch>
            <a:fillRect/>
          </a:stretch>
        </p:blipFill>
        <p:spPr>
          <a:xfrm>
            <a:off x="6625059" y="3099520"/>
            <a:ext cx="2282825" cy="2193925"/>
          </a:xfrm>
          <a:prstGeom prst="rect">
            <a:avLst/>
          </a:prstGeom>
        </p:spPr>
      </p:pic>
      <p:sp>
        <p:nvSpPr>
          <p:cNvPr id="13" name="TextBox 12">
            <a:extLst>
              <a:ext uri="{FF2B5EF4-FFF2-40B4-BE49-F238E27FC236}">
                <a16:creationId xmlns:a16="http://schemas.microsoft.com/office/drawing/2014/main" id="{5F5FA4B8-1FB5-C34B-948F-4CAE4710F26D}"/>
              </a:ext>
            </a:extLst>
          </p:cNvPr>
          <p:cNvSpPr txBox="1"/>
          <p:nvPr/>
        </p:nvSpPr>
        <p:spPr>
          <a:xfrm>
            <a:off x="6716713" y="3995738"/>
            <a:ext cx="2282825" cy="438150"/>
          </a:xfrm>
          <a:prstGeom prst="rect">
            <a:avLst/>
          </a:prstGeom>
          <a:solidFill>
            <a:srgbClr val="000000">
              <a:alpha val="50000"/>
            </a:srgbClr>
          </a:solidFill>
          <a:ln>
            <a:noFill/>
          </a:ln>
        </p:spPr>
        <p:txBody>
          <a:bodyPr wrap="square" rtlCol="0" anchor="ctr">
            <a:noAutofit/>
          </a:bodyPr>
          <a:lstStyle/>
          <a:p>
            <a:pPr algn="ctr">
              <a:spcAft>
                <a:spcPts val="600"/>
              </a:spcAft>
            </a:pPr>
            <a:r>
              <a:rPr lang="en-US" sz="800">
                <a:solidFill>
                  <a:srgbClr val="FFFFFF"/>
                </a:solidFill>
              </a:rPr>
              <a:t>Ellie Overs</a:t>
            </a:r>
          </a:p>
          <a:p>
            <a:pPr algn="ctr">
              <a:spcAft>
                <a:spcPts val="600"/>
              </a:spcAft>
            </a:pPr>
            <a:r>
              <a:rPr lang="en-US" sz="800">
                <a:solidFill>
                  <a:srgbClr val="FFFFFF"/>
                </a:solidFill>
              </a:rPr>
              <a:t>Research Officer</a:t>
            </a:r>
          </a:p>
        </p:txBody>
      </p:sp>
      <p:pic>
        <p:nvPicPr>
          <p:cNvPr id="16" name="Picture 15">
            <a:extLst>
              <a:ext uri="{FF2B5EF4-FFF2-40B4-BE49-F238E27FC236}">
                <a16:creationId xmlns:a16="http://schemas.microsoft.com/office/drawing/2014/main" id="{AE94A023-F7B3-3648-A4EA-96CE26DD7C8E}"/>
              </a:ext>
            </a:extLst>
          </p:cNvPr>
          <p:cNvPicPr>
            <a:picLocks noChangeAspect="1"/>
          </p:cNvPicPr>
          <p:nvPr/>
        </p:nvPicPr>
        <p:blipFill>
          <a:blip r:embed="rId6"/>
          <a:stretch>
            <a:fillRect/>
          </a:stretch>
        </p:blipFill>
        <p:spPr>
          <a:xfrm>
            <a:off x="8924302" y="3096487"/>
            <a:ext cx="1860550" cy="2193925"/>
          </a:xfrm>
          <a:prstGeom prst="rect">
            <a:avLst/>
          </a:prstGeom>
        </p:spPr>
      </p:pic>
      <p:sp>
        <p:nvSpPr>
          <p:cNvPr id="17" name="TextBox 16">
            <a:extLst>
              <a:ext uri="{FF2B5EF4-FFF2-40B4-BE49-F238E27FC236}">
                <a16:creationId xmlns:a16="http://schemas.microsoft.com/office/drawing/2014/main" id="{71303F0D-D7FF-184F-949A-F001F37116D6}"/>
              </a:ext>
            </a:extLst>
          </p:cNvPr>
          <p:cNvSpPr txBox="1"/>
          <p:nvPr/>
        </p:nvSpPr>
        <p:spPr>
          <a:xfrm>
            <a:off x="9066213" y="3995738"/>
            <a:ext cx="1860550" cy="438150"/>
          </a:xfrm>
          <a:prstGeom prst="rect">
            <a:avLst/>
          </a:prstGeom>
          <a:solidFill>
            <a:srgbClr val="000000">
              <a:alpha val="50000"/>
            </a:srgbClr>
          </a:solidFill>
          <a:ln>
            <a:noFill/>
          </a:ln>
        </p:spPr>
        <p:txBody>
          <a:bodyPr wrap="square" rtlCol="0" anchor="ctr">
            <a:noAutofit/>
          </a:bodyPr>
          <a:lstStyle/>
          <a:p>
            <a:pPr algn="ctr">
              <a:spcAft>
                <a:spcPts val="600"/>
              </a:spcAft>
            </a:pPr>
            <a:r>
              <a:rPr lang="en-US" sz="800">
                <a:solidFill>
                  <a:srgbClr val="FFFFFF"/>
                </a:solidFill>
              </a:rPr>
              <a:t>Professor Chris Burton </a:t>
            </a:r>
          </a:p>
        </p:txBody>
      </p:sp>
      <p:sp>
        <p:nvSpPr>
          <p:cNvPr id="2" name="TextBox 1">
            <a:extLst>
              <a:ext uri="{FF2B5EF4-FFF2-40B4-BE49-F238E27FC236}">
                <a16:creationId xmlns:a16="http://schemas.microsoft.com/office/drawing/2014/main" id="{1C5149BE-25CA-AE43-9C03-F5625BC5B84E}"/>
              </a:ext>
            </a:extLst>
          </p:cNvPr>
          <p:cNvSpPr txBox="1"/>
          <p:nvPr/>
        </p:nvSpPr>
        <p:spPr>
          <a:xfrm>
            <a:off x="1262063" y="918266"/>
            <a:ext cx="9664700" cy="1477328"/>
          </a:xfrm>
          <a:prstGeom prst="rect">
            <a:avLst/>
          </a:prstGeom>
          <a:noFill/>
        </p:spPr>
        <p:txBody>
          <a:bodyPr wrap="square" rtlCol="0">
            <a:spAutoFit/>
          </a:bodyPr>
          <a:lstStyle/>
          <a:p>
            <a:r>
              <a:rPr lang="en-US" b="1" dirty="0"/>
              <a:t>Independent</a:t>
            </a:r>
            <a:r>
              <a:rPr lang="en-US" dirty="0"/>
              <a:t> academic evaluation led by Bangor University (Welsh Government Contract D286/2020/2021</a:t>
            </a:r>
          </a:p>
          <a:p>
            <a:endParaRPr lang="en-US" dirty="0"/>
          </a:p>
          <a:p>
            <a:r>
              <a:rPr lang="en-US" b="1" dirty="0"/>
              <a:t>Formative evaluation</a:t>
            </a:r>
            <a:r>
              <a:rPr lang="en-US" dirty="0"/>
              <a:t> – regular ‘checkpoint’ meetings with national policy team to maintain relevance in a dynamic policy landscape and feed back emerging insights</a:t>
            </a:r>
          </a:p>
        </p:txBody>
      </p:sp>
      <p:sp>
        <p:nvSpPr>
          <p:cNvPr id="3" name="TextBox 2">
            <a:extLst>
              <a:ext uri="{FF2B5EF4-FFF2-40B4-BE49-F238E27FC236}">
                <a16:creationId xmlns:a16="http://schemas.microsoft.com/office/drawing/2014/main" id="{D97A10DC-41E0-A943-B0CE-64DCCA65B730}"/>
              </a:ext>
            </a:extLst>
          </p:cNvPr>
          <p:cNvSpPr txBox="1"/>
          <p:nvPr/>
        </p:nvSpPr>
        <p:spPr>
          <a:xfrm>
            <a:off x="1293446" y="2593298"/>
            <a:ext cx="5706961" cy="369332"/>
          </a:xfrm>
          <a:prstGeom prst="rect">
            <a:avLst/>
          </a:prstGeom>
          <a:noFill/>
        </p:spPr>
        <p:txBody>
          <a:bodyPr wrap="square" rtlCol="0">
            <a:spAutoFit/>
          </a:bodyPr>
          <a:lstStyle/>
          <a:p>
            <a:r>
              <a:rPr lang="en-US" b="1" dirty="0"/>
              <a:t>The team:</a:t>
            </a:r>
          </a:p>
        </p:txBody>
      </p:sp>
    </p:spTree>
    <p:extLst>
      <p:ext uri="{BB962C8B-B14F-4D97-AF65-F5344CB8AC3E}">
        <p14:creationId xmlns:p14="http://schemas.microsoft.com/office/powerpoint/2010/main" val="9330338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C3925-3DBD-2F47-96B3-E637035DD1D9}"/>
              </a:ext>
            </a:extLst>
          </p:cNvPr>
          <p:cNvSpPr>
            <a:spLocks noGrp="1"/>
          </p:cNvSpPr>
          <p:nvPr>
            <p:ph type="title"/>
          </p:nvPr>
        </p:nvSpPr>
        <p:spPr>
          <a:xfrm>
            <a:off x="838200" y="365125"/>
            <a:ext cx="10515600" cy="798657"/>
          </a:xfrm>
        </p:spPr>
        <p:txBody>
          <a:bodyPr/>
          <a:lstStyle/>
          <a:p>
            <a:r>
              <a:rPr lang="en-US" dirty="0"/>
              <a:t>Key messages</a:t>
            </a:r>
          </a:p>
        </p:txBody>
      </p:sp>
      <p:sp>
        <p:nvSpPr>
          <p:cNvPr id="3" name="Content Placeholder 2">
            <a:extLst>
              <a:ext uri="{FF2B5EF4-FFF2-40B4-BE49-F238E27FC236}">
                <a16:creationId xmlns:a16="http://schemas.microsoft.com/office/drawing/2014/main" id="{C2A322A9-5756-6A44-93E2-F9A0F26202E1}"/>
              </a:ext>
            </a:extLst>
          </p:cNvPr>
          <p:cNvSpPr>
            <a:spLocks noGrp="1"/>
          </p:cNvSpPr>
          <p:nvPr>
            <p:ph idx="1"/>
          </p:nvPr>
        </p:nvSpPr>
        <p:spPr>
          <a:xfrm>
            <a:off x="838200" y="1163782"/>
            <a:ext cx="10515600" cy="5521831"/>
          </a:xfrm>
        </p:spPr>
        <p:txBody>
          <a:bodyPr>
            <a:normAutofit fontScale="92500" lnSpcReduction="10000"/>
          </a:bodyPr>
          <a:lstStyle/>
          <a:p>
            <a:pPr marL="0" indent="0" fontAlgn="base">
              <a:buNone/>
            </a:pPr>
            <a:endParaRPr lang="en-GB" dirty="0"/>
          </a:p>
          <a:p>
            <a:pPr fontAlgn="base"/>
            <a:r>
              <a:rPr lang="en-GB" sz="3100" dirty="0"/>
              <a:t>the relative frequency of each perspective is less important than the range of different perspectives that may be encountered, and that people may hold a combination of ‘public’ standpoints - citizen-taxpayer, individual-consumer’, ‘patient’. </a:t>
            </a:r>
          </a:p>
          <a:p>
            <a:pPr fontAlgn="base"/>
            <a:r>
              <a:rPr lang="en-GB" sz="3100" dirty="0"/>
              <a:t>In this context good relationships between patients and dentists are key:</a:t>
            </a:r>
          </a:p>
          <a:p>
            <a:pPr lvl="1" fontAlgn="base"/>
            <a:r>
              <a:rPr lang="en-GB" sz="2700" dirty="0"/>
              <a:t>Good relationships foster trust and acceptance of new ways of working.</a:t>
            </a:r>
          </a:p>
          <a:p>
            <a:pPr lvl="1" fontAlgn="base"/>
            <a:r>
              <a:rPr lang="en-GB" sz="2700" dirty="0"/>
              <a:t>Opportunities for dialogue enable changes to be discussed in a way that considers individual patient preferences, circumstances, and concerns.</a:t>
            </a:r>
          </a:p>
          <a:p>
            <a:pPr fontAlgn="base"/>
            <a:r>
              <a:rPr lang="en-GB" sz="3100" b="0" i="0" dirty="0">
                <a:effectLst/>
              </a:rPr>
              <a:t>It is important that public communication not only explains the reasoning behind extended recall intervals but is sensitive to patient concerns and values.</a:t>
            </a:r>
            <a:endParaRPr lang="en-GB" sz="3100" dirty="0"/>
          </a:p>
          <a:p>
            <a:pPr fontAlgn="base"/>
            <a:endParaRPr lang="en-GB" sz="3100" dirty="0"/>
          </a:p>
          <a:p>
            <a:pPr fontAlgn="base"/>
            <a:endParaRPr lang="en-GB" dirty="0"/>
          </a:p>
          <a:p>
            <a:endParaRPr lang="en-US" dirty="0"/>
          </a:p>
        </p:txBody>
      </p:sp>
    </p:spTree>
    <p:extLst>
      <p:ext uri="{BB962C8B-B14F-4D97-AF65-F5344CB8AC3E}">
        <p14:creationId xmlns:p14="http://schemas.microsoft.com/office/powerpoint/2010/main" val="6698181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large lawn in front of a castle&#10;&#10;Description automatically generated">
            <a:extLst>
              <a:ext uri="{FF2B5EF4-FFF2-40B4-BE49-F238E27FC236}">
                <a16:creationId xmlns:a16="http://schemas.microsoft.com/office/drawing/2014/main" id="{C10BA20F-71B5-8642-9972-EE35727A4702}"/>
              </a:ext>
            </a:extLst>
          </p:cNvPr>
          <p:cNvPicPr>
            <a:picLocks noChangeAspect="1"/>
          </p:cNvPicPr>
          <p:nvPr/>
        </p:nvPicPr>
        <p:blipFill rotWithShape="1">
          <a:blip r:embed="rId3">
            <a:extLst>
              <a:ext uri="{28A0092B-C50C-407E-A947-70E740481C1C}">
                <a14:useLocalDpi xmlns:a14="http://schemas.microsoft.com/office/drawing/2010/main" val="0"/>
              </a:ext>
            </a:extLst>
          </a:blip>
          <a:srcRect t="10606" b="19163"/>
          <a:stretch/>
        </p:blipFill>
        <p:spPr>
          <a:xfrm>
            <a:off x="-29633" y="411889"/>
            <a:ext cx="12251267" cy="6443012"/>
          </a:xfrm>
          <a:prstGeom prst="rect">
            <a:avLst/>
          </a:prstGeom>
        </p:spPr>
      </p:pic>
      <p:sp>
        <p:nvSpPr>
          <p:cNvPr id="2" name="Rectangle 1">
            <a:extLst>
              <a:ext uri="{FF2B5EF4-FFF2-40B4-BE49-F238E27FC236}">
                <a16:creationId xmlns:a16="http://schemas.microsoft.com/office/drawing/2014/main" id="{AA58F3DA-BC82-BF45-8A45-8E98916422D1}"/>
              </a:ext>
            </a:extLst>
          </p:cNvPr>
          <p:cNvSpPr/>
          <p:nvPr/>
        </p:nvSpPr>
        <p:spPr>
          <a:xfrm>
            <a:off x="-59267" y="1069862"/>
            <a:ext cx="12251267" cy="5876413"/>
          </a:xfrm>
          <a:prstGeom prst="rect">
            <a:avLst/>
          </a:prstGeom>
          <a:solidFill>
            <a:schemeClr val="tx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pic>
        <p:nvPicPr>
          <p:cNvPr id="15" name="Image" descr="Image">
            <a:extLst>
              <a:ext uri="{FF2B5EF4-FFF2-40B4-BE49-F238E27FC236}">
                <a16:creationId xmlns:a16="http://schemas.microsoft.com/office/drawing/2014/main" id="{03EB63BB-13C2-184A-9E0C-14E93F7C88E5}"/>
              </a:ext>
            </a:extLst>
          </p:cNvPr>
          <p:cNvPicPr>
            <a:picLocks noChangeAspect="1"/>
          </p:cNvPicPr>
          <p:nvPr/>
        </p:nvPicPr>
        <p:blipFill>
          <a:blip r:embed="rId4"/>
          <a:stretch>
            <a:fillRect/>
          </a:stretch>
        </p:blipFill>
        <p:spPr>
          <a:xfrm>
            <a:off x="8836037" y="-6188"/>
            <a:ext cx="2271925" cy="6851802"/>
          </a:xfrm>
          <a:prstGeom prst="rect">
            <a:avLst/>
          </a:prstGeom>
          <a:ln w="12700">
            <a:miter lim="400000"/>
          </a:ln>
        </p:spPr>
      </p:pic>
      <p:sp>
        <p:nvSpPr>
          <p:cNvPr id="175" name="Rectangle"/>
          <p:cNvSpPr/>
          <p:nvPr/>
        </p:nvSpPr>
        <p:spPr>
          <a:xfrm>
            <a:off x="-29634" y="-74580"/>
            <a:ext cx="12251268" cy="1043782"/>
          </a:xfrm>
          <a:prstGeom prst="rect">
            <a:avLst/>
          </a:prstGeom>
          <a:solidFill>
            <a:srgbClr val="FFFFFF"/>
          </a:solidFill>
          <a:ln w="12700">
            <a:miter lim="400000"/>
          </a:ln>
        </p:spPr>
        <p:txBody>
          <a:bodyPr lIns="25400" tIns="25400" rIns="25400" bIns="25400" anchor="ctr"/>
          <a:lstStyle/>
          <a:p>
            <a:pPr algn="ctr" defTabSz="412750">
              <a:defRPr sz="3200">
                <a:solidFill>
                  <a:srgbClr val="FFFFFF"/>
                </a:solidFill>
                <a:latin typeface="Helvetica Neue Medium"/>
                <a:ea typeface="Helvetica Neue Medium"/>
                <a:cs typeface="Helvetica Neue Medium"/>
                <a:sym typeface="Helvetica Neue Medium"/>
              </a:defRPr>
            </a:pPr>
            <a:r>
              <a:rPr lang="en-GB" sz="1600" dirty="0"/>
              <a:t>F</a:t>
            </a:r>
            <a:endParaRPr sz="1600" dirty="0"/>
          </a:p>
        </p:txBody>
      </p:sp>
      <p:pic>
        <p:nvPicPr>
          <p:cNvPr id="176" name="bangor_logo_c1_flush.pdf" descr="bangor_logo_c1_flush.pdf"/>
          <p:cNvPicPr>
            <a:picLocks noChangeAspect="1"/>
          </p:cNvPicPr>
          <p:nvPr/>
        </p:nvPicPr>
        <p:blipFill>
          <a:blip r:embed="rId5"/>
          <a:stretch>
            <a:fillRect/>
          </a:stretch>
        </p:blipFill>
        <p:spPr>
          <a:xfrm>
            <a:off x="325239" y="270884"/>
            <a:ext cx="1758093" cy="496996"/>
          </a:xfrm>
          <a:prstGeom prst="rect">
            <a:avLst/>
          </a:prstGeom>
          <a:ln w="12700">
            <a:miter lim="400000"/>
          </a:ln>
        </p:spPr>
      </p:pic>
      <p:sp>
        <p:nvSpPr>
          <p:cNvPr id="10" name="MAIN TITLE HERE">
            <a:extLst>
              <a:ext uri="{FF2B5EF4-FFF2-40B4-BE49-F238E27FC236}">
                <a16:creationId xmlns:a16="http://schemas.microsoft.com/office/drawing/2014/main" id="{7B249EF6-2589-AE43-8CA8-DDCF2D22F636}"/>
              </a:ext>
            </a:extLst>
          </p:cNvPr>
          <p:cNvSpPr txBox="1"/>
          <p:nvPr/>
        </p:nvSpPr>
        <p:spPr>
          <a:xfrm>
            <a:off x="5140666" y="3346632"/>
            <a:ext cx="1716817" cy="70532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25400" tIns="25400" rIns="25400" bIns="25400" anchor="ctr">
            <a:spAutoFit/>
          </a:bodyPr>
          <a:lstStyle>
            <a:lvl1pPr algn="ctr">
              <a:lnSpc>
                <a:spcPct val="40000"/>
              </a:lnSpc>
              <a:defRPr sz="8000" b="1">
                <a:solidFill>
                  <a:srgbClr val="89836B"/>
                </a:solidFill>
                <a:latin typeface="Arial"/>
                <a:ea typeface="Arial"/>
                <a:cs typeface="Arial"/>
                <a:sym typeface="Arial"/>
              </a:defRPr>
            </a:lvl1pPr>
          </a:lstStyle>
          <a:p>
            <a:pPr>
              <a:lnSpc>
                <a:spcPct val="100000"/>
              </a:lnSpc>
            </a:pPr>
            <a:r>
              <a:rPr lang="en-GB" sz="4250" dirty="0" err="1">
                <a:solidFill>
                  <a:schemeClr val="bg1"/>
                </a:solidFill>
              </a:rPr>
              <a:t>Diolch</a:t>
            </a:r>
            <a:endParaRPr lang="en-GB" sz="4250" dirty="0">
              <a:solidFill>
                <a:schemeClr val="bg1"/>
              </a:solidFill>
            </a:endParaRPr>
          </a:p>
        </p:txBody>
      </p:sp>
      <p:sp>
        <p:nvSpPr>
          <p:cNvPr id="4" name="TextBox 3">
            <a:extLst>
              <a:ext uri="{FF2B5EF4-FFF2-40B4-BE49-F238E27FC236}">
                <a16:creationId xmlns:a16="http://schemas.microsoft.com/office/drawing/2014/main" id="{26B977FE-CA57-BB49-8794-A4DDBCF60A0A}"/>
              </a:ext>
            </a:extLst>
          </p:cNvPr>
          <p:cNvSpPr txBox="1"/>
          <p:nvPr/>
        </p:nvSpPr>
        <p:spPr>
          <a:xfrm>
            <a:off x="-29634" y="6208570"/>
            <a:ext cx="4302369" cy="646331"/>
          </a:xfrm>
          <a:prstGeom prst="rect">
            <a:avLst/>
          </a:prstGeom>
          <a:noFill/>
        </p:spPr>
        <p:txBody>
          <a:bodyPr wrap="square" rtlCol="0">
            <a:spAutoFit/>
          </a:bodyPr>
          <a:lstStyle/>
          <a:p>
            <a:r>
              <a:rPr lang="en-US" dirty="0">
                <a:solidFill>
                  <a:schemeClr val="bg1"/>
                </a:solidFill>
              </a:rPr>
              <a:t>For more information contact Lorelei Jones: </a:t>
            </a:r>
            <a:r>
              <a:rPr lang="en-US" dirty="0" err="1">
                <a:solidFill>
                  <a:schemeClr val="bg1"/>
                </a:solidFill>
              </a:rPr>
              <a:t>lorelei.jones@bangor.ac.uk</a:t>
            </a:r>
            <a:endParaRPr lang="en-US" dirty="0">
              <a:solidFill>
                <a:schemeClr val="bg1"/>
              </a:solidFill>
            </a:endParaRPr>
          </a:p>
        </p:txBody>
      </p:sp>
    </p:spTree>
    <p:extLst>
      <p:ext uri="{BB962C8B-B14F-4D97-AF65-F5344CB8AC3E}">
        <p14:creationId xmlns:p14="http://schemas.microsoft.com/office/powerpoint/2010/main" val="215021178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51E048-1B6E-2949-8302-3E3573A3589A}"/>
              </a:ext>
            </a:extLst>
          </p:cNvPr>
          <p:cNvSpPr>
            <a:spLocks noGrp="1"/>
          </p:cNvSpPr>
          <p:nvPr>
            <p:ph type="title"/>
          </p:nvPr>
        </p:nvSpPr>
        <p:spPr/>
        <p:txBody>
          <a:bodyPr>
            <a:normAutofit/>
          </a:bodyPr>
          <a:lstStyle/>
          <a:p>
            <a:r>
              <a:rPr lang="en-US" sz="2400" b="1" dirty="0"/>
              <a:t>April 2022 – September 2023</a:t>
            </a:r>
            <a:br>
              <a:rPr lang="en-US" sz="2400" b="1" dirty="0"/>
            </a:br>
            <a:endParaRPr lang="en-US" sz="2400" b="1" dirty="0"/>
          </a:p>
        </p:txBody>
      </p:sp>
      <p:sp>
        <p:nvSpPr>
          <p:cNvPr id="5" name="Content Placeholder 4">
            <a:extLst>
              <a:ext uri="{FF2B5EF4-FFF2-40B4-BE49-F238E27FC236}">
                <a16:creationId xmlns:a16="http://schemas.microsoft.com/office/drawing/2014/main" id="{B1D4A9E4-D299-F149-8EE5-534D39F6A321}"/>
              </a:ext>
            </a:extLst>
          </p:cNvPr>
          <p:cNvSpPr>
            <a:spLocks noGrp="1"/>
          </p:cNvSpPr>
          <p:nvPr>
            <p:ph idx="1"/>
          </p:nvPr>
        </p:nvSpPr>
        <p:spPr>
          <a:xfrm>
            <a:off x="838200" y="1258784"/>
            <a:ext cx="10515600" cy="4918179"/>
          </a:xfrm>
        </p:spPr>
        <p:txBody>
          <a:bodyPr>
            <a:normAutofit fontScale="92500" lnSpcReduction="10000"/>
          </a:bodyPr>
          <a:lstStyle/>
          <a:p>
            <a:pPr marL="0" indent="0">
              <a:buNone/>
            </a:pPr>
            <a:r>
              <a:rPr lang="en-GB" dirty="0"/>
              <a:t>Evaluation activities aim to capture learning in three areas: </a:t>
            </a:r>
          </a:p>
          <a:p>
            <a:pPr marL="0" indent="0">
              <a:buNone/>
            </a:pPr>
            <a:endParaRPr lang="en-GB" dirty="0"/>
          </a:p>
          <a:p>
            <a:pPr marL="0" indent="0">
              <a:buNone/>
            </a:pPr>
            <a:r>
              <a:rPr lang="en-GB" b="1" dirty="0"/>
              <a:t>Development and implementation in practice</a:t>
            </a:r>
          </a:p>
          <a:p>
            <a:r>
              <a:rPr lang="en-GB" dirty="0"/>
              <a:t>New measures of quality and activity</a:t>
            </a:r>
          </a:p>
          <a:p>
            <a:r>
              <a:rPr lang="en-GB" dirty="0"/>
              <a:t>Principles of care</a:t>
            </a:r>
          </a:p>
          <a:p>
            <a:pPr marL="0" indent="0">
              <a:buNone/>
            </a:pPr>
            <a:endParaRPr lang="en-GB" dirty="0"/>
          </a:p>
          <a:p>
            <a:pPr marL="0" indent="0">
              <a:buNone/>
            </a:pPr>
            <a:r>
              <a:rPr lang="en-GB" b="1" dirty="0"/>
              <a:t>Innovation and improvement</a:t>
            </a:r>
          </a:p>
          <a:p>
            <a:r>
              <a:rPr lang="en-GB" dirty="0"/>
              <a:t>Promising practice in improving access </a:t>
            </a:r>
          </a:p>
          <a:p>
            <a:r>
              <a:rPr lang="en-GB" dirty="0"/>
              <a:t>Using data for improvement </a:t>
            </a:r>
          </a:p>
          <a:p>
            <a:pPr marL="0" indent="0">
              <a:buNone/>
            </a:pPr>
            <a:endParaRPr lang="en-GB" b="1" dirty="0"/>
          </a:p>
          <a:p>
            <a:pPr marL="0" indent="0">
              <a:buNone/>
            </a:pPr>
            <a:r>
              <a:rPr lang="en-GB" b="1" dirty="0"/>
              <a:t>Recovery and adaptation </a:t>
            </a:r>
          </a:p>
          <a:p>
            <a:endParaRPr lang="en-US" dirty="0"/>
          </a:p>
        </p:txBody>
      </p:sp>
    </p:spTree>
    <p:extLst>
      <p:ext uri="{BB962C8B-B14F-4D97-AF65-F5344CB8AC3E}">
        <p14:creationId xmlns:p14="http://schemas.microsoft.com/office/powerpoint/2010/main" val="2108721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A56FC0EA-EF22-A049-B375-0CB3474007BA}"/>
              </a:ext>
            </a:extLst>
          </p:cNvPr>
          <p:cNvGraphicFramePr>
            <a:graphicFrameLocks noGrp="1"/>
          </p:cNvGraphicFramePr>
          <p:nvPr>
            <p:ph idx="1"/>
            <p:extLst>
              <p:ext uri="{D42A27DB-BD31-4B8C-83A1-F6EECF244321}">
                <p14:modId xmlns:p14="http://schemas.microsoft.com/office/powerpoint/2010/main" val="2542135080"/>
              </p:ext>
            </p:extLst>
          </p:nvPr>
        </p:nvGraphicFramePr>
        <p:xfrm>
          <a:off x="403761" y="1"/>
          <a:ext cx="11174682" cy="6970344"/>
        </p:xfrm>
        <a:graphic>
          <a:graphicData uri="http://schemas.openxmlformats.org/drawingml/2006/table">
            <a:tbl>
              <a:tblPr/>
              <a:tblGrid>
                <a:gridCol w="3724894">
                  <a:extLst>
                    <a:ext uri="{9D8B030D-6E8A-4147-A177-3AD203B41FA5}">
                      <a16:colId xmlns:a16="http://schemas.microsoft.com/office/drawing/2014/main" val="2120573546"/>
                    </a:ext>
                  </a:extLst>
                </a:gridCol>
                <a:gridCol w="3724894">
                  <a:extLst>
                    <a:ext uri="{9D8B030D-6E8A-4147-A177-3AD203B41FA5}">
                      <a16:colId xmlns:a16="http://schemas.microsoft.com/office/drawing/2014/main" val="2184707461"/>
                    </a:ext>
                  </a:extLst>
                </a:gridCol>
                <a:gridCol w="3724894">
                  <a:extLst>
                    <a:ext uri="{9D8B030D-6E8A-4147-A177-3AD203B41FA5}">
                      <a16:colId xmlns:a16="http://schemas.microsoft.com/office/drawing/2014/main" val="3574516522"/>
                    </a:ext>
                  </a:extLst>
                </a:gridCol>
              </a:tblGrid>
              <a:tr h="1001479">
                <a:tc>
                  <a:txBody>
                    <a:bodyPr/>
                    <a:lstStyle/>
                    <a:p>
                      <a:pPr fontAlgn="t"/>
                      <a:endParaRPr lang="en-GB" sz="2800" dirty="0">
                        <a:effectLst/>
                      </a:endParaRPr>
                    </a:p>
                    <a:p>
                      <a:pPr algn="l" rtl="0" fontAlgn="base"/>
                      <a:r>
                        <a:rPr lang="en-GB" sz="2800" b="1" i="0" dirty="0">
                          <a:effectLst/>
                          <a:latin typeface="Calibri" panose="020F0502020204030204" pitchFamily="34" charset="0"/>
                        </a:rPr>
                        <a:t>Theme</a:t>
                      </a:r>
                      <a:endParaRPr lang="en-GB" sz="2800" b="0" i="0" dirty="0">
                        <a:effectLst/>
                      </a:endParaRPr>
                    </a:p>
                  </a:txBody>
                  <a:tcPr marL="90028" marR="90028" marT="45014" marB="45014">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t"/>
                      <a:endParaRPr lang="en-GB" sz="2400" dirty="0">
                        <a:effectLst/>
                      </a:endParaRPr>
                    </a:p>
                    <a:p>
                      <a:pPr algn="l" rtl="0" fontAlgn="base"/>
                      <a:r>
                        <a:rPr lang="en-GB" sz="2400" b="1" i="0" dirty="0">
                          <a:effectLst/>
                          <a:latin typeface="Calibri" panose="020F0502020204030204" pitchFamily="34" charset="0"/>
                        </a:rPr>
                        <a:t>Research questions</a:t>
                      </a:r>
                      <a:r>
                        <a:rPr lang="en-GB" sz="2400" b="0" i="0" dirty="0">
                          <a:effectLst/>
                          <a:latin typeface="Calibri" panose="020F0502020204030204" pitchFamily="34" charset="0"/>
                        </a:rPr>
                        <a:t> </a:t>
                      </a:r>
                      <a:endParaRPr lang="en-GB" sz="2400" b="0" i="0" dirty="0">
                        <a:effectLst/>
                      </a:endParaRPr>
                    </a:p>
                  </a:txBody>
                  <a:tcPr marL="90028" marR="90028" marT="45014" marB="45014">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t"/>
                      <a:endParaRPr lang="en-GB" sz="2400" dirty="0">
                        <a:effectLst/>
                      </a:endParaRPr>
                    </a:p>
                    <a:p>
                      <a:pPr algn="l" rtl="0" fontAlgn="base"/>
                      <a:r>
                        <a:rPr lang="en-GB" sz="2400" b="1" i="0" dirty="0">
                          <a:effectLst/>
                          <a:latin typeface="Calibri" panose="020F0502020204030204" pitchFamily="34" charset="0"/>
                        </a:rPr>
                        <a:t>Methods</a:t>
                      </a:r>
                      <a:r>
                        <a:rPr lang="en-GB" sz="2400" b="0" i="0" dirty="0">
                          <a:effectLst/>
                          <a:latin typeface="Calibri" panose="020F0502020204030204" pitchFamily="34" charset="0"/>
                        </a:rPr>
                        <a:t> </a:t>
                      </a:r>
                      <a:endParaRPr lang="en-GB" sz="2400" b="0" i="0" dirty="0">
                        <a:effectLst/>
                      </a:endParaRPr>
                    </a:p>
                  </a:txBody>
                  <a:tcPr marL="90028" marR="90028" marT="45014" marB="45014">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41022287"/>
                  </a:ext>
                </a:extLst>
              </a:tr>
              <a:tr h="5968865">
                <a:tc>
                  <a:txBody>
                    <a:bodyPr/>
                    <a:lstStyle/>
                    <a:p>
                      <a:pPr fontAlgn="t"/>
                      <a:endParaRPr lang="en-GB" sz="2000" dirty="0">
                        <a:effectLst/>
                      </a:endParaRPr>
                    </a:p>
                    <a:p>
                      <a:pPr algn="l" rtl="0" fontAlgn="base"/>
                      <a:r>
                        <a:rPr lang="en-GB" sz="2000" b="1" i="0" dirty="0">
                          <a:solidFill>
                            <a:srgbClr val="000000"/>
                          </a:solidFill>
                          <a:effectLst/>
                          <a:latin typeface="Calibri" panose="020F0502020204030204" pitchFamily="34" charset="0"/>
                        </a:rPr>
                        <a:t>Development and implementation in practice</a:t>
                      </a:r>
                      <a:r>
                        <a:rPr lang="en-GB" sz="2000" b="0" i="0" dirty="0">
                          <a:solidFill>
                            <a:srgbClr val="000000"/>
                          </a:solidFill>
                          <a:effectLst/>
                          <a:latin typeface="Calibri" panose="020F0502020204030204" pitchFamily="34" charset="0"/>
                        </a:rPr>
                        <a:t> </a:t>
                      </a:r>
                      <a:endParaRPr lang="en-GB" sz="2000" b="0" i="0" dirty="0">
                        <a:effectLst/>
                      </a:endParaRPr>
                    </a:p>
                    <a:p>
                      <a:pPr algn="l" rtl="0" fontAlgn="base"/>
                      <a:r>
                        <a:rPr lang="en-GB" sz="2000" b="0" i="0" dirty="0">
                          <a:solidFill>
                            <a:srgbClr val="000000"/>
                          </a:solidFill>
                          <a:effectLst/>
                          <a:latin typeface="Calibri" panose="020F0502020204030204" pitchFamily="34" charset="0"/>
                        </a:rPr>
                        <a:t> </a:t>
                      </a:r>
                      <a:endParaRPr lang="en-GB" sz="2000" b="0" i="0" dirty="0">
                        <a:effectLst/>
                      </a:endParaRPr>
                    </a:p>
                    <a:p>
                      <a:pPr algn="l" rtl="0" fontAlgn="base">
                        <a:buFont typeface="Arial" panose="020B0604020202020204" pitchFamily="34" charset="0"/>
                        <a:buChar char="•"/>
                      </a:pPr>
                      <a:r>
                        <a:rPr lang="en-GB" sz="2000" b="1" i="0" dirty="0">
                          <a:solidFill>
                            <a:srgbClr val="000000"/>
                          </a:solidFill>
                          <a:effectLst/>
                          <a:latin typeface="Calibri" panose="020F0502020204030204" pitchFamily="34" charset="0"/>
                        </a:rPr>
                        <a:t>New metrics</a:t>
                      </a:r>
                      <a:endParaRPr lang="en-GB" sz="2000" b="0" i="0" dirty="0">
                        <a:effectLst/>
                        <a:latin typeface="Calibri" panose="020F0502020204030204" pitchFamily="34" charset="0"/>
                      </a:endParaRPr>
                    </a:p>
                    <a:p>
                      <a:pPr algn="l" rtl="0" fontAlgn="base"/>
                      <a:r>
                        <a:rPr lang="en-GB" sz="2000" b="0" i="0" dirty="0">
                          <a:solidFill>
                            <a:srgbClr val="000000"/>
                          </a:solidFill>
                          <a:effectLst/>
                          <a:latin typeface="Calibri" panose="020F0502020204030204" pitchFamily="34" charset="0"/>
                        </a:rPr>
                        <a:t> </a:t>
                      </a:r>
                      <a:endParaRPr lang="en-GB" sz="2000" b="0" i="0" dirty="0">
                        <a:effectLst/>
                      </a:endParaRPr>
                    </a:p>
                    <a:p>
                      <a:pPr algn="l" rtl="0" fontAlgn="base">
                        <a:buFont typeface="Arial" panose="020B0604020202020204" pitchFamily="34" charset="0"/>
                        <a:buChar char="•"/>
                      </a:pPr>
                      <a:r>
                        <a:rPr lang="en-GB" sz="2000" b="1" i="0" dirty="0">
                          <a:solidFill>
                            <a:srgbClr val="000000"/>
                          </a:solidFill>
                          <a:effectLst/>
                          <a:latin typeface="Calibri" panose="020F0502020204030204" pitchFamily="34" charset="0"/>
                        </a:rPr>
                        <a:t>Principles of care</a:t>
                      </a:r>
                      <a:endParaRPr lang="en-GB" sz="2000" b="0" i="0" dirty="0">
                        <a:effectLst/>
                        <a:latin typeface="Calibri" panose="020F0502020204030204" pitchFamily="34" charset="0"/>
                      </a:endParaRPr>
                    </a:p>
                  </a:txBody>
                  <a:tcPr marL="90028" marR="90028" marT="45014" marB="45014">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fontAlgn="t"/>
                      <a:endParaRPr lang="en-GB" sz="2000" dirty="0">
                        <a:effectLst/>
                      </a:endParaRPr>
                    </a:p>
                    <a:p>
                      <a:pPr algn="l" rtl="0" fontAlgn="base"/>
                      <a:r>
                        <a:rPr lang="en-GB" sz="2000" b="0" i="0" dirty="0">
                          <a:effectLst/>
                          <a:latin typeface="Calibri" panose="020F0502020204030204" pitchFamily="34" charset="0"/>
                        </a:rPr>
                        <a:t>How satisfied are stakeholders with different aspects of the process? </a:t>
                      </a:r>
                      <a:endParaRPr lang="en-GB" sz="2000" b="0" i="0" dirty="0">
                        <a:effectLst/>
                      </a:endParaRPr>
                    </a:p>
                    <a:p>
                      <a:pPr algn="l" rtl="0" fontAlgn="base"/>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What reasons are there for engagement/lack of engagement? </a:t>
                      </a:r>
                      <a:endParaRPr lang="en-GB" sz="2000" b="0" i="0" dirty="0">
                        <a:effectLst/>
                      </a:endParaRPr>
                    </a:p>
                    <a:p>
                      <a:pPr algn="l" rtl="0" fontAlgn="base"/>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What are the barriers and facilitators to implementation? </a:t>
                      </a:r>
                      <a:endParaRPr lang="en-GB" sz="2000" b="0" i="0" dirty="0">
                        <a:effectLst/>
                      </a:endParaRPr>
                    </a:p>
                    <a:p>
                      <a:pPr algn="l" rtl="0" fontAlgn="base"/>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What are the benefits/disbenefits in practice?  </a:t>
                      </a:r>
                      <a:endParaRPr lang="en-GB" sz="2000" b="0" i="0" dirty="0">
                        <a:effectLst/>
                      </a:endParaRPr>
                    </a:p>
                    <a:p>
                      <a:pPr algn="l" rtl="0" fontAlgn="base"/>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What recommendations can be made for further refinements? </a:t>
                      </a:r>
                      <a:endParaRPr lang="en-GB" sz="2000" b="0" i="0" dirty="0">
                        <a:effectLst/>
                      </a:endParaRPr>
                    </a:p>
                    <a:p>
                      <a:pPr algn="l" rtl="0" fontAlgn="base"/>
                      <a:r>
                        <a:rPr lang="en-GB" sz="2000" b="0" i="0" dirty="0">
                          <a:effectLst/>
                          <a:latin typeface="Calibri" panose="020F0502020204030204" pitchFamily="34" charset="0"/>
                        </a:rPr>
                        <a:t> </a:t>
                      </a:r>
                      <a:endParaRPr lang="en-GB" sz="2000" b="0" i="0" dirty="0">
                        <a:effectLst/>
                      </a:endParaRPr>
                    </a:p>
                  </a:txBody>
                  <a:tcPr marL="90028" marR="90028" marT="45014" marB="45014">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fontAlgn="t"/>
                      <a:endParaRPr lang="en-GB" sz="2000" dirty="0">
                        <a:effectLst/>
                      </a:endParaRPr>
                    </a:p>
                    <a:p>
                      <a:pPr algn="l" rtl="0" fontAlgn="base"/>
                      <a:r>
                        <a:rPr lang="en-GB" sz="2000" b="0" i="0" dirty="0">
                          <a:effectLst/>
                          <a:latin typeface="Calibri" panose="020F0502020204030204" pitchFamily="34" charset="0"/>
                        </a:rPr>
                        <a:t>Stakeholder interviews at different levels of the system </a:t>
                      </a:r>
                    </a:p>
                    <a:p>
                      <a:pPr marL="171450" indent="-171450" algn="l" rtl="0" fontAlgn="base">
                        <a:buFont typeface="Arial" panose="020B0604020202020204" pitchFamily="34" charset="0"/>
                        <a:buChar char="•"/>
                      </a:pPr>
                      <a:r>
                        <a:rPr lang="en-GB" sz="2000" b="0" i="0" dirty="0">
                          <a:effectLst/>
                          <a:latin typeface="Calibri" panose="020F0502020204030204" pitchFamily="34" charset="0"/>
                        </a:rPr>
                        <a:t>National policy team</a:t>
                      </a:r>
                    </a:p>
                    <a:p>
                      <a:pPr marL="171450" indent="-171450" algn="l" rtl="0" fontAlgn="base">
                        <a:buFont typeface="Arial" panose="020B0604020202020204" pitchFamily="34" charset="0"/>
                        <a:buChar char="•"/>
                      </a:pPr>
                      <a:r>
                        <a:rPr lang="en-GB" sz="2000" b="0" i="0" dirty="0">
                          <a:effectLst/>
                          <a:latin typeface="Calibri" panose="020F0502020204030204" pitchFamily="34" charset="0"/>
                        </a:rPr>
                        <a:t>Health boards</a:t>
                      </a:r>
                    </a:p>
                    <a:p>
                      <a:pPr marL="171450" indent="-171450" algn="l" rtl="0" fontAlgn="base">
                        <a:buFont typeface="Arial" panose="020B0604020202020204" pitchFamily="34" charset="0"/>
                        <a:buChar char="•"/>
                      </a:pPr>
                      <a:r>
                        <a:rPr lang="en-GB" sz="2000" b="0" i="0" dirty="0">
                          <a:effectLst/>
                          <a:latin typeface="Calibri" panose="020F0502020204030204" pitchFamily="34" charset="0"/>
                        </a:rPr>
                        <a:t>Practice teams</a:t>
                      </a:r>
                      <a:endParaRPr lang="en-GB" sz="2000" b="0" i="0" dirty="0">
                        <a:effectLst/>
                      </a:endParaRPr>
                    </a:p>
                  </a:txBody>
                  <a:tcPr marL="90028" marR="90028" marT="45014" marB="45014">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565398062"/>
                  </a:ext>
                </a:extLst>
              </a:tr>
            </a:tbl>
          </a:graphicData>
        </a:graphic>
      </p:graphicFrame>
    </p:spTree>
    <p:extLst>
      <p:ext uri="{BB962C8B-B14F-4D97-AF65-F5344CB8AC3E}">
        <p14:creationId xmlns:p14="http://schemas.microsoft.com/office/powerpoint/2010/main" val="456325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520FE519-542E-0643-AC91-52EAD6E3E101}"/>
              </a:ext>
            </a:extLst>
          </p:cNvPr>
          <p:cNvGraphicFramePr>
            <a:graphicFrameLocks noGrp="1"/>
          </p:cNvGraphicFramePr>
          <p:nvPr>
            <p:ph idx="1"/>
            <p:extLst>
              <p:ext uri="{D42A27DB-BD31-4B8C-83A1-F6EECF244321}">
                <p14:modId xmlns:p14="http://schemas.microsoft.com/office/powerpoint/2010/main" val="1322803081"/>
              </p:ext>
            </p:extLst>
          </p:nvPr>
        </p:nvGraphicFramePr>
        <p:xfrm>
          <a:off x="557213" y="451262"/>
          <a:ext cx="10515600" cy="6004560"/>
        </p:xfrm>
        <a:graphic>
          <a:graphicData uri="http://schemas.openxmlformats.org/drawingml/2006/table">
            <a:tbl>
              <a:tblPr/>
              <a:tblGrid>
                <a:gridCol w="3505200">
                  <a:extLst>
                    <a:ext uri="{9D8B030D-6E8A-4147-A177-3AD203B41FA5}">
                      <a16:colId xmlns:a16="http://schemas.microsoft.com/office/drawing/2014/main" val="3470192684"/>
                    </a:ext>
                  </a:extLst>
                </a:gridCol>
                <a:gridCol w="4024683">
                  <a:extLst>
                    <a:ext uri="{9D8B030D-6E8A-4147-A177-3AD203B41FA5}">
                      <a16:colId xmlns:a16="http://schemas.microsoft.com/office/drawing/2014/main" val="3119822782"/>
                    </a:ext>
                  </a:extLst>
                </a:gridCol>
                <a:gridCol w="2985717">
                  <a:extLst>
                    <a:ext uri="{9D8B030D-6E8A-4147-A177-3AD203B41FA5}">
                      <a16:colId xmlns:a16="http://schemas.microsoft.com/office/drawing/2014/main" val="3535054572"/>
                    </a:ext>
                  </a:extLst>
                </a:gridCol>
              </a:tblGrid>
              <a:tr h="5302791">
                <a:tc>
                  <a:txBody>
                    <a:bodyPr/>
                    <a:lstStyle/>
                    <a:p>
                      <a:pPr fontAlgn="t"/>
                      <a:r>
                        <a:rPr lang="en-GB" sz="2800" b="1" dirty="0">
                          <a:effectLst/>
                        </a:rPr>
                        <a:t>Theme</a:t>
                      </a:r>
                    </a:p>
                    <a:p>
                      <a:pPr fontAlgn="t"/>
                      <a:endParaRPr lang="en-GB" sz="2000" dirty="0">
                        <a:effectLst/>
                      </a:endParaRPr>
                    </a:p>
                    <a:p>
                      <a:pPr algn="l" rtl="0" fontAlgn="base"/>
                      <a:r>
                        <a:rPr lang="en-GB" sz="2000" b="1" i="0" dirty="0">
                          <a:solidFill>
                            <a:srgbClr val="000000"/>
                          </a:solidFill>
                          <a:effectLst/>
                          <a:latin typeface="Calibri" panose="020F0502020204030204" pitchFamily="34" charset="0"/>
                        </a:rPr>
                        <a:t>Innovation and Improvement</a:t>
                      </a:r>
                      <a:r>
                        <a:rPr lang="en-GB" sz="2000" b="0" i="0" dirty="0">
                          <a:solidFill>
                            <a:srgbClr val="000000"/>
                          </a:solidFill>
                          <a:effectLst/>
                          <a:latin typeface="Calibri" panose="020F0502020204030204" pitchFamily="34" charset="0"/>
                        </a:rPr>
                        <a:t> </a:t>
                      </a:r>
                      <a:endParaRPr lang="en-GB" sz="2000" b="0" i="0" dirty="0">
                        <a:effectLst/>
                      </a:endParaRPr>
                    </a:p>
                    <a:p>
                      <a:pPr algn="l" rtl="0" fontAlgn="base"/>
                      <a:r>
                        <a:rPr lang="en-GB" sz="2000" b="0" i="0" dirty="0">
                          <a:solidFill>
                            <a:srgbClr val="000000"/>
                          </a:solidFill>
                          <a:effectLst/>
                          <a:latin typeface="Calibri" panose="020F0502020204030204" pitchFamily="34" charset="0"/>
                        </a:rPr>
                        <a:t> </a:t>
                      </a:r>
                      <a:endParaRPr lang="en-GB" sz="2000" b="0" i="0" dirty="0">
                        <a:effectLst/>
                      </a:endParaRPr>
                    </a:p>
                    <a:p>
                      <a:pPr algn="l" rtl="0" fontAlgn="base">
                        <a:buFont typeface="Arial" panose="020B0604020202020204" pitchFamily="34" charset="0"/>
                        <a:buChar char="•"/>
                      </a:pPr>
                      <a:r>
                        <a:rPr lang="en-GB" sz="2000" b="1" i="0" dirty="0">
                          <a:solidFill>
                            <a:srgbClr val="000000"/>
                          </a:solidFill>
                          <a:effectLst/>
                          <a:latin typeface="Calibri" panose="020F0502020204030204" pitchFamily="34" charset="0"/>
                        </a:rPr>
                        <a:t>Improving access</a:t>
                      </a:r>
                      <a:r>
                        <a:rPr lang="en-GB" sz="2000" b="0" i="0" dirty="0">
                          <a:solidFill>
                            <a:srgbClr val="000000"/>
                          </a:solidFill>
                          <a:effectLst/>
                          <a:latin typeface="Calibri" panose="020F0502020204030204" pitchFamily="34" charset="0"/>
                        </a:rPr>
                        <a:t> </a:t>
                      </a:r>
                      <a:endParaRPr lang="en-GB" sz="2000" b="0" i="0" dirty="0">
                        <a:effectLst/>
                        <a:latin typeface="Calibri" panose="020F0502020204030204" pitchFamily="34" charset="0"/>
                      </a:endParaRPr>
                    </a:p>
                    <a:p>
                      <a:pPr algn="l" rtl="0" fontAlgn="base"/>
                      <a:r>
                        <a:rPr lang="en-GB" sz="2000" b="0" i="0" dirty="0">
                          <a:solidFill>
                            <a:srgbClr val="000000"/>
                          </a:solidFill>
                          <a:effectLst/>
                          <a:latin typeface="Calibri" panose="020F0502020204030204" pitchFamily="34" charset="0"/>
                        </a:rPr>
                        <a:t> </a:t>
                      </a:r>
                      <a:endParaRPr lang="en-GB" sz="2000" b="0" i="0" dirty="0">
                        <a:effectLst/>
                      </a:endParaRPr>
                    </a:p>
                    <a:p>
                      <a:pPr algn="l" rtl="0" fontAlgn="base">
                        <a:buFont typeface="Arial" panose="020B0604020202020204" pitchFamily="34" charset="0"/>
                        <a:buChar char="•"/>
                      </a:pPr>
                      <a:r>
                        <a:rPr lang="en-GB" sz="2000" b="1" i="0" dirty="0">
                          <a:solidFill>
                            <a:srgbClr val="000000"/>
                          </a:solidFill>
                          <a:effectLst/>
                          <a:latin typeface="Calibri" panose="020F0502020204030204" pitchFamily="34" charset="0"/>
                        </a:rPr>
                        <a:t>Using data for improvement</a:t>
                      </a:r>
                      <a:r>
                        <a:rPr lang="en-GB" sz="2000" b="0" i="0" dirty="0">
                          <a:solidFill>
                            <a:srgbClr val="000000"/>
                          </a:solidFill>
                          <a:effectLst/>
                          <a:latin typeface="Calibri" panose="020F0502020204030204" pitchFamily="34" charset="0"/>
                        </a:rPr>
                        <a:t> </a:t>
                      </a:r>
                      <a:endParaRPr lang="en-GB" sz="2000" b="0" i="0" dirty="0">
                        <a:effectLst/>
                        <a:latin typeface="Calibri" panose="020F0502020204030204" pitchFamily="34" charset="0"/>
                      </a:endParaRPr>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fontAlgn="t"/>
                      <a:r>
                        <a:rPr lang="en-GB" sz="2800" b="1" dirty="0">
                          <a:effectLst/>
                        </a:rPr>
                        <a:t>Research questions</a:t>
                      </a:r>
                    </a:p>
                    <a:p>
                      <a:pPr fontAlgn="t"/>
                      <a:endParaRPr lang="en-GB" sz="2000" dirty="0">
                        <a:effectLst/>
                      </a:endParaRPr>
                    </a:p>
                    <a:p>
                      <a:pPr algn="l" rtl="0" fontAlgn="base"/>
                      <a:r>
                        <a:rPr lang="en-GB" sz="2000" b="0" i="0" dirty="0">
                          <a:effectLst/>
                          <a:latin typeface="Calibri" panose="020F0502020204030204" pitchFamily="34" charset="0"/>
                        </a:rPr>
                        <a:t>What challenges do dental practices face? </a:t>
                      </a:r>
                      <a:endParaRPr lang="en-GB" sz="2000" b="0" i="0" dirty="0">
                        <a:effectLst/>
                      </a:endParaRPr>
                    </a:p>
                    <a:p>
                      <a:pPr algn="l" rtl="0" fontAlgn="base"/>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What approaches and strategies have health boards used to support access? With what effects? </a:t>
                      </a:r>
                      <a:endParaRPr lang="en-GB" sz="2000" b="0" i="0" dirty="0">
                        <a:effectLst/>
                      </a:endParaRPr>
                    </a:p>
                    <a:p>
                      <a:pPr algn="l" rtl="0" fontAlgn="base"/>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What innovations and ‘promising practice’ can be identified?  </a:t>
                      </a:r>
                    </a:p>
                    <a:p>
                      <a:pPr algn="l" rtl="0" fontAlgn="base"/>
                      <a:endParaRPr lang="en-GB" sz="2000" b="0" i="0" dirty="0">
                        <a:effectLst/>
                        <a:latin typeface="Calibri" panose="020F0502020204030204" pitchFamily="34" charset="0"/>
                      </a:endParaRPr>
                    </a:p>
                    <a:p>
                      <a:pPr algn="l" rtl="0" fontAlgn="base"/>
                      <a:r>
                        <a:rPr lang="en-GB" sz="2000" dirty="0"/>
                        <a:t>how is ACORN data interpreted and used by different stakeholders?</a:t>
                      </a:r>
                      <a:endParaRPr lang="en-GB" sz="2000" b="0" i="0" dirty="0">
                        <a:effectLst/>
                      </a:endParaRPr>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fontAlgn="t"/>
                      <a:r>
                        <a:rPr lang="en-GB" sz="2800" b="1" dirty="0">
                          <a:effectLst/>
                        </a:rPr>
                        <a:t>Methods</a:t>
                      </a:r>
                    </a:p>
                    <a:p>
                      <a:pPr fontAlgn="t"/>
                      <a:endParaRPr lang="en-GB" sz="2000" dirty="0">
                        <a:effectLst/>
                      </a:endParaRPr>
                    </a:p>
                    <a:p>
                      <a:pPr algn="l" rtl="0" fontAlgn="base"/>
                      <a:r>
                        <a:rPr lang="en-GB" sz="2000" b="0" i="0" dirty="0">
                          <a:effectLst/>
                          <a:latin typeface="Calibri" panose="020F0502020204030204" pitchFamily="34" charset="0"/>
                        </a:rPr>
                        <a:t>Stakeholder interviews at different levels of the system (national policy, commissioners, providers) </a:t>
                      </a:r>
                      <a:endParaRPr lang="en-GB" sz="2000" b="0" i="0" dirty="0">
                        <a:effectLst/>
                      </a:endParaRPr>
                    </a:p>
                    <a:p>
                      <a:pPr algn="l" rtl="0" fontAlgn="base"/>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Collation and sharing of short descriptions of ‘promising practice’ </a:t>
                      </a:r>
                      <a:endParaRPr lang="en-GB" sz="2000" b="0" i="0" dirty="0">
                        <a:effectLst/>
                      </a:endParaRPr>
                    </a:p>
                    <a:p>
                      <a:pPr algn="l" rtl="0" fontAlgn="base"/>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Interviews with NHSBSA team </a:t>
                      </a:r>
                      <a:endParaRPr lang="en-GB" sz="2000" b="0" i="0" dirty="0">
                        <a:effectLst/>
                      </a:endParaRPr>
                    </a:p>
                    <a:p>
                      <a:pPr algn="l" rtl="0" fontAlgn="base"/>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Observation of training events </a:t>
                      </a:r>
                      <a:endParaRPr lang="en-GB" sz="2000" b="0" i="0" dirty="0">
                        <a:effectLst/>
                      </a:endParaRPr>
                    </a:p>
                    <a:p>
                      <a:pPr algn="l" rtl="0" fontAlgn="base"/>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Document analysis </a:t>
                      </a:r>
                      <a:endParaRPr lang="en-GB" sz="2000" b="0" i="0" dirty="0">
                        <a:effectLst/>
                      </a:endParaRPr>
                    </a:p>
                    <a:p>
                      <a:pPr algn="l" rtl="0" fontAlgn="base"/>
                      <a:r>
                        <a:rPr lang="en-GB" sz="2000" b="0" i="0" dirty="0">
                          <a:effectLst/>
                          <a:latin typeface="Calibri" panose="020F0502020204030204" pitchFamily="34" charset="0"/>
                        </a:rPr>
                        <a:t> </a:t>
                      </a:r>
                      <a:endParaRPr lang="en-GB" sz="2000" b="0" i="0" dirty="0">
                        <a:effectLst/>
                      </a:endParaRPr>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83642539"/>
                  </a:ext>
                </a:extLst>
              </a:tr>
            </a:tbl>
          </a:graphicData>
        </a:graphic>
      </p:graphicFrame>
    </p:spTree>
    <p:extLst>
      <p:ext uri="{BB962C8B-B14F-4D97-AF65-F5344CB8AC3E}">
        <p14:creationId xmlns:p14="http://schemas.microsoft.com/office/powerpoint/2010/main" val="288945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02F21C-6B8D-2745-B48A-97D31962929A}"/>
              </a:ext>
            </a:extLst>
          </p:cNvPr>
          <p:cNvSpPr>
            <a:spLocks noGrp="1"/>
          </p:cNvSpPr>
          <p:nvPr>
            <p:ph idx="1"/>
          </p:nvPr>
        </p:nvSpPr>
        <p:spPr/>
        <p:txBody>
          <a:bodyPr>
            <a:normAutofit/>
          </a:bodyPr>
          <a:lstStyle/>
          <a:p>
            <a:pPr marL="0" indent="0">
              <a:buNone/>
            </a:pPr>
            <a:endParaRPr lang="en-GB" sz="2200" dirty="0"/>
          </a:p>
          <a:p>
            <a:r>
              <a:rPr lang="en-GB" sz="2000" dirty="0"/>
              <a:t>Adaptation is a key element of system resilience - being able to come out of a crisis stronger, but also being better prepared to face the future based on learning and change (</a:t>
            </a:r>
            <a:r>
              <a:rPr lang="en-GB" sz="2000" dirty="0" err="1"/>
              <a:t>Duchek</a:t>
            </a:r>
            <a:r>
              <a:rPr lang="en-GB" sz="2000" dirty="0"/>
              <a:t> 2019)</a:t>
            </a:r>
            <a:r>
              <a:rPr lang="en-GB" sz="2000" dirty="0">
                <a:effectLst/>
              </a:rPr>
              <a:t> </a:t>
            </a:r>
          </a:p>
          <a:p>
            <a:endParaRPr lang="en-GB" sz="2000" dirty="0"/>
          </a:p>
          <a:p>
            <a:pPr marL="0" indent="0">
              <a:buNone/>
            </a:pPr>
            <a:r>
              <a:rPr lang="en-GB" sz="2000" b="1" dirty="0"/>
              <a:t>Key dimensions of adaptive governance</a:t>
            </a:r>
          </a:p>
          <a:p>
            <a:pPr lvl="0"/>
            <a:r>
              <a:rPr lang="en-GB" sz="2000" dirty="0"/>
              <a:t>learning from experience</a:t>
            </a:r>
          </a:p>
          <a:p>
            <a:pPr lvl="0"/>
            <a:r>
              <a:rPr lang="en-GB" sz="2000" dirty="0"/>
              <a:t>using evidence and data</a:t>
            </a:r>
          </a:p>
          <a:p>
            <a:pPr lvl="0"/>
            <a:r>
              <a:rPr lang="en-GB" sz="2000" dirty="0"/>
              <a:t>transparency and involvement </a:t>
            </a:r>
          </a:p>
          <a:p>
            <a:pPr lvl="0"/>
            <a:r>
              <a:rPr lang="en-GB" sz="2000" dirty="0"/>
              <a:t>a whole-system perspective </a:t>
            </a:r>
          </a:p>
          <a:p>
            <a:endParaRPr lang="en-US" dirty="0"/>
          </a:p>
        </p:txBody>
      </p:sp>
      <p:sp>
        <p:nvSpPr>
          <p:cNvPr id="5" name="Title 4">
            <a:extLst>
              <a:ext uri="{FF2B5EF4-FFF2-40B4-BE49-F238E27FC236}">
                <a16:creationId xmlns:a16="http://schemas.microsoft.com/office/drawing/2014/main" id="{7EAC123B-3CDE-6A4C-A612-7C6257BC0C45}"/>
              </a:ext>
            </a:extLst>
          </p:cNvPr>
          <p:cNvSpPr>
            <a:spLocks noGrp="1"/>
          </p:cNvSpPr>
          <p:nvPr>
            <p:ph type="title"/>
          </p:nvPr>
        </p:nvSpPr>
        <p:spPr/>
        <p:txBody>
          <a:bodyPr>
            <a:normAutofit/>
          </a:bodyPr>
          <a:lstStyle/>
          <a:p>
            <a:r>
              <a:rPr lang="en-US" sz="2800" b="1" dirty="0">
                <a:latin typeface="+mn-lt"/>
              </a:rPr>
              <a:t>Recovery and adaptation</a:t>
            </a:r>
          </a:p>
        </p:txBody>
      </p:sp>
    </p:spTree>
    <p:extLst>
      <p:ext uri="{BB962C8B-B14F-4D97-AF65-F5344CB8AC3E}">
        <p14:creationId xmlns:p14="http://schemas.microsoft.com/office/powerpoint/2010/main" val="1527856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A8A72-057B-D44B-8FA1-747017D9CCDF}"/>
              </a:ext>
            </a:extLst>
          </p:cNvPr>
          <p:cNvSpPr>
            <a:spLocks noGrp="1"/>
          </p:cNvSpPr>
          <p:nvPr>
            <p:ph type="title"/>
          </p:nvPr>
        </p:nvSpPr>
        <p:spPr/>
        <p:txBody>
          <a:bodyPr>
            <a:normAutofit/>
          </a:bodyPr>
          <a:lstStyle/>
          <a:p>
            <a:r>
              <a:rPr lang="en-US" sz="4000" b="1" dirty="0"/>
              <a:t>Analysis</a:t>
            </a:r>
          </a:p>
        </p:txBody>
      </p:sp>
      <p:sp>
        <p:nvSpPr>
          <p:cNvPr id="3" name="Content Placeholder 2">
            <a:extLst>
              <a:ext uri="{FF2B5EF4-FFF2-40B4-BE49-F238E27FC236}">
                <a16:creationId xmlns:a16="http://schemas.microsoft.com/office/drawing/2014/main" id="{C37CEDA9-9E94-3941-BCA0-92A93B6E377E}"/>
              </a:ext>
            </a:extLst>
          </p:cNvPr>
          <p:cNvSpPr>
            <a:spLocks noGrp="1"/>
          </p:cNvSpPr>
          <p:nvPr>
            <p:ph idx="1"/>
          </p:nvPr>
        </p:nvSpPr>
        <p:spPr/>
        <p:txBody>
          <a:bodyPr>
            <a:normAutofit/>
          </a:bodyPr>
          <a:lstStyle/>
          <a:p>
            <a:pPr marL="0" indent="0">
              <a:buNone/>
            </a:pPr>
            <a:r>
              <a:rPr lang="en-GB" dirty="0"/>
              <a:t>Map the </a:t>
            </a:r>
            <a:r>
              <a:rPr lang="en-US" dirty="0"/>
              <a:t>challenges facing dental services at different levels </a:t>
            </a:r>
          </a:p>
          <a:p>
            <a:r>
              <a:rPr lang="en-US" dirty="0"/>
              <a:t>national teams </a:t>
            </a:r>
          </a:p>
          <a:p>
            <a:r>
              <a:rPr lang="en-US" dirty="0"/>
              <a:t>health board teams </a:t>
            </a:r>
          </a:p>
          <a:p>
            <a:r>
              <a:rPr lang="en-US" dirty="0"/>
              <a:t>practice teams</a:t>
            </a:r>
          </a:p>
          <a:p>
            <a:r>
              <a:rPr lang="en-US" dirty="0"/>
              <a:t>understand how teams are making complex decisions about the governance, organization, and delivery of services </a:t>
            </a:r>
          </a:p>
          <a:p>
            <a:r>
              <a:rPr lang="en-US" dirty="0"/>
              <a:t>identify what further information, guidance and infrastructure is needed to support them</a:t>
            </a:r>
            <a:r>
              <a:rPr lang="en-GB" dirty="0">
                <a:effectLst/>
              </a:rPr>
              <a:t> </a:t>
            </a:r>
            <a:endParaRPr lang="en-US" dirty="0"/>
          </a:p>
        </p:txBody>
      </p:sp>
    </p:spTree>
    <p:extLst>
      <p:ext uri="{BB962C8B-B14F-4D97-AF65-F5344CB8AC3E}">
        <p14:creationId xmlns:p14="http://schemas.microsoft.com/office/powerpoint/2010/main" val="1758256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Black texture">
            <a:extLst>
              <a:ext uri="{FF2B5EF4-FFF2-40B4-BE49-F238E27FC236}">
                <a16:creationId xmlns:a16="http://schemas.microsoft.com/office/drawing/2014/main" id="{857D3B7F-950E-6E4B-BA7E-E4CC739C2240}"/>
              </a:ext>
            </a:extLst>
          </p:cNvPr>
          <p:cNvPicPr>
            <a:picLocks noGrp="1" noChangeAspect="1"/>
          </p:cNvPicPr>
          <p:nvPr>
            <p:ph idx="1"/>
          </p:nvPr>
        </p:nvPicPr>
        <p:blipFill rotWithShape="1">
          <a:blip r:embed="rId2"/>
          <a:srcRect b="15746"/>
          <a:stretch/>
        </p:blipFill>
        <p:spPr>
          <a:xfrm>
            <a:off x="20" y="-9254"/>
            <a:ext cx="12191980" cy="6856718"/>
          </a:xfrm>
          <a:prstGeom prst="rect">
            <a:avLst/>
          </a:prstGeom>
        </p:spPr>
      </p:pic>
      <p:sp>
        <p:nvSpPr>
          <p:cNvPr id="6" name="TextBox 5">
            <a:extLst>
              <a:ext uri="{FF2B5EF4-FFF2-40B4-BE49-F238E27FC236}">
                <a16:creationId xmlns:a16="http://schemas.microsoft.com/office/drawing/2014/main" id="{987818BC-28E3-4C4B-BB3F-160A652A22C0}"/>
              </a:ext>
            </a:extLst>
          </p:cNvPr>
          <p:cNvSpPr txBox="1"/>
          <p:nvPr/>
        </p:nvSpPr>
        <p:spPr>
          <a:xfrm>
            <a:off x="1128713" y="843677"/>
            <a:ext cx="10872787" cy="1846659"/>
          </a:xfrm>
          <a:prstGeom prst="rect">
            <a:avLst/>
          </a:prstGeom>
          <a:noFill/>
        </p:spPr>
        <p:txBody>
          <a:bodyPr wrap="square" rtlCol="0">
            <a:spAutoFit/>
          </a:bodyPr>
          <a:lstStyle/>
          <a:p>
            <a:r>
              <a:rPr lang="en-US" sz="4800" dirty="0">
                <a:solidFill>
                  <a:schemeClr val="bg1"/>
                </a:solidFill>
                <a:latin typeface="Bradley Hand ITC" panose="03070402050302030203" pitchFamily="66" charset="77"/>
              </a:rPr>
              <a:t>Including patient views and experiences in policy and </a:t>
            </a:r>
            <a:r>
              <a:rPr lang="en-US" sz="4800" dirty="0" err="1">
                <a:solidFill>
                  <a:schemeClr val="bg1"/>
                </a:solidFill>
                <a:latin typeface="Bradley Hand ITC" panose="03070402050302030203" pitchFamily="66" charset="77"/>
              </a:rPr>
              <a:t>programme</a:t>
            </a:r>
            <a:r>
              <a:rPr lang="en-US" sz="4800" dirty="0">
                <a:solidFill>
                  <a:schemeClr val="bg1"/>
                </a:solidFill>
                <a:latin typeface="Bradley Hand ITC" panose="03070402050302030203" pitchFamily="66" charset="77"/>
              </a:rPr>
              <a:t> evaluation</a:t>
            </a:r>
          </a:p>
          <a:p>
            <a:endParaRPr lang="en-US" dirty="0"/>
          </a:p>
        </p:txBody>
      </p:sp>
      <p:sp>
        <p:nvSpPr>
          <p:cNvPr id="7" name="TextBox 6">
            <a:extLst>
              <a:ext uri="{FF2B5EF4-FFF2-40B4-BE49-F238E27FC236}">
                <a16:creationId xmlns:a16="http://schemas.microsoft.com/office/drawing/2014/main" id="{12037398-1D1C-1D45-BA21-AC5D3274F157}"/>
              </a:ext>
            </a:extLst>
          </p:cNvPr>
          <p:cNvSpPr txBox="1"/>
          <p:nvPr/>
        </p:nvSpPr>
        <p:spPr>
          <a:xfrm>
            <a:off x="1300163" y="3614738"/>
            <a:ext cx="9344025" cy="2308324"/>
          </a:xfrm>
          <a:prstGeom prst="rect">
            <a:avLst/>
          </a:prstGeom>
          <a:noFill/>
        </p:spPr>
        <p:txBody>
          <a:bodyPr wrap="square" rtlCol="0">
            <a:spAutoFit/>
          </a:bodyPr>
          <a:lstStyle/>
          <a:p>
            <a:r>
              <a:rPr lang="en-US" sz="4800" dirty="0">
                <a:solidFill>
                  <a:schemeClr val="bg1"/>
                </a:solidFill>
                <a:latin typeface="Bradley Hand ITC" panose="03070402050302030203" pitchFamily="66" charset="77"/>
              </a:rPr>
              <a:t>Top down research</a:t>
            </a:r>
          </a:p>
          <a:p>
            <a:endParaRPr lang="en-US" sz="4800" dirty="0"/>
          </a:p>
          <a:p>
            <a:r>
              <a:rPr lang="en-US" sz="4800" dirty="0">
                <a:solidFill>
                  <a:schemeClr val="bg1"/>
                </a:solidFill>
                <a:latin typeface="Bradley Hand ITC" panose="03070402050302030203" pitchFamily="66" charset="77"/>
              </a:rPr>
              <a:t>Bottom up research</a:t>
            </a:r>
          </a:p>
        </p:txBody>
      </p:sp>
    </p:spTree>
    <p:extLst>
      <p:ext uri="{BB962C8B-B14F-4D97-AF65-F5344CB8AC3E}">
        <p14:creationId xmlns:p14="http://schemas.microsoft.com/office/powerpoint/2010/main" val="32124106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85811FCD-4D73-8648-A0A0-007BBF335522}"/>
              </a:ext>
            </a:extLst>
          </p:cNvPr>
          <p:cNvGraphicFramePr>
            <a:graphicFrameLocks noGrp="1"/>
          </p:cNvGraphicFramePr>
          <p:nvPr>
            <p:ph idx="1"/>
            <p:extLst>
              <p:ext uri="{D42A27DB-BD31-4B8C-83A1-F6EECF244321}">
                <p14:modId xmlns:p14="http://schemas.microsoft.com/office/powerpoint/2010/main" val="1224008418"/>
              </p:ext>
            </p:extLst>
          </p:nvPr>
        </p:nvGraphicFramePr>
        <p:xfrm>
          <a:off x="838200" y="2277785"/>
          <a:ext cx="10515597" cy="914400"/>
        </p:xfrm>
        <a:graphic>
          <a:graphicData uri="http://schemas.openxmlformats.org/drawingml/2006/table">
            <a:tbl>
              <a:tblPr firstRow="1" bandRow="1">
                <a:tableStyleId>{00A15C55-8517-42AA-B614-E9B94910E393}</a:tableStyleId>
              </a:tblPr>
              <a:tblGrid>
                <a:gridCol w="3505199">
                  <a:extLst>
                    <a:ext uri="{9D8B030D-6E8A-4147-A177-3AD203B41FA5}">
                      <a16:colId xmlns:a16="http://schemas.microsoft.com/office/drawing/2014/main" val="2711278185"/>
                    </a:ext>
                  </a:extLst>
                </a:gridCol>
                <a:gridCol w="3505199">
                  <a:extLst>
                    <a:ext uri="{9D8B030D-6E8A-4147-A177-3AD203B41FA5}">
                      <a16:colId xmlns:a16="http://schemas.microsoft.com/office/drawing/2014/main" val="1070640763"/>
                    </a:ext>
                  </a:extLst>
                </a:gridCol>
                <a:gridCol w="3505199">
                  <a:extLst>
                    <a:ext uri="{9D8B030D-6E8A-4147-A177-3AD203B41FA5}">
                      <a16:colId xmlns:a16="http://schemas.microsoft.com/office/drawing/2014/main" val="185637943"/>
                    </a:ext>
                  </a:extLst>
                </a:gridCol>
              </a:tblGrid>
              <a:tr h="370840">
                <a:tc>
                  <a:txBody>
                    <a:bodyPr/>
                    <a:lstStyle/>
                    <a:p>
                      <a:endParaRPr lang="en-US" sz="2400" dirty="0"/>
                    </a:p>
                  </a:txBody>
                  <a:tcPr/>
                </a:tc>
                <a:tc>
                  <a:txBody>
                    <a:bodyPr/>
                    <a:lstStyle/>
                    <a:p>
                      <a:r>
                        <a:rPr lang="en-US" sz="2400" dirty="0"/>
                        <a:t>Pilot practices</a:t>
                      </a:r>
                    </a:p>
                  </a:txBody>
                  <a:tcPr/>
                </a:tc>
                <a:tc>
                  <a:txBody>
                    <a:bodyPr/>
                    <a:lstStyle/>
                    <a:p>
                      <a:r>
                        <a:rPr lang="en-US" sz="2400" dirty="0"/>
                        <a:t>National mean</a:t>
                      </a:r>
                    </a:p>
                  </a:txBody>
                  <a:tcPr/>
                </a:tc>
                <a:extLst>
                  <a:ext uri="{0D108BD9-81ED-4DB2-BD59-A6C34878D82A}">
                    <a16:rowId xmlns:a16="http://schemas.microsoft.com/office/drawing/2014/main" val="9445613"/>
                  </a:ext>
                </a:extLst>
              </a:tr>
              <a:tr h="370840">
                <a:tc>
                  <a:txBody>
                    <a:bodyPr/>
                    <a:lstStyle/>
                    <a:p>
                      <a:r>
                        <a:rPr lang="en-US" sz="2400" dirty="0"/>
                        <a:t>Patient satisfaction</a:t>
                      </a:r>
                    </a:p>
                  </a:txBody>
                  <a:tcPr/>
                </a:tc>
                <a:tc>
                  <a:txBody>
                    <a:bodyPr/>
                    <a:lstStyle/>
                    <a:p>
                      <a:r>
                        <a:rPr lang="en-US" sz="2400" dirty="0"/>
                        <a:t>95.8%</a:t>
                      </a:r>
                    </a:p>
                  </a:txBody>
                  <a:tcPr/>
                </a:tc>
                <a:tc>
                  <a:txBody>
                    <a:bodyPr/>
                    <a:lstStyle/>
                    <a:p>
                      <a:r>
                        <a:rPr lang="en-US" sz="2400" dirty="0"/>
                        <a:t>92.2%</a:t>
                      </a:r>
                    </a:p>
                  </a:txBody>
                  <a:tcPr/>
                </a:tc>
                <a:extLst>
                  <a:ext uri="{0D108BD9-81ED-4DB2-BD59-A6C34878D82A}">
                    <a16:rowId xmlns:a16="http://schemas.microsoft.com/office/drawing/2014/main" val="1571543656"/>
                  </a:ext>
                </a:extLst>
              </a:tr>
            </a:tbl>
          </a:graphicData>
        </a:graphic>
      </p:graphicFrame>
      <p:sp>
        <p:nvSpPr>
          <p:cNvPr id="6" name="TextBox 5">
            <a:extLst>
              <a:ext uri="{FF2B5EF4-FFF2-40B4-BE49-F238E27FC236}">
                <a16:creationId xmlns:a16="http://schemas.microsoft.com/office/drawing/2014/main" id="{A094EFD8-454F-1E41-9597-B90D79D7386F}"/>
              </a:ext>
            </a:extLst>
          </p:cNvPr>
          <p:cNvSpPr txBox="1"/>
          <p:nvPr/>
        </p:nvSpPr>
        <p:spPr>
          <a:xfrm>
            <a:off x="838200" y="3500886"/>
            <a:ext cx="10391775" cy="2062103"/>
          </a:xfrm>
          <a:prstGeom prst="rect">
            <a:avLst/>
          </a:prstGeom>
          <a:noFill/>
        </p:spPr>
        <p:txBody>
          <a:bodyPr wrap="square" rtlCol="0">
            <a:spAutoFit/>
          </a:bodyPr>
          <a:lstStyle/>
          <a:p>
            <a:r>
              <a:rPr lang="en-US" sz="2000" b="1" dirty="0"/>
              <a:t>Evaluation in Northern Ireland 2020</a:t>
            </a:r>
          </a:p>
          <a:p>
            <a:endParaRPr lang="en-US" dirty="0"/>
          </a:p>
          <a:p>
            <a:pPr marL="285750" indent="-285750">
              <a:buFont typeface="Arial" panose="020B0604020202020204" pitchFamily="34" charset="0"/>
              <a:buChar char="•"/>
            </a:pPr>
            <a:r>
              <a:rPr lang="en-US" dirty="0"/>
              <a:t>Survey co-designed with patients </a:t>
            </a:r>
          </a:p>
          <a:p>
            <a:pPr marL="285750" indent="-285750">
              <a:buFont typeface="Arial" panose="020B0604020202020204" pitchFamily="34" charset="0"/>
              <a:buChar char="•"/>
            </a:pPr>
            <a:r>
              <a:rPr lang="en-US" dirty="0"/>
              <a:t>Focus groups</a:t>
            </a:r>
          </a:p>
          <a:p>
            <a:pPr marL="285750" indent="-285750">
              <a:buFont typeface="Arial" panose="020B0604020202020204" pitchFamily="34" charset="0"/>
              <a:buChar char="•"/>
            </a:pPr>
            <a:r>
              <a:rPr lang="en-GB" dirty="0"/>
              <a:t>‘patients did not appear to notice very much change’ (Brocklehurst et al 2020, p vi)</a:t>
            </a:r>
          </a:p>
          <a:p>
            <a:pPr marL="285750" indent="-285750">
              <a:buFont typeface="Arial" panose="020B0604020202020204" pitchFamily="34" charset="0"/>
              <a:buChar char="•"/>
            </a:pPr>
            <a:r>
              <a:rPr lang="en-GB" dirty="0"/>
              <a:t>A strong degree of trust in the dentist and willingness to accept their advice. </a:t>
            </a:r>
          </a:p>
          <a:p>
            <a:endParaRPr lang="en-US" dirty="0"/>
          </a:p>
        </p:txBody>
      </p:sp>
      <p:sp>
        <p:nvSpPr>
          <p:cNvPr id="7" name="TextBox 6">
            <a:extLst>
              <a:ext uri="{FF2B5EF4-FFF2-40B4-BE49-F238E27FC236}">
                <a16:creationId xmlns:a16="http://schemas.microsoft.com/office/drawing/2014/main" id="{49AC4FE3-228F-0C45-AB5E-735047324140}"/>
              </a:ext>
            </a:extLst>
          </p:cNvPr>
          <p:cNvSpPr txBox="1"/>
          <p:nvPr/>
        </p:nvSpPr>
        <p:spPr>
          <a:xfrm>
            <a:off x="838200" y="1516499"/>
            <a:ext cx="10848975" cy="707886"/>
          </a:xfrm>
          <a:prstGeom prst="rect">
            <a:avLst/>
          </a:prstGeom>
          <a:noFill/>
        </p:spPr>
        <p:txBody>
          <a:bodyPr wrap="square" rtlCol="0">
            <a:spAutoFit/>
          </a:bodyPr>
          <a:lstStyle/>
          <a:p>
            <a:r>
              <a:rPr lang="en-US" sz="2000" b="1" dirty="0"/>
              <a:t>Evaluation in England 2014</a:t>
            </a:r>
          </a:p>
          <a:p>
            <a:pPr marL="285750" indent="-285750">
              <a:buFont typeface="Arial" panose="020B0604020202020204" pitchFamily="34" charset="0"/>
              <a:buChar char="•"/>
            </a:pPr>
            <a:r>
              <a:rPr lang="en-US" sz="2000" dirty="0"/>
              <a:t>Used a single measure of ‘patient satisfaction’</a:t>
            </a:r>
          </a:p>
        </p:txBody>
      </p:sp>
      <p:sp>
        <p:nvSpPr>
          <p:cNvPr id="8" name="TextBox 7">
            <a:extLst>
              <a:ext uri="{FF2B5EF4-FFF2-40B4-BE49-F238E27FC236}">
                <a16:creationId xmlns:a16="http://schemas.microsoft.com/office/drawing/2014/main" id="{39A1206A-E0AF-7D40-90DA-2FE27028C8B8}"/>
              </a:ext>
            </a:extLst>
          </p:cNvPr>
          <p:cNvSpPr txBox="1"/>
          <p:nvPr/>
        </p:nvSpPr>
        <p:spPr>
          <a:xfrm>
            <a:off x="838200" y="342900"/>
            <a:ext cx="10391775" cy="584775"/>
          </a:xfrm>
          <a:prstGeom prst="rect">
            <a:avLst/>
          </a:prstGeom>
          <a:noFill/>
        </p:spPr>
        <p:txBody>
          <a:bodyPr wrap="square" rtlCol="0">
            <a:spAutoFit/>
          </a:bodyPr>
          <a:lstStyle/>
          <a:p>
            <a:r>
              <a:rPr lang="en-US" sz="3200" dirty="0"/>
              <a:t>Previous research (top-down)</a:t>
            </a:r>
          </a:p>
        </p:txBody>
      </p:sp>
    </p:spTree>
    <p:extLst>
      <p:ext uri="{BB962C8B-B14F-4D97-AF65-F5344CB8AC3E}">
        <p14:creationId xmlns:p14="http://schemas.microsoft.com/office/powerpoint/2010/main" val="40242995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422</TotalTime>
  <Words>1274</Words>
  <Application>Microsoft Office PowerPoint</Application>
  <PresentationFormat>Widescreen</PresentationFormat>
  <Paragraphs>211</Paragraphs>
  <Slides>21</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Bradley Hand ITC</vt:lpstr>
      <vt:lpstr>Calibri</vt:lpstr>
      <vt:lpstr>Calibri Light</vt:lpstr>
      <vt:lpstr>Helvetica Neue Medium</vt:lpstr>
      <vt:lpstr>Office Theme</vt:lpstr>
      <vt:lpstr>PowerPoint Presentation</vt:lpstr>
      <vt:lpstr>PowerPoint Presentation</vt:lpstr>
      <vt:lpstr>April 2022 – September 2023 </vt:lpstr>
      <vt:lpstr>PowerPoint Presentation</vt:lpstr>
      <vt:lpstr>PowerPoint Presentation</vt:lpstr>
      <vt:lpstr>Recovery and adaptation</vt:lpstr>
      <vt:lpstr>Analysis</vt:lpstr>
      <vt:lpstr>PowerPoint Presentation</vt:lpstr>
      <vt:lpstr>PowerPoint Presentation</vt:lpstr>
      <vt:lpstr> </vt:lpstr>
      <vt:lpstr>PowerPoint Presentation</vt:lpstr>
      <vt:lpstr>Qualitative research design</vt:lpstr>
      <vt:lpstr>Vignettes</vt:lpstr>
      <vt:lpstr>PowerPoint Presentation</vt:lpstr>
      <vt:lpstr>Extended recall intervals</vt:lpstr>
      <vt:lpstr>Prevention</vt:lpstr>
      <vt:lpstr>Skill-mix</vt:lpstr>
      <vt:lpstr>Conditional access</vt:lpstr>
      <vt:lpstr>PowerPoint Presentation</vt:lpstr>
      <vt:lpstr>Key messages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 of dental services reform – April 2022 – September 2023</dc:title>
  <dc:creator>Lorelei Jones</dc:creator>
  <cp:lastModifiedBy>Kate Eyre (Public Health Wales - No. 2 Capital Quarter)</cp:lastModifiedBy>
  <cp:revision>11</cp:revision>
  <dcterms:created xsi:type="dcterms:W3CDTF">2022-06-16T12:19:20Z</dcterms:created>
  <dcterms:modified xsi:type="dcterms:W3CDTF">2023-07-26T09:45:27Z</dcterms:modified>
</cp:coreProperties>
</file>